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3" r:id="rId3"/>
    <p:sldId id="314" r:id="rId4"/>
    <p:sldId id="282" r:id="rId5"/>
    <p:sldId id="290" r:id="rId6"/>
    <p:sldId id="312" r:id="rId7"/>
    <p:sldId id="284" r:id="rId8"/>
    <p:sldId id="269" r:id="rId9"/>
    <p:sldId id="270" r:id="rId10"/>
    <p:sldId id="271" r:id="rId11"/>
    <p:sldId id="275" r:id="rId12"/>
    <p:sldId id="276" r:id="rId13"/>
    <p:sldId id="278" r:id="rId14"/>
    <p:sldId id="291" r:id="rId15"/>
    <p:sldId id="288" r:id="rId16"/>
    <p:sldId id="289" r:id="rId17"/>
    <p:sldId id="292" r:id="rId18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1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Documents%20and%20Settings\Mirka\Dokumenty\Dropbox\TIS\Rankings.xls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sk-SK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scatterChart>
        <c:scatterStyle val="lineMarker"/>
        <c:ser>
          <c:idx val="0"/>
          <c:order val="0"/>
          <c:tx>
            <c:strRef>
              <c:f>'GCR Overall'!$M$1</c:f>
              <c:strCache>
                <c:ptCount val="1"/>
                <c:pt idx="0">
                  <c:v>Competitiveness Adj.</c:v>
                </c:pt>
              </c:strCache>
            </c:strRef>
          </c:tx>
          <c:spPr>
            <a:ln w="28575">
              <a:noFill/>
            </a:ln>
          </c:spPr>
          <c:marker>
            <c:spPr>
              <a:solidFill>
                <a:srgbClr val="0070C0"/>
              </a:solidFill>
            </c:spPr>
          </c:marker>
          <c:trendline>
            <c:trendlineType val="linear"/>
          </c:trendline>
          <c:xVal>
            <c:numRef>
              <c:f>'GCR Overall'!$L$2:$L$62</c:f>
              <c:numCache>
                <c:formatCode>General</c:formatCode>
                <c:ptCount val="61"/>
                <c:pt idx="0">
                  <c:v>9.6204974280423272</c:v>
                </c:pt>
                <c:pt idx="1">
                  <c:v>9.5926149370370588</c:v>
                </c:pt>
                <c:pt idx="2">
                  <c:v>9.5718283484295839</c:v>
                </c:pt>
                <c:pt idx="3">
                  <c:v>9.515146423573789</c:v>
                </c:pt>
                <c:pt idx="4">
                  <c:v>9.4998568482109746</c:v>
                </c:pt>
                <c:pt idx="5">
                  <c:v>9.4954574452298548</c:v>
                </c:pt>
                <c:pt idx="6">
                  <c:v>9.4909764079282706</c:v>
                </c:pt>
                <c:pt idx="7">
                  <c:v>9.4453119839357189</c:v>
                </c:pt>
                <c:pt idx="8">
                  <c:v>9.4221798785714288</c:v>
                </c:pt>
                <c:pt idx="9">
                  <c:v>9.4205434107936536</c:v>
                </c:pt>
                <c:pt idx="10">
                  <c:v>9.3484910568668056</c:v>
                </c:pt>
                <c:pt idx="11">
                  <c:v>9.3310436913712831</c:v>
                </c:pt>
                <c:pt idx="12">
                  <c:v>9.3273643701372073</c:v>
                </c:pt>
                <c:pt idx="13">
                  <c:v>9.3261605265306144</c:v>
                </c:pt>
                <c:pt idx="14">
                  <c:v>9.3200122747654568</c:v>
                </c:pt>
                <c:pt idx="15">
                  <c:v>9.3199310184219915</c:v>
                </c:pt>
                <c:pt idx="16">
                  <c:v>9.223571917460319</c:v>
                </c:pt>
                <c:pt idx="17">
                  <c:v>9.1459649557359306</c:v>
                </c:pt>
                <c:pt idx="18">
                  <c:v>9.1378691043417319</c:v>
                </c:pt>
                <c:pt idx="19">
                  <c:v>8.9416692927165684</c:v>
                </c:pt>
                <c:pt idx="20">
                  <c:v>8.7875058024267396</c:v>
                </c:pt>
                <c:pt idx="21">
                  <c:v>8.7229226015360979</c:v>
                </c:pt>
                <c:pt idx="22">
                  <c:v>8.6786221372651688</c:v>
                </c:pt>
                <c:pt idx="23">
                  <c:v>8.639042595691226</c:v>
                </c:pt>
                <c:pt idx="24">
                  <c:v>8.5917771494085482</c:v>
                </c:pt>
                <c:pt idx="25">
                  <c:v>8.449129489919601</c:v>
                </c:pt>
                <c:pt idx="26">
                  <c:v>8.2930633300613472</c:v>
                </c:pt>
                <c:pt idx="27">
                  <c:v>7.7635269221737788</c:v>
                </c:pt>
                <c:pt idx="28">
                  <c:v>7.6515952238095242</c:v>
                </c:pt>
                <c:pt idx="29">
                  <c:v>7.6090334800884074</c:v>
                </c:pt>
                <c:pt idx="30">
                  <c:v>7.4716087699570917</c:v>
                </c:pt>
                <c:pt idx="31">
                  <c:v>6.9134369099099056</c:v>
                </c:pt>
                <c:pt idx="32">
                  <c:v>6.8518586642114085</c:v>
                </c:pt>
                <c:pt idx="33">
                  <c:v>6.8365194928835482</c:v>
                </c:pt>
                <c:pt idx="34">
                  <c:v>6.4658599115323874</c:v>
                </c:pt>
                <c:pt idx="35">
                  <c:v>6.3176112899605705</c:v>
                </c:pt>
                <c:pt idx="36">
                  <c:v>6.2559716963028684</c:v>
                </c:pt>
                <c:pt idx="37">
                  <c:v>6.0674708386210776</c:v>
                </c:pt>
                <c:pt idx="38">
                  <c:v>5.9358052847764</c:v>
                </c:pt>
                <c:pt idx="39">
                  <c:v>5.8802681904762029</c:v>
                </c:pt>
                <c:pt idx="40">
                  <c:v>5.8411013549814239</c:v>
                </c:pt>
                <c:pt idx="41">
                  <c:v>5.8110213493288212</c:v>
                </c:pt>
                <c:pt idx="42">
                  <c:v>5.7799096626285991</c:v>
                </c:pt>
                <c:pt idx="43">
                  <c:v>5.6336617987227413</c:v>
                </c:pt>
                <c:pt idx="44">
                  <c:v>5.5400464946073891</c:v>
                </c:pt>
                <c:pt idx="45">
                  <c:v>5.5155127500569447</c:v>
                </c:pt>
                <c:pt idx="46">
                  <c:v>5.4223828725490106</c:v>
                </c:pt>
                <c:pt idx="47">
                  <c:v>5.3743877296023559</c:v>
                </c:pt>
                <c:pt idx="48">
                  <c:v>5.2633057966205836</c:v>
                </c:pt>
                <c:pt idx="49">
                  <c:v>5.2054825124139805</c:v>
                </c:pt>
                <c:pt idx="50">
                  <c:v>5.05615165264342</c:v>
                </c:pt>
                <c:pt idx="51">
                  <c:v>5.0311509881239314</c:v>
                </c:pt>
                <c:pt idx="52">
                  <c:v>5.0168171005738484</c:v>
                </c:pt>
                <c:pt idx="53">
                  <c:v>4.9833263822014144</c:v>
                </c:pt>
                <c:pt idx="54">
                  <c:v>4.8986033542963554</c:v>
                </c:pt>
                <c:pt idx="55">
                  <c:v>4.8941434907268171</c:v>
                </c:pt>
                <c:pt idx="56">
                  <c:v>4.8552337081632704</c:v>
                </c:pt>
                <c:pt idx="57">
                  <c:v>4.7703018809523918</c:v>
                </c:pt>
                <c:pt idx="58">
                  <c:v>4.4596783543098422</c:v>
                </c:pt>
                <c:pt idx="59">
                  <c:v>4.3196379051168314</c:v>
                </c:pt>
              </c:numCache>
            </c:numRef>
          </c:xVal>
          <c:yVal>
            <c:numRef>
              <c:f>'GCR Overall'!$M$2:$M$62</c:f>
              <c:numCache>
                <c:formatCode>General</c:formatCode>
                <c:ptCount val="61"/>
                <c:pt idx="0">
                  <c:v>7.1142857142857041</c:v>
                </c:pt>
                <c:pt idx="1">
                  <c:v>7.0285714285714285</c:v>
                </c:pt>
                <c:pt idx="2">
                  <c:v>7.0428571428571427</c:v>
                </c:pt>
                <c:pt idx="3">
                  <c:v>7.8000000000000007</c:v>
                </c:pt>
                <c:pt idx="4">
                  <c:v>7.0428571428571427</c:v>
                </c:pt>
                <c:pt idx="5">
                  <c:v>7.9714285714285724</c:v>
                </c:pt>
                <c:pt idx="6">
                  <c:v>7.8571428571428461</c:v>
                </c:pt>
                <c:pt idx="7">
                  <c:v>7.8714285714285719</c:v>
                </c:pt>
                <c:pt idx="8">
                  <c:v>7.7142857142857055</c:v>
                </c:pt>
                <c:pt idx="9">
                  <c:v>7.9428571428571431</c:v>
                </c:pt>
                <c:pt idx="10">
                  <c:v>8.0142857142857142</c:v>
                </c:pt>
                <c:pt idx="11">
                  <c:v>7.8285714285714265</c:v>
                </c:pt>
                <c:pt idx="12">
                  <c:v>7.7571428571428545</c:v>
                </c:pt>
                <c:pt idx="13">
                  <c:v>7.9285714285714279</c:v>
                </c:pt>
                <c:pt idx="14">
                  <c:v>7.9</c:v>
                </c:pt>
                <c:pt idx="15">
                  <c:v>8.0428571428571409</c:v>
                </c:pt>
                <c:pt idx="16">
                  <c:v>7.6</c:v>
                </c:pt>
                <c:pt idx="17">
                  <c:v>7.6714285714285708</c:v>
                </c:pt>
                <c:pt idx="18">
                  <c:v>7.8142857142857016</c:v>
                </c:pt>
                <c:pt idx="19">
                  <c:v>7.7285714285714295</c:v>
                </c:pt>
                <c:pt idx="20">
                  <c:v>7.6</c:v>
                </c:pt>
                <c:pt idx="21">
                  <c:v>7.7285714285714295</c:v>
                </c:pt>
                <c:pt idx="22">
                  <c:v>7.6142857142857032</c:v>
                </c:pt>
                <c:pt idx="23">
                  <c:v>7.8000000000000007</c:v>
                </c:pt>
                <c:pt idx="24">
                  <c:v>7.6714285714285708</c:v>
                </c:pt>
                <c:pt idx="25">
                  <c:v>7.6999999999999975</c:v>
                </c:pt>
                <c:pt idx="26">
                  <c:v>7.7285714285714295</c:v>
                </c:pt>
                <c:pt idx="27">
                  <c:v>7.4571428571428555</c:v>
                </c:pt>
                <c:pt idx="28">
                  <c:v>7.3285714285714265</c:v>
                </c:pt>
                <c:pt idx="29">
                  <c:v>7.3428571428571416</c:v>
                </c:pt>
                <c:pt idx="30">
                  <c:v>7.3285714285714265</c:v>
                </c:pt>
                <c:pt idx="31">
                  <c:v>6.5</c:v>
                </c:pt>
                <c:pt idx="32">
                  <c:v>7.9</c:v>
                </c:pt>
                <c:pt idx="33">
                  <c:v>6.4285714285714288</c:v>
                </c:pt>
                <c:pt idx="34">
                  <c:v>6.3142857142857043</c:v>
                </c:pt>
                <c:pt idx="35">
                  <c:v>6.1</c:v>
                </c:pt>
                <c:pt idx="36">
                  <c:v>6.2285714285714286</c:v>
                </c:pt>
                <c:pt idx="37">
                  <c:v>5.9428571428571431</c:v>
                </c:pt>
                <c:pt idx="38">
                  <c:v>5.8714285714285719</c:v>
                </c:pt>
                <c:pt idx="39">
                  <c:v>6.1428571428571415</c:v>
                </c:pt>
                <c:pt idx="40">
                  <c:v>6.2857142857142874</c:v>
                </c:pt>
                <c:pt idx="41">
                  <c:v>6.0285714285714285</c:v>
                </c:pt>
                <c:pt idx="42">
                  <c:v>5.9285714285714288</c:v>
                </c:pt>
                <c:pt idx="43">
                  <c:v>5.5285714285714285</c:v>
                </c:pt>
                <c:pt idx="44">
                  <c:v>6.157142857142845</c:v>
                </c:pt>
                <c:pt idx="45">
                  <c:v>5.6428571428571415</c:v>
                </c:pt>
                <c:pt idx="46">
                  <c:v>5.742857142857142</c:v>
                </c:pt>
                <c:pt idx="47">
                  <c:v>5.7857142857142874</c:v>
                </c:pt>
                <c:pt idx="48">
                  <c:v>5.7571428571428545</c:v>
                </c:pt>
                <c:pt idx="49">
                  <c:v>5.9428571428571431</c:v>
                </c:pt>
                <c:pt idx="50">
                  <c:v>6.0714285714285712</c:v>
                </c:pt>
                <c:pt idx="51">
                  <c:v>6.1142857142857014</c:v>
                </c:pt>
                <c:pt idx="52">
                  <c:v>5.5714285714285712</c:v>
                </c:pt>
                <c:pt idx="53">
                  <c:v>6.0714285714285712</c:v>
                </c:pt>
                <c:pt idx="54">
                  <c:v>5.7714285714285722</c:v>
                </c:pt>
                <c:pt idx="55">
                  <c:v>5.3857142857142861</c:v>
                </c:pt>
                <c:pt idx="56">
                  <c:v>5.9857142857142884</c:v>
                </c:pt>
                <c:pt idx="57">
                  <c:v>5.8285714285714265</c:v>
                </c:pt>
                <c:pt idx="58">
                  <c:v>5.4857142857142884</c:v>
                </c:pt>
                <c:pt idx="59">
                  <c:v>5.5428571428571427</c:v>
                </c:pt>
              </c:numCache>
            </c:numRef>
          </c:yVal>
        </c:ser>
        <c:dLbls/>
        <c:axId val="45422848"/>
        <c:axId val="45453696"/>
      </c:scatterChart>
      <c:valAx>
        <c:axId val="45422848"/>
        <c:scaling>
          <c:orientation val="minMax"/>
          <c:min val="4"/>
        </c:scaling>
        <c:axPos val="b"/>
        <c:majorGridlines/>
        <c:minorGridlines/>
        <c:title>
          <c:tx>
            <c:rich>
              <a:bodyPr/>
              <a:lstStyle/>
              <a:p>
                <a:pPr>
                  <a:defRPr lang="en-US"/>
                </a:pPr>
                <a:r>
                  <a:rPr lang="en-US"/>
                  <a:t>Corruption</a:t>
                </a:r>
              </a:p>
            </c:rich>
          </c:tx>
          <c:layout/>
        </c:title>
        <c:numFmt formatCode="General" sourceLinked="1"/>
        <c:tickLblPos val="nextTo"/>
        <c:txPr>
          <a:bodyPr rot="0" vert="horz"/>
          <a:lstStyle/>
          <a:p>
            <a:pPr>
              <a:defRPr lang="en-US"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sk-SK"/>
          </a:p>
        </c:txPr>
        <c:crossAx val="45453696"/>
        <c:crosses val="autoZero"/>
        <c:crossBetween val="midCat"/>
      </c:valAx>
      <c:valAx>
        <c:axId val="45453696"/>
        <c:scaling>
          <c:orientation val="minMax"/>
          <c:min val="5"/>
        </c:scaling>
        <c:axPos val="l"/>
        <c:majorGridlines/>
        <c:minorGridlines/>
        <c:title>
          <c:tx>
            <c:rich>
              <a:bodyPr/>
              <a:lstStyle/>
              <a:p>
                <a:pPr>
                  <a:defRPr lang="en-US"/>
                </a:pPr>
                <a:r>
                  <a:rPr lang="en-US"/>
                  <a:t>Competitiveness</a:t>
                </a:r>
              </a:p>
            </c:rich>
          </c:tx>
          <c:layout/>
        </c:title>
        <c:numFmt formatCode="General" sourceLinked="1"/>
        <c:tickLblPos val="nextTo"/>
        <c:txPr>
          <a:bodyPr/>
          <a:lstStyle/>
          <a:p>
            <a:pPr>
              <a:defRPr lang="en-US"/>
            </a:pPr>
            <a:endParaRPr lang="sk-SK"/>
          </a:p>
        </c:txPr>
        <c:crossAx val="45422848"/>
        <c:crosses val="autoZero"/>
        <c:crossBetween val="midCat"/>
      </c:valAx>
    </c:plotArea>
    <c:plotVisOnly val="1"/>
    <c:dispBlanksAs val="gap"/>
  </c:chart>
  <c:spPr>
    <a:ln w="12700" cmpd="dbl"/>
  </c:spPr>
  <c:externalData r:id="rId2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sk-SK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A595-7236-4BC7-9BE4-534B62038C62}" type="datetimeFigureOut">
              <a:rPr lang="sk-SK" smtClean="0"/>
              <a:pPr/>
              <a:t>16. 11. 2012</a:t>
            </a:fld>
            <a:endParaRPr lang="sk-SK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EABDD-E948-42CA-90D9-C88F5482AC4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sk-SK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sk-SK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A595-7236-4BC7-9BE4-534B62038C62}" type="datetimeFigureOut">
              <a:rPr lang="sk-SK" smtClean="0"/>
              <a:pPr/>
              <a:t>16. 11. 2012</a:t>
            </a:fld>
            <a:endParaRPr lang="sk-SK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EABDD-E948-42CA-90D9-C88F5482AC4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sk-SK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A595-7236-4BC7-9BE4-534B62038C62}" type="datetimeFigureOut">
              <a:rPr lang="sk-SK" smtClean="0"/>
              <a:pPr/>
              <a:t>16. 11. 2012</a:t>
            </a:fld>
            <a:endParaRPr lang="sk-SK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EABDD-E948-42CA-90D9-C88F5482AC4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sk-SK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sk-SK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sk-SK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A595-7236-4BC7-9BE4-534B62038C62}" type="datetimeFigureOut">
              <a:rPr lang="sk-SK" smtClean="0"/>
              <a:pPr/>
              <a:t>16. 11. 2012</a:t>
            </a:fld>
            <a:endParaRPr lang="sk-SK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EABDD-E948-42CA-90D9-C88F5482AC4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sk-SK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sk-SK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sk-SK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A595-7236-4BC7-9BE4-534B62038C62}" type="datetimeFigureOut">
              <a:rPr lang="sk-SK" smtClean="0"/>
              <a:pPr/>
              <a:t>16. 11. 2012</a:t>
            </a:fld>
            <a:endParaRPr lang="sk-SK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EABDD-E948-42CA-90D9-C88F5482AC4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sk-SK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A595-7236-4BC7-9BE4-534B62038C62}" type="datetimeFigureOut">
              <a:rPr lang="sk-SK" smtClean="0"/>
              <a:pPr/>
              <a:t>16. 11. 2012</a:t>
            </a:fld>
            <a:endParaRPr lang="sk-SK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EABDD-E948-42CA-90D9-C88F5482AC4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A595-7236-4BC7-9BE4-534B62038C62}" type="datetimeFigureOut">
              <a:rPr lang="sk-SK" smtClean="0"/>
              <a:pPr/>
              <a:t>16. 11. 2012</a:t>
            </a:fld>
            <a:endParaRPr lang="sk-SK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EABDD-E948-42CA-90D9-C88F5482AC4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sk-SK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sk-SK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A595-7236-4BC7-9BE4-534B62038C62}" type="datetimeFigureOut">
              <a:rPr lang="sk-SK" smtClean="0"/>
              <a:pPr/>
              <a:t>16. 11. 2012</a:t>
            </a:fld>
            <a:endParaRPr lang="sk-SK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EABDD-E948-42CA-90D9-C88F5482AC4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sk-SK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A595-7236-4BC7-9BE4-534B62038C62}" type="datetimeFigureOut">
              <a:rPr lang="sk-SK" smtClean="0"/>
              <a:pPr/>
              <a:t>16. 11. 2012</a:t>
            </a:fld>
            <a:endParaRPr lang="sk-SK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EABDD-E948-42CA-90D9-C88F5482AC4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sk-SK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sk-SK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A595-7236-4BC7-9BE4-534B62038C62}" type="datetimeFigureOut">
              <a:rPr lang="sk-SK" smtClean="0"/>
              <a:pPr/>
              <a:t>16. 11. 2012</a:t>
            </a:fld>
            <a:endParaRPr lang="sk-SK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EABDD-E948-42CA-90D9-C88F5482AC4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sk-SK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sk-SK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BA595-7236-4BC7-9BE4-534B62038C62}" type="datetimeFigureOut">
              <a:rPr lang="sk-SK" smtClean="0"/>
              <a:pPr/>
              <a:t>16. 11. 2012</a:t>
            </a:fld>
            <a:endParaRPr lang="sk-SK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EEABDD-E948-42CA-90D9-C88F5482AC4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sk-SK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sk-SK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BA595-7236-4BC7-9BE4-534B62038C62}" type="datetimeFigureOut">
              <a:rPr lang="sk-SK" smtClean="0"/>
              <a:pPr/>
              <a:t>16. 11. 2012</a:t>
            </a:fld>
            <a:endParaRPr lang="sk-SK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EEABDD-E948-42CA-90D9-C88F5482AC48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700808"/>
            <a:ext cx="77724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sk-SK" b="1" u="sng" dirty="0" err="1" smtClean="0"/>
              <a:t>Barriers</a:t>
            </a:r>
            <a:r>
              <a:rPr lang="sk-SK" b="1" u="sng" dirty="0" smtClean="0"/>
              <a:t> to </a:t>
            </a:r>
            <a:r>
              <a:rPr lang="sk-SK" b="1" u="sng" dirty="0" err="1" smtClean="0"/>
              <a:t>healthy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business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environment</a:t>
            </a:r>
            <a:r>
              <a:rPr lang="sk-SK" b="1" u="sng" dirty="0" smtClean="0"/>
              <a:t> in </a:t>
            </a:r>
            <a:r>
              <a:rPr lang="sk-SK" b="1" u="sng" dirty="0" err="1" smtClean="0"/>
              <a:t>Moldova</a:t>
            </a:r>
            <a:r>
              <a:rPr lang="sk-SK" b="1" u="sng" dirty="0" smtClean="0"/>
              <a:t/>
            </a:r>
            <a:br>
              <a:rPr lang="sk-SK" b="1" u="sng" dirty="0" smtClean="0"/>
            </a:br>
            <a:r>
              <a:rPr lang="sk-SK" sz="2700" b="1" dirty="0" smtClean="0"/>
              <a:t>(</a:t>
            </a:r>
            <a:r>
              <a:rPr lang="sk-SK" sz="2700" b="1" dirty="0" err="1" smtClean="0"/>
              <a:t>including</a:t>
            </a:r>
            <a:r>
              <a:rPr lang="sk-SK" sz="2700" b="1" dirty="0" smtClean="0"/>
              <a:t> </a:t>
            </a:r>
            <a:r>
              <a:rPr lang="sk-SK" sz="2700" b="1" dirty="0" err="1" smtClean="0"/>
              <a:t>best</a:t>
            </a:r>
            <a:r>
              <a:rPr lang="sk-SK" sz="2700" b="1" dirty="0" smtClean="0"/>
              <a:t> Slovak </a:t>
            </a:r>
            <a:r>
              <a:rPr lang="sk-SK" sz="2700" b="1" dirty="0" err="1" smtClean="0"/>
              <a:t>experience</a:t>
            </a:r>
            <a:r>
              <a:rPr lang="sk-SK" sz="2700" b="1" dirty="0" smtClean="0"/>
              <a:t>)</a:t>
            </a:r>
            <a:endParaRPr lang="sk-SK" sz="27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3717032"/>
            <a:ext cx="6368752" cy="2160240"/>
          </a:xfrm>
        </p:spPr>
        <p:txBody>
          <a:bodyPr>
            <a:normAutofit fontScale="85000" lnSpcReduction="20000"/>
          </a:bodyPr>
          <a:lstStyle/>
          <a:p>
            <a:pPr algn="r"/>
            <a:r>
              <a:rPr lang="sk-SK" dirty="0" smtClean="0">
                <a:solidFill>
                  <a:schemeClr val="tx1"/>
                </a:solidFill>
              </a:rPr>
              <a:t>Peter </a:t>
            </a:r>
            <a:r>
              <a:rPr lang="sk-SK" dirty="0" err="1" smtClean="0">
                <a:solidFill>
                  <a:schemeClr val="tx1"/>
                </a:solidFill>
              </a:rPr>
              <a:t>Goliaš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err="1" smtClean="0">
                <a:solidFill>
                  <a:schemeClr val="tx1"/>
                </a:solidFill>
              </a:rPr>
              <a:t>Institute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r>
              <a:rPr lang="sk-SK" dirty="0" err="1" smtClean="0">
                <a:solidFill>
                  <a:schemeClr val="tx1"/>
                </a:solidFill>
              </a:rPr>
              <a:t>for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r>
              <a:rPr lang="sk-SK" dirty="0" err="1" smtClean="0">
                <a:solidFill>
                  <a:schemeClr val="tx1"/>
                </a:solidFill>
              </a:rPr>
              <a:t>economic</a:t>
            </a:r>
            <a:r>
              <a:rPr lang="sk-SK" dirty="0" smtClean="0">
                <a:solidFill>
                  <a:schemeClr val="tx1"/>
                </a:solidFill>
              </a:rPr>
              <a:t> and </a:t>
            </a:r>
            <a:r>
              <a:rPr lang="sk-SK" dirty="0" err="1" smtClean="0">
                <a:solidFill>
                  <a:schemeClr val="tx1"/>
                </a:solidFill>
              </a:rPr>
              <a:t>social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r>
              <a:rPr lang="sk-SK" dirty="0" err="1" smtClean="0">
                <a:solidFill>
                  <a:schemeClr val="tx1"/>
                </a:solidFill>
              </a:rPr>
              <a:t>reforms</a:t>
            </a:r>
            <a:r>
              <a:rPr lang="sk-SK" dirty="0" smtClean="0">
                <a:solidFill>
                  <a:schemeClr val="tx1"/>
                </a:solidFill>
              </a:rPr>
              <a:t> (INEKO), Slovakia</a:t>
            </a: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November 14, 2012</a:t>
            </a:r>
          </a:p>
          <a:p>
            <a:pPr algn="r"/>
            <a:r>
              <a:rPr lang="sk-SK" dirty="0" err="1" smtClean="0">
                <a:solidFill>
                  <a:schemeClr val="tx1"/>
                </a:solidFill>
              </a:rPr>
              <a:t>Chisinau</a:t>
            </a:r>
            <a:r>
              <a:rPr lang="sk-SK" dirty="0" smtClean="0">
                <a:solidFill>
                  <a:schemeClr val="tx1"/>
                </a:solidFill>
              </a:rPr>
              <a:t>, </a:t>
            </a:r>
            <a:r>
              <a:rPr lang="sk-SK" dirty="0" err="1" smtClean="0">
                <a:solidFill>
                  <a:schemeClr val="tx1"/>
                </a:solidFill>
              </a:rPr>
              <a:t>Moldova</a:t>
            </a:r>
            <a:endParaRPr lang="sk-SK" dirty="0" smtClean="0">
              <a:solidFill>
                <a:schemeClr val="tx1"/>
              </a:solidFill>
            </a:endParaRPr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u="sng" dirty="0" err="1" smtClean="0"/>
              <a:t>Key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measures</a:t>
            </a:r>
            <a:endParaRPr lang="sk-SK" b="1" u="sng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22995889"/>
              </p:ext>
            </p:extLst>
          </p:nvPr>
        </p:nvGraphicFramePr>
        <p:xfrm>
          <a:off x="755575" y="2276872"/>
          <a:ext cx="7848873" cy="377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6019"/>
                <a:gridCol w="1270770"/>
                <a:gridCol w="1345521"/>
                <a:gridCol w="1420272"/>
                <a:gridCol w="1482565"/>
                <a:gridCol w="1133726"/>
              </a:tblGrid>
              <a:tr h="370840">
                <a:tc>
                  <a:txBody>
                    <a:bodyPr/>
                    <a:lstStyle/>
                    <a:p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800" b="0" dirty="0" err="1" smtClean="0"/>
                        <a:t>Economic</a:t>
                      </a:r>
                      <a:r>
                        <a:rPr lang="sk-SK" sz="1800" b="0" dirty="0" smtClean="0"/>
                        <a:t> </a:t>
                      </a:r>
                      <a:r>
                        <a:rPr lang="sk-SK" sz="1800" b="0" dirty="0" err="1" smtClean="0"/>
                        <a:t>Freedom</a:t>
                      </a:r>
                      <a:r>
                        <a:rPr lang="sk-SK" sz="1800" b="0" dirty="0" smtClean="0"/>
                        <a:t> Index, 2012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err="1" smtClean="0"/>
                        <a:t>Corruption</a:t>
                      </a:r>
                      <a:r>
                        <a:rPr lang="sk-SK" b="0" dirty="0" smtClean="0"/>
                        <a:t> </a:t>
                      </a:r>
                      <a:r>
                        <a:rPr lang="sk-SK" b="0" dirty="0" err="1" smtClean="0"/>
                        <a:t>Perception</a:t>
                      </a:r>
                      <a:r>
                        <a:rPr lang="sk-SK" b="0" dirty="0" smtClean="0"/>
                        <a:t> Index, 2011</a:t>
                      </a:r>
                      <a:endParaRPr lang="sk-SK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err="1" smtClean="0"/>
                        <a:t>Doing</a:t>
                      </a:r>
                      <a:r>
                        <a:rPr lang="sk-SK" b="0" dirty="0" smtClean="0"/>
                        <a:t> </a:t>
                      </a:r>
                      <a:r>
                        <a:rPr lang="sk-SK" b="0" dirty="0" err="1" smtClean="0"/>
                        <a:t>Business</a:t>
                      </a:r>
                      <a:r>
                        <a:rPr lang="sk-SK" b="0" dirty="0" smtClean="0"/>
                        <a:t>, 2013</a:t>
                      </a:r>
                      <a:endParaRPr lang="sk-SK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800" b="0" dirty="0" err="1" smtClean="0"/>
                        <a:t>World</a:t>
                      </a:r>
                      <a:r>
                        <a:rPr lang="sk-SK" sz="1800" b="0" dirty="0" smtClean="0"/>
                        <a:t> </a:t>
                      </a:r>
                      <a:r>
                        <a:rPr lang="sk-SK" sz="1800" b="0" dirty="0" err="1" smtClean="0"/>
                        <a:t>Competitiveness</a:t>
                      </a:r>
                      <a:r>
                        <a:rPr lang="sk-SK" sz="1800" b="0" dirty="0" smtClean="0"/>
                        <a:t> Report, </a:t>
                      </a:r>
                      <a:r>
                        <a:rPr lang="sk-SK" b="0" dirty="0" smtClean="0"/>
                        <a:t>2012-13</a:t>
                      </a:r>
                      <a:endParaRPr lang="sk-SK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err="1" smtClean="0"/>
                        <a:t>Shadow</a:t>
                      </a:r>
                      <a:r>
                        <a:rPr lang="sk-SK" b="0" baseline="0" dirty="0" smtClean="0"/>
                        <a:t> </a:t>
                      </a:r>
                      <a:r>
                        <a:rPr lang="sk-SK" b="0" baseline="0" dirty="0" err="1" smtClean="0"/>
                        <a:t>Economy</a:t>
                      </a:r>
                      <a:r>
                        <a:rPr lang="sk-SK" b="0" baseline="0" dirty="0" smtClean="0"/>
                        <a:t> Index, 2000-07</a:t>
                      </a:r>
                      <a:endParaRPr lang="sk-SK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Moldova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124.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112.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83.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87.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135.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Romania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62.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75.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72.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78.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77.</a:t>
                      </a:r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Slovakia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51.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66.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46.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71.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25.</a:t>
                      </a:r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Germany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26.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14.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20.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6.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18.</a:t>
                      </a:r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USA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10.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smtClean="0"/>
                        <a:t>24.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4.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7.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smtClean="0"/>
                        <a:t>2.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Source</a:t>
                      </a:r>
                      <a:r>
                        <a:rPr lang="sk-SK" dirty="0" smtClean="0"/>
                        <a:t>: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400" dirty="0" err="1" smtClean="0"/>
                        <a:t>Heritage</a:t>
                      </a:r>
                      <a:r>
                        <a:rPr lang="sk-SK" sz="1400" dirty="0" smtClean="0"/>
                        <a:t> </a:t>
                      </a:r>
                      <a:r>
                        <a:rPr lang="sk-SK" sz="1400" dirty="0" err="1" smtClean="0"/>
                        <a:t>Foundation</a:t>
                      </a:r>
                      <a:endParaRPr lang="sk-SK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400" dirty="0" err="1" smtClean="0"/>
                        <a:t>Transparency</a:t>
                      </a:r>
                      <a:r>
                        <a:rPr lang="sk-SK" sz="1400" dirty="0" smtClean="0"/>
                        <a:t> </a:t>
                      </a:r>
                      <a:r>
                        <a:rPr lang="sk-SK" sz="1400" dirty="0" err="1" smtClean="0"/>
                        <a:t>International</a:t>
                      </a:r>
                      <a:endParaRPr lang="sk-SK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400" dirty="0" err="1" smtClean="0"/>
                        <a:t>World</a:t>
                      </a:r>
                      <a:r>
                        <a:rPr lang="sk-SK" sz="1400" dirty="0" smtClean="0"/>
                        <a:t> Bank</a:t>
                      </a:r>
                      <a:endParaRPr lang="sk-SK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400" dirty="0" err="1" smtClean="0"/>
                        <a:t>World</a:t>
                      </a:r>
                      <a:r>
                        <a:rPr lang="sk-SK" sz="1400" dirty="0" smtClean="0"/>
                        <a:t> </a:t>
                      </a:r>
                      <a:r>
                        <a:rPr lang="sk-SK" sz="1400" dirty="0" err="1" smtClean="0"/>
                        <a:t>Economic</a:t>
                      </a:r>
                      <a:r>
                        <a:rPr lang="sk-SK" sz="1400" dirty="0" smtClean="0"/>
                        <a:t> </a:t>
                      </a:r>
                      <a:r>
                        <a:rPr lang="sk-SK" sz="1400" smtClean="0"/>
                        <a:t>Forum</a:t>
                      </a:r>
                      <a:endParaRPr lang="sk-SK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Schneider, </a:t>
                      </a:r>
                      <a:r>
                        <a:rPr lang="en-US" sz="1400" dirty="0" err="1" smtClean="0"/>
                        <a:t>Buehn</a:t>
                      </a:r>
                      <a:r>
                        <a:rPr lang="en-US" sz="1400" dirty="0" smtClean="0"/>
                        <a:t>, Montenegro</a:t>
                      </a:r>
                      <a:endParaRPr lang="sk-SK" sz="1400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971600" y="1556792"/>
            <a:ext cx="7272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3200" dirty="0" err="1" smtClean="0"/>
              <a:t>Overall</a:t>
            </a:r>
            <a:r>
              <a:rPr lang="sk-SK" sz="3200" dirty="0" smtClean="0"/>
              <a:t> </a:t>
            </a:r>
            <a:r>
              <a:rPr lang="sk-SK" sz="3200" dirty="0" err="1" smtClean="0"/>
              <a:t>ranking</a:t>
            </a:r>
            <a:endParaRPr lang="sk-SK" sz="3200" dirty="0"/>
          </a:p>
        </p:txBody>
      </p:sp>
    </p:spTree>
    <p:extLst>
      <p:ext uri="{BB962C8B-B14F-4D97-AF65-F5344CB8AC3E}">
        <p14:creationId xmlns:p14="http://schemas.microsoft.com/office/powerpoint/2010/main" xmlns="" val="1533831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u="sng" dirty="0" err="1" smtClean="0"/>
              <a:t>Economic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Freedom</a:t>
            </a:r>
            <a:r>
              <a:rPr lang="sk-SK" b="1" u="sng" dirty="0" smtClean="0"/>
              <a:t> Index, 2012</a:t>
            </a:r>
            <a:endParaRPr lang="sk-SK" b="1" u="sng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921272035"/>
              </p:ext>
            </p:extLst>
          </p:nvPr>
        </p:nvGraphicFramePr>
        <p:xfrm>
          <a:off x="755576" y="1484784"/>
          <a:ext cx="7848873" cy="47781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209"/>
                <a:gridCol w="1224136"/>
                <a:gridCol w="1224136"/>
                <a:gridCol w="1224136"/>
                <a:gridCol w="1170530"/>
                <a:gridCol w="1133726"/>
              </a:tblGrid>
              <a:tr h="360042">
                <a:tc>
                  <a:txBody>
                    <a:bodyPr/>
                    <a:lstStyle/>
                    <a:p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 smtClean="0"/>
                        <a:t>Moldova</a:t>
                      </a:r>
                      <a:endParaRPr lang="sk-SK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 smtClean="0"/>
                        <a:t>Romania</a:t>
                      </a:r>
                      <a:endParaRPr lang="sk-SK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smtClean="0"/>
                        <a:t>Slovakia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 smtClean="0"/>
                        <a:t>Germany</a:t>
                      </a:r>
                      <a:endParaRPr lang="sk-SK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USA</a:t>
                      </a:r>
                      <a:endParaRPr lang="sk-SK" b="0" dirty="0"/>
                    </a:p>
                  </a:txBody>
                  <a:tcPr/>
                </a:tc>
              </a:tr>
              <a:tr h="4412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800" b="0" dirty="0" err="1" smtClean="0"/>
                        <a:t>Overall</a:t>
                      </a:r>
                      <a:r>
                        <a:rPr lang="sk-SK" sz="1800" b="0" dirty="0" smtClean="0"/>
                        <a:t> </a:t>
                      </a:r>
                      <a:r>
                        <a:rPr lang="sk-SK" sz="1800" b="0" dirty="0" err="1" smtClean="0"/>
                        <a:t>ranking</a:t>
                      </a:r>
                      <a:endParaRPr lang="sk-SK" sz="1800" b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124.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smtClean="0"/>
                        <a:t>62.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smtClean="0"/>
                        <a:t>51.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smtClean="0"/>
                        <a:t>26.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smtClean="0"/>
                        <a:t>10.</a:t>
                      </a:r>
                    </a:p>
                  </a:txBody>
                  <a:tcPr/>
                </a:tc>
              </a:tr>
              <a:tr h="441241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Business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67.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70.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67.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sk-SK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15.</a:t>
                      </a:r>
                      <a:endParaRPr lang="sk-SK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sk-SK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14.</a:t>
                      </a:r>
                      <a:endParaRPr lang="sk-SK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41241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Trade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81.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37.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12.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sk-SK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12.</a:t>
                      </a:r>
                      <a:endParaRPr lang="sk-SK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sk-SK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37.</a:t>
                      </a:r>
                      <a:endParaRPr lang="sk-SK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41241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Fiscal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freedom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38.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34.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51.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sk-SK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162.</a:t>
                      </a:r>
                      <a:endParaRPr lang="sk-SK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sk-SK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133.</a:t>
                      </a:r>
                      <a:endParaRPr lang="sk-SK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41241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Gvt</a:t>
                      </a:r>
                      <a:r>
                        <a:rPr lang="sk-SK" baseline="0" dirty="0" smtClean="0"/>
                        <a:t> </a:t>
                      </a:r>
                      <a:r>
                        <a:rPr lang="sk-SK" baseline="0" dirty="0" err="1" smtClean="0"/>
                        <a:t>spending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142.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112.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122.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sk-SK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150.</a:t>
                      </a:r>
                      <a:endParaRPr lang="sk-SK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127.</a:t>
                      </a:r>
                    </a:p>
                  </a:txBody>
                  <a:tcPr/>
                </a:tc>
              </a:tr>
              <a:tr h="441241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Investment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sk-SK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123.</a:t>
                      </a:r>
                      <a:endParaRPr lang="sk-SK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sk-SK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10.</a:t>
                      </a:r>
                      <a:endParaRPr lang="sk-SK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36.</a:t>
                      </a:r>
                    </a:p>
                  </a:txBody>
                  <a:tcPr/>
                </a:tc>
              </a:tr>
              <a:tr h="441241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Financial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freedom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sk-SK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72.</a:t>
                      </a:r>
                      <a:endParaRPr lang="sk-SK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17.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sk-SK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39.</a:t>
                      </a:r>
                      <a:endParaRPr lang="sk-SK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17.</a:t>
                      </a:r>
                    </a:p>
                  </a:txBody>
                  <a:tcPr/>
                </a:tc>
              </a:tr>
              <a:tr h="441241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Property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freedom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sk-SK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72.</a:t>
                      </a:r>
                      <a:endParaRPr lang="sk-SK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sk-SK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</a:t>
                      </a:r>
                      <a:endParaRPr lang="sk-SK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19.</a:t>
                      </a:r>
                    </a:p>
                  </a:txBody>
                  <a:tcPr/>
                </a:tc>
              </a:tr>
              <a:tr h="441241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Corruption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sk-SK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108.</a:t>
                      </a:r>
                      <a:endParaRPr lang="sk-SK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70.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60.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sk-SK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15.</a:t>
                      </a:r>
                      <a:endParaRPr lang="sk-SK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22.</a:t>
                      </a:r>
                    </a:p>
                  </a:txBody>
                  <a:tcPr/>
                </a:tc>
              </a:tr>
              <a:tr h="441241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Labor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sk-SK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159.</a:t>
                      </a:r>
                      <a:endParaRPr lang="sk-SK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85.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105.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sk-SK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159.</a:t>
                      </a:r>
                      <a:endParaRPr lang="sk-SK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827584" y="6309320"/>
            <a:ext cx="28643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</a:t>
            </a:r>
            <a:r>
              <a:rPr lang="sk-SK" dirty="0" err="1" smtClean="0"/>
              <a:t>Heritage</a:t>
            </a:r>
            <a:r>
              <a:rPr lang="sk-SK" dirty="0" smtClean="0"/>
              <a:t> </a:t>
            </a:r>
            <a:r>
              <a:rPr lang="sk-SK" dirty="0" err="1" smtClean="0"/>
              <a:t>Foundation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21265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World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Economic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Forum</a:t>
            </a:r>
            <a:endParaRPr lang="en-US" b="1" u="sng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04864"/>
            <a:ext cx="7923516" cy="3934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467544" y="1556792"/>
            <a:ext cx="7704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400" dirty="0" err="1" smtClean="0"/>
              <a:t>World</a:t>
            </a:r>
            <a:r>
              <a:rPr lang="sk-SK" sz="2400" dirty="0" smtClean="0"/>
              <a:t> </a:t>
            </a:r>
            <a:r>
              <a:rPr lang="sk-SK" sz="2400" dirty="0" err="1" smtClean="0"/>
              <a:t>Competitiveness</a:t>
            </a:r>
            <a:r>
              <a:rPr lang="sk-SK" sz="2400" dirty="0" smtClean="0"/>
              <a:t> Report 2012-13, </a:t>
            </a:r>
            <a:r>
              <a:rPr lang="sk-SK" sz="2400" dirty="0" err="1" smtClean="0"/>
              <a:t>results</a:t>
            </a:r>
            <a:r>
              <a:rPr lang="sk-SK" sz="2400" dirty="0" smtClean="0"/>
              <a:t> </a:t>
            </a:r>
            <a:r>
              <a:rPr lang="sk-SK" sz="2400" dirty="0" err="1" smtClean="0"/>
              <a:t>for</a:t>
            </a:r>
            <a:r>
              <a:rPr lang="sk-SK" sz="2400" dirty="0" smtClean="0"/>
              <a:t> </a:t>
            </a:r>
            <a:r>
              <a:rPr lang="sk-SK" sz="2400" dirty="0" err="1" smtClean="0"/>
              <a:t>Moldova</a:t>
            </a:r>
            <a:r>
              <a:rPr lang="sk-SK" sz="2400" dirty="0" smtClean="0"/>
              <a:t>: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1896008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u="sng" dirty="0" smtClean="0"/>
              <a:t>What </a:t>
            </a:r>
            <a:r>
              <a:rPr lang="sk-SK" b="1" u="sng" dirty="0" err="1" smtClean="0"/>
              <a:t>is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the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evidence</a:t>
            </a:r>
            <a:r>
              <a:rPr lang="sk-SK" b="1" u="sng" dirty="0" smtClean="0"/>
              <a:t>?</a:t>
            </a:r>
            <a:endParaRPr lang="en-US" b="1" u="sng" dirty="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67656"/>
            <a:ext cx="8229600" cy="4525963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Tx/>
              <a:buNone/>
            </a:pPr>
            <a:r>
              <a:rPr lang="sk-SK" sz="2800" dirty="0" err="1" smtClean="0"/>
              <a:t>Corruption</a:t>
            </a:r>
            <a:r>
              <a:rPr lang="sk-SK" sz="2800" dirty="0" smtClean="0"/>
              <a:t> </a:t>
            </a:r>
            <a:r>
              <a:rPr lang="sk-SK" sz="2800" dirty="0" err="1" smtClean="0"/>
              <a:t>undermines</a:t>
            </a:r>
            <a:r>
              <a:rPr lang="sk-SK" sz="2800" dirty="0" smtClean="0"/>
              <a:t> </a:t>
            </a:r>
            <a:r>
              <a:rPr lang="sk-SK" sz="2800" dirty="0" err="1" smtClean="0"/>
              <a:t>competitiveness</a:t>
            </a:r>
            <a:r>
              <a:rPr lang="sk-SK" sz="2800" dirty="0" smtClean="0"/>
              <a:t>:</a:t>
            </a:r>
          </a:p>
          <a:p>
            <a:pPr marL="457200" lvl="1" indent="0" eaLnBrk="1" hangingPunct="1">
              <a:lnSpc>
                <a:spcPct val="80000"/>
              </a:lnSpc>
              <a:buFontTx/>
              <a:buNone/>
            </a:pPr>
            <a:endParaRPr lang="en-US" sz="2400" i="1" dirty="0" smtClean="0"/>
          </a:p>
        </p:txBody>
      </p:sp>
      <p:sp>
        <p:nvSpPr>
          <p:cNvPr id="8196" name="BlokTextu 2"/>
          <p:cNvSpPr txBox="1">
            <a:spLocks noChangeArrowheads="1"/>
          </p:cNvSpPr>
          <p:nvPr/>
        </p:nvSpPr>
        <p:spPr bwMode="auto">
          <a:xfrm>
            <a:off x="684213" y="5770563"/>
            <a:ext cx="77755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/>
              <a:t>Source: GCR, 2008-2011</a:t>
            </a:r>
            <a:endParaRPr lang="sk-SK"/>
          </a:p>
          <a:p>
            <a:pPr eaLnBrk="1" hangingPunct="1"/>
            <a:r>
              <a:rPr lang="sk-SK"/>
              <a:t>O</a:t>
            </a:r>
            <a:r>
              <a:rPr lang="en-US"/>
              <a:t>n the corruption scale 10 stands for highest transparency</a:t>
            </a:r>
            <a:endParaRPr lang="sk-SK"/>
          </a:p>
        </p:txBody>
      </p:sp>
      <p:graphicFrame>
        <p:nvGraphicFramePr>
          <p:cNvPr id="7" name="Graf 6"/>
          <p:cNvGraphicFramePr/>
          <p:nvPr/>
        </p:nvGraphicFramePr>
        <p:xfrm>
          <a:off x="683569" y="2060849"/>
          <a:ext cx="6984775" cy="37092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1435751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u="sng" dirty="0" smtClean="0"/>
              <a:t>Trust to </a:t>
            </a:r>
            <a:r>
              <a:rPr lang="sk-SK" b="1" u="sng" dirty="0" err="1" smtClean="0"/>
              <a:t>government</a:t>
            </a:r>
            <a:endParaRPr lang="sk-SK" b="1" u="sng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720504541"/>
              </p:ext>
            </p:extLst>
          </p:nvPr>
        </p:nvGraphicFramePr>
        <p:xfrm>
          <a:off x="457200" y="1600200"/>
          <a:ext cx="8229600" cy="370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90664"/>
                <a:gridCol w="1152128"/>
                <a:gridCol w="1008112"/>
                <a:gridCol w="1080120"/>
                <a:gridCol w="1080120"/>
                <a:gridCol w="1018456"/>
              </a:tblGrid>
              <a:tr h="370840">
                <a:tc>
                  <a:txBody>
                    <a:bodyPr/>
                    <a:lstStyle/>
                    <a:p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Moldova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Romania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Slovakia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Germany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USA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Confidence</a:t>
                      </a:r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 in police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36%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55%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62%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82%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79%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Confidence</a:t>
                      </a:r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 in </a:t>
                      </a:r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judicial</a:t>
                      </a:r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system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27%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24%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34%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61%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48%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Confidence</a:t>
                      </a:r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 in </a:t>
                      </a:r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government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24%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12%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28%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42%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35%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City: </a:t>
                      </a:r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Quality</a:t>
                      </a:r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of</a:t>
                      </a:r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healthcare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43%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38%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63%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91%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73%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City: </a:t>
                      </a:r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Educational</a:t>
                      </a:r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system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54%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54%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62%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66%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64%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Honesty</a:t>
                      </a:r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of</a:t>
                      </a:r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elections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31%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17%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50%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62%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42%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Corruption</a:t>
                      </a:r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 in </a:t>
                      </a:r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government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81%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87%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78%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63%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73%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City: </a:t>
                      </a:r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Roads</a:t>
                      </a:r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 and </a:t>
                      </a:r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highways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17%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36%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35%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77%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66%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City: </a:t>
                      </a:r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Public</a:t>
                      </a:r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sk-SK" b="0" dirty="0" err="1" smtClean="0">
                          <a:solidFill>
                            <a:schemeClr val="tx1"/>
                          </a:solidFill>
                        </a:rPr>
                        <a:t>transportation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55%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61%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59%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67%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61%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467544" y="5589240"/>
            <a:ext cx="2634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</a:t>
            </a:r>
            <a:r>
              <a:rPr lang="sk-SK" dirty="0" err="1" smtClean="0"/>
              <a:t>Gallup</a:t>
            </a:r>
            <a:r>
              <a:rPr lang="sk-SK" dirty="0" smtClean="0"/>
              <a:t> </a:t>
            </a:r>
            <a:r>
              <a:rPr lang="sk-SK" dirty="0" err="1" smtClean="0"/>
              <a:t>WorldView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395682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World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Economic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Forum</a:t>
            </a:r>
            <a:endParaRPr lang="en-US" b="1" u="sng" dirty="0"/>
          </a:p>
        </p:txBody>
      </p:sp>
      <p:sp>
        <p:nvSpPr>
          <p:cNvPr id="3" name="BlokTextu 2"/>
          <p:cNvSpPr txBox="1"/>
          <p:nvPr/>
        </p:nvSpPr>
        <p:spPr>
          <a:xfrm>
            <a:off x="467544" y="1556792"/>
            <a:ext cx="77048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400" dirty="0" err="1" smtClean="0"/>
              <a:t>World</a:t>
            </a:r>
            <a:r>
              <a:rPr lang="sk-SK" sz="2400" dirty="0" smtClean="0"/>
              <a:t> </a:t>
            </a:r>
            <a:r>
              <a:rPr lang="sk-SK" sz="2400" dirty="0" err="1" smtClean="0"/>
              <a:t>Competitiveness</a:t>
            </a:r>
            <a:r>
              <a:rPr lang="sk-SK" sz="2400" dirty="0" smtClean="0"/>
              <a:t> Report 2012-13, </a:t>
            </a:r>
            <a:r>
              <a:rPr lang="sk-SK" sz="2400" dirty="0" err="1" smtClean="0"/>
              <a:t>results</a:t>
            </a:r>
            <a:r>
              <a:rPr lang="sk-SK" sz="2400" dirty="0" smtClean="0"/>
              <a:t> </a:t>
            </a:r>
            <a:r>
              <a:rPr lang="sk-SK" sz="2400" dirty="0" err="1" smtClean="0"/>
              <a:t>for</a:t>
            </a:r>
            <a:r>
              <a:rPr lang="sk-SK" sz="2400" dirty="0" smtClean="0"/>
              <a:t> </a:t>
            </a:r>
            <a:r>
              <a:rPr lang="sk-SK" sz="2400" dirty="0" err="1" smtClean="0"/>
              <a:t>Moldova</a:t>
            </a:r>
            <a:r>
              <a:rPr lang="sk-SK" sz="2400" dirty="0" smtClean="0"/>
              <a:t>, </a:t>
            </a:r>
            <a:r>
              <a:rPr lang="sk-SK" sz="2400" dirty="0" err="1" smtClean="0"/>
              <a:t>the</a:t>
            </a:r>
            <a:r>
              <a:rPr lang="sk-SK" sz="2400" dirty="0" smtClean="0"/>
              <a:t> </a:t>
            </a:r>
            <a:r>
              <a:rPr lang="sk-SK" sz="2400" dirty="0" err="1" smtClean="0"/>
              <a:t>least</a:t>
            </a:r>
            <a:r>
              <a:rPr lang="sk-SK" sz="2400" dirty="0" smtClean="0"/>
              <a:t> </a:t>
            </a:r>
            <a:r>
              <a:rPr lang="sk-SK" sz="2400" dirty="0" err="1" smtClean="0"/>
              <a:t>competitive</a:t>
            </a:r>
            <a:r>
              <a:rPr lang="sk-SK" sz="2400" dirty="0" smtClean="0"/>
              <a:t> </a:t>
            </a:r>
            <a:r>
              <a:rPr lang="sk-SK" sz="2400" dirty="0" err="1" smtClean="0"/>
              <a:t>indicators</a:t>
            </a:r>
            <a:r>
              <a:rPr lang="sk-SK" sz="2400" dirty="0" smtClean="0"/>
              <a:t> (</a:t>
            </a:r>
            <a:r>
              <a:rPr lang="sk-SK" sz="2400" dirty="0" err="1" smtClean="0"/>
              <a:t>selected</a:t>
            </a:r>
            <a:r>
              <a:rPr lang="sk-SK" sz="2400" dirty="0" smtClean="0"/>
              <a:t> by </a:t>
            </a:r>
            <a:r>
              <a:rPr lang="sk-SK" sz="2400" dirty="0" err="1" smtClean="0"/>
              <a:t>author</a:t>
            </a:r>
            <a:r>
              <a:rPr lang="sk-SK" sz="2400" dirty="0" smtClean="0"/>
              <a:t>):</a:t>
            </a:r>
            <a:endParaRPr lang="en-US" sz="2400" dirty="0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50024362"/>
              </p:ext>
            </p:extLst>
          </p:nvPr>
        </p:nvGraphicFramePr>
        <p:xfrm>
          <a:off x="611560" y="2636912"/>
          <a:ext cx="7704856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0"/>
                <a:gridCol w="1224136"/>
              </a:tblGrid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Indicator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err="1" smtClean="0"/>
                        <a:t>Rank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Quality of roads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144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Judicial independence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138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Brain drain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137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Agricultural policy costs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134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Extent of market dominance; Effectiveness of anti-monopoly policy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130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Property rights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122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Favoritism in decisions of government officials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121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Prevalence of foreign ownership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120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550702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WB </a:t>
            </a:r>
            <a:r>
              <a:rPr lang="sk-SK" b="1" u="sng" dirty="0" err="1" smtClean="0"/>
              <a:t>Doing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Business</a:t>
            </a:r>
            <a:r>
              <a:rPr lang="sk-SK" b="1" u="sng" dirty="0" smtClean="0"/>
              <a:t> 2013</a:t>
            </a:r>
            <a:endParaRPr lang="sk-SK" b="1" u="sng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05234328"/>
              </p:ext>
            </p:extLst>
          </p:nvPr>
        </p:nvGraphicFramePr>
        <p:xfrm>
          <a:off x="395536" y="2348880"/>
          <a:ext cx="8229600" cy="3307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2"/>
                <a:gridCol w="1296144"/>
                <a:gridCol w="1296144"/>
                <a:gridCol w="1224136"/>
                <a:gridCol w="1224136"/>
                <a:gridCol w="1100808"/>
              </a:tblGrid>
              <a:tr h="370840">
                <a:tc>
                  <a:txBody>
                    <a:bodyPr/>
                    <a:lstStyle/>
                    <a:p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 smtClean="0"/>
                        <a:t>Moldova</a:t>
                      </a:r>
                      <a:endParaRPr lang="sk-SK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 smtClean="0"/>
                        <a:t>Romania</a:t>
                      </a:r>
                      <a:endParaRPr lang="sk-SK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smtClean="0"/>
                        <a:t>Slovakia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 smtClean="0"/>
                        <a:t>Germany</a:t>
                      </a:r>
                      <a:endParaRPr lang="sk-SK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smtClean="0"/>
                        <a:t>USA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Ranking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92.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68.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83.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106.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13.</a:t>
                      </a:r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Procedures</a:t>
                      </a:r>
                      <a:r>
                        <a:rPr lang="sk-SK" dirty="0" smtClean="0"/>
                        <a:t> (</a:t>
                      </a:r>
                      <a:r>
                        <a:rPr lang="sk-SK" dirty="0" err="1" smtClean="0"/>
                        <a:t>number</a:t>
                      </a:r>
                      <a:r>
                        <a:rPr lang="sk-SK" dirty="0" smtClean="0"/>
                        <a:t>)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7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9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</a:t>
                      </a:r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Time</a:t>
                      </a:r>
                      <a:r>
                        <a:rPr lang="sk-SK" dirty="0" smtClean="0"/>
                        <a:t> (</a:t>
                      </a:r>
                      <a:r>
                        <a:rPr lang="sk-SK" dirty="0" err="1" smtClean="0"/>
                        <a:t>days</a:t>
                      </a:r>
                      <a:r>
                        <a:rPr lang="sk-SK" dirty="0" smtClean="0"/>
                        <a:t>)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9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10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16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15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</a:t>
                      </a:r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Cost</a:t>
                      </a:r>
                      <a:r>
                        <a:rPr lang="sk-SK" dirty="0" smtClean="0"/>
                        <a:t> (% </a:t>
                      </a:r>
                      <a:r>
                        <a:rPr lang="sk-SK" dirty="0" err="1" smtClean="0"/>
                        <a:t>of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income</a:t>
                      </a:r>
                      <a:r>
                        <a:rPr lang="sk-SK" dirty="0" smtClean="0"/>
                        <a:t> per </a:t>
                      </a:r>
                      <a:r>
                        <a:rPr lang="sk-SK" dirty="0" err="1" smtClean="0"/>
                        <a:t>capita</a:t>
                      </a:r>
                      <a:r>
                        <a:rPr lang="sk-SK" dirty="0" smtClean="0"/>
                        <a:t>)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5.7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2.8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1.8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4.9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1.4</a:t>
                      </a:r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Minimum </a:t>
                      </a:r>
                      <a:r>
                        <a:rPr lang="sk-SK" dirty="0" err="1" smtClean="0"/>
                        <a:t>capital</a:t>
                      </a:r>
                      <a:r>
                        <a:rPr lang="sk-SK" dirty="0" smtClean="0"/>
                        <a:t>  (% </a:t>
                      </a:r>
                      <a:r>
                        <a:rPr lang="sk-SK" dirty="0" err="1" smtClean="0"/>
                        <a:t>of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income</a:t>
                      </a:r>
                      <a:r>
                        <a:rPr lang="sk-SK" dirty="0" smtClean="0"/>
                        <a:t> per </a:t>
                      </a:r>
                      <a:r>
                        <a:rPr lang="sk-SK" dirty="0" err="1" smtClean="0"/>
                        <a:t>capita</a:t>
                      </a:r>
                      <a:r>
                        <a:rPr lang="sk-SK" dirty="0" smtClean="0"/>
                        <a:t>)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8.7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0.8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u="none" dirty="0" smtClean="0">
                          <a:solidFill>
                            <a:srgbClr val="FF0000"/>
                          </a:solidFill>
                        </a:rPr>
                        <a:t>21.3</a:t>
                      </a:r>
                      <a:endParaRPr lang="sk-SK" b="1" u="none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0.0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0.0</a:t>
                      </a:r>
                      <a:endParaRPr lang="sk-SK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467544" y="1556792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3200" dirty="0" err="1" smtClean="0"/>
              <a:t>Starting</a:t>
            </a:r>
            <a:r>
              <a:rPr lang="sk-SK" sz="3200" dirty="0" smtClean="0"/>
              <a:t> </a:t>
            </a:r>
            <a:r>
              <a:rPr lang="sk-SK" sz="3200" dirty="0" err="1" smtClean="0"/>
              <a:t>business</a:t>
            </a:r>
            <a:endParaRPr lang="sk-SK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WB </a:t>
            </a:r>
            <a:r>
              <a:rPr lang="sk-SK" b="1" u="sng" dirty="0" err="1" smtClean="0"/>
              <a:t>Doing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Business</a:t>
            </a:r>
            <a:r>
              <a:rPr lang="sk-SK" b="1" u="sng" dirty="0" smtClean="0"/>
              <a:t> 2013</a:t>
            </a:r>
            <a:endParaRPr lang="sk-SK" b="1" u="sng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066549949"/>
              </p:ext>
            </p:extLst>
          </p:nvPr>
        </p:nvGraphicFramePr>
        <p:xfrm>
          <a:off x="395536" y="2348880"/>
          <a:ext cx="8229600" cy="239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216"/>
                <a:gridCol w="1296144"/>
                <a:gridCol w="1296144"/>
                <a:gridCol w="1224136"/>
                <a:gridCol w="1224136"/>
                <a:gridCol w="1244824"/>
              </a:tblGrid>
              <a:tr h="370840">
                <a:tc>
                  <a:txBody>
                    <a:bodyPr/>
                    <a:lstStyle/>
                    <a:p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 smtClean="0"/>
                        <a:t>Moldova</a:t>
                      </a:r>
                      <a:endParaRPr lang="sk-SK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 smtClean="0"/>
                        <a:t>Romania</a:t>
                      </a:r>
                      <a:endParaRPr lang="sk-SK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smtClean="0"/>
                        <a:t>Slovakia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 smtClean="0"/>
                        <a:t>Germany</a:t>
                      </a:r>
                      <a:endParaRPr lang="sk-SK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smtClean="0"/>
                        <a:t>USA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Ranking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168.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129.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46.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14.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17.</a:t>
                      </a:r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Procedures</a:t>
                      </a:r>
                      <a:r>
                        <a:rPr lang="sk-SK" dirty="0" smtClean="0"/>
                        <a:t> (</a:t>
                      </a:r>
                      <a:r>
                        <a:rPr lang="sk-SK" dirty="0" err="1" smtClean="0"/>
                        <a:t>number</a:t>
                      </a:r>
                      <a:r>
                        <a:rPr lang="sk-SK" dirty="0" smtClean="0"/>
                        <a:t>)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26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15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11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9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15</a:t>
                      </a:r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 smtClean="0"/>
                        <a:t>Time</a:t>
                      </a:r>
                      <a:r>
                        <a:rPr lang="sk-SK" dirty="0" smtClean="0"/>
                        <a:t> (</a:t>
                      </a:r>
                      <a:r>
                        <a:rPr lang="sk-SK" dirty="0" err="1" smtClean="0"/>
                        <a:t>days</a:t>
                      </a:r>
                      <a:r>
                        <a:rPr lang="sk-SK" dirty="0" smtClean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291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287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286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97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27</a:t>
                      </a:r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 smtClean="0"/>
                        <a:t>Cost</a:t>
                      </a:r>
                      <a:r>
                        <a:rPr lang="sk-SK" dirty="0" smtClean="0"/>
                        <a:t> (% </a:t>
                      </a:r>
                      <a:r>
                        <a:rPr lang="sk-SK" dirty="0" err="1" smtClean="0"/>
                        <a:t>of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income</a:t>
                      </a:r>
                      <a:r>
                        <a:rPr lang="sk-SK" dirty="0" smtClean="0"/>
                        <a:t> per </a:t>
                      </a:r>
                      <a:r>
                        <a:rPr lang="sk-SK" dirty="0" err="1" smtClean="0"/>
                        <a:t>capita</a:t>
                      </a:r>
                      <a:r>
                        <a:rPr lang="sk-SK" dirty="0" smtClean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69.3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79.1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7.3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48.1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14.4</a:t>
                      </a:r>
                      <a:endParaRPr lang="sk-SK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467544" y="1556792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3200" dirty="0" err="1" smtClean="0"/>
              <a:t>Dealing</a:t>
            </a:r>
            <a:r>
              <a:rPr lang="sk-SK" sz="3200" dirty="0" smtClean="0"/>
              <a:t> </a:t>
            </a:r>
            <a:r>
              <a:rPr lang="sk-SK" sz="3200" dirty="0" err="1" smtClean="0"/>
              <a:t>with</a:t>
            </a:r>
            <a:r>
              <a:rPr lang="sk-SK" sz="3200" dirty="0" smtClean="0"/>
              <a:t> </a:t>
            </a:r>
            <a:r>
              <a:rPr lang="sk-SK" sz="3200" dirty="0" err="1" smtClean="0"/>
              <a:t>construction</a:t>
            </a:r>
            <a:r>
              <a:rPr lang="sk-SK" sz="3200" dirty="0" smtClean="0"/>
              <a:t> </a:t>
            </a:r>
            <a:r>
              <a:rPr lang="sk-SK" sz="3200" dirty="0" err="1" smtClean="0"/>
              <a:t>permits</a:t>
            </a:r>
            <a:endParaRPr lang="sk-SK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WB </a:t>
            </a:r>
            <a:r>
              <a:rPr lang="sk-SK" b="1" u="sng" dirty="0" err="1" smtClean="0"/>
              <a:t>Doing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Business</a:t>
            </a:r>
            <a:r>
              <a:rPr lang="sk-SK" b="1" u="sng" dirty="0" smtClean="0"/>
              <a:t> 2013</a:t>
            </a:r>
            <a:endParaRPr lang="sk-SK" b="1" u="sng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024306300"/>
              </p:ext>
            </p:extLst>
          </p:nvPr>
        </p:nvGraphicFramePr>
        <p:xfrm>
          <a:off x="395536" y="2348880"/>
          <a:ext cx="8229600" cy="239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216"/>
                <a:gridCol w="1296144"/>
                <a:gridCol w="1296144"/>
                <a:gridCol w="1224136"/>
                <a:gridCol w="1224136"/>
                <a:gridCol w="1244824"/>
              </a:tblGrid>
              <a:tr h="370840">
                <a:tc>
                  <a:txBody>
                    <a:bodyPr/>
                    <a:lstStyle/>
                    <a:p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 smtClean="0"/>
                        <a:t>Moldova</a:t>
                      </a:r>
                      <a:endParaRPr lang="sk-SK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 smtClean="0"/>
                        <a:t>Romania</a:t>
                      </a:r>
                      <a:endParaRPr lang="sk-SK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smtClean="0"/>
                        <a:t>Slovakia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 smtClean="0"/>
                        <a:t>Germany</a:t>
                      </a:r>
                      <a:endParaRPr lang="sk-SK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smtClean="0"/>
                        <a:t>USA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Ranking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161.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168.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100.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2.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19.</a:t>
                      </a:r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Procedures</a:t>
                      </a:r>
                      <a:r>
                        <a:rPr lang="sk-SK" dirty="0" smtClean="0"/>
                        <a:t> (</a:t>
                      </a:r>
                      <a:r>
                        <a:rPr lang="sk-SK" dirty="0" err="1" smtClean="0"/>
                        <a:t>number</a:t>
                      </a:r>
                      <a:r>
                        <a:rPr lang="sk-SK" dirty="0" smtClean="0"/>
                        <a:t>)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7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7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5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3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4</a:t>
                      </a:r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 smtClean="0"/>
                        <a:t>Time</a:t>
                      </a:r>
                      <a:r>
                        <a:rPr lang="sk-SK" dirty="0" smtClean="0"/>
                        <a:t> (</a:t>
                      </a:r>
                      <a:r>
                        <a:rPr lang="sk-SK" dirty="0" err="1" smtClean="0"/>
                        <a:t>days</a:t>
                      </a:r>
                      <a:r>
                        <a:rPr lang="sk-SK" dirty="0" smtClean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140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223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158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17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68</a:t>
                      </a:r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 smtClean="0"/>
                        <a:t>Cost</a:t>
                      </a:r>
                      <a:r>
                        <a:rPr lang="sk-SK" dirty="0" smtClean="0"/>
                        <a:t> (% </a:t>
                      </a:r>
                      <a:r>
                        <a:rPr lang="sk-SK" dirty="0" err="1" smtClean="0"/>
                        <a:t>of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income</a:t>
                      </a:r>
                      <a:r>
                        <a:rPr lang="sk-SK" dirty="0" smtClean="0"/>
                        <a:t> per </a:t>
                      </a:r>
                      <a:r>
                        <a:rPr lang="sk-SK" dirty="0" err="1" smtClean="0"/>
                        <a:t>capita</a:t>
                      </a:r>
                      <a:r>
                        <a:rPr lang="sk-SK" dirty="0" smtClean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578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584.2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249.1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48.3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16.1</a:t>
                      </a:r>
                      <a:endParaRPr lang="sk-SK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467544" y="1556792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3200" dirty="0" err="1" smtClean="0"/>
              <a:t>Getting</a:t>
            </a:r>
            <a:r>
              <a:rPr lang="sk-SK" sz="3200" dirty="0" smtClean="0"/>
              <a:t> </a:t>
            </a:r>
            <a:r>
              <a:rPr lang="sk-SK" sz="3200" dirty="0" err="1" smtClean="0"/>
              <a:t>electricity</a:t>
            </a:r>
            <a:endParaRPr lang="sk-SK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WB </a:t>
            </a:r>
            <a:r>
              <a:rPr lang="sk-SK" b="1" u="sng" dirty="0" err="1" smtClean="0"/>
              <a:t>Doing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Business</a:t>
            </a:r>
            <a:r>
              <a:rPr lang="sk-SK" b="1" u="sng" dirty="0" smtClean="0"/>
              <a:t> 2013</a:t>
            </a:r>
            <a:endParaRPr lang="sk-SK" b="1" u="sng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759056534"/>
              </p:ext>
            </p:extLst>
          </p:nvPr>
        </p:nvGraphicFramePr>
        <p:xfrm>
          <a:off x="395536" y="2348880"/>
          <a:ext cx="8229600" cy="2661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216"/>
                <a:gridCol w="1296144"/>
                <a:gridCol w="1296144"/>
                <a:gridCol w="1296144"/>
                <a:gridCol w="1224136"/>
                <a:gridCol w="1172816"/>
              </a:tblGrid>
              <a:tr h="370840">
                <a:tc>
                  <a:txBody>
                    <a:bodyPr/>
                    <a:lstStyle/>
                    <a:p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 smtClean="0"/>
                        <a:t>Moldova</a:t>
                      </a:r>
                      <a:endParaRPr lang="sk-SK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 smtClean="0"/>
                        <a:t>Romania</a:t>
                      </a:r>
                      <a:endParaRPr lang="sk-SK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smtClean="0"/>
                        <a:t>Slovakia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 smtClean="0"/>
                        <a:t>Germany</a:t>
                      </a:r>
                      <a:endParaRPr lang="sk-SK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smtClean="0"/>
                        <a:t>USA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Ranking</a:t>
                      </a:r>
                      <a:endParaRPr lang="sk-SK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109.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136.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100.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72.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69.</a:t>
                      </a:r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Payments</a:t>
                      </a:r>
                      <a:r>
                        <a:rPr lang="sk-SK" dirty="0" smtClean="0"/>
                        <a:t> (</a:t>
                      </a:r>
                      <a:r>
                        <a:rPr lang="sk-SK" dirty="0" err="1" smtClean="0"/>
                        <a:t>number</a:t>
                      </a:r>
                      <a:r>
                        <a:rPr lang="sk-SK" dirty="0" smtClean="0"/>
                        <a:t> per </a:t>
                      </a:r>
                      <a:r>
                        <a:rPr lang="sk-SK" dirty="0" err="1" smtClean="0"/>
                        <a:t>year</a:t>
                      </a:r>
                      <a:r>
                        <a:rPr lang="sk-SK" dirty="0" smtClean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48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41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20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9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11</a:t>
                      </a:r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Time</a:t>
                      </a:r>
                      <a:r>
                        <a:rPr lang="sk-SK" dirty="0" smtClean="0"/>
                        <a:t> (</a:t>
                      </a:r>
                      <a:r>
                        <a:rPr lang="sk-SK" dirty="0" err="1" smtClean="0"/>
                        <a:t>hours</a:t>
                      </a:r>
                      <a:r>
                        <a:rPr lang="sk-SK" dirty="0" smtClean="0"/>
                        <a:t> per </a:t>
                      </a:r>
                      <a:r>
                        <a:rPr lang="sk-SK" dirty="0" err="1" smtClean="0"/>
                        <a:t>year</a:t>
                      </a:r>
                      <a:r>
                        <a:rPr lang="sk-SK" dirty="0" smtClean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220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216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207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207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175</a:t>
                      </a:r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Total tax rate (% of </a:t>
                      </a:r>
                      <a:r>
                        <a:rPr lang="en-US" dirty="0" err="1" smtClean="0"/>
                        <a:t>proﬁt</a:t>
                      </a:r>
                      <a:r>
                        <a:rPr lang="en-US" dirty="0" smtClean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0070C0"/>
                          </a:solidFill>
                        </a:rPr>
                        <a:t>31.2</a:t>
                      </a:r>
                      <a:endParaRPr lang="sk-SK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44.2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47.9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46.8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46.7</a:t>
                      </a:r>
                      <a:endParaRPr lang="sk-SK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467544" y="1556792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3200" dirty="0" err="1" smtClean="0"/>
              <a:t>Paying</a:t>
            </a:r>
            <a:r>
              <a:rPr lang="sk-SK" sz="3200" dirty="0" smtClean="0"/>
              <a:t> </a:t>
            </a:r>
            <a:r>
              <a:rPr lang="sk-SK" sz="3200" dirty="0" err="1" smtClean="0"/>
              <a:t>taxes</a:t>
            </a:r>
            <a:endParaRPr lang="sk-SK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WB </a:t>
            </a:r>
            <a:r>
              <a:rPr lang="sk-SK" b="1" u="sng" dirty="0" err="1" smtClean="0"/>
              <a:t>Doing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Business</a:t>
            </a:r>
            <a:r>
              <a:rPr lang="sk-SK" b="1" u="sng" dirty="0" smtClean="0"/>
              <a:t> 2013</a:t>
            </a:r>
            <a:endParaRPr lang="sk-SK" b="1" u="sng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181535500"/>
              </p:ext>
            </p:extLst>
          </p:nvPr>
        </p:nvGraphicFramePr>
        <p:xfrm>
          <a:off x="395536" y="2348880"/>
          <a:ext cx="8229600" cy="4043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0"/>
                <a:gridCol w="1080120"/>
                <a:gridCol w="1152128"/>
                <a:gridCol w="1080120"/>
                <a:gridCol w="1080120"/>
                <a:gridCol w="956792"/>
              </a:tblGrid>
              <a:tr h="370840">
                <a:tc>
                  <a:txBody>
                    <a:bodyPr/>
                    <a:lstStyle/>
                    <a:p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 smtClean="0"/>
                        <a:t>Moldova</a:t>
                      </a:r>
                      <a:endParaRPr lang="sk-SK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 smtClean="0"/>
                        <a:t>Romania</a:t>
                      </a:r>
                      <a:endParaRPr lang="sk-SK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smtClean="0"/>
                        <a:t>Slovakia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 smtClean="0"/>
                        <a:t>Germany</a:t>
                      </a:r>
                      <a:endParaRPr lang="sk-SK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smtClean="0"/>
                        <a:t>USA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Ranking</a:t>
                      </a:r>
                      <a:endParaRPr lang="sk-SK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142.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72.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98.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13.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22.</a:t>
                      </a:r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Documents</a:t>
                      </a:r>
                      <a:r>
                        <a:rPr lang="sk-SK" dirty="0" smtClean="0"/>
                        <a:t> to export (</a:t>
                      </a:r>
                      <a:r>
                        <a:rPr lang="sk-SK" dirty="0" err="1" smtClean="0"/>
                        <a:t>number</a:t>
                      </a:r>
                      <a:r>
                        <a:rPr lang="sk-SK" dirty="0" smtClean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7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5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4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4</a:t>
                      </a:r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Time</a:t>
                      </a:r>
                      <a:r>
                        <a:rPr lang="sk-SK" dirty="0" smtClean="0"/>
                        <a:t> to export (</a:t>
                      </a:r>
                      <a:r>
                        <a:rPr lang="sk-SK" dirty="0" err="1" smtClean="0"/>
                        <a:t>days</a:t>
                      </a:r>
                      <a:r>
                        <a:rPr lang="sk-SK" dirty="0" smtClean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32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12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17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7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</a:t>
                      </a:r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Cost to export (US$ per container)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1,545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1,485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1,560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872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1,090</a:t>
                      </a:r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Documents</a:t>
                      </a:r>
                      <a:r>
                        <a:rPr lang="sk-SK" dirty="0" smtClean="0"/>
                        <a:t> to import (</a:t>
                      </a:r>
                      <a:r>
                        <a:rPr lang="sk-SK" dirty="0" err="1" smtClean="0"/>
                        <a:t>number</a:t>
                      </a:r>
                      <a:r>
                        <a:rPr lang="sk-SK" dirty="0" smtClean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7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7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5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5</a:t>
                      </a:r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Time</a:t>
                      </a:r>
                      <a:r>
                        <a:rPr lang="sk-SK" dirty="0" smtClean="0"/>
                        <a:t> to import (</a:t>
                      </a:r>
                      <a:r>
                        <a:rPr lang="sk-SK" dirty="0" err="1" smtClean="0"/>
                        <a:t>days</a:t>
                      </a:r>
                      <a:r>
                        <a:rPr lang="sk-SK" dirty="0" smtClean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35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smtClean="0"/>
                        <a:t>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17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7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5</a:t>
                      </a:r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Cost to import (US$ per container)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1,870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1,495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1,540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937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1,315</a:t>
                      </a:r>
                      <a:endParaRPr lang="sk-SK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467544" y="1556792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3200" dirty="0" err="1" smtClean="0"/>
              <a:t>Trading</a:t>
            </a:r>
            <a:r>
              <a:rPr lang="sk-SK" sz="3200" dirty="0" smtClean="0"/>
              <a:t> </a:t>
            </a:r>
            <a:r>
              <a:rPr lang="sk-SK" sz="3200" dirty="0" err="1" smtClean="0"/>
              <a:t>across</a:t>
            </a:r>
            <a:r>
              <a:rPr lang="sk-SK" sz="3200" dirty="0" smtClean="0"/>
              <a:t> </a:t>
            </a:r>
            <a:r>
              <a:rPr lang="sk-SK" sz="3200" dirty="0" err="1" smtClean="0"/>
              <a:t>borders</a:t>
            </a:r>
            <a:endParaRPr lang="sk-SK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WB </a:t>
            </a:r>
            <a:r>
              <a:rPr lang="sk-SK" b="1" u="sng" dirty="0" err="1" smtClean="0"/>
              <a:t>Doing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Business</a:t>
            </a:r>
            <a:r>
              <a:rPr lang="sk-SK" b="1" u="sng" dirty="0" smtClean="0"/>
              <a:t> 2013</a:t>
            </a:r>
            <a:endParaRPr lang="sk-SK" b="1" u="sng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348240957"/>
              </p:ext>
            </p:extLst>
          </p:nvPr>
        </p:nvGraphicFramePr>
        <p:xfrm>
          <a:off x="395536" y="2348880"/>
          <a:ext cx="8229600" cy="239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216"/>
                <a:gridCol w="1224136"/>
                <a:gridCol w="1296144"/>
                <a:gridCol w="1296144"/>
                <a:gridCol w="1296144"/>
                <a:gridCol w="1172816"/>
              </a:tblGrid>
              <a:tr h="370840">
                <a:tc>
                  <a:txBody>
                    <a:bodyPr/>
                    <a:lstStyle/>
                    <a:p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 smtClean="0"/>
                        <a:t>Moldova</a:t>
                      </a:r>
                      <a:endParaRPr lang="sk-SK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 smtClean="0"/>
                        <a:t>Romania</a:t>
                      </a:r>
                      <a:endParaRPr lang="sk-SK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smtClean="0"/>
                        <a:t>Slovakia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 smtClean="0"/>
                        <a:t>Germany</a:t>
                      </a:r>
                      <a:endParaRPr lang="sk-SK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smtClean="0"/>
                        <a:t>USA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Ranking</a:t>
                      </a:r>
                      <a:endParaRPr lang="sk-SK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91.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102.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0" dirty="0" smtClean="0">
                          <a:solidFill>
                            <a:schemeClr val="tx1"/>
                          </a:solidFill>
                        </a:rPr>
                        <a:t>38.</a:t>
                      </a:r>
                      <a:endParaRPr lang="sk-SK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19.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16.</a:t>
                      </a:r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Time</a:t>
                      </a:r>
                      <a:r>
                        <a:rPr lang="sk-SK" dirty="0" smtClean="0"/>
                        <a:t> (</a:t>
                      </a:r>
                      <a:r>
                        <a:rPr lang="sk-SK" dirty="0" err="1" smtClean="0"/>
                        <a:t>years</a:t>
                      </a:r>
                      <a:r>
                        <a:rPr lang="sk-SK" dirty="0" smtClean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2.8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3.3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4.0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1.2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1.5</a:t>
                      </a:r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Cost</a:t>
                      </a:r>
                      <a:r>
                        <a:rPr lang="sk-SK" dirty="0" smtClean="0"/>
                        <a:t> (% </a:t>
                      </a:r>
                      <a:r>
                        <a:rPr lang="sk-SK" dirty="0" err="1" smtClean="0"/>
                        <a:t>of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estate</a:t>
                      </a:r>
                      <a:r>
                        <a:rPr lang="sk-SK" dirty="0" smtClean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9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11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18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8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7</a:t>
                      </a:r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Recovery rate (cents on the dollar)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32.0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29.2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53.6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78.1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81.5</a:t>
                      </a:r>
                      <a:endParaRPr lang="sk-SK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467544" y="1556792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3200" dirty="0" err="1" smtClean="0"/>
              <a:t>Resolving</a:t>
            </a:r>
            <a:r>
              <a:rPr lang="sk-SK" sz="3200" dirty="0" smtClean="0"/>
              <a:t> </a:t>
            </a:r>
            <a:r>
              <a:rPr lang="sk-SK" sz="3200" dirty="0" err="1" smtClean="0"/>
              <a:t>insolvency</a:t>
            </a:r>
            <a:endParaRPr lang="sk-SK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/>
              <a:t>Best Slovak </a:t>
            </a:r>
            <a:r>
              <a:rPr lang="en-US" b="1" u="sng" dirty="0" smtClean="0"/>
              <a:t>practices</a:t>
            </a:r>
            <a:r>
              <a:rPr lang="sk-SK" b="1" u="sng" dirty="0" smtClean="0"/>
              <a:t> 1/3</a:t>
            </a:r>
            <a:endParaRPr lang="en-US" b="1" u="sng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556791"/>
            <a:ext cx="8229600" cy="5112569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4300" dirty="0" smtClean="0"/>
              <a:t>1998-2002: Privatization of banks, telecom, energy (transparent international tenders)</a:t>
            </a:r>
          </a:p>
          <a:p>
            <a:pPr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4300" dirty="0" smtClean="0"/>
              <a:t>2000: Freedom on Information Act (focus on public sector contracts, no “trade secret” objection)</a:t>
            </a:r>
            <a:endParaRPr lang="sk-SK" sz="4300" dirty="0" smtClean="0"/>
          </a:p>
          <a:p>
            <a:pPr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</a:pPr>
            <a:r>
              <a:rPr lang="sk-SK" sz="4300" dirty="0" smtClean="0"/>
              <a:t>2003: </a:t>
            </a:r>
            <a:r>
              <a:rPr lang="sk-SK" sz="4300" dirty="0" err="1" smtClean="0"/>
              <a:t>Labor</a:t>
            </a:r>
            <a:r>
              <a:rPr lang="sk-SK" sz="4300" dirty="0" smtClean="0"/>
              <a:t> </a:t>
            </a:r>
            <a:r>
              <a:rPr lang="sk-SK" sz="4300" dirty="0" err="1" smtClean="0"/>
              <a:t>market</a:t>
            </a:r>
            <a:r>
              <a:rPr lang="sk-SK" sz="4300" dirty="0" smtClean="0"/>
              <a:t> </a:t>
            </a:r>
            <a:r>
              <a:rPr lang="sk-SK" sz="4300" dirty="0" err="1" smtClean="0"/>
              <a:t>reform</a:t>
            </a:r>
            <a:r>
              <a:rPr lang="sk-SK" sz="4300" dirty="0" smtClean="0"/>
              <a:t> </a:t>
            </a:r>
          </a:p>
          <a:p>
            <a:pPr lvl="1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</a:pPr>
            <a:r>
              <a:rPr lang="sk-SK" sz="3200" dirty="0" smtClean="0"/>
              <a:t>More </a:t>
            </a:r>
            <a:r>
              <a:rPr lang="sk-SK" sz="3200" dirty="0" err="1" smtClean="0"/>
              <a:t>flexible</a:t>
            </a:r>
            <a:r>
              <a:rPr lang="sk-SK" sz="3200" dirty="0" smtClean="0"/>
              <a:t> </a:t>
            </a:r>
            <a:r>
              <a:rPr lang="sk-SK" sz="3200" dirty="0" err="1" smtClean="0"/>
              <a:t>Labor</a:t>
            </a:r>
            <a:r>
              <a:rPr lang="sk-SK" sz="3200" dirty="0" smtClean="0"/>
              <a:t> </a:t>
            </a:r>
            <a:r>
              <a:rPr lang="sk-SK" sz="3200" dirty="0" err="1"/>
              <a:t>Code</a:t>
            </a:r>
            <a:r>
              <a:rPr lang="sk-SK" sz="3200" dirty="0"/>
              <a:t> </a:t>
            </a:r>
            <a:r>
              <a:rPr lang="sk-SK" sz="3200" dirty="0" smtClean="0"/>
              <a:t>(</a:t>
            </a:r>
            <a:r>
              <a:rPr lang="sk-SK" sz="3200" dirty="0" err="1" smtClean="0"/>
              <a:t>entry</a:t>
            </a:r>
            <a:r>
              <a:rPr lang="sk-SK" sz="3200" dirty="0" smtClean="0"/>
              <a:t>/</a:t>
            </a:r>
            <a:r>
              <a:rPr lang="sk-SK" sz="3200" dirty="0" err="1" smtClean="0"/>
              <a:t>exit</a:t>
            </a:r>
            <a:r>
              <a:rPr lang="sk-SK" sz="3200" dirty="0" smtClean="0"/>
              <a:t>, </a:t>
            </a:r>
            <a:r>
              <a:rPr lang="sk-SK" sz="3200" dirty="0" err="1" smtClean="0"/>
              <a:t>fixed-term</a:t>
            </a:r>
            <a:r>
              <a:rPr lang="sk-SK" sz="3200" dirty="0" smtClean="0"/>
              <a:t>, </a:t>
            </a:r>
            <a:r>
              <a:rPr lang="sk-SK" sz="3200" dirty="0" err="1" smtClean="0"/>
              <a:t>part-time</a:t>
            </a:r>
            <a:r>
              <a:rPr lang="sk-SK" sz="3200" dirty="0" smtClean="0"/>
              <a:t>)</a:t>
            </a:r>
          </a:p>
          <a:p>
            <a:pPr lvl="1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</a:pPr>
            <a:r>
              <a:rPr lang="sk-SK" sz="3200" dirty="0" err="1" smtClean="0"/>
              <a:t>Weaker</a:t>
            </a:r>
            <a:r>
              <a:rPr lang="sk-SK" sz="3200" dirty="0" smtClean="0"/>
              <a:t> </a:t>
            </a:r>
            <a:r>
              <a:rPr lang="sk-SK" sz="3200" dirty="0" err="1" smtClean="0"/>
              <a:t>Unions</a:t>
            </a:r>
            <a:endParaRPr lang="sk-SK" sz="3200" dirty="0"/>
          </a:p>
          <a:p>
            <a:pPr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</a:pPr>
            <a:r>
              <a:rPr lang="sk-SK" sz="4300" dirty="0"/>
              <a:t>2003-2004:Flat-tax </a:t>
            </a:r>
            <a:r>
              <a:rPr lang="sk-SK" sz="4300" dirty="0" err="1"/>
              <a:t>reform</a:t>
            </a:r>
            <a:r>
              <a:rPr lang="sk-SK" sz="4300" dirty="0"/>
              <a:t>: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sk-SK" sz="3200" dirty="0" err="1"/>
              <a:t>Decrease</a:t>
            </a:r>
            <a:r>
              <a:rPr lang="sk-SK" sz="3200" dirty="0"/>
              <a:t> in </a:t>
            </a:r>
            <a:r>
              <a:rPr lang="sk-SK" sz="3200" dirty="0" err="1"/>
              <a:t>direct</a:t>
            </a:r>
            <a:r>
              <a:rPr lang="sk-SK" sz="3200" dirty="0"/>
              <a:t> </a:t>
            </a:r>
            <a:r>
              <a:rPr lang="sk-SK" sz="3200" dirty="0" err="1"/>
              <a:t>income</a:t>
            </a:r>
            <a:r>
              <a:rPr lang="sk-SK" sz="3200" dirty="0"/>
              <a:t> </a:t>
            </a:r>
            <a:r>
              <a:rPr lang="sk-SK" sz="3200" dirty="0" err="1"/>
              <a:t>taxes</a:t>
            </a:r>
            <a:r>
              <a:rPr lang="sk-SK" sz="3200" dirty="0"/>
              <a:t> (to 19% </a:t>
            </a:r>
            <a:r>
              <a:rPr lang="sk-SK" sz="3200" dirty="0" err="1"/>
              <a:t>for</a:t>
            </a:r>
            <a:r>
              <a:rPr lang="sk-SK" sz="3200" dirty="0"/>
              <a:t> </a:t>
            </a:r>
            <a:r>
              <a:rPr lang="sk-SK" sz="3200" dirty="0" err="1"/>
              <a:t>individuals</a:t>
            </a:r>
            <a:r>
              <a:rPr lang="sk-SK" sz="3200" dirty="0"/>
              <a:t> and </a:t>
            </a:r>
            <a:r>
              <a:rPr lang="sk-SK" sz="3200" dirty="0" err="1"/>
              <a:t>businesses</a:t>
            </a:r>
            <a:r>
              <a:rPr lang="sk-SK" sz="3200" dirty="0"/>
              <a:t>), </a:t>
            </a:r>
            <a:r>
              <a:rPr lang="sk-SK" sz="3200" dirty="0" err="1"/>
              <a:t>increase</a:t>
            </a:r>
            <a:r>
              <a:rPr lang="sk-SK" sz="3200" dirty="0"/>
              <a:t> in </a:t>
            </a:r>
            <a:r>
              <a:rPr lang="sk-SK" sz="3200" dirty="0" err="1"/>
              <a:t>indirect</a:t>
            </a:r>
            <a:r>
              <a:rPr lang="sk-SK" sz="3200" dirty="0"/>
              <a:t> </a:t>
            </a:r>
            <a:r>
              <a:rPr lang="sk-SK" sz="3200" dirty="0" err="1"/>
              <a:t>consumption</a:t>
            </a:r>
            <a:r>
              <a:rPr lang="sk-SK" sz="3200" dirty="0"/>
              <a:t> </a:t>
            </a:r>
            <a:r>
              <a:rPr lang="sk-SK" sz="3200" dirty="0" err="1"/>
              <a:t>taxes</a:t>
            </a:r>
            <a:r>
              <a:rPr lang="sk-SK" sz="3200" dirty="0"/>
              <a:t> (19% VAT)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sk-SK" sz="3200" dirty="0" err="1"/>
              <a:t>Radical</a:t>
            </a:r>
            <a:r>
              <a:rPr lang="sk-SK" sz="3200" dirty="0"/>
              <a:t> </a:t>
            </a:r>
            <a:r>
              <a:rPr lang="sk-SK" sz="3200" dirty="0" err="1"/>
              <a:t>simplification</a:t>
            </a:r>
            <a:r>
              <a:rPr lang="sk-SK" sz="3200" dirty="0"/>
              <a:t> </a:t>
            </a:r>
            <a:r>
              <a:rPr lang="sk-SK" sz="3200" dirty="0" err="1"/>
              <a:t>of</a:t>
            </a:r>
            <a:r>
              <a:rPr lang="sk-SK" sz="3200" dirty="0"/>
              <a:t> </a:t>
            </a:r>
            <a:r>
              <a:rPr lang="sk-SK" sz="3200" dirty="0" err="1"/>
              <a:t>tax</a:t>
            </a:r>
            <a:r>
              <a:rPr lang="sk-SK" sz="3200" dirty="0"/>
              <a:t> </a:t>
            </a:r>
            <a:r>
              <a:rPr lang="sk-SK" sz="3200" dirty="0" err="1"/>
              <a:t>code</a:t>
            </a:r>
            <a:r>
              <a:rPr lang="sk-SK" sz="3200" dirty="0"/>
              <a:t> (no </a:t>
            </a:r>
            <a:r>
              <a:rPr lang="sk-SK" sz="3200" dirty="0" err="1"/>
              <a:t>exemptions</a:t>
            </a:r>
            <a:r>
              <a:rPr lang="sk-SK" sz="3200" dirty="0"/>
              <a:t>, no </a:t>
            </a:r>
            <a:r>
              <a:rPr lang="sk-SK" sz="3200" dirty="0" err="1"/>
              <a:t>minor</a:t>
            </a:r>
            <a:r>
              <a:rPr lang="sk-SK" sz="3200" dirty="0"/>
              <a:t> </a:t>
            </a:r>
            <a:r>
              <a:rPr lang="sk-SK" sz="3200" dirty="0" err="1"/>
              <a:t>taxes</a:t>
            </a:r>
            <a:r>
              <a:rPr lang="sk-SK" sz="3200" dirty="0"/>
              <a:t>)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sk-SK" sz="3200" dirty="0" err="1"/>
              <a:t>Tax</a:t>
            </a:r>
            <a:r>
              <a:rPr lang="sk-SK" sz="3200" dirty="0"/>
              <a:t> </a:t>
            </a:r>
            <a:r>
              <a:rPr lang="sk-SK" sz="3200" dirty="0" err="1"/>
              <a:t>deductible</a:t>
            </a:r>
            <a:r>
              <a:rPr lang="sk-SK" sz="3200" dirty="0"/>
              <a:t> (</a:t>
            </a:r>
            <a:r>
              <a:rPr lang="sk-SK" sz="3200" dirty="0" err="1"/>
              <a:t>people</a:t>
            </a:r>
            <a:r>
              <a:rPr lang="sk-SK" sz="3200" dirty="0"/>
              <a:t> </a:t>
            </a:r>
            <a:r>
              <a:rPr lang="sk-SK" sz="3200" dirty="0" err="1"/>
              <a:t>with</a:t>
            </a:r>
            <a:r>
              <a:rPr lang="sk-SK" sz="3200" dirty="0"/>
              <a:t> </a:t>
            </a:r>
            <a:r>
              <a:rPr lang="sk-SK" sz="3200" dirty="0" err="1"/>
              <a:t>low</a:t>
            </a:r>
            <a:r>
              <a:rPr lang="sk-SK" sz="3200" dirty="0"/>
              <a:t> </a:t>
            </a:r>
            <a:r>
              <a:rPr lang="sk-SK" sz="3200" dirty="0" err="1"/>
              <a:t>income</a:t>
            </a:r>
            <a:r>
              <a:rPr lang="sk-SK" sz="3200" dirty="0"/>
              <a:t> do </a:t>
            </a:r>
            <a:r>
              <a:rPr lang="sk-SK" sz="3200" dirty="0" err="1"/>
              <a:t>not</a:t>
            </a:r>
            <a:r>
              <a:rPr lang="sk-SK" sz="3200" dirty="0"/>
              <a:t> </a:t>
            </a:r>
            <a:r>
              <a:rPr lang="sk-SK" sz="3200" dirty="0" err="1"/>
              <a:t>pay</a:t>
            </a:r>
            <a:r>
              <a:rPr lang="sk-SK" sz="3200" dirty="0"/>
              <a:t> </a:t>
            </a:r>
            <a:r>
              <a:rPr lang="sk-SK" sz="3200" dirty="0" err="1"/>
              <a:t>income</a:t>
            </a:r>
            <a:r>
              <a:rPr lang="sk-SK" sz="3200" dirty="0"/>
              <a:t> </a:t>
            </a:r>
            <a:r>
              <a:rPr lang="sk-SK" sz="3200" dirty="0" err="1"/>
              <a:t>taxes</a:t>
            </a:r>
            <a:r>
              <a:rPr lang="sk-SK" sz="3200" dirty="0"/>
              <a:t>)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sk-SK" sz="3200" dirty="0" err="1"/>
              <a:t>Tax</a:t>
            </a:r>
            <a:r>
              <a:rPr lang="sk-SK" sz="3200" dirty="0"/>
              <a:t> </a:t>
            </a:r>
            <a:r>
              <a:rPr lang="sk-SK" sz="3200" dirty="0" err="1"/>
              <a:t>bonuses</a:t>
            </a:r>
            <a:r>
              <a:rPr lang="sk-SK" sz="3200" dirty="0"/>
              <a:t> </a:t>
            </a:r>
            <a:r>
              <a:rPr lang="sk-SK" sz="3200" dirty="0" err="1"/>
              <a:t>for</a:t>
            </a:r>
            <a:r>
              <a:rPr lang="sk-SK" sz="3200" dirty="0"/>
              <a:t> </a:t>
            </a:r>
            <a:r>
              <a:rPr lang="sk-SK" sz="3200" dirty="0" err="1"/>
              <a:t>children</a:t>
            </a:r>
            <a:r>
              <a:rPr lang="sk-SK" sz="3200" dirty="0"/>
              <a:t> (</a:t>
            </a:r>
            <a:r>
              <a:rPr lang="sk-SK" sz="3200" dirty="0" err="1"/>
              <a:t>parents</a:t>
            </a:r>
            <a:r>
              <a:rPr lang="sk-SK" sz="3200" dirty="0"/>
              <a:t> </a:t>
            </a:r>
            <a:r>
              <a:rPr lang="sk-SK" sz="3200" dirty="0" err="1"/>
              <a:t>pay</a:t>
            </a:r>
            <a:r>
              <a:rPr lang="sk-SK" sz="3200" dirty="0"/>
              <a:t> </a:t>
            </a:r>
            <a:r>
              <a:rPr lang="sk-SK" sz="3200" dirty="0" err="1"/>
              <a:t>lower</a:t>
            </a:r>
            <a:r>
              <a:rPr lang="sk-SK" sz="3200" dirty="0"/>
              <a:t> </a:t>
            </a:r>
            <a:r>
              <a:rPr lang="sk-SK" sz="3200" dirty="0" err="1"/>
              <a:t>taxes</a:t>
            </a:r>
            <a:r>
              <a:rPr lang="sk-SK" sz="3200" dirty="0"/>
              <a:t> or, </a:t>
            </a:r>
            <a:r>
              <a:rPr lang="sk-SK" sz="3200" dirty="0" err="1"/>
              <a:t>with</a:t>
            </a:r>
            <a:r>
              <a:rPr lang="sk-SK" sz="3200" dirty="0"/>
              <a:t> </a:t>
            </a:r>
            <a:r>
              <a:rPr lang="sk-SK" sz="3200" dirty="0" err="1"/>
              <a:t>too</a:t>
            </a:r>
            <a:r>
              <a:rPr lang="sk-SK" sz="3200" dirty="0"/>
              <a:t> </a:t>
            </a:r>
            <a:r>
              <a:rPr lang="sk-SK" sz="3200" dirty="0" err="1"/>
              <a:t>low</a:t>
            </a:r>
            <a:r>
              <a:rPr lang="sk-SK" sz="3200" dirty="0"/>
              <a:t> </a:t>
            </a:r>
            <a:r>
              <a:rPr lang="sk-SK" sz="3200" dirty="0" err="1"/>
              <a:t>income</a:t>
            </a:r>
            <a:r>
              <a:rPr lang="sk-SK" sz="3200" dirty="0"/>
              <a:t>, </a:t>
            </a:r>
            <a:r>
              <a:rPr lang="sk-SK" sz="3200" dirty="0" err="1"/>
              <a:t>they</a:t>
            </a:r>
            <a:r>
              <a:rPr lang="sk-SK" sz="3200" dirty="0"/>
              <a:t> get </a:t>
            </a:r>
            <a:r>
              <a:rPr lang="sk-SK" sz="3200" dirty="0" err="1"/>
              <a:t>money</a:t>
            </a:r>
            <a:r>
              <a:rPr lang="sk-SK" sz="3200" dirty="0"/>
              <a:t> </a:t>
            </a:r>
            <a:r>
              <a:rPr lang="sk-SK" sz="3200" dirty="0" err="1"/>
              <a:t>back</a:t>
            </a:r>
            <a:r>
              <a:rPr lang="sk-SK" sz="3200" dirty="0"/>
              <a:t> </a:t>
            </a:r>
            <a:r>
              <a:rPr lang="sk-SK" sz="3200" dirty="0" err="1"/>
              <a:t>from</a:t>
            </a:r>
            <a:r>
              <a:rPr lang="sk-SK" sz="3200" dirty="0"/>
              <a:t> </a:t>
            </a:r>
            <a:r>
              <a:rPr lang="sk-SK" sz="3200" dirty="0" err="1"/>
              <a:t>the</a:t>
            </a:r>
            <a:r>
              <a:rPr lang="sk-SK" sz="3200" dirty="0"/>
              <a:t> state – </a:t>
            </a:r>
            <a:r>
              <a:rPr lang="sk-SK" sz="3200" dirty="0" err="1"/>
              <a:t>negative</a:t>
            </a:r>
            <a:r>
              <a:rPr lang="sk-SK" sz="3200" dirty="0"/>
              <a:t> </a:t>
            </a:r>
            <a:r>
              <a:rPr lang="sk-SK" sz="3200" dirty="0" err="1"/>
              <a:t>tax</a:t>
            </a:r>
            <a:r>
              <a:rPr lang="sk-SK" sz="3200" dirty="0" smtClean="0"/>
              <a:t>)</a:t>
            </a:r>
            <a:endParaRPr lang="sk-SK" sz="3200" dirty="0"/>
          </a:p>
        </p:txBody>
      </p:sp>
    </p:spTree>
    <p:extLst>
      <p:ext uri="{BB962C8B-B14F-4D97-AF65-F5344CB8AC3E}">
        <p14:creationId xmlns:p14="http://schemas.microsoft.com/office/powerpoint/2010/main" xmlns="" val="2056259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Best</a:t>
            </a:r>
            <a:r>
              <a:rPr lang="sk-SK" b="1" u="sng" dirty="0" smtClean="0"/>
              <a:t> Slovak </a:t>
            </a:r>
            <a:r>
              <a:rPr lang="en-US" b="1" u="sng" dirty="0" smtClean="0"/>
              <a:t>practices</a:t>
            </a:r>
            <a:r>
              <a:rPr lang="sk-SK" b="1" u="sng" dirty="0" smtClean="0"/>
              <a:t> 2/3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896544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spcBef>
                <a:spcPts val="0"/>
              </a:spcBef>
            </a:pPr>
            <a:r>
              <a:rPr lang="en-US" sz="2700" dirty="0"/>
              <a:t>2003: Online business registry (user-friendly, searchable)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en-US" sz="2700" dirty="0"/>
              <a:t>2004: Specialized Court and Prosecutor’s Office (focus on big corruption cases)</a:t>
            </a:r>
          </a:p>
          <a:p>
            <a:pPr>
              <a:spcBef>
                <a:spcPts val="600"/>
              </a:spcBef>
            </a:pPr>
            <a:r>
              <a:rPr lang="sk-SK" sz="2700" dirty="0" smtClean="0"/>
              <a:t>2004: </a:t>
            </a:r>
            <a:r>
              <a:rPr lang="sk-SK" sz="2700" dirty="0" err="1" smtClean="0"/>
              <a:t>Social</a:t>
            </a:r>
            <a:r>
              <a:rPr lang="sk-SK" sz="2700" dirty="0" smtClean="0"/>
              <a:t> </a:t>
            </a:r>
            <a:r>
              <a:rPr lang="sk-SK" sz="2700" dirty="0" err="1" smtClean="0"/>
              <a:t>benefits</a:t>
            </a:r>
            <a:r>
              <a:rPr lang="sk-SK" sz="2700" dirty="0" smtClean="0"/>
              <a:t> </a:t>
            </a:r>
            <a:r>
              <a:rPr lang="sk-SK" sz="2700" dirty="0" err="1" smtClean="0"/>
              <a:t>reform</a:t>
            </a:r>
            <a:r>
              <a:rPr lang="sk-SK" sz="2700" dirty="0" smtClean="0"/>
              <a:t>:</a:t>
            </a:r>
          </a:p>
          <a:p>
            <a:pPr lvl="1">
              <a:spcBef>
                <a:spcPts val="0"/>
              </a:spcBef>
            </a:pPr>
            <a:r>
              <a:rPr lang="sk-SK" sz="2000" dirty="0" err="1"/>
              <a:t>Activation</a:t>
            </a:r>
            <a:r>
              <a:rPr lang="sk-SK" sz="2000" dirty="0"/>
              <a:t> </a:t>
            </a:r>
            <a:r>
              <a:rPr lang="sk-SK" sz="2000" dirty="0" err="1"/>
              <a:t>benefits</a:t>
            </a:r>
            <a:r>
              <a:rPr lang="sk-SK" sz="2000" dirty="0"/>
              <a:t> </a:t>
            </a:r>
            <a:r>
              <a:rPr lang="sk-SK" sz="2000" dirty="0" err="1"/>
              <a:t>for</a:t>
            </a:r>
            <a:r>
              <a:rPr lang="sk-SK" sz="2000" dirty="0"/>
              <a:t> </a:t>
            </a:r>
            <a:r>
              <a:rPr lang="sk-SK" sz="2000" dirty="0" err="1"/>
              <a:t>unemployed</a:t>
            </a:r>
            <a:r>
              <a:rPr lang="sk-SK" sz="2000" dirty="0"/>
              <a:t> (part </a:t>
            </a:r>
            <a:r>
              <a:rPr lang="sk-SK" sz="2000" dirty="0" err="1"/>
              <a:t>of</a:t>
            </a:r>
            <a:r>
              <a:rPr lang="sk-SK" sz="2000" dirty="0"/>
              <a:t> </a:t>
            </a:r>
            <a:r>
              <a:rPr lang="sk-SK" sz="2000" dirty="0" err="1"/>
              <a:t>social</a:t>
            </a:r>
            <a:r>
              <a:rPr lang="sk-SK" sz="2000" dirty="0"/>
              <a:t> </a:t>
            </a:r>
            <a:r>
              <a:rPr lang="sk-SK" sz="2000" dirty="0" err="1"/>
              <a:t>benefit</a:t>
            </a:r>
            <a:r>
              <a:rPr lang="sk-SK" sz="2000" dirty="0"/>
              <a:t> </a:t>
            </a:r>
            <a:r>
              <a:rPr lang="sk-SK" sz="2000" dirty="0" err="1"/>
              <a:t>is</a:t>
            </a:r>
            <a:r>
              <a:rPr lang="sk-SK" sz="2000" dirty="0"/>
              <a:t> </a:t>
            </a:r>
            <a:r>
              <a:rPr lang="sk-SK" sz="2000" dirty="0" err="1"/>
              <a:t>payable</a:t>
            </a:r>
            <a:r>
              <a:rPr lang="sk-SK" sz="2000" dirty="0"/>
              <a:t> </a:t>
            </a:r>
            <a:r>
              <a:rPr lang="sk-SK" sz="2000" dirty="0" err="1"/>
              <a:t>only</a:t>
            </a:r>
            <a:r>
              <a:rPr lang="sk-SK" sz="2000" dirty="0"/>
              <a:t> </a:t>
            </a:r>
            <a:r>
              <a:rPr lang="sk-SK" sz="2000" dirty="0" err="1"/>
              <a:t>upon</a:t>
            </a:r>
            <a:r>
              <a:rPr lang="sk-SK" sz="2000" dirty="0"/>
              <a:t> </a:t>
            </a:r>
            <a:r>
              <a:rPr lang="sk-SK" sz="2000" dirty="0" err="1"/>
              <a:t>providing</a:t>
            </a:r>
            <a:r>
              <a:rPr lang="sk-SK" sz="2000" dirty="0"/>
              <a:t> </a:t>
            </a:r>
            <a:r>
              <a:rPr lang="sk-SK" sz="2000" dirty="0" err="1"/>
              <a:t>limited</a:t>
            </a:r>
            <a:r>
              <a:rPr lang="sk-SK" sz="2000" dirty="0"/>
              <a:t> </a:t>
            </a:r>
            <a:r>
              <a:rPr lang="sk-SK" sz="2000" dirty="0" err="1"/>
              <a:t>work</a:t>
            </a:r>
            <a:r>
              <a:rPr lang="sk-SK" sz="2000" dirty="0"/>
              <a:t> </a:t>
            </a:r>
            <a:r>
              <a:rPr lang="sk-SK" sz="2000" dirty="0" err="1"/>
              <a:t>for</a:t>
            </a:r>
            <a:r>
              <a:rPr lang="sk-SK" sz="2000" dirty="0"/>
              <a:t> </a:t>
            </a:r>
            <a:r>
              <a:rPr lang="sk-SK" sz="2000" dirty="0" err="1"/>
              <a:t>public</a:t>
            </a:r>
            <a:r>
              <a:rPr lang="sk-SK" sz="2000" dirty="0"/>
              <a:t> </a:t>
            </a:r>
            <a:r>
              <a:rPr lang="sk-SK" sz="2000" dirty="0" err="1"/>
              <a:t>purposes</a:t>
            </a:r>
            <a:r>
              <a:rPr lang="sk-SK" sz="2000" dirty="0"/>
              <a:t>)</a:t>
            </a:r>
          </a:p>
          <a:p>
            <a:pPr>
              <a:spcBef>
                <a:spcPts val="600"/>
              </a:spcBef>
            </a:pPr>
            <a:r>
              <a:rPr lang="sk-SK" sz="2700" dirty="0" smtClean="0"/>
              <a:t>2005: </a:t>
            </a:r>
            <a:r>
              <a:rPr lang="sk-SK" sz="2700" dirty="0" err="1" smtClean="0"/>
              <a:t>Pension</a:t>
            </a:r>
            <a:r>
              <a:rPr lang="sk-SK" sz="2700" dirty="0" smtClean="0"/>
              <a:t> </a:t>
            </a:r>
            <a:r>
              <a:rPr lang="sk-SK" sz="2700" dirty="0" err="1" smtClean="0"/>
              <a:t>reform</a:t>
            </a:r>
            <a:r>
              <a:rPr lang="sk-SK" sz="2700" dirty="0" smtClean="0"/>
              <a:t>: </a:t>
            </a:r>
            <a:endParaRPr lang="sk-SK" sz="2700" dirty="0"/>
          </a:p>
          <a:p>
            <a:pPr lvl="1">
              <a:spcBef>
                <a:spcPts val="0"/>
              </a:spcBef>
            </a:pPr>
            <a:r>
              <a:rPr lang="sk-SK" sz="2000" dirty="0" err="1" smtClean="0"/>
              <a:t>Linking</a:t>
            </a:r>
            <a:r>
              <a:rPr lang="sk-SK" sz="2000" dirty="0" smtClean="0"/>
              <a:t> </a:t>
            </a:r>
            <a:r>
              <a:rPr lang="sk-SK" sz="2000" dirty="0" err="1"/>
              <a:t>contributions</a:t>
            </a:r>
            <a:r>
              <a:rPr lang="sk-SK" sz="2000" dirty="0"/>
              <a:t> to </a:t>
            </a:r>
            <a:r>
              <a:rPr lang="sk-SK" sz="2000" dirty="0" err="1"/>
              <a:t>pension</a:t>
            </a:r>
            <a:r>
              <a:rPr lang="sk-SK" sz="2000" dirty="0"/>
              <a:t> </a:t>
            </a:r>
            <a:r>
              <a:rPr lang="sk-SK" sz="2000" dirty="0" err="1" smtClean="0"/>
              <a:t>benefits</a:t>
            </a:r>
            <a:endParaRPr lang="sk-SK" sz="2000" dirty="0" smtClean="0"/>
          </a:p>
          <a:p>
            <a:pPr>
              <a:spcBef>
                <a:spcPts val="600"/>
              </a:spcBef>
            </a:pPr>
            <a:r>
              <a:rPr lang="en-US" sz="2700" dirty="0"/>
              <a:t>2007: Online Land Registry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4274205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Best</a:t>
            </a:r>
            <a:r>
              <a:rPr lang="sk-SK" b="1" u="sng" dirty="0" smtClean="0"/>
              <a:t> Slovak </a:t>
            </a:r>
            <a:r>
              <a:rPr lang="en-US" b="1" u="sng" dirty="0" smtClean="0"/>
              <a:t>practices</a:t>
            </a:r>
            <a:r>
              <a:rPr lang="sk-SK" b="1" u="sng" dirty="0" smtClean="0"/>
              <a:t> 3/3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65104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en-US" sz="2700" dirty="0" smtClean="0"/>
              <a:t>2011</a:t>
            </a:r>
            <a:r>
              <a:rPr lang="en-US" sz="2700" dirty="0"/>
              <a:t>: Publishing all property contracts and invoices of public institutions on </a:t>
            </a:r>
            <a:r>
              <a:rPr lang="en-US" sz="2700" dirty="0" smtClean="0"/>
              <a:t>internet</a:t>
            </a:r>
            <a:endParaRPr lang="sk-SK" sz="2700" dirty="0" smtClean="0"/>
          </a:p>
          <a:p>
            <a:pPr lvl="1">
              <a:lnSpc>
                <a:spcPct val="90000"/>
              </a:lnSpc>
              <a:spcBef>
                <a:spcPts val="600"/>
              </a:spcBef>
            </a:pPr>
            <a:r>
              <a:rPr lang="sk-SK" sz="2000" dirty="0" smtClean="0"/>
              <a:t>T</a:t>
            </a:r>
            <a:r>
              <a:rPr lang="en-US" sz="2000" dirty="0" smtClean="0"/>
              <a:t>hey </a:t>
            </a:r>
            <a:r>
              <a:rPr lang="en-US" sz="2000" dirty="0"/>
              <a:t>will not become valid unless they are </a:t>
            </a:r>
            <a:r>
              <a:rPr lang="en-US" sz="2000" dirty="0" smtClean="0"/>
              <a:t>published</a:t>
            </a:r>
            <a:endParaRPr lang="sk-SK" sz="2000" dirty="0" smtClean="0"/>
          </a:p>
          <a:p>
            <a:pPr lvl="1">
              <a:lnSpc>
                <a:spcPct val="90000"/>
              </a:lnSpc>
              <a:spcBef>
                <a:spcPts val="600"/>
              </a:spcBef>
            </a:pPr>
            <a:r>
              <a:rPr lang="sk-SK" sz="2000" dirty="0" smtClean="0"/>
              <a:t>S</a:t>
            </a:r>
            <a:r>
              <a:rPr lang="en-US" sz="2000" dirty="0" err="1" smtClean="0"/>
              <a:t>hift</a:t>
            </a:r>
            <a:r>
              <a:rPr lang="en-US" sz="2000" dirty="0" smtClean="0"/>
              <a:t> </a:t>
            </a:r>
            <a:r>
              <a:rPr lang="en-US" sz="2000" dirty="0"/>
              <a:t>from on-demand to automatic </a:t>
            </a:r>
            <a:r>
              <a:rPr lang="en-US" sz="2000" dirty="0" smtClean="0"/>
              <a:t>transparency</a:t>
            </a:r>
            <a:endParaRPr lang="sk-SK" sz="2000" dirty="0" smtClean="0"/>
          </a:p>
          <a:p>
            <a:pPr lvl="1">
              <a:lnSpc>
                <a:spcPct val="90000"/>
              </a:lnSpc>
              <a:spcBef>
                <a:spcPts val="600"/>
              </a:spcBef>
            </a:pPr>
            <a:r>
              <a:rPr lang="sk-SK" sz="2000" dirty="0" smtClean="0"/>
              <a:t>C</a:t>
            </a:r>
            <a:r>
              <a:rPr lang="en-US" sz="2000" dirty="0" err="1" smtClean="0"/>
              <a:t>reation</a:t>
            </a:r>
            <a:r>
              <a:rPr lang="en-US" sz="2000" dirty="0" smtClean="0"/>
              <a:t> </a:t>
            </a:r>
            <a:r>
              <a:rPr lang="en-US" sz="2000" dirty="0"/>
              <a:t>of searchable portals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en-US" sz="2700" dirty="0"/>
              <a:t>2011: Wider use of mandatory electronic auctions when public sector institutions purchase goods </a:t>
            </a:r>
            <a:endParaRPr lang="sk-SK" sz="2700" dirty="0" smtClean="0"/>
          </a:p>
          <a:p>
            <a:pPr lvl="1">
              <a:lnSpc>
                <a:spcPct val="90000"/>
              </a:lnSpc>
              <a:spcBef>
                <a:spcPts val="0"/>
              </a:spcBef>
            </a:pPr>
            <a:r>
              <a:rPr lang="en-US" sz="2300" dirty="0" smtClean="0"/>
              <a:t>TIS </a:t>
            </a:r>
            <a:r>
              <a:rPr lang="en-US" sz="2300" dirty="0"/>
              <a:t>research: more bids, 6-15% </a:t>
            </a:r>
            <a:r>
              <a:rPr lang="en-US" sz="2300" dirty="0" smtClean="0"/>
              <a:t>savings</a:t>
            </a:r>
            <a:endParaRPr lang="sk-SK" sz="2300" dirty="0"/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en-US" sz="2700" dirty="0"/>
              <a:t>2011: Wider use of competition </a:t>
            </a:r>
            <a:r>
              <a:rPr lang="en-US" sz="2700" dirty="0" smtClean="0"/>
              <a:t>methods in </a:t>
            </a:r>
            <a:r>
              <a:rPr lang="en-US" sz="2700" dirty="0"/>
              <a:t>public procurement</a:t>
            </a:r>
          </a:p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en-US" sz="2700" dirty="0"/>
              <a:t>201</a:t>
            </a:r>
            <a:r>
              <a:rPr lang="sk-SK" sz="2700" dirty="0"/>
              <a:t>2</a:t>
            </a:r>
            <a:r>
              <a:rPr lang="en-US" sz="2700" dirty="0"/>
              <a:t>: Publishing court rulings on internet, public selection of judges</a:t>
            </a:r>
          </a:p>
        </p:txBody>
      </p:sp>
    </p:spTree>
    <p:extLst>
      <p:ext uri="{BB962C8B-B14F-4D97-AF65-F5344CB8AC3E}">
        <p14:creationId xmlns:p14="http://schemas.microsoft.com/office/powerpoint/2010/main" xmlns="" val="4238736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276872"/>
            <a:ext cx="8229600" cy="1143000"/>
          </a:xfrm>
        </p:spPr>
        <p:txBody>
          <a:bodyPr/>
          <a:lstStyle/>
          <a:p>
            <a:r>
              <a:rPr lang="sk-SK" b="1" u="sng" dirty="0" err="1" smtClean="0"/>
              <a:t>Thank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you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for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attention</a:t>
            </a:r>
            <a:r>
              <a:rPr lang="sk-SK" b="1" u="sng" dirty="0" smtClean="0"/>
              <a:t>.</a:t>
            </a:r>
            <a:endParaRPr lang="en-US" b="1" u="sng" dirty="0"/>
          </a:p>
        </p:txBody>
      </p:sp>
    </p:spTree>
    <p:extLst>
      <p:ext uri="{BB962C8B-B14F-4D97-AF65-F5344CB8AC3E}">
        <p14:creationId xmlns:p14="http://schemas.microsoft.com/office/powerpoint/2010/main" xmlns="" val="3662856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redvolený návrh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Predvolený návrh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635</TotalTime>
  <Words>1161</Words>
  <Application>Microsoft Office PowerPoint</Application>
  <PresentationFormat>Předvádění na obrazovce (4:3)</PresentationFormat>
  <Paragraphs>443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sady Office</vt:lpstr>
      <vt:lpstr>Barriers to healthy business environment in Moldova (including best Slovak experience)</vt:lpstr>
      <vt:lpstr>Key measures</vt:lpstr>
      <vt:lpstr>Economic Freedom Index, 2012</vt:lpstr>
      <vt:lpstr>World Economic Forum</vt:lpstr>
      <vt:lpstr>What is the evidence?</vt:lpstr>
      <vt:lpstr>Trust to government</vt:lpstr>
      <vt:lpstr>World Economic Forum</vt:lpstr>
      <vt:lpstr>WB Doing Business 2013</vt:lpstr>
      <vt:lpstr>WB Doing Business 2013</vt:lpstr>
      <vt:lpstr>WB Doing Business 2013</vt:lpstr>
      <vt:lpstr>WB Doing Business 2013</vt:lpstr>
      <vt:lpstr>WB Doing Business 2013</vt:lpstr>
      <vt:lpstr>WB Doing Business 2013</vt:lpstr>
      <vt:lpstr>Best Slovak practices 1/3</vt:lpstr>
      <vt:lpstr>Best Slovak practices 2/3</vt:lpstr>
      <vt:lpstr>Best Slovak practices 3/3</vt:lpstr>
      <vt:lpstr>Thank you for attention.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Moldova: Competitiveness indicators</dc:title>
  <dc:creator>INEKO</dc:creator>
  <cp:lastModifiedBy>Lenovo User</cp:lastModifiedBy>
  <cp:revision>88</cp:revision>
  <dcterms:created xsi:type="dcterms:W3CDTF">2012-11-03T11:35:54Z</dcterms:created>
  <dcterms:modified xsi:type="dcterms:W3CDTF">2012-11-16T11:07:16Z</dcterms:modified>
</cp:coreProperties>
</file>