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26"/>
  </p:notesMasterIdLst>
  <p:sldIdLst>
    <p:sldId id="256" r:id="rId2"/>
    <p:sldId id="257" r:id="rId3"/>
    <p:sldId id="258" r:id="rId4"/>
    <p:sldId id="265" r:id="rId5"/>
    <p:sldId id="259" r:id="rId6"/>
    <p:sldId id="266" r:id="rId7"/>
    <p:sldId id="260" r:id="rId8"/>
    <p:sldId id="275" r:id="rId9"/>
    <p:sldId id="267" r:id="rId10"/>
    <p:sldId id="274" r:id="rId11"/>
    <p:sldId id="261" r:id="rId12"/>
    <p:sldId id="268" r:id="rId13"/>
    <p:sldId id="283" r:id="rId14"/>
    <p:sldId id="284" r:id="rId15"/>
    <p:sldId id="262" r:id="rId16"/>
    <p:sldId id="269" r:id="rId17"/>
    <p:sldId id="276" r:id="rId18"/>
    <p:sldId id="277" r:id="rId19"/>
    <p:sldId id="278" r:id="rId20"/>
    <p:sldId id="279" r:id="rId21"/>
    <p:sldId id="280" r:id="rId22"/>
    <p:sldId id="281" r:id="rId23"/>
    <p:sldId id="270" r:id="rId24"/>
    <p:sldId id="282" r:id="rId25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E0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76" autoAdjust="0"/>
    <p:restoredTop sz="68644" autoAdjust="0"/>
  </p:normalViewPr>
  <p:slideViewPr>
    <p:cSldViewPr>
      <p:cViewPr>
        <p:scale>
          <a:sx n="60" d="100"/>
          <a:sy n="60" d="100"/>
        </p:scale>
        <p:origin x="-3084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92B389-7139-4CA8-B280-6498932A5FAC}" type="datetimeFigureOut">
              <a:rPr lang="sk-SK" smtClean="0"/>
              <a:pPr/>
              <a:t>29. 10. 2012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EA91B7-7426-4510-928B-FC65B386C85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74567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dirty="0" smtClean="0"/>
              <a:t>-</a:t>
            </a:r>
            <a:r>
              <a:rPr lang="sk-SK" baseline="0" dirty="0" smtClean="0"/>
              <a:t> </a:t>
            </a:r>
            <a:r>
              <a:rPr lang="sk-SK" dirty="0" smtClean="0"/>
              <a:t>Hlavným cieľom projektu je zvýšiť tlak na zlepšovanie finančného zdravia miest, obcí a VÚC.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baseline="0" dirty="0" smtClean="0"/>
              <a:t>- </a:t>
            </a:r>
            <a:r>
              <a:rPr lang="sk-SK" dirty="0" smtClean="0"/>
              <a:t>Ako to možno dosiahnuť? Poskytnúť širokej verejnosti relevantné údaje o hospodárení každej obce </a:t>
            </a:r>
            <a:r>
              <a:rPr lang="sk-SK" b="1" dirty="0" smtClean="0"/>
              <a:t>od roku 2006</a:t>
            </a:r>
            <a:r>
              <a:rPr lang="sk-SK" dirty="0" smtClean="0"/>
              <a:t>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dirty="0" smtClean="0"/>
              <a:t>-</a:t>
            </a:r>
            <a:r>
              <a:rPr lang="sk-SK" baseline="0" dirty="0" smtClean="0"/>
              <a:t> </a:t>
            </a:r>
            <a:r>
              <a:rPr lang="sk-SK" dirty="0" smtClean="0"/>
              <a:t>Veríme, že zvýšenie informovanosti prispeje k lepšiemu hospodáreniu jednotlivých obcí,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baseline="0" dirty="0" smtClean="0"/>
              <a:t>  </a:t>
            </a:r>
            <a:r>
              <a:rPr lang="sk-SK" dirty="0" smtClean="0"/>
              <a:t>keďže starostovia budú kvôli verejnej kontrole nútení hospodáriť efektívnejšie.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dirty="0" smtClean="0"/>
              <a:t>-</a:t>
            </a:r>
            <a:r>
              <a:rPr lang="sk-SK" baseline="0" dirty="0" smtClean="0"/>
              <a:t> </a:t>
            </a:r>
            <a:r>
              <a:rPr lang="sk-SK" dirty="0" smtClean="0"/>
              <a:t>Vďaka časovým radom si môže návštevník navyše porovnať snahu jednotlivých starostov o finančné zdravie mesta.</a:t>
            </a: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3</a:t>
            </a:fld>
            <a:endParaRPr lang="sk-SK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sk-SK" dirty="0" smtClean="0"/>
              <a:t> Definovanie ukazovateľov finančnej stability, vrátane ich konzultovania s bankovými analytikmi a odborníkmi z ratingových agentúr</a:t>
            </a:r>
          </a:p>
          <a:p>
            <a:pPr>
              <a:buFontTx/>
              <a:buChar char="-"/>
            </a:pPr>
            <a:r>
              <a:rPr lang="sk-SK" dirty="0" smtClean="0"/>
              <a:t> Zber a zverejnenie údajov o finančnom zdraví všetkých 2928 obcí a 8 vyšších územných celkov (VÚC) za roky 2006 – 2011</a:t>
            </a:r>
          </a:p>
          <a:p>
            <a:pPr>
              <a:buFontTx/>
              <a:buNone/>
            </a:pPr>
            <a:r>
              <a:rPr lang="sk-SK" baseline="0" dirty="0" smtClean="0"/>
              <a:t>  (Zverejníme údaje, ktoré zbiera (ale nezverejňuje) Ministerstvo financií SR - Datacentrum)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sk-SK" baseline="0" dirty="0" smtClean="0"/>
              <a:t> </a:t>
            </a:r>
            <a:r>
              <a:rPr lang="sk-SK" sz="2500" dirty="0" smtClean="0"/>
              <a:t>Formulácia odporúčaní pre úpravu zákonných kritérií a zavedenie sankcií</a:t>
            </a:r>
          </a:p>
          <a:p>
            <a:pPr>
              <a:buFontTx/>
              <a:buChar char="-"/>
            </a:pPr>
            <a:endParaRPr lang="sk-SK" dirty="0" smtClean="0"/>
          </a:p>
          <a:p>
            <a:pPr>
              <a:buFontTx/>
              <a:buNone/>
            </a:pPr>
            <a:r>
              <a:rPr lang="sk-SK" dirty="0" smtClean="0"/>
              <a:t>(doplniť dátumy, kedy sa čo stalo)</a:t>
            </a:r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4</a:t>
            </a:fld>
            <a:endParaRPr lang="sk-SK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sk-SK" dirty="0" smtClean="0"/>
              <a:t> Zber údajov - na základe Zákona o slobodnom prístupe k informáciám sme získali prístup k údajom Ministerstva financií SR (Datacentra)</a:t>
            </a:r>
          </a:p>
          <a:p>
            <a:pPr>
              <a:buFontTx/>
              <a:buChar char="-"/>
            </a:pPr>
            <a:r>
              <a:rPr lang="sk-SK" dirty="0" smtClean="0"/>
              <a:t> (</a:t>
            </a:r>
            <a:r>
              <a:rPr lang="sk-SK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vrátane miest a mestských častí)</a:t>
            </a: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5</a:t>
            </a:fld>
            <a:endParaRPr lang="sk-SK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sk-SK" dirty="0" smtClean="0"/>
              <a:t> Dlhová</a:t>
            </a:r>
            <a:r>
              <a:rPr lang="sk-SK" baseline="0" dirty="0" smtClean="0"/>
              <a:t> služba = </a:t>
            </a:r>
            <a:r>
              <a:rPr lang="sk-SK" dirty="0" smtClean="0"/>
              <a:t>Výdavky na splácanie istiny + Úrokové splátky</a:t>
            </a:r>
          </a:p>
          <a:p>
            <a:pPr>
              <a:buFontTx/>
              <a:buChar char="-"/>
            </a:pPr>
            <a:r>
              <a:rPr lang="sk-SK" dirty="0" smtClean="0"/>
              <a:t> Nie všetky sú dostupné za všetky roky</a:t>
            </a:r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6</a:t>
            </a:fld>
            <a:endParaRPr lang="sk-SK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Všetky údaje uvádzame v bežných cenách a sumy z roku 2008 a starších boli na eurá prepočítané konverzným kurzom 1 EUR = 30,1260 SKK</a:t>
            </a:r>
            <a:endParaRPr lang="sk-SK" dirty="0" smtClean="0"/>
          </a:p>
          <a:p>
            <a:pPr>
              <a:buFontTx/>
              <a:buChar char="-"/>
            </a:pPr>
            <a:r>
              <a:rPr lang="sk-SK" dirty="0" smtClean="0"/>
              <a:t> Čiastočná rozdielnosť databáz, potreba priraďovania údajov</a:t>
            </a:r>
          </a:p>
          <a:p>
            <a:pPr>
              <a:buFontTx/>
              <a:buChar char="-"/>
            </a:pPr>
            <a:r>
              <a:rPr lang="sk-SK" dirty="0" smtClean="0"/>
              <a:t> Na portáli nezobrazujeme tie údaje z Datacentra, ktoré boli z povahy indikátora nesprávne vložené do systému - napríklad záporné bežné príjmy</a:t>
            </a:r>
          </a:p>
          <a:p>
            <a:pPr>
              <a:buFontTx/>
              <a:buChar char="-"/>
            </a:pPr>
            <a:endParaRPr lang="sk-SK" dirty="0" smtClean="0"/>
          </a:p>
          <a:p>
            <a:pPr>
              <a:buFontTx/>
              <a:buChar char="-"/>
            </a:pPr>
            <a:r>
              <a:rPr lang="sk-SK" dirty="0" smtClean="0"/>
              <a:t> Prevedenie poslucháča indikátormi,</a:t>
            </a:r>
            <a:r>
              <a:rPr lang="sk-SK" baseline="0" dirty="0" smtClean="0"/>
              <a:t> ako sú počítané, atď.</a:t>
            </a:r>
          </a:p>
          <a:p>
            <a:pPr>
              <a:buFontTx/>
              <a:buChar char="-"/>
            </a:pPr>
            <a:r>
              <a:rPr lang="sk-SK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Keďže sa nám počítaný dlh nepodarilo očistiť aj o záväzky prijaté na zabezpečenie predfinancovania eurofondov, nemožno robiť žiadne závery na základe jeho porovnania so zákonným limitom na úrovni 60 %.</a:t>
            </a:r>
          </a:p>
          <a:p>
            <a:pPr>
              <a:buFontTx/>
              <a:buChar char="-"/>
            </a:pPr>
            <a:endParaRPr lang="sk-SK" sz="1200" b="0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FontTx/>
              <a:buChar char="-"/>
            </a:pPr>
            <a:r>
              <a:rPr lang="sk-SK" sz="12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Vysvetliť zákonné kritérium a vysvetliť prečo sa úvery od ŠFRB nemajú zarátavať vo výške krytej „nájomným od ľudí“ – premyslieť si</a:t>
            </a:r>
            <a:endParaRPr lang="sk-SK" dirty="0" smtClean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7</a:t>
            </a:fld>
            <a:endParaRPr lang="sk-SK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</a:t>
            </a:r>
            <a:r>
              <a:rPr lang="sk-SK" sz="12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Podľa zákona sa do výdavkov na splácanie istiny a úrokových splátok nemá započítavať ich jednorazové predčasné splatenie. Je však možné, že niektoré obce vykazujú aj predčasné jednorazové splatenia dlhov, a tak môže dôjsť k ich premietnutiu do výdavkov na splácanie istiny a následne aj do dlhovej služby. Nami vypočítanú dlhovú službu preto nie je možné úplne stotožniť so zákonnou definíciou a je potrebné ju brať len ako aproximáciu zákonného kritéria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dirty="0" smtClean="0"/>
              <a:t>- Pozor na zarátavanie neuznaných záväzkov,</a:t>
            </a:r>
            <a:r>
              <a:rPr lang="sk-SK" baseline="0" dirty="0" smtClean="0"/>
              <a:t> tie by obce nemali vykazovať</a:t>
            </a:r>
            <a:endParaRPr lang="sk-SK" dirty="0" smtClean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8</a:t>
            </a:fld>
            <a:endParaRPr lang="sk-SK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sk-SK" dirty="0" smtClean="0"/>
              <a:t> Finančné zdravie nahrádza pätnásť indikátorov finančnej stability jedným číslom a je postavené na piatich z týchto indikátorov</a:t>
            </a:r>
          </a:p>
          <a:p>
            <a:pPr>
              <a:buFontTx/>
              <a:buChar char="-"/>
            </a:pPr>
            <a:r>
              <a:rPr lang="sk-SK" dirty="0" smtClean="0"/>
              <a:t> 5 aspektov</a:t>
            </a:r>
          </a:p>
          <a:p>
            <a:pPr>
              <a:buFontTx/>
              <a:buChar char="-"/>
            </a:pPr>
            <a:r>
              <a:rPr lang="sk-SK" baseline="0" dirty="0" smtClean="0"/>
              <a:t> 4 roky (okrem celkového dlhu)</a:t>
            </a:r>
            <a:endParaRPr lang="sk-SK" dirty="0" smtClean="0"/>
          </a:p>
          <a:p>
            <a:pPr>
              <a:buFontTx/>
              <a:buChar char="-"/>
            </a:pPr>
            <a:r>
              <a:rPr lang="sk-SK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Vypovedá o tom, do akej miery je hospodárenie udržateľné a či príslušnému mestu, obci alebo VÚC hospodárenie spôsobuje, alebo nespôsobuje problémy. </a:t>
            </a:r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10</a:t>
            </a:fld>
            <a:endParaRPr lang="sk-SK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sk-SK" dirty="0" smtClean="0"/>
              <a:t> AGU:</a:t>
            </a:r>
            <a:r>
              <a:rPr lang="sk-SK" baseline="0" dirty="0" smtClean="0"/>
              <a:t> </a:t>
            </a:r>
            <a:r>
              <a:rPr lang="sk-SK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počet obyvateľov, štatút, okres, kraj a e-mail na kontaktnú osobu na miestnom úrade, mestskom úrade či magistráte</a:t>
            </a:r>
          </a:p>
          <a:p>
            <a:pPr>
              <a:buFontTx/>
              <a:buChar char="-"/>
            </a:pPr>
            <a:r>
              <a:rPr lang="sk-SK" dirty="0" smtClean="0"/>
              <a:t> 	</a:t>
            </a:r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11</a:t>
            </a:fld>
            <a:endParaRPr lang="sk-SK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sk-SK" b="1" dirty="0" smtClean="0"/>
              <a:t>!!! </a:t>
            </a:r>
            <a:r>
              <a:rPr lang="sk-SK" b="1" dirty="0" err="1" smtClean="0"/>
              <a:t>Doplnit</a:t>
            </a:r>
            <a:r>
              <a:rPr lang="sk-SK" b="1" dirty="0" smtClean="0"/>
              <a:t> 2</a:t>
            </a:r>
            <a:r>
              <a:rPr lang="sk-SK" b="1" baseline="0" dirty="0" smtClean="0"/>
              <a:t> </a:t>
            </a:r>
            <a:r>
              <a:rPr lang="sk-SK" b="1" baseline="0" dirty="0" err="1" smtClean="0"/>
              <a:t>screenshoty</a:t>
            </a:r>
            <a:r>
              <a:rPr lang="sk-SK" b="1" baseline="0" dirty="0" smtClean="0"/>
              <a:t> – pre </a:t>
            </a:r>
            <a:r>
              <a:rPr lang="sk-SK" b="1" baseline="0" dirty="0" err="1" smtClean="0"/>
              <a:t>textove</a:t>
            </a:r>
            <a:r>
              <a:rPr lang="sk-SK" b="1" baseline="0" dirty="0" smtClean="0"/>
              <a:t> porovnanie aj pre </a:t>
            </a:r>
            <a:r>
              <a:rPr lang="sk-SK" b="1" baseline="0" dirty="0" err="1" smtClean="0"/>
              <a:t>graficke</a:t>
            </a:r>
            <a:r>
              <a:rPr lang="sk-SK" b="1" baseline="0" dirty="0" smtClean="0"/>
              <a:t> porovnanie !!!</a:t>
            </a:r>
            <a:endParaRPr lang="sk-SK" b="1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12</a:t>
            </a:fld>
            <a:endParaRPr lang="sk-SK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sk-SK" b="1" dirty="0" smtClean="0"/>
              <a:t>!!! </a:t>
            </a:r>
            <a:r>
              <a:rPr lang="sk-SK" b="1" dirty="0" err="1" smtClean="0"/>
              <a:t>Doplnit</a:t>
            </a:r>
            <a:r>
              <a:rPr lang="sk-SK" b="1" dirty="0" smtClean="0"/>
              <a:t> 2</a:t>
            </a:r>
            <a:r>
              <a:rPr lang="sk-SK" b="1" baseline="0" dirty="0" smtClean="0"/>
              <a:t> </a:t>
            </a:r>
            <a:r>
              <a:rPr lang="sk-SK" b="1" baseline="0" dirty="0" err="1" smtClean="0"/>
              <a:t>screenshoty</a:t>
            </a:r>
            <a:r>
              <a:rPr lang="sk-SK" b="1" baseline="0" dirty="0" smtClean="0"/>
              <a:t> – pre </a:t>
            </a:r>
            <a:r>
              <a:rPr lang="sk-SK" b="1" baseline="0" dirty="0" err="1" smtClean="0"/>
              <a:t>textove</a:t>
            </a:r>
            <a:r>
              <a:rPr lang="sk-SK" b="1" baseline="0" dirty="0" smtClean="0"/>
              <a:t> porovnanie aj pre </a:t>
            </a:r>
            <a:r>
              <a:rPr lang="sk-SK" b="1" baseline="0" dirty="0" err="1" smtClean="0"/>
              <a:t>graficke</a:t>
            </a:r>
            <a:r>
              <a:rPr lang="sk-SK" b="1" baseline="0" dirty="0" smtClean="0"/>
              <a:t> porovnanie !!!</a:t>
            </a:r>
            <a:endParaRPr lang="sk-SK" b="1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13</a:t>
            </a:fld>
            <a:endParaRPr lang="sk-SK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sk-SK" b="1" dirty="0" smtClean="0"/>
              <a:t>!!! </a:t>
            </a:r>
            <a:r>
              <a:rPr lang="sk-SK" b="1" dirty="0" err="1" smtClean="0"/>
              <a:t>Doplnit</a:t>
            </a:r>
            <a:r>
              <a:rPr lang="sk-SK" b="1" dirty="0" smtClean="0"/>
              <a:t> 2</a:t>
            </a:r>
            <a:r>
              <a:rPr lang="sk-SK" b="1" baseline="0" dirty="0" smtClean="0"/>
              <a:t> </a:t>
            </a:r>
            <a:r>
              <a:rPr lang="sk-SK" b="1" baseline="0" dirty="0" err="1" smtClean="0"/>
              <a:t>screenshoty</a:t>
            </a:r>
            <a:r>
              <a:rPr lang="sk-SK" b="1" baseline="0" dirty="0" smtClean="0"/>
              <a:t> – pre </a:t>
            </a:r>
            <a:r>
              <a:rPr lang="sk-SK" b="1" baseline="0" dirty="0" err="1" smtClean="0"/>
              <a:t>textove</a:t>
            </a:r>
            <a:r>
              <a:rPr lang="sk-SK" b="1" baseline="0" dirty="0" smtClean="0"/>
              <a:t> porovnanie aj pre </a:t>
            </a:r>
            <a:r>
              <a:rPr lang="sk-SK" b="1" baseline="0" dirty="0" err="1" smtClean="0"/>
              <a:t>graficke</a:t>
            </a:r>
            <a:r>
              <a:rPr lang="sk-SK" b="1" baseline="0" dirty="0" smtClean="0"/>
              <a:t> porovnanie !!!</a:t>
            </a:r>
            <a:endParaRPr lang="sk-SK" b="1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14</a:t>
            </a:fld>
            <a:endParaRPr lang="sk-SK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sk-SK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Údaje evidované v Datacentre sa nemusia zhodovať so skutočnými údajmi v účtovníctve obcí alebo VÚC, INEKO preto negarantuje správnosť prezentovaných údajov</a:t>
            </a:r>
          </a:p>
          <a:p>
            <a:pPr>
              <a:buFontTx/>
              <a:buChar char="-"/>
            </a:pPr>
            <a:r>
              <a:rPr lang="sk-SK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15</a:t>
            </a:fld>
            <a:endParaRPr lang="sk-SK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sk-SK" dirty="0" smtClean="0"/>
              <a:t> Beluša má viac ako 5 000 obyvateľov</a:t>
            </a:r>
          </a:p>
          <a:p>
            <a:pPr>
              <a:buFontTx/>
              <a:buChar char="-"/>
            </a:pPr>
            <a:endParaRPr lang="sk-SK" dirty="0" smtClean="0"/>
          </a:p>
          <a:p>
            <a:pPr>
              <a:buFontTx/>
              <a:buChar char="-"/>
            </a:pPr>
            <a:r>
              <a:rPr lang="sk-SK" baseline="0" dirty="0" smtClean="0"/>
              <a:t> Zriedkavo aj iné chyby</a:t>
            </a:r>
          </a:p>
          <a:p>
            <a:pPr>
              <a:buFontTx/>
              <a:buChar char="-"/>
            </a:pPr>
            <a:endParaRPr lang="sk-SK" baseline="0" dirty="0" smtClean="0"/>
          </a:p>
          <a:p>
            <a:pPr>
              <a:buFontTx/>
              <a:buChar char="-"/>
            </a:pPr>
            <a:r>
              <a:rPr lang="sk-SK" baseline="0" dirty="0" smtClean="0"/>
              <a:t> Korekcie obratom, hneď sa prejavujú na portáli</a:t>
            </a:r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16</a:t>
            </a:fld>
            <a:endParaRPr lang="sk-SK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Poznámky:</a:t>
            </a:r>
          </a:p>
          <a:p>
            <a:r>
              <a:rPr lang="sk-SK" dirty="0" smtClean="0"/>
              <a:t>Priemery SR v hlavných indikátoroch</a:t>
            </a:r>
          </a:p>
          <a:p>
            <a:r>
              <a:rPr lang="sk-SK" dirty="0" smtClean="0"/>
              <a:t>Zistenia z analýz</a:t>
            </a:r>
          </a:p>
          <a:p>
            <a:r>
              <a:rPr lang="sk-SK" dirty="0" smtClean="0"/>
              <a:t>Koľko veľkých miest je v problémoch?</a:t>
            </a: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17</a:t>
            </a:fld>
            <a:endParaRPr lang="sk-SK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Poznámky:</a:t>
            </a:r>
          </a:p>
          <a:p>
            <a:r>
              <a:rPr lang="sk-SK" dirty="0" smtClean="0"/>
              <a:t>Priemery SR v hlavných indikátoroch</a:t>
            </a:r>
          </a:p>
          <a:p>
            <a:r>
              <a:rPr lang="sk-SK" dirty="0" smtClean="0"/>
              <a:t>Zistenia z analýz</a:t>
            </a:r>
          </a:p>
          <a:p>
            <a:r>
              <a:rPr lang="sk-SK" dirty="0" smtClean="0"/>
              <a:t>Koľko veľkých miest je v problémoch?</a:t>
            </a: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18</a:t>
            </a:fld>
            <a:endParaRPr lang="sk-SK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sk-SK" baseline="0" dirty="0" smtClean="0"/>
              <a:t> Prípady, ktoré poukazujú na riziká, na kt. je vhodné sa zamerať</a:t>
            </a:r>
            <a:endParaRPr lang="sk-SK" dirty="0" smtClean="0"/>
          </a:p>
          <a:p>
            <a:pPr>
              <a:buFontTx/>
              <a:buChar char="-"/>
            </a:pPr>
            <a:endParaRPr lang="sk-SK" dirty="0" smtClean="0"/>
          </a:p>
          <a:p>
            <a:pPr>
              <a:buFontTx/>
              <a:buChar char="-"/>
            </a:pPr>
            <a:r>
              <a:rPr lang="sk-SK" dirty="0" smtClean="0"/>
              <a:t> Vyhli</a:t>
            </a:r>
            <a:r>
              <a:rPr lang="sk-SK" baseline="0" dirty="0" smtClean="0"/>
              <a:t> sa obstarávaniu o najlepšieho dodávateľa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sk-SK" baseline="0" dirty="0" smtClean="0"/>
              <a:t> </a:t>
            </a:r>
            <a:r>
              <a:rPr lang="sk-SK" sz="2500" dirty="0" smtClean="0"/>
              <a:t>Výstavba športovej haly na obecnom pozemku</a:t>
            </a:r>
          </a:p>
          <a:p>
            <a:pPr>
              <a:buFontTx/>
              <a:buChar char="-"/>
            </a:pPr>
            <a:endParaRPr lang="sk-SK" dirty="0" smtClean="0"/>
          </a:p>
          <a:p>
            <a:pPr>
              <a:buFontTx/>
              <a:buChar char="-"/>
            </a:pPr>
            <a:r>
              <a:rPr lang="sk-SK" baseline="0" dirty="0" smtClean="0"/>
              <a:t> Toto, čo má Mútne v INEKU oficiálne nazývame „skrytý dlh“</a:t>
            </a:r>
          </a:p>
          <a:p>
            <a:pPr>
              <a:buFontTx/>
              <a:buChar char="-"/>
            </a:pPr>
            <a:endParaRPr lang="sk-SK" baseline="0" dirty="0" smtClean="0"/>
          </a:p>
          <a:p>
            <a:pPr>
              <a:buFontTx/>
              <a:buChar char="-"/>
            </a:pPr>
            <a:r>
              <a:rPr lang="sk-SK" baseline="0" dirty="0" smtClean="0"/>
              <a:t> Viac o princípe v ďalších prezentáciách (?)</a:t>
            </a:r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19</a:t>
            </a:fld>
            <a:endParaRPr lang="sk-SK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20</a:t>
            </a:fld>
            <a:endParaRPr lang="sk-SK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- Firma Tehelne Pole, 40% podiel v nej malo mesto.</a:t>
            </a:r>
            <a:r>
              <a:rPr lang="sk-SK" baseline="0" dirty="0" smtClean="0"/>
              <a:t> Firma TP si brala </a:t>
            </a:r>
            <a:r>
              <a:rPr lang="sk-SK" baseline="0" dirty="0" err="1" smtClean="0"/>
              <a:t>uvery</a:t>
            </a:r>
            <a:r>
              <a:rPr lang="sk-SK" baseline="0" dirty="0" smtClean="0"/>
              <a:t> – aj to je vlastne nepriame </a:t>
            </a:r>
            <a:r>
              <a:rPr lang="sk-SK" baseline="0" dirty="0" err="1" smtClean="0"/>
              <a:t>zadlzovanie</a:t>
            </a:r>
            <a:r>
              <a:rPr lang="sk-SK" baseline="0" dirty="0" smtClean="0"/>
              <a:t> mesta, </a:t>
            </a:r>
            <a:r>
              <a:rPr lang="sk-SK" baseline="0" dirty="0" err="1" smtClean="0"/>
              <a:t>ktore</a:t>
            </a:r>
            <a:r>
              <a:rPr lang="sk-SK" baseline="0" dirty="0" smtClean="0"/>
              <a:t> </a:t>
            </a:r>
            <a:r>
              <a:rPr lang="sk-SK" baseline="0" dirty="0" err="1" smtClean="0"/>
              <a:t>skoncilo</a:t>
            </a:r>
            <a:r>
              <a:rPr lang="sk-SK" baseline="0" dirty="0" smtClean="0"/>
              <a:t> </a:t>
            </a:r>
            <a:r>
              <a:rPr lang="sk-SK" baseline="0" dirty="0" err="1" smtClean="0"/>
              <a:t>tym</a:t>
            </a:r>
            <a:r>
              <a:rPr lang="sk-SK" baseline="0" dirty="0" smtClean="0"/>
              <a:t>, </a:t>
            </a:r>
            <a:r>
              <a:rPr lang="sk-SK" baseline="0" dirty="0" err="1" smtClean="0"/>
              <a:t>ze</a:t>
            </a:r>
            <a:r>
              <a:rPr lang="sk-SK" baseline="0" dirty="0" smtClean="0"/>
              <a:t> mesto z toho </a:t>
            </a:r>
            <a:r>
              <a:rPr lang="sk-SK" baseline="0" dirty="0" err="1" smtClean="0"/>
              <a:t>vycuvalo</a:t>
            </a:r>
            <a:r>
              <a:rPr lang="sk-SK" baseline="0" dirty="0" smtClean="0"/>
              <a:t> za cenu straty pozemku, v hodnote cca:</a:t>
            </a:r>
            <a:endParaRPr lang="sk-SK" dirty="0" smtClean="0"/>
          </a:p>
          <a:p>
            <a:r>
              <a:rPr lang="sk-SK" dirty="0" smtClean="0"/>
              <a:t>- Mesto prišlo o pozemok</a:t>
            </a:r>
            <a:r>
              <a:rPr lang="sk-SK" baseline="0" dirty="0" smtClean="0"/>
              <a:t> v hodnote X eur (nájsť rozlohu v článkoch (cca 7000m2?) x cena 442 eur.m-2 (2-nasobok </a:t>
            </a:r>
            <a:r>
              <a:rPr lang="sk-SK" baseline="0" dirty="0" err="1" smtClean="0"/>
              <a:t>sirokeho</a:t>
            </a:r>
            <a:r>
              <a:rPr lang="sk-SK" baseline="0" dirty="0" smtClean="0"/>
              <a:t> </a:t>
            </a:r>
            <a:r>
              <a:rPr lang="sk-SK" baseline="0" dirty="0" err="1" smtClean="0"/>
              <a:t>ponukanej</a:t>
            </a:r>
            <a:r>
              <a:rPr lang="sk-SK" baseline="0" dirty="0" smtClean="0"/>
              <a:t>))</a:t>
            </a:r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21</a:t>
            </a:fld>
            <a:endParaRPr lang="sk-SK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sk-SK" dirty="0" smtClean="0"/>
              <a:t>pointy: veritelia sa nevedia </a:t>
            </a:r>
            <a:r>
              <a:rPr lang="sk-SK" dirty="0" err="1" smtClean="0"/>
              <a:t>domoct</a:t>
            </a:r>
            <a:r>
              <a:rPr lang="sk-SK" baseline="0" dirty="0" smtClean="0"/>
              <a:t> svojich </a:t>
            </a:r>
            <a:r>
              <a:rPr lang="sk-SK" baseline="0" dirty="0" err="1" smtClean="0"/>
              <a:t>pohladaviek</a:t>
            </a:r>
            <a:r>
              <a:rPr lang="sk-SK" baseline="0" dirty="0" smtClean="0"/>
              <a:t>, </a:t>
            </a:r>
            <a:r>
              <a:rPr lang="sk-SK" baseline="0" dirty="0" err="1" smtClean="0"/>
              <a:t>realne</a:t>
            </a:r>
            <a:r>
              <a:rPr lang="sk-SK" baseline="0" dirty="0" smtClean="0"/>
              <a:t> neexistuje bankrot obce, </a:t>
            </a:r>
            <a:r>
              <a:rPr lang="sk-SK" baseline="0" dirty="0" err="1" smtClean="0"/>
              <a:t>cize</a:t>
            </a:r>
            <a:r>
              <a:rPr lang="sk-SK" baseline="0" dirty="0" smtClean="0"/>
              <a:t> obec </a:t>
            </a:r>
            <a:r>
              <a:rPr lang="sk-SK" baseline="0" dirty="0" err="1" smtClean="0"/>
              <a:t>splaca</a:t>
            </a:r>
            <a:r>
              <a:rPr lang="sk-SK" baseline="0" dirty="0" smtClean="0"/>
              <a:t> </a:t>
            </a:r>
            <a:r>
              <a:rPr lang="sk-SK" baseline="0" dirty="0" err="1" smtClean="0"/>
              <a:t>smiesnych</a:t>
            </a:r>
            <a:r>
              <a:rPr lang="sk-SK" baseline="0" dirty="0" smtClean="0"/>
              <a:t> par eur </a:t>
            </a:r>
            <a:r>
              <a:rPr lang="sk-SK" baseline="0" dirty="0" err="1" smtClean="0"/>
              <a:t>rocne</a:t>
            </a:r>
            <a:r>
              <a:rPr lang="sk-SK" baseline="0" dirty="0" smtClean="0"/>
              <a:t> (asi 7900 eur? v </a:t>
            </a:r>
            <a:r>
              <a:rPr lang="sk-SK" baseline="0" dirty="0" err="1" smtClean="0"/>
              <a:t>clanku</a:t>
            </a:r>
            <a:r>
              <a:rPr lang="sk-SK" baseline="0" dirty="0" smtClean="0"/>
              <a:t>) a dlh obce </a:t>
            </a:r>
            <a:r>
              <a:rPr lang="sk-SK" baseline="0" dirty="0" err="1" smtClean="0"/>
              <a:t>dalej</a:t>
            </a:r>
            <a:r>
              <a:rPr lang="sk-SK" baseline="0" dirty="0" smtClean="0"/>
              <a:t> </a:t>
            </a:r>
            <a:r>
              <a:rPr lang="sk-SK" baseline="0" dirty="0" err="1" smtClean="0"/>
              <a:t>narasta</a:t>
            </a:r>
            <a:r>
              <a:rPr lang="sk-SK" baseline="0" dirty="0" smtClean="0"/>
              <a:t> – </a:t>
            </a:r>
            <a:r>
              <a:rPr lang="sk-SK" baseline="0" dirty="0" err="1" smtClean="0"/>
              <a:t>prilozit</a:t>
            </a:r>
            <a:r>
              <a:rPr lang="sk-SK" baseline="0" dirty="0" smtClean="0"/>
              <a:t> aj graf, alebo </a:t>
            </a:r>
            <a:r>
              <a:rPr lang="sk-SK" baseline="0" dirty="0" err="1" smtClean="0"/>
              <a:t>udaje</a:t>
            </a:r>
            <a:r>
              <a:rPr lang="sk-SK" baseline="0" dirty="0" smtClean="0"/>
              <a:t> </a:t>
            </a:r>
            <a:r>
              <a:rPr lang="sk-SK" baseline="0" dirty="0" err="1" smtClean="0"/>
              <a:t>vyvoja</a:t>
            </a:r>
            <a:r>
              <a:rPr lang="sk-SK" baseline="0" dirty="0" smtClean="0"/>
              <a:t> dlhu za r. 2006 </a:t>
            </a:r>
            <a:r>
              <a:rPr lang="sk-SK" baseline="0" dirty="0" err="1" smtClean="0"/>
              <a:t>az</a:t>
            </a:r>
            <a:r>
              <a:rPr lang="sk-SK" baseline="0" dirty="0" smtClean="0"/>
              <a:t> 2011</a:t>
            </a:r>
          </a:p>
          <a:p>
            <a:pPr>
              <a:buFontTx/>
              <a:buChar char="-"/>
            </a:pPr>
            <a:endParaRPr lang="sk-SK" baseline="0" dirty="0" smtClean="0"/>
          </a:p>
          <a:p>
            <a:pPr>
              <a:buFontTx/>
              <a:buChar char="-"/>
            </a:pPr>
            <a:r>
              <a:rPr lang="sk-SK" baseline="0" dirty="0" smtClean="0"/>
              <a:t> </a:t>
            </a:r>
            <a:r>
              <a:rPr lang="sk-SK" baseline="0" dirty="0" err="1" smtClean="0"/>
              <a:t>zaujimave</a:t>
            </a:r>
            <a:r>
              <a:rPr lang="sk-SK" baseline="0" dirty="0" smtClean="0"/>
              <a:t> je (a </a:t>
            </a:r>
            <a:r>
              <a:rPr lang="sk-SK" baseline="0" dirty="0" err="1" smtClean="0"/>
              <a:t>zaroven</a:t>
            </a:r>
            <a:r>
              <a:rPr lang="sk-SK" baseline="0" dirty="0" smtClean="0"/>
              <a:t> </a:t>
            </a:r>
            <a:r>
              <a:rPr lang="sk-SK" baseline="0" dirty="0" err="1" smtClean="0"/>
              <a:t>problem</a:t>
            </a:r>
            <a:r>
              <a:rPr lang="sk-SK" baseline="0" dirty="0" smtClean="0"/>
              <a:t> nasej </a:t>
            </a:r>
            <a:r>
              <a:rPr lang="sk-SK" baseline="0" dirty="0" err="1" smtClean="0"/>
              <a:t>legislativy</a:t>
            </a:r>
            <a:r>
              <a:rPr lang="sk-SK" baseline="0" dirty="0" smtClean="0"/>
              <a:t>), </a:t>
            </a:r>
            <a:r>
              <a:rPr lang="sk-SK" baseline="0" dirty="0" err="1" smtClean="0"/>
              <a:t>ze</a:t>
            </a:r>
            <a:r>
              <a:rPr lang="sk-SK" baseline="0" dirty="0" smtClean="0"/>
              <a:t> </a:t>
            </a:r>
            <a:r>
              <a:rPr lang="sk-SK" baseline="0" dirty="0" err="1" smtClean="0"/>
              <a:t>podla</a:t>
            </a:r>
            <a:r>
              <a:rPr lang="sk-SK" baseline="0" dirty="0" smtClean="0"/>
              <a:t> </a:t>
            </a:r>
            <a:r>
              <a:rPr lang="sk-SK" baseline="0" dirty="0" err="1" smtClean="0"/>
              <a:t>portalu</a:t>
            </a:r>
            <a:r>
              <a:rPr lang="sk-SK" baseline="0" dirty="0" smtClean="0"/>
              <a:t> </a:t>
            </a:r>
            <a:r>
              <a:rPr lang="sk-SK" baseline="0" dirty="0" err="1" smtClean="0"/>
              <a:t>vyzera</a:t>
            </a:r>
            <a:r>
              <a:rPr lang="sk-SK" baseline="0" dirty="0" smtClean="0"/>
              <a:t> devin ako </a:t>
            </a:r>
            <a:r>
              <a:rPr lang="sk-SK" baseline="0" dirty="0" err="1" smtClean="0"/>
              <a:t>relativne</a:t>
            </a:r>
            <a:r>
              <a:rPr lang="sk-SK" baseline="0" dirty="0" smtClean="0"/>
              <a:t> </a:t>
            </a:r>
            <a:r>
              <a:rPr lang="sk-SK" baseline="0" dirty="0" err="1" smtClean="0"/>
              <a:t>zdrava</a:t>
            </a:r>
            <a:r>
              <a:rPr lang="sk-SK" baseline="0" dirty="0" smtClean="0"/>
              <a:t> obec okrem </a:t>
            </a:r>
            <a:r>
              <a:rPr lang="sk-SK" baseline="0" dirty="0" err="1" smtClean="0"/>
              <a:t>vysky</a:t>
            </a:r>
            <a:r>
              <a:rPr lang="sk-SK" baseline="0" dirty="0" smtClean="0"/>
              <a:t> dlhu. </a:t>
            </a:r>
            <a:r>
              <a:rPr lang="sk-SK" baseline="0" dirty="0" err="1" smtClean="0"/>
              <a:t>Maju</a:t>
            </a:r>
            <a:r>
              <a:rPr lang="sk-SK" baseline="0" dirty="0" smtClean="0"/>
              <a:t> OK </a:t>
            </a:r>
            <a:r>
              <a:rPr lang="sk-SK" baseline="0" dirty="0" err="1" smtClean="0"/>
              <a:t>zakladnu</a:t>
            </a:r>
            <a:r>
              <a:rPr lang="sk-SK" baseline="0" dirty="0" smtClean="0"/>
              <a:t> bilanciu, </a:t>
            </a:r>
            <a:r>
              <a:rPr lang="sk-SK" baseline="0" dirty="0" err="1" smtClean="0"/>
              <a:t>zavazky</a:t>
            </a:r>
            <a:r>
              <a:rPr lang="sk-SK" baseline="0" dirty="0" smtClean="0"/>
              <a:t> po lehote </a:t>
            </a:r>
            <a:r>
              <a:rPr lang="sk-SK" baseline="0" dirty="0" err="1" smtClean="0"/>
              <a:t>spatnosti</a:t>
            </a:r>
            <a:r>
              <a:rPr lang="sk-SK" baseline="0" dirty="0" smtClean="0"/>
              <a:t> a pritom </a:t>
            </a:r>
            <a:r>
              <a:rPr lang="sk-SK" baseline="0" dirty="0" err="1" smtClean="0"/>
              <a:t>su</a:t>
            </a:r>
            <a:r>
              <a:rPr lang="sk-SK" baseline="0" dirty="0" smtClean="0"/>
              <a:t> v </a:t>
            </a:r>
            <a:r>
              <a:rPr lang="sk-SK" baseline="0" dirty="0" err="1" smtClean="0"/>
              <a:t>prdeli</a:t>
            </a:r>
            <a:endParaRPr lang="sk-SK" baseline="0" dirty="0" smtClean="0"/>
          </a:p>
          <a:p>
            <a:pPr>
              <a:buFontTx/>
              <a:buChar char="-"/>
            </a:pPr>
            <a:endParaRPr lang="sk-SK" baseline="0" dirty="0" smtClean="0"/>
          </a:p>
          <a:p>
            <a:pPr>
              <a:buFontTx/>
              <a:buChar char="-"/>
            </a:pPr>
            <a:r>
              <a:rPr lang="sk-SK" baseline="0" dirty="0" smtClean="0"/>
              <a:t> </a:t>
            </a:r>
            <a:r>
              <a:rPr lang="sk-SK" baseline="0" dirty="0" err="1" smtClean="0"/>
              <a:t>spomenut</a:t>
            </a:r>
            <a:r>
              <a:rPr lang="sk-SK" baseline="0" dirty="0" smtClean="0"/>
              <a:t>, </a:t>
            </a:r>
            <a:r>
              <a:rPr lang="sk-SK" baseline="0" dirty="0" err="1" smtClean="0"/>
              <a:t>ze</a:t>
            </a:r>
            <a:r>
              <a:rPr lang="sk-SK" baseline="0" dirty="0" smtClean="0"/>
              <a:t> to je </a:t>
            </a:r>
            <a:r>
              <a:rPr lang="sk-SK" baseline="0" dirty="0" err="1" smtClean="0"/>
              <a:t>najzadlzenejsia</a:t>
            </a:r>
            <a:r>
              <a:rPr lang="sk-SK" baseline="0" dirty="0" smtClean="0"/>
              <a:t> obec v SR</a:t>
            </a:r>
          </a:p>
          <a:p>
            <a:pPr>
              <a:buFontTx/>
              <a:buChar char="-"/>
            </a:pPr>
            <a:endParaRPr lang="sk-SK" baseline="0" dirty="0" smtClean="0"/>
          </a:p>
          <a:p>
            <a:pPr>
              <a:buFontTx/>
              <a:buChar char="-"/>
            </a:pPr>
            <a:r>
              <a:rPr lang="sk-SK" baseline="0" dirty="0" smtClean="0"/>
              <a:t> v </a:t>
            </a:r>
            <a:r>
              <a:rPr lang="sk-SK" baseline="0" dirty="0" err="1" smtClean="0"/>
              <a:t>clankoch</a:t>
            </a:r>
            <a:r>
              <a:rPr lang="sk-SK" baseline="0" dirty="0" smtClean="0"/>
              <a:t> by malo </a:t>
            </a:r>
            <a:r>
              <a:rPr lang="sk-SK" baseline="0" dirty="0" err="1" smtClean="0"/>
              <a:t>tiez</a:t>
            </a:r>
            <a:r>
              <a:rPr lang="sk-SK" baseline="0" dirty="0" smtClean="0"/>
              <a:t> byt </a:t>
            </a:r>
            <a:r>
              <a:rPr lang="sk-SK" baseline="0" dirty="0" err="1" smtClean="0"/>
              <a:t>cosi</a:t>
            </a:r>
            <a:r>
              <a:rPr lang="sk-SK" baseline="0" dirty="0" smtClean="0"/>
              <a:t> o tom, </a:t>
            </a:r>
            <a:r>
              <a:rPr lang="sk-SK" baseline="0" dirty="0" err="1" smtClean="0"/>
              <a:t>ze</a:t>
            </a:r>
            <a:r>
              <a:rPr lang="sk-SK" baseline="0" dirty="0" smtClean="0"/>
              <a:t> dakedy </a:t>
            </a:r>
            <a:r>
              <a:rPr lang="sk-SK" baseline="0" dirty="0" err="1" smtClean="0"/>
              <a:t>davno</a:t>
            </a:r>
            <a:r>
              <a:rPr lang="sk-SK" baseline="0" dirty="0" smtClean="0"/>
              <a:t> starosta vydal </a:t>
            </a:r>
            <a:r>
              <a:rPr lang="sk-SK" baseline="0" dirty="0" err="1" smtClean="0"/>
              <a:t>nejake</a:t>
            </a:r>
            <a:r>
              <a:rPr lang="sk-SK" baseline="0" dirty="0" smtClean="0"/>
              <a:t> zmenky, </a:t>
            </a:r>
            <a:r>
              <a:rPr lang="sk-SK" baseline="0" dirty="0" err="1" smtClean="0"/>
              <a:t>ktore</a:t>
            </a:r>
            <a:r>
              <a:rPr lang="sk-SK" baseline="0" dirty="0" smtClean="0"/>
              <a:t> </a:t>
            </a:r>
            <a:r>
              <a:rPr lang="sk-SK" baseline="0" dirty="0" err="1" smtClean="0"/>
              <a:t>neskor</a:t>
            </a:r>
            <a:r>
              <a:rPr lang="sk-SK" baseline="0" dirty="0" smtClean="0"/>
              <a:t> neboli dlho </a:t>
            </a:r>
            <a:r>
              <a:rPr lang="sk-SK" baseline="0" dirty="0" err="1" smtClean="0"/>
              <a:t>vedene</a:t>
            </a:r>
            <a:r>
              <a:rPr lang="sk-SK" baseline="0" dirty="0" smtClean="0"/>
              <a:t> v </a:t>
            </a:r>
            <a:r>
              <a:rPr lang="sk-SK" baseline="0" dirty="0" err="1" smtClean="0"/>
              <a:t>uctovnictve</a:t>
            </a:r>
            <a:r>
              <a:rPr lang="sk-SK" baseline="0" dirty="0" smtClean="0"/>
              <a:t> – </a:t>
            </a:r>
            <a:r>
              <a:rPr lang="sk-SK" baseline="0" dirty="0" err="1" smtClean="0"/>
              <a:t>cize</a:t>
            </a:r>
            <a:r>
              <a:rPr lang="sk-SK" baseline="0" dirty="0" smtClean="0"/>
              <a:t> dlho to bol </a:t>
            </a:r>
            <a:r>
              <a:rPr lang="sk-SK" baseline="0" dirty="0" err="1" smtClean="0"/>
              <a:t>dalsi</a:t>
            </a:r>
            <a:r>
              <a:rPr lang="sk-SK" baseline="0" dirty="0" smtClean="0"/>
              <a:t> </a:t>
            </a:r>
            <a:r>
              <a:rPr lang="sk-SK" baseline="0" dirty="0" err="1" smtClean="0"/>
              <a:t>nepriznany</a:t>
            </a:r>
            <a:r>
              <a:rPr lang="sk-SK" baseline="0" dirty="0" smtClean="0"/>
              <a:t> dlh</a:t>
            </a:r>
          </a:p>
          <a:p>
            <a:pPr>
              <a:buFontTx/>
              <a:buChar char="-"/>
            </a:pPr>
            <a:endParaRPr lang="sk-SK" baseline="0" dirty="0" smtClean="0"/>
          </a:p>
          <a:p>
            <a:pPr>
              <a:buFontTx/>
              <a:buChar char="-"/>
            </a:pPr>
            <a:r>
              <a:rPr lang="sk-SK" baseline="0" dirty="0" err="1" smtClean="0"/>
              <a:t>Poznamka</a:t>
            </a:r>
            <a:r>
              <a:rPr lang="sk-SK" baseline="0" dirty="0" smtClean="0"/>
              <a:t>: Tie dlhy tak </a:t>
            </a:r>
            <a:r>
              <a:rPr lang="sk-SK" baseline="0" dirty="0" err="1" smtClean="0"/>
              <a:t>narastli</a:t>
            </a:r>
            <a:r>
              <a:rPr lang="sk-SK" baseline="0" dirty="0" smtClean="0"/>
              <a:t> aj preto, </a:t>
            </a:r>
            <a:r>
              <a:rPr lang="sk-SK" baseline="0" dirty="0" err="1" smtClean="0"/>
              <a:t>ze</a:t>
            </a:r>
            <a:r>
              <a:rPr lang="sk-SK" baseline="0" dirty="0" smtClean="0"/>
              <a:t> viac </a:t>
            </a:r>
            <a:r>
              <a:rPr lang="sk-SK" baseline="0" dirty="0" err="1" smtClean="0"/>
              <a:t>uverov</a:t>
            </a:r>
            <a:r>
              <a:rPr lang="sk-SK" baseline="0" dirty="0" smtClean="0"/>
              <a:t>  bolo </a:t>
            </a:r>
            <a:r>
              <a:rPr lang="sk-SK" baseline="0" dirty="0" err="1" smtClean="0"/>
              <a:t>zarucenych</a:t>
            </a:r>
            <a:r>
              <a:rPr lang="sk-SK" baseline="0" dirty="0" smtClean="0"/>
              <a:t> </a:t>
            </a:r>
            <a:r>
              <a:rPr lang="sk-SK" baseline="0" dirty="0" err="1" smtClean="0"/>
              <a:t>tymi</a:t>
            </a:r>
            <a:r>
              <a:rPr lang="sk-SK" baseline="0" dirty="0" smtClean="0"/>
              <a:t> </a:t>
            </a:r>
            <a:r>
              <a:rPr lang="sk-SK" baseline="0" dirty="0" err="1" smtClean="0"/>
              <a:t>istymi</a:t>
            </a:r>
            <a:r>
              <a:rPr lang="sk-SK" baseline="0" dirty="0" smtClean="0"/>
              <a:t> pozemkami. A nikoho to </a:t>
            </a:r>
            <a:r>
              <a:rPr lang="sk-SK" baseline="0" dirty="0" err="1" smtClean="0"/>
              <a:t>netrapilo</a:t>
            </a:r>
            <a:r>
              <a:rPr lang="sk-SK" baseline="0" dirty="0" smtClean="0"/>
              <a:t>..</a:t>
            </a:r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22</a:t>
            </a:fld>
            <a:endParaRPr lang="sk-SK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sk-SK" dirty="0" smtClean="0"/>
              <a:t> Údaje o plnení zákonných kritérií za všetky obce (VÚC) odporúčame pravidelne zverejňovať na webe MF SR alebo osobitnom portáli v prehľadnej a užívateľsky prívetivej forme (ako inšpirácia by mohol slúžiť portál http://obce.ineko.sk/</a:t>
            </a:r>
          </a:p>
          <a:p>
            <a:pPr>
              <a:buFontTx/>
              <a:buChar char="-"/>
            </a:pPr>
            <a:endParaRPr lang="sk-SK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sk-SK" dirty="0" smtClean="0"/>
              <a:t> </a:t>
            </a:r>
            <a:r>
              <a:rPr lang="sk-SK" sz="2500" dirty="0" smtClean="0"/>
              <a:t>Zabezpečiť dostatočné členenie záväzkov a úverov pre výpočet zákonného dlhového kritéria</a:t>
            </a:r>
            <a:r>
              <a:rPr lang="sk-SK" sz="2500" baseline="0" dirty="0" smtClean="0"/>
              <a:t> – </a:t>
            </a:r>
            <a:r>
              <a:rPr lang="sk-SK" sz="2500" b="1" baseline="0" dirty="0" smtClean="0"/>
              <a:t>toto </a:t>
            </a:r>
            <a:r>
              <a:rPr lang="sk-SK" sz="2500" b="1" baseline="0" dirty="0" err="1" smtClean="0"/>
              <a:t>zevraj</a:t>
            </a:r>
            <a:r>
              <a:rPr lang="sk-SK" sz="2500" b="1" baseline="0" dirty="0" smtClean="0"/>
              <a:t> </a:t>
            </a:r>
            <a:r>
              <a:rPr lang="sk-SK" sz="2500" b="1" baseline="0" dirty="0" err="1" smtClean="0"/>
              <a:t>uz</a:t>
            </a:r>
            <a:r>
              <a:rPr lang="sk-SK" sz="2500" b="1" baseline="0" dirty="0" smtClean="0"/>
              <a:t> MF SR </a:t>
            </a:r>
            <a:r>
              <a:rPr lang="sk-SK" sz="2500" b="1" baseline="0" dirty="0" err="1" smtClean="0"/>
              <a:t>slubilo</a:t>
            </a:r>
            <a:r>
              <a:rPr lang="sk-SK" sz="2500" b="1" baseline="0" dirty="0" smtClean="0"/>
              <a:t>, malo by to tak byt </a:t>
            </a:r>
            <a:r>
              <a:rPr lang="sk-SK" sz="2500" b="1" baseline="0" dirty="0" err="1" smtClean="0"/>
              <a:t>uz</a:t>
            </a:r>
            <a:r>
              <a:rPr lang="sk-SK" sz="2500" b="1" baseline="0" dirty="0" smtClean="0"/>
              <a:t> vo </a:t>
            </a:r>
            <a:r>
              <a:rPr lang="sk-SK" sz="2500" b="1" baseline="0" dirty="0" err="1" smtClean="0"/>
              <a:t>vykazoch</a:t>
            </a:r>
            <a:r>
              <a:rPr lang="sk-SK" sz="2500" b="1" baseline="0" dirty="0" smtClean="0"/>
              <a:t> za r. 2012</a:t>
            </a:r>
            <a:endParaRPr lang="sk-SK" sz="2500" b="1" dirty="0" smtClean="0"/>
          </a:p>
          <a:p>
            <a:pPr>
              <a:buFontTx/>
              <a:buChar char="-"/>
            </a:pPr>
            <a:endParaRPr lang="sk-SK" dirty="0" smtClean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23</a:t>
            </a:fld>
            <a:endParaRPr lang="sk-SK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sk-SK" dirty="0" smtClean="0"/>
              <a:t> Údaje o plnení zákonných kritérií za všetky obce (VÚC) odporúčame pravidelne zverejňovať na webe MF SR alebo osobitnom portáli v prehľadnej a užívateľsky prívetivej forme (ako inšpirácia by mohol slúžiť portál http://obce.ineko.sk/</a:t>
            </a:r>
          </a:p>
          <a:p>
            <a:pPr>
              <a:buFontTx/>
              <a:buChar char="-"/>
            </a:pPr>
            <a:endParaRPr lang="sk-SK" dirty="0" smtClean="0"/>
          </a:p>
          <a:p>
            <a:pPr>
              <a:buFontTx/>
              <a:buChar char="-"/>
            </a:pPr>
            <a:r>
              <a:rPr lang="sk-SK" b="1" baseline="0" dirty="0" smtClean="0"/>
              <a:t> </a:t>
            </a:r>
            <a:r>
              <a:rPr lang="sk-SK" b="1" baseline="0" dirty="0" err="1" smtClean="0"/>
              <a:t>Ponaucenie</a:t>
            </a:r>
            <a:r>
              <a:rPr lang="sk-SK" b="1" baseline="0" dirty="0" smtClean="0"/>
              <a:t> </a:t>
            </a:r>
            <a:r>
              <a:rPr lang="sk-SK" b="1" baseline="0" dirty="0" err="1" smtClean="0"/>
              <a:t>zapracovat</a:t>
            </a:r>
            <a:r>
              <a:rPr lang="sk-SK" b="1" baseline="0" dirty="0" smtClean="0"/>
              <a:t> dakde: Banky musia </a:t>
            </a:r>
            <a:r>
              <a:rPr lang="sk-SK" b="1" baseline="0" dirty="0" err="1" smtClean="0"/>
              <a:t>davat</a:t>
            </a:r>
            <a:r>
              <a:rPr lang="sk-SK" b="1" baseline="0" dirty="0" smtClean="0"/>
              <a:t> pozor na </a:t>
            </a:r>
            <a:r>
              <a:rPr lang="sk-SK" b="1" baseline="0" dirty="0" err="1" smtClean="0"/>
              <a:t>existujuce</a:t>
            </a:r>
            <a:r>
              <a:rPr lang="sk-SK" b="1" baseline="0" dirty="0" smtClean="0"/>
              <a:t> zmluvy (aby odhalili </a:t>
            </a:r>
            <a:r>
              <a:rPr lang="sk-SK" b="1" baseline="0" dirty="0" err="1" smtClean="0"/>
              <a:t>zavazky</a:t>
            </a:r>
            <a:r>
              <a:rPr lang="sk-SK" b="1" baseline="0" dirty="0" smtClean="0"/>
              <a:t> </a:t>
            </a:r>
            <a:r>
              <a:rPr lang="sk-SK" b="1" baseline="0" dirty="0" err="1" smtClean="0"/>
              <a:t>voci</a:t>
            </a:r>
            <a:r>
              <a:rPr lang="sk-SK" b="1" baseline="0" dirty="0" smtClean="0"/>
              <a:t> </a:t>
            </a:r>
            <a:r>
              <a:rPr lang="sk-SK" b="1" baseline="0" dirty="0" err="1" smtClean="0"/>
              <a:t>nefinancnym</a:t>
            </a:r>
            <a:r>
              <a:rPr lang="sk-SK" b="1" baseline="0" dirty="0" smtClean="0"/>
              <a:t> </a:t>
            </a:r>
            <a:r>
              <a:rPr lang="sk-SK" b="1" baseline="0" dirty="0" err="1" smtClean="0"/>
              <a:t>sukromnym</a:t>
            </a:r>
            <a:r>
              <a:rPr lang="sk-SK" b="1" baseline="0" dirty="0" smtClean="0"/>
              <a:t> subjektom). Inak si </a:t>
            </a:r>
            <a:r>
              <a:rPr lang="sk-SK" b="1" baseline="0" dirty="0" err="1" smtClean="0"/>
              <a:t>mozu</a:t>
            </a:r>
            <a:r>
              <a:rPr lang="sk-SK" b="1" baseline="0" dirty="0" smtClean="0"/>
              <a:t> </a:t>
            </a:r>
            <a:r>
              <a:rPr lang="sk-SK" b="1" baseline="0" dirty="0" err="1" smtClean="0"/>
              <a:t>nevsimnut</a:t>
            </a:r>
            <a:r>
              <a:rPr lang="sk-SK" b="1" baseline="0" dirty="0" smtClean="0"/>
              <a:t> skryte dlhy.</a:t>
            </a:r>
          </a:p>
          <a:p>
            <a:pPr>
              <a:buFontTx/>
              <a:buChar char="-"/>
            </a:pPr>
            <a:endParaRPr lang="sk-SK" b="1" baseline="0" dirty="0" smtClean="0"/>
          </a:p>
          <a:p>
            <a:pPr>
              <a:buFontTx/>
              <a:buChar char="-"/>
            </a:pPr>
            <a:r>
              <a:rPr lang="sk-SK" b="1" dirty="0" smtClean="0"/>
              <a:t>povedať: Tento limit by mohol nahradiť zákonné kritérium dlhovej služby, ktoré je pomerne veľkorysé a vzhľadom na zahrnutie jednorazových splátok istiny tiež môže mať skreslenú výpovednú hodnotu.</a:t>
            </a:r>
          </a:p>
          <a:p>
            <a:pPr>
              <a:buFontTx/>
              <a:buChar char="-"/>
            </a:pPr>
            <a:endParaRPr lang="sk-SK" b="1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sk-SK" b="0" dirty="0" smtClean="0"/>
              <a:t>K predposlednému bodu: </a:t>
            </a:r>
            <a:r>
              <a:rPr lang="sk-SK" b="1" dirty="0" smtClean="0"/>
              <a:t>(</a:t>
            </a:r>
            <a:r>
              <a:rPr lang="sk-SK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Súčasne odporúčame vypočítavať a na určenom portáli zverejňovať ročnú percentuálnu mieru nákladov (RPMN) pre každý úver aj za všetky úvery (t.j. priemerný úrok, za ktorý si obec požičiava).</a:t>
            </a:r>
            <a:r>
              <a:rPr lang="sk-SK" b="1" dirty="0" smtClean="0"/>
              <a:t>)</a:t>
            </a: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A91B7-7426-4510-928B-FC65B386C85A}" type="slidenum">
              <a:rPr lang="sk-SK" smtClean="0"/>
              <a:pPr/>
              <a:t>24</a:t>
            </a:fld>
            <a:endParaRPr lang="sk-SK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uhlý trojuho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sk-SK" smtClean="0"/>
              <a:t>Kliknite sem a upravte štýl predlohy podnadpisov.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ľná forma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ľná forma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ľná forma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Rovná spojnic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dátumu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66F6F2C-59E6-4679-916E-6BC704920DBD}" type="datetimeFigureOut">
              <a:rPr lang="sk-SK" smtClean="0"/>
              <a:pPr/>
              <a:t>29. 10. 2012</a:t>
            </a:fld>
            <a:endParaRPr lang="sk-SK"/>
          </a:p>
        </p:txBody>
      </p:sp>
      <p:sp>
        <p:nvSpPr>
          <p:cNvPr id="19" name="Zástupný symbol päty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sk-SK"/>
          </a:p>
        </p:txBody>
      </p:sp>
      <p:sp>
        <p:nvSpPr>
          <p:cNvPr id="27" name="Zástupný symbol čísla snímky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6EE34BA-478D-41C8-B710-EBF48613688F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6F6F2C-59E6-4679-916E-6BC704920DBD}" type="datetimeFigureOut">
              <a:rPr lang="sk-SK" smtClean="0"/>
              <a:pPr/>
              <a:t>29. 10. 2012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EE34BA-478D-41C8-B710-EBF48613688F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6F6F2C-59E6-4679-916E-6BC704920DBD}" type="datetimeFigureOut">
              <a:rPr lang="sk-SK" smtClean="0"/>
              <a:pPr/>
              <a:t>29. 10. 2012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EE34BA-478D-41C8-B710-EBF48613688F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7" name="Výlož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Výlož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6F6F2C-59E6-4679-916E-6BC704920DBD}" type="datetimeFigureOut">
              <a:rPr lang="sk-SK" smtClean="0"/>
              <a:pPr/>
              <a:t>29. 10. 2012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EE34BA-478D-41C8-B710-EBF48613688F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5" name="Zástupný symbol obsahu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6F6F2C-59E6-4679-916E-6BC704920DBD}" type="datetimeFigureOut">
              <a:rPr lang="sk-SK" smtClean="0"/>
              <a:pPr/>
              <a:t>29. 10. 2012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EE34BA-478D-41C8-B710-EBF48613688F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6F6F2C-59E6-4679-916E-6BC704920DBD}" type="datetimeFigureOut">
              <a:rPr lang="sk-SK" smtClean="0"/>
              <a:pPr/>
              <a:t>29. 10. 2012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EE34BA-478D-41C8-B710-EBF48613688F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6F6F2C-59E6-4679-916E-6BC704920DBD}" type="datetimeFigureOut">
              <a:rPr lang="sk-SK" smtClean="0"/>
              <a:pPr/>
              <a:t>29. 10. 2012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EE34BA-478D-41C8-B710-EBF48613688F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66F6F2C-59E6-4679-916E-6BC704920DBD}" type="datetimeFigureOut">
              <a:rPr lang="sk-SK" smtClean="0"/>
              <a:pPr/>
              <a:t>29. 10. 2012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EE34BA-478D-41C8-B710-EBF48613688F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66F6F2C-59E6-4679-916E-6BC704920DBD}" type="datetimeFigureOut">
              <a:rPr lang="sk-SK" smtClean="0"/>
              <a:pPr/>
              <a:t>29. 10. 2012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6EE34BA-478D-41C8-B710-EBF48613688F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8" name="Voľná forma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ľná forma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uhlý trojuho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Rovná spojnic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Výlož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Výlož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6F6F2C-59E6-4679-916E-6BC704920DBD}" type="datetimeFigureOut">
              <a:rPr lang="sk-SK" smtClean="0"/>
              <a:pPr/>
              <a:t>29. 10. 2012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EE34BA-478D-41C8-B710-EBF48613688F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6F6F2C-59E6-4679-916E-6BC704920DBD}" type="datetimeFigureOut">
              <a:rPr lang="sk-SK" smtClean="0"/>
              <a:pPr/>
              <a:t>29. 10. 2012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EE34BA-478D-41C8-B710-EBF48613688F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ľná forma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ľná forma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uhlý trojuho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Rovná spojnic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nadpisu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0" name="Zástupný symbol textu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0" name="Zástupný symbol dátumu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66F6F2C-59E6-4679-916E-6BC704920DBD}" type="datetimeFigureOut">
              <a:rPr lang="sk-SK" smtClean="0"/>
              <a:pPr/>
              <a:t>29. 10. 2012</a:t>
            </a:fld>
            <a:endParaRPr lang="sk-SK"/>
          </a:p>
        </p:txBody>
      </p:sp>
      <p:sp>
        <p:nvSpPr>
          <p:cNvPr id="22" name="Zástupný symbol päty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sk-SK"/>
          </a:p>
        </p:txBody>
      </p:sp>
      <p:sp>
        <p:nvSpPr>
          <p:cNvPr id="18" name="Zástupný symbol čísla snímky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6EE34BA-478D-41C8-B710-EBF48613688F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/>
              <a:t>Skúsenosti INEKO pri tvorbe a prevádzkovaní portálu o hospodárení miest a obcí</a:t>
            </a:r>
            <a:endParaRPr lang="sk-SK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4653136"/>
            <a:ext cx="7772400" cy="1199704"/>
          </a:xfrm>
        </p:spPr>
        <p:txBody>
          <a:bodyPr>
            <a:normAutofit/>
          </a:bodyPr>
          <a:lstStyle/>
          <a:p>
            <a:r>
              <a:rPr lang="sk-SK" sz="1700" dirty="0" smtClean="0"/>
              <a:t>Matej Tunega, spolupracovník INEKO, 29.10.2012</a:t>
            </a:r>
            <a:endParaRPr lang="sk-SK" sz="1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24078" indent="-514350">
              <a:buNone/>
            </a:pPr>
            <a:r>
              <a:rPr lang="sk-SK" dirty="0" smtClean="0"/>
              <a:t>1. Vznik projektu, motivácia</a:t>
            </a:r>
          </a:p>
          <a:p>
            <a:pPr marL="624078" indent="-514350">
              <a:buNone/>
            </a:pPr>
            <a:r>
              <a:rPr lang="sk-SK" dirty="0" smtClean="0"/>
              <a:t>2. Zber dát, komunikácia s MF SR</a:t>
            </a:r>
          </a:p>
          <a:p>
            <a:pPr marL="624078" indent="-514350">
              <a:buNone/>
            </a:pPr>
            <a:r>
              <a:rPr lang="sk-SK" dirty="0" smtClean="0"/>
              <a:t>3. Metodika, spracovanie dát</a:t>
            </a:r>
          </a:p>
          <a:p>
            <a:pPr marL="624078" indent="-514350">
              <a:buNone/>
            </a:pPr>
            <a:r>
              <a:rPr lang="sk-SK" dirty="0" smtClean="0"/>
              <a:t>4. Možnosti používateľského rozhrania portálu</a:t>
            </a:r>
          </a:p>
          <a:p>
            <a:pPr marL="624078" indent="-514350">
              <a:buNone/>
            </a:pPr>
            <a:r>
              <a:rPr lang="sk-SK" dirty="0" smtClean="0"/>
              <a:t>5. Verifikácia dát, problémy s ich presnosťou</a:t>
            </a:r>
          </a:p>
          <a:p>
            <a:pPr marL="624078" indent="-514350">
              <a:buNone/>
            </a:pPr>
            <a:r>
              <a:rPr lang="sk-SK" dirty="0" smtClean="0"/>
              <a:t>6. Hlavné zistenia</a:t>
            </a:r>
          </a:p>
          <a:p>
            <a:pPr marL="624078" indent="-514350">
              <a:buNone/>
            </a:pPr>
            <a:r>
              <a:rPr lang="sk-SK" dirty="0" smtClean="0"/>
              <a:t>7. Zaujímavé prípady z praxe</a:t>
            </a:r>
          </a:p>
          <a:p>
            <a:pPr marL="624078" indent="-514350">
              <a:buNone/>
            </a:pPr>
            <a:r>
              <a:rPr lang="sk-SK" dirty="0" smtClean="0"/>
              <a:t>8. Ostatné riziká súvisiace s hospodárením samospráv a odporúčania INEKO</a:t>
            </a:r>
          </a:p>
          <a:p>
            <a:endParaRPr lang="sk-SK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300" dirty="0" smtClean="0"/>
              <a:t>Osnova</a:t>
            </a:r>
            <a:endParaRPr lang="sk-SK" sz="3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Motivácia: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Zvýšiť tlak na zlepšovanie finančného zdravia obcí a VÚC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Poskytnúť širokej verejnosti relevantné údaje o hospodárení každej obce/VÚC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Starostovia budú kvôli verejnej kontrole nútení hospodáriť efektívnejšie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Časové rady umožňujú porovnať snahu jednotlivých starostov o finančné zdravie mesta</a:t>
            </a:r>
            <a:endParaRPr lang="sk-SK" sz="25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300" dirty="0" smtClean="0"/>
              <a:t>1. Vznik projektu, motivácia (1)</a:t>
            </a:r>
            <a:endParaRPr lang="sk-SK" sz="3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Hlavné aktivity projektu: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Definovanie ukazovateľov finančnej stability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Zber a zverejnenie údajov o finančnom zdraví všetkých obcí a VÚC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Výpočet finančných ukazovateľov a ich prezentácia na portáli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Analýza finančnej stability 50 najväčších slovenských miest a 8 VÚC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Odporúčania na úpravu zákonných kritérií a zavedenie sankcií pre ich lepšie dodržiavanie</a:t>
            </a:r>
          </a:p>
          <a:p>
            <a:pPr lvl="1">
              <a:buFont typeface="Arial" pitchFamily="34" charset="0"/>
              <a:buChar char="•"/>
            </a:pPr>
            <a:endParaRPr lang="sk-SK" sz="25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300" dirty="0" smtClean="0"/>
              <a:t>1. Vznik projektu, motivácia (2)</a:t>
            </a:r>
            <a:endParaRPr lang="sk-SK" sz="3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Na základe infozákona sme získali prístup k údajom MF SR (Datacentra)</a:t>
            </a:r>
          </a:p>
          <a:p>
            <a:r>
              <a:rPr lang="sk-SK" dirty="0" smtClean="0"/>
              <a:t>Zber a zverejnenie údajov o finančnom zdraví 2928 obcí a 8 VÚC za roky 2006 až 2011</a:t>
            </a:r>
          </a:p>
          <a:p>
            <a:r>
              <a:rPr lang="sk-SK" dirty="0" smtClean="0"/>
              <a:t>Vstupné finančné ukazovatele obsahujú 17 údajov o každej obci a VÚC, ako napríklad: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300" dirty="0" smtClean="0"/>
              <a:t>2. Zber dát, komunikácia s MF SR</a:t>
            </a:r>
            <a:r>
              <a:rPr lang="sk-SK" sz="3300" dirty="0" smtClean="0"/>
              <a:t> (1)</a:t>
            </a:r>
            <a:endParaRPr lang="sk-SK" sz="3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sk-SK" sz="2400" dirty="0" smtClean="0"/>
              <a:t>Príjmy a výdavky bežného účtu</a:t>
            </a:r>
          </a:p>
          <a:p>
            <a:r>
              <a:rPr lang="sk-SK" sz="2400" dirty="0" smtClean="0"/>
              <a:t>Príjmy a výdavky kapitálového účtu</a:t>
            </a:r>
          </a:p>
          <a:p>
            <a:r>
              <a:rPr lang="sk-SK" sz="2400" dirty="0" smtClean="0"/>
              <a:t>Krátkodobé a dlhodobé pohľadávky</a:t>
            </a:r>
          </a:p>
          <a:p>
            <a:r>
              <a:rPr lang="sk-SK" sz="2400" dirty="0" smtClean="0"/>
              <a:t>Krátkodobé a dlhodobé záväzky</a:t>
            </a:r>
          </a:p>
          <a:p>
            <a:r>
              <a:rPr lang="sk-SK" sz="2400" dirty="0" smtClean="0"/>
              <a:t>Záväzky po lehote splatnosti</a:t>
            </a:r>
          </a:p>
          <a:p>
            <a:r>
              <a:rPr lang="sk-SK" sz="2400" dirty="0" smtClean="0"/>
              <a:t>Záväzky neuhradené 60 a viac dní po lehote splatnosti</a:t>
            </a:r>
          </a:p>
          <a:p>
            <a:r>
              <a:rPr lang="sk-SK" sz="2400" dirty="0" smtClean="0"/>
              <a:t>Bankové úvery a výpomoci</a:t>
            </a:r>
          </a:p>
          <a:p>
            <a:r>
              <a:rPr lang="sk-SK" sz="2400" dirty="0" smtClean="0"/>
              <a:t>Úvery od ŠFRB</a:t>
            </a:r>
          </a:p>
          <a:p>
            <a:r>
              <a:rPr lang="sk-SK" sz="2400" dirty="0" smtClean="0"/>
              <a:t>Výdavky na splácanie istiny</a:t>
            </a:r>
          </a:p>
          <a:p>
            <a:r>
              <a:rPr lang="sk-SK" sz="2400" dirty="0" smtClean="0"/>
              <a:t>Úrokové splátky</a:t>
            </a:r>
            <a:endParaRPr lang="sk-SK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300" dirty="0" smtClean="0"/>
              <a:t>2. Zber dát, komunikácia s MF SR</a:t>
            </a:r>
            <a:r>
              <a:rPr lang="sk-SK" sz="3300" dirty="0" smtClean="0"/>
              <a:t> (2)</a:t>
            </a:r>
            <a:endParaRPr lang="sk-SK" sz="3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 smtClean="0"/>
              <a:t>Spracovanie dát: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Bežné ceny, prepočet starších dát na eurá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Priradenie údajov k obciam a VÚC v databáze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Základné očistenie o evidentne nesprávne údaje</a:t>
            </a:r>
          </a:p>
          <a:p>
            <a:r>
              <a:rPr lang="sk-SK" dirty="0" smtClean="0"/>
              <a:t>Výpočet indikátorov finančnej stability -      15 pomerových ukazovateľov, ako napríklad: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Celkový dlh</a:t>
            </a:r>
          </a:p>
          <a:p>
            <a:pPr lvl="2">
              <a:buFont typeface="Arial" pitchFamily="34" charset="0"/>
              <a:buChar char="•"/>
            </a:pPr>
            <a:r>
              <a:rPr lang="sk-SK" sz="2300" dirty="0" smtClean="0"/>
              <a:t>= (bankové úvery a výpomoci + dlhodobé záväzky - úvery od ŠFRB) / (bežné príjmy za predch. rok)</a:t>
            </a:r>
          </a:p>
          <a:p>
            <a:pPr lvl="2">
              <a:buFont typeface="Arial" pitchFamily="34" charset="0"/>
              <a:buChar char="•"/>
            </a:pPr>
            <a:r>
              <a:rPr lang="sk-SK" sz="2300" dirty="0" smtClean="0"/>
              <a:t>Nie úplná zhoda so zákonným kritériom na celkový dlh vo výške 60 % (dôvod: eurofondy)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300" dirty="0" smtClean="0"/>
              <a:t>3. Metodika, spracovanie dát (1)</a:t>
            </a:r>
            <a:endParaRPr lang="sk-SK" sz="3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Pokračovanie:</a:t>
            </a:r>
            <a:endParaRPr lang="sk-SK" sz="2500" dirty="0" smtClean="0"/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Dlhová služba</a:t>
            </a:r>
          </a:p>
          <a:p>
            <a:pPr lvl="2">
              <a:buFont typeface="Arial" pitchFamily="34" charset="0"/>
              <a:buChar char="•"/>
            </a:pPr>
            <a:r>
              <a:rPr lang="sk-SK" sz="2300" dirty="0" smtClean="0"/>
              <a:t>= (výdavky na splácanie istiny + úrokové splátky) / (bežné príjmy za predchádzajúci rok)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Záväzky neuhradené 60 a viac dní po lehote splatnosti v pomere k bežným príjmom</a:t>
            </a:r>
          </a:p>
          <a:p>
            <a:pPr lvl="2">
              <a:buFont typeface="Arial" pitchFamily="34" charset="0"/>
              <a:buChar char="•"/>
            </a:pPr>
            <a:r>
              <a:rPr lang="sk-SK" sz="2300" dirty="0" smtClean="0"/>
              <a:t>= (záväzky neuhradené 60 a viac dní po lehote splatnosti) / (bežné príjmy za predchádzajúci rok)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Okamžitá likvidita</a:t>
            </a:r>
          </a:p>
          <a:p>
            <a:pPr lvl="2">
              <a:buFont typeface="Arial" pitchFamily="34" charset="0"/>
              <a:buChar char="•"/>
            </a:pPr>
            <a:r>
              <a:rPr lang="sk-SK" sz="2300" dirty="0" smtClean="0"/>
              <a:t>= (finančné účty) / (krátkodobé záväzky)</a:t>
            </a:r>
            <a:endParaRPr lang="sk-SK" sz="2500" dirty="0" smtClean="0"/>
          </a:p>
          <a:p>
            <a:pPr lvl="1">
              <a:buFont typeface="Arial" pitchFamily="34" charset="0"/>
              <a:buChar char="•"/>
            </a:pPr>
            <a:endParaRPr lang="sk-SK" sz="2500" dirty="0" smtClean="0"/>
          </a:p>
          <a:p>
            <a:pPr lvl="1">
              <a:buFont typeface="Arial" pitchFamily="34" charset="0"/>
              <a:buChar char="•"/>
            </a:pPr>
            <a:endParaRPr lang="sk-SK" sz="2500" dirty="0" smtClean="0"/>
          </a:p>
          <a:p>
            <a:endParaRPr lang="sk-SK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300" dirty="0" smtClean="0"/>
              <a:t>3. Metodika, spracovanie dát (2)</a:t>
            </a:r>
            <a:endParaRPr lang="sk-SK" sz="3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sz="2900" dirty="0" smtClean="0"/>
              <a:t>Pokračovanie:</a:t>
            </a:r>
          </a:p>
          <a:p>
            <a:pPr lvl="1">
              <a:buFont typeface="Arial" pitchFamily="34" charset="0"/>
              <a:buChar char="•"/>
            </a:pPr>
            <a:r>
              <a:rPr lang="sk-SK" sz="2700" dirty="0" smtClean="0"/>
              <a:t>Základná bilancia</a:t>
            </a:r>
          </a:p>
          <a:p>
            <a:pPr lvl="2">
              <a:buFont typeface="Arial" pitchFamily="34" charset="0"/>
              <a:buChar char="•"/>
            </a:pPr>
            <a:r>
              <a:rPr lang="sk-SK" sz="2500" dirty="0" smtClean="0"/>
              <a:t>= (bežné príjmy + kapitálové prímy - bežné výdavky - kapitálové výdavky) / (bežné príjmy + kapitálové prímy)</a:t>
            </a:r>
          </a:p>
          <a:p>
            <a:pPr lvl="1">
              <a:buFont typeface="Arial" pitchFamily="34" charset="0"/>
              <a:buChar char="•"/>
            </a:pPr>
            <a:r>
              <a:rPr lang="sk-SK" sz="2700" dirty="0" smtClean="0"/>
              <a:t>Celkový dlh na obyvateľa</a:t>
            </a:r>
          </a:p>
          <a:p>
            <a:pPr lvl="1">
              <a:buFont typeface="Arial" pitchFamily="34" charset="0"/>
              <a:buChar char="•"/>
            </a:pPr>
            <a:r>
              <a:rPr lang="sk-SK" sz="2700" dirty="0" smtClean="0"/>
              <a:t>Záväzky po lehote splatnosti v pomere k bežným príjmom</a:t>
            </a:r>
          </a:p>
          <a:p>
            <a:pPr lvl="1">
              <a:buFont typeface="Arial" pitchFamily="34" charset="0"/>
              <a:buChar char="•"/>
            </a:pPr>
            <a:r>
              <a:rPr lang="sk-SK" sz="2700" dirty="0" smtClean="0"/>
              <a:t>Bilancia bežného účtu a Bilancia kapitál. účtu</a:t>
            </a:r>
          </a:p>
          <a:p>
            <a:pPr lvl="1">
              <a:buFont typeface="Arial" pitchFamily="34" charset="0"/>
              <a:buChar char="•"/>
            </a:pPr>
            <a:r>
              <a:rPr lang="sk-SK" sz="2700" dirty="0" smtClean="0"/>
              <a:t>Úvery od ŠFRB v pomere k príjmom</a:t>
            </a:r>
          </a:p>
          <a:p>
            <a:pPr lvl="1">
              <a:buFont typeface="Arial" pitchFamily="34" charset="0"/>
              <a:buChar char="•"/>
            </a:pPr>
            <a:r>
              <a:rPr lang="sk-SK" sz="2700" dirty="0" smtClean="0"/>
              <a:t>Čistý majetok</a:t>
            </a:r>
          </a:p>
          <a:p>
            <a:pPr lvl="1">
              <a:buFont typeface="Arial" pitchFamily="34" charset="0"/>
              <a:buChar char="•"/>
            </a:pPr>
            <a:r>
              <a:rPr lang="sk-SK" sz="2700" dirty="0" smtClean="0"/>
              <a:t>Výsledok hospodárenia na obyvateľa</a:t>
            </a:r>
          </a:p>
          <a:p>
            <a:endParaRPr lang="sk-SK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300" dirty="0" smtClean="0"/>
              <a:t>3. Metodika, spracovanie dát (3)</a:t>
            </a:r>
            <a:endParaRPr lang="sk-SK" sz="3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Finančné zdravie – berie sa do úvahy viac rokov, skóre na intervale -3 až +3: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Zložky</a:t>
            </a:r>
          </a:p>
          <a:p>
            <a:pPr lvl="2">
              <a:buFont typeface="Arial" pitchFamily="34" charset="0"/>
              <a:buChar char="•"/>
            </a:pPr>
            <a:r>
              <a:rPr lang="sk-SK" sz="2300" dirty="0" smtClean="0"/>
              <a:t>Celkový dlh</a:t>
            </a:r>
          </a:p>
          <a:p>
            <a:pPr lvl="2">
              <a:buFont typeface="Arial" pitchFamily="34" charset="0"/>
              <a:buChar char="•"/>
            </a:pPr>
            <a:r>
              <a:rPr lang="sk-SK" sz="2300" dirty="0" smtClean="0"/>
              <a:t>Dlhová služba</a:t>
            </a:r>
          </a:p>
          <a:p>
            <a:pPr lvl="2">
              <a:buFont typeface="Arial" pitchFamily="34" charset="0"/>
              <a:buChar char="•"/>
            </a:pPr>
            <a:r>
              <a:rPr lang="sk-SK" sz="2300" dirty="0" smtClean="0"/>
              <a:t>Záväzky aspoň 60 dní po splatnosti</a:t>
            </a:r>
          </a:p>
          <a:p>
            <a:pPr lvl="2">
              <a:buFont typeface="Arial" pitchFamily="34" charset="0"/>
              <a:buChar char="•"/>
            </a:pPr>
            <a:r>
              <a:rPr lang="sk-SK" sz="2300" dirty="0" smtClean="0"/>
              <a:t>Okamžitá likvidita</a:t>
            </a:r>
          </a:p>
          <a:p>
            <a:pPr lvl="2">
              <a:buFont typeface="Arial" pitchFamily="34" charset="0"/>
              <a:buChar char="•"/>
            </a:pPr>
            <a:r>
              <a:rPr lang="sk-SK" sz="2300" dirty="0" smtClean="0"/>
              <a:t>Základná bilancia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Finančné zdravie – výsledné skóre (vážený priemer na základe piatich zložiek)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300" dirty="0" smtClean="0"/>
              <a:t>3. Metodika, spracovanie dát (4)</a:t>
            </a:r>
            <a:endParaRPr lang="sk-SK" sz="3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Široké možnosti zobrazovania a porovnávania</a:t>
            </a:r>
          </a:p>
          <a:p>
            <a:r>
              <a:rPr lang="sk-SK" dirty="0" smtClean="0"/>
              <a:t>Možnosti: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Zobrazenie profilu obce/VÚC:</a:t>
            </a:r>
          </a:p>
          <a:p>
            <a:pPr lvl="2">
              <a:buFont typeface="Arial" pitchFamily="34" charset="0"/>
              <a:buChar char="•"/>
            </a:pPr>
            <a:r>
              <a:rPr lang="sk-SK" sz="2300" dirty="0" smtClean="0"/>
              <a:t>Finančné zdravie – výsledné skóre a zložky</a:t>
            </a:r>
          </a:p>
          <a:p>
            <a:pPr lvl="2">
              <a:buFont typeface="Arial" pitchFamily="34" charset="0"/>
              <a:buChar char="•"/>
            </a:pPr>
            <a:r>
              <a:rPr lang="sk-SK" sz="2300" dirty="0" smtClean="0"/>
              <a:t>Indikátory finančnej stability (pomerové ukazovatele) a vstupné finančné ukazovatele</a:t>
            </a:r>
          </a:p>
          <a:p>
            <a:pPr lvl="2">
              <a:buFont typeface="Arial" pitchFamily="34" charset="0"/>
              <a:buChar char="•"/>
            </a:pPr>
            <a:r>
              <a:rPr lang="sk-SK" sz="2300" dirty="0" smtClean="0"/>
              <a:t>Porovnanie s geograficky blízkymi obcami</a:t>
            </a:r>
          </a:p>
          <a:p>
            <a:pPr lvl="2">
              <a:buFont typeface="Arial" pitchFamily="34" charset="0"/>
              <a:buChar char="•"/>
            </a:pPr>
            <a:r>
              <a:rPr lang="sk-SK" sz="2300" dirty="0" smtClean="0"/>
              <a:t>Porovnanie s veľkosťou podobnými obcami</a:t>
            </a:r>
          </a:p>
          <a:p>
            <a:pPr lvl="2">
              <a:buFont typeface="Arial" pitchFamily="34" charset="0"/>
              <a:buChar char="•"/>
            </a:pPr>
            <a:r>
              <a:rPr lang="sk-SK" sz="2300" dirty="0" smtClean="0"/>
              <a:t>Doplňujúce informácie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2500" dirty="0" smtClean="0"/>
              <a:t>4. Možnosti používateľského rozhrania portálu (1)</a:t>
            </a:r>
            <a:endParaRPr lang="sk-SK" sz="2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Pokračovanie: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Rebríčky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Textové porovnanie (max. 3 obce/VÚC)</a:t>
            </a:r>
          </a:p>
          <a:p>
            <a:pPr lvl="2">
              <a:buFont typeface="Arial" pitchFamily="34" charset="0"/>
              <a:buChar char="•"/>
            </a:pPr>
            <a:r>
              <a:rPr lang="sk-SK" sz="2300" dirty="0" smtClean="0"/>
              <a:t>Všetky ukazovatele, za 1 rok, ako v profiloch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Grafické porovnanie (max. 3 obce/VÚC)</a:t>
            </a:r>
          </a:p>
          <a:p>
            <a:pPr lvl="2">
              <a:buFont typeface="Arial" pitchFamily="34" charset="0"/>
              <a:buChar char="•"/>
            </a:pPr>
            <a:r>
              <a:rPr lang="sk-SK" sz="2300" dirty="0" smtClean="0"/>
              <a:t>Po 1 ukazovateli, graf za všetky roky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Možnosť stiahnutia:</a:t>
            </a:r>
          </a:p>
          <a:p>
            <a:pPr lvl="2">
              <a:buFont typeface="Arial" pitchFamily="34" charset="0"/>
              <a:buChar char="•"/>
            </a:pPr>
            <a:r>
              <a:rPr lang="sk-SK" sz="2300" dirty="0" smtClean="0"/>
              <a:t>Kompletná DB s údajmi</a:t>
            </a:r>
          </a:p>
          <a:p>
            <a:pPr lvl="2">
              <a:buFont typeface="Arial" pitchFamily="34" charset="0"/>
              <a:buChar char="•"/>
            </a:pPr>
            <a:r>
              <a:rPr lang="sk-SK" sz="2300" dirty="0" smtClean="0"/>
              <a:t>Analýzy, Blogy</a:t>
            </a:r>
          </a:p>
          <a:p>
            <a:pPr lvl="2">
              <a:buFont typeface="Arial" pitchFamily="34" charset="0"/>
              <a:buChar char="•"/>
            </a:pPr>
            <a:r>
              <a:rPr lang="sk-SK" sz="2300" dirty="0" smtClean="0"/>
              <a:t>Odporúčania pre MF SR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2500" dirty="0" smtClean="0"/>
              <a:t>4. Možnosti používateľského rozhrania portálu (2)</a:t>
            </a:r>
            <a:endParaRPr lang="sk-SK" sz="2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2500" dirty="0" smtClean="0"/>
              <a:t>4. Možnosti používateľského rozhrania portálu (3)</a:t>
            </a:r>
            <a:endParaRPr lang="sk-SK" sz="2500" dirty="0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213582"/>
            <a:ext cx="7223026" cy="4735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2500" dirty="0" smtClean="0"/>
              <a:t>4. Možnosti používateľského rozhrania portálu (4)</a:t>
            </a:r>
            <a:endParaRPr lang="sk-SK" sz="25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30312" y="1252537"/>
            <a:ext cx="6705600" cy="465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Žiadosť o verifikáciu údajov adresovaná starostom obcí a zástupcom VÚC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Oslovenie prostredníctvom e-mailov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Pripravené administračné rozhranie na portáli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Mailová komunikácia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Reagovalo zhruba 50 obcí či VÚC, niektorí s veľkým časovým odstupom</a:t>
            </a:r>
            <a:endParaRPr lang="sk-SK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2500" dirty="0" smtClean="0"/>
              <a:t>5. Verifikácia dát, problémy s ich presnosťou (1)</a:t>
            </a:r>
            <a:endParaRPr lang="sk-SK" sz="2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Ukázalo sa, že MF SR má čiastočne chybné údaje vo viacerých ohľadoch: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Dôvod: väčšinou nedôslednosť pri vypĺňaní výkazov (typická chyba – úvery od ŠFRB)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Väčšia chybovosť pri malých obciach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Beluša, r. 2010 – kompletne chybné údaje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Mierne chyby kvôli revidovaniu údajov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Častá chyba – nevyplnený údaj o ŠFRB úveroch</a:t>
            </a:r>
          </a:p>
          <a:p>
            <a:r>
              <a:rPr lang="sk-SK" sz="2600" dirty="0" smtClean="0"/>
              <a:t>Korekcie na základe pripomienok/dokumentov </a:t>
            </a:r>
            <a:endParaRPr lang="sk-SK" sz="2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2500" dirty="0" smtClean="0"/>
              <a:t>5. Verifikácia dát, problémy s ich presnosťou (2)</a:t>
            </a:r>
            <a:endParaRPr lang="sk-SK" sz="2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Všetky obce a VÚC spolu: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Celkový dlh</a:t>
            </a:r>
          </a:p>
          <a:p>
            <a:pPr lvl="2">
              <a:buFont typeface="Arial" pitchFamily="34" charset="0"/>
              <a:buChar char="•"/>
            </a:pPr>
            <a:r>
              <a:rPr lang="sk-SK" sz="2300" dirty="0" smtClean="0"/>
              <a:t>Hodnota za celú SR: 31,9 %</a:t>
            </a:r>
          </a:p>
          <a:p>
            <a:pPr lvl="2">
              <a:buFont typeface="Arial" pitchFamily="34" charset="0"/>
              <a:buChar char="•"/>
            </a:pPr>
            <a:r>
              <a:rPr lang="sk-SK" sz="2300" dirty="0" smtClean="0"/>
              <a:t>373 z 2930 obcí má dlh &gt; 60 % (ŠFRB, EF?)</a:t>
            </a:r>
          </a:p>
          <a:p>
            <a:pPr lvl="2">
              <a:buFont typeface="Arial" pitchFamily="34" charset="0"/>
              <a:buChar char="•"/>
            </a:pPr>
            <a:r>
              <a:rPr lang="sk-SK" sz="2300" dirty="0" smtClean="0"/>
              <a:t>Všetky VÚC majú &lt; 60 %, no blížia sa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Záväzky aspoň 60 dní po splatnosti</a:t>
            </a:r>
          </a:p>
          <a:p>
            <a:pPr lvl="2">
              <a:buFont typeface="Arial" pitchFamily="34" charset="0"/>
              <a:buChar char="•"/>
            </a:pPr>
            <a:r>
              <a:rPr lang="sk-SK" sz="2300" dirty="0" smtClean="0"/>
              <a:t>Hodnota za celú SR: 0,5 %</a:t>
            </a:r>
          </a:p>
          <a:p>
            <a:pPr lvl="2">
              <a:buFont typeface="Arial" pitchFamily="34" charset="0"/>
              <a:buChar char="•"/>
            </a:pPr>
            <a:r>
              <a:rPr lang="sk-SK" sz="2300" dirty="0" smtClean="0"/>
              <a:t>317 z 2930 obcí ich má &gt; 0 % (k 31.12.2011)</a:t>
            </a:r>
          </a:p>
          <a:p>
            <a:pPr lvl="2">
              <a:buFont typeface="Arial" pitchFamily="34" charset="0"/>
              <a:buChar char="•"/>
            </a:pPr>
            <a:r>
              <a:rPr lang="sk-SK" sz="2300" dirty="0" smtClean="0"/>
              <a:t>Z toho 87 má &gt; 5 %</a:t>
            </a:r>
            <a:endParaRPr lang="sk-SK" sz="25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300" dirty="0" smtClean="0"/>
              <a:t>6. Hlavné zistenia (1)</a:t>
            </a:r>
            <a:endParaRPr lang="sk-SK" sz="3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Pokračovanie: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Finančné zdravie:</a:t>
            </a:r>
          </a:p>
          <a:p>
            <a:pPr lvl="2">
              <a:buFont typeface="Arial" pitchFamily="34" charset="0"/>
              <a:buChar char="•"/>
            </a:pPr>
            <a:endParaRPr lang="sk-SK" sz="25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300" dirty="0" smtClean="0"/>
              <a:t>6. Hlavné zistenia (2)</a:t>
            </a:r>
            <a:endParaRPr lang="sk-SK" sz="3300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/>
        </p:nvGraphicFramePr>
        <p:xfrm>
          <a:off x="1108721" y="2389539"/>
          <a:ext cx="7848872" cy="36607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5007"/>
                <a:gridCol w="1584176"/>
                <a:gridCol w="1080120"/>
                <a:gridCol w="1577281"/>
                <a:gridCol w="1152128"/>
                <a:gridCol w="1440160"/>
              </a:tblGrid>
              <a:tr h="588406">
                <a:tc>
                  <a:txBody>
                    <a:bodyPr/>
                    <a:lstStyle/>
                    <a:p>
                      <a:r>
                        <a:rPr lang="sk-SK" sz="1500" dirty="0" smtClean="0">
                          <a:latin typeface="+mn-lt"/>
                        </a:rPr>
                        <a:t>Skóre</a:t>
                      </a:r>
                      <a:endParaRPr lang="sk-SK" sz="15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sk-SK" sz="1500" dirty="0" smtClean="0">
                          <a:latin typeface="+mn-lt"/>
                        </a:rPr>
                        <a:t>Hodnotenie finančného zdravia</a:t>
                      </a:r>
                      <a:endParaRPr lang="sk-SK" sz="1500" dirty="0">
                        <a:latin typeface="+mn-lt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sk-SK" sz="1500" dirty="0" smtClean="0">
                          <a:latin typeface="+mn-lt"/>
                        </a:rPr>
                        <a:t>Počet obcí</a:t>
                      </a:r>
                      <a:endParaRPr lang="sk-SK" sz="1500" dirty="0">
                        <a:latin typeface="+mn-lt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sk-SK" sz="1500" dirty="0" smtClean="0">
                          <a:latin typeface="+mn-lt"/>
                        </a:rPr>
                        <a:t>Príklady</a:t>
                      </a:r>
                      <a:r>
                        <a:rPr lang="sk-SK" sz="1500" baseline="0" dirty="0" smtClean="0">
                          <a:latin typeface="+mn-lt"/>
                        </a:rPr>
                        <a:t> miest</a:t>
                      </a:r>
                      <a:endParaRPr lang="sk-SK" sz="1500" dirty="0">
                        <a:latin typeface="+mn-lt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sk-SK" sz="1500" dirty="0" smtClean="0">
                          <a:latin typeface="+mn-lt"/>
                        </a:rPr>
                        <a:t>Počet VÚC</a:t>
                      </a:r>
                      <a:endParaRPr lang="sk-SK" sz="1500" dirty="0">
                        <a:latin typeface="+mn-lt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sk-SK" sz="1500" dirty="0" smtClean="0">
                          <a:latin typeface="+mn-lt"/>
                        </a:rPr>
                        <a:t>Príklady VÚC</a:t>
                      </a:r>
                      <a:endParaRPr lang="sk-SK" sz="1500" dirty="0">
                        <a:latin typeface="+mn-lt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718">
                <a:tc>
                  <a:txBody>
                    <a:bodyPr/>
                    <a:lstStyle/>
                    <a:p>
                      <a:pPr algn="ctr" fontAlgn="b"/>
                      <a:r>
                        <a:rPr lang="sk-SK" sz="15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+2 až +3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výborné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881</a:t>
                      </a:r>
                      <a:r>
                        <a:rPr lang="sk-SK" sz="1500" b="0" i="0" u="none" strike="noStrike" dirty="0" smtClean="0">
                          <a:solidFill>
                            <a:schemeClr val="bg1"/>
                          </a:solidFill>
                          <a:latin typeface="+mn-lt"/>
                        </a:rPr>
                        <a:t>  </a:t>
                      </a:r>
                      <a:r>
                        <a:rPr lang="sk-SK" sz="1500" b="0" i="0" u="none" strike="noStrike" dirty="0" smtClean="0">
                          <a:solidFill>
                            <a:srgbClr val="CDE0E8"/>
                          </a:solidFill>
                          <a:latin typeface="+mn-lt"/>
                        </a:rPr>
                        <a:t>.</a:t>
                      </a:r>
                      <a:endParaRPr lang="sk-SK" sz="1500" b="0" i="0" u="none" strike="noStrike" dirty="0">
                        <a:solidFill>
                          <a:srgbClr val="CDE0E8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sk-SK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0 </a:t>
                      </a:r>
                      <a:r>
                        <a:rPr lang="sk-SK" sz="1500" b="0" i="0" u="none" strike="noStrike" dirty="0" smtClean="0">
                          <a:solidFill>
                            <a:schemeClr val="bg1"/>
                          </a:solidFill>
                          <a:latin typeface="+mn-lt"/>
                        </a:rPr>
                        <a:t> </a:t>
                      </a:r>
                      <a:r>
                        <a:rPr lang="sk-SK" sz="1500" b="0" i="0" u="none" strike="noStrike" dirty="0" smtClean="0">
                          <a:solidFill>
                            <a:srgbClr val="CDE0E8"/>
                          </a:solidFill>
                          <a:latin typeface="+mn-lt"/>
                        </a:rPr>
                        <a:t>.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sk-SK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97718">
                <a:tc>
                  <a:txBody>
                    <a:bodyPr/>
                    <a:lstStyle/>
                    <a:p>
                      <a:pPr algn="ctr" fontAlgn="b"/>
                      <a:r>
                        <a:rPr lang="sk-SK" sz="15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+1 až +2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dobré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1020 </a:t>
                      </a:r>
                      <a:r>
                        <a:rPr lang="sk-SK" sz="1500" b="0" i="0" u="none" strike="noStrike" dirty="0" smtClean="0">
                          <a:solidFill>
                            <a:schemeClr val="bg1"/>
                          </a:solidFill>
                          <a:latin typeface="+mn-lt"/>
                        </a:rPr>
                        <a:t> .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sk-SK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 </a:t>
                      </a:r>
                      <a:r>
                        <a:rPr lang="sk-SK" sz="1500" b="0" i="0" u="none" strike="noStrike" dirty="0" smtClean="0">
                          <a:solidFill>
                            <a:schemeClr val="bg1"/>
                          </a:solidFill>
                          <a:latin typeface="+mn-lt"/>
                        </a:rPr>
                        <a:t> .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Prešov.,</a:t>
                      </a:r>
                      <a:r>
                        <a:rPr lang="sk-SK" sz="15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Nitr.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00554">
                <a:tc>
                  <a:txBody>
                    <a:bodyPr/>
                    <a:lstStyle/>
                    <a:p>
                      <a:pPr algn="ctr" fontAlgn="b"/>
                      <a:r>
                        <a:rPr lang="sk-SK" sz="15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 0 </a:t>
                      </a:r>
                      <a:r>
                        <a:rPr lang="sk-SK" sz="15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až +1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dostatočné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637 </a:t>
                      </a:r>
                      <a:r>
                        <a:rPr lang="sk-SK" sz="1500" b="0" i="0" u="none" strike="noStrike" dirty="0" smtClean="0">
                          <a:solidFill>
                            <a:schemeClr val="bg1"/>
                          </a:solidFill>
                          <a:latin typeface="+mn-lt"/>
                        </a:rPr>
                        <a:t> </a:t>
                      </a:r>
                      <a:r>
                        <a:rPr lang="sk-SK" sz="1500" b="0" i="0" u="none" strike="noStrike" dirty="0" smtClean="0">
                          <a:solidFill>
                            <a:srgbClr val="CDE0E8"/>
                          </a:solidFill>
                          <a:latin typeface="+mn-lt"/>
                        </a:rPr>
                        <a:t>.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sk-SK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4 </a:t>
                      </a:r>
                      <a:r>
                        <a:rPr lang="sk-SK" sz="1500" b="0" i="0" u="none" strike="noStrike" dirty="0" smtClean="0">
                          <a:solidFill>
                            <a:schemeClr val="bg1"/>
                          </a:solidFill>
                          <a:latin typeface="+mn-lt"/>
                        </a:rPr>
                        <a:t> </a:t>
                      </a:r>
                      <a:r>
                        <a:rPr lang="sk-SK" sz="1500" b="0" i="0" u="none" strike="noStrike" dirty="0" smtClean="0">
                          <a:solidFill>
                            <a:srgbClr val="CDE0E8"/>
                          </a:solidFill>
                          <a:latin typeface="+mn-lt"/>
                        </a:rPr>
                        <a:t>.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BA, ZA, TN, KE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613728">
                <a:tc>
                  <a:txBody>
                    <a:bodyPr/>
                    <a:lstStyle/>
                    <a:p>
                      <a:pPr algn="ctr" fontAlgn="b"/>
                      <a:r>
                        <a:rPr lang="sk-SK" sz="15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-1 až </a:t>
                      </a:r>
                      <a:r>
                        <a:rPr lang="sk-SK" sz="15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 0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nedostatočné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299 </a:t>
                      </a:r>
                      <a:r>
                        <a:rPr lang="sk-SK" sz="1500" b="0" i="0" u="none" strike="noStrike" dirty="0" smtClean="0">
                          <a:solidFill>
                            <a:schemeClr val="bg1"/>
                          </a:solidFill>
                          <a:latin typeface="+mn-lt"/>
                        </a:rPr>
                        <a:t> .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BA-magistrát,</a:t>
                      </a:r>
                    </a:p>
                    <a:p>
                      <a:pPr algn="l" fontAlgn="b"/>
                      <a:r>
                        <a:rPr lang="sk-SK" sz="15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Trenčín, Žilina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 </a:t>
                      </a:r>
                      <a:r>
                        <a:rPr lang="sk-SK" sz="1500" b="0" i="0" u="none" strike="noStrike" dirty="0" smtClean="0">
                          <a:solidFill>
                            <a:schemeClr val="bg1"/>
                          </a:solidFill>
                          <a:latin typeface="+mn-lt"/>
                        </a:rPr>
                        <a:t> .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Trnavský,</a:t>
                      </a:r>
                    </a:p>
                    <a:p>
                      <a:pPr algn="l" fontAlgn="b"/>
                      <a:r>
                        <a:rPr lang="sk-SK" sz="15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Banskobystr.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 fontAlgn="b"/>
                      <a:r>
                        <a:rPr lang="sk-SK" sz="15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-2 až -1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zlé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75 </a:t>
                      </a:r>
                      <a:r>
                        <a:rPr lang="sk-SK" sz="1500" b="0" i="0" u="none" strike="noStrike" dirty="0" smtClean="0">
                          <a:solidFill>
                            <a:schemeClr val="bg1"/>
                          </a:solidFill>
                          <a:latin typeface="+mn-lt"/>
                        </a:rPr>
                        <a:t> </a:t>
                      </a:r>
                      <a:r>
                        <a:rPr lang="sk-SK" sz="1500" b="0" i="0" u="none" strike="noStrike" dirty="0" smtClean="0">
                          <a:solidFill>
                            <a:srgbClr val="CDE0E8"/>
                          </a:solidFill>
                          <a:latin typeface="+mn-lt"/>
                        </a:rPr>
                        <a:t>.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Myjava,</a:t>
                      </a:r>
                    </a:p>
                    <a:p>
                      <a:pPr algn="l" fontAlgn="b"/>
                      <a:r>
                        <a:rPr lang="sk-SK" sz="15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Veľký </a:t>
                      </a:r>
                      <a:r>
                        <a:rPr lang="sk-SK" sz="15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Šariš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0 </a:t>
                      </a:r>
                      <a:r>
                        <a:rPr lang="sk-SK" sz="1500" b="0" i="0" u="none" strike="noStrike" dirty="0" smtClean="0">
                          <a:solidFill>
                            <a:schemeClr val="bg1"/>
                          </a:solidFill>
                          <a:latin typeface="+mn-lt"/>
                        </a:rPr>
                        <a:t> </a:t>
                      </a:r>
                      <a:r>
                        <a:rPr lang="sk-SK" sz="1500" b="0" i="0" u="none" strike="noStrike" dirty="0" smtClean="0">
                          <a:solidFill>
                            <a:srgbClr val="CDE0E8"/>
                          </a:solidFill>
                          <a:latin typeface="+mn-lt"/>
                        </a:rPr>
                        <a:t>.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b="0" i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</a:rPr>
                        <a:t> žiadny</a:t>
                      </a:r>
                      <a:endParaRPr lang="sk-SK" sz="15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97718">
                <a:tc>
                  <a:txBody>
                    <a:bodyPr/>
                    <a:lstStyle/>
                    <a:p>
                      <a:pPr algn="ctr" fontAlgn="b"/>
                      <a:r>
                        <a:rPr lang="sk-SK" sz="15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-3 až -2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veľmi zlé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 </a:t>
                      </a:r>
                      <a:r>
                        <a:rPr lang="sk-SK" sz="1500" b="0" i="0" u="none" strike="noStrike" dirty="0" smtClean="0">
                          <a:solidFill>
                            <a:schemeClr val="bg1"/>
                          </a:solidFill>
                          <a:latin typeface="+mn-lt"/>
                        </a:rPr>
                        <a:t> .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b="0" i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</a:rPr>
                        <a:t> žiadne</a:t>
                      </a:r>
                      <a:endParaRPr lang="sk-SK" sz="15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0 </a:t>
                      </a:r>
                      <a:r>
                        <a:rPr lang="sk-SK" sz="1500" b="0" i="0" u="none" strike="noStrike" dirty="0" smtClean="0">
                          <a:solidFill>
                            <a:schemeClr val="bg1"/>
                          </a:solidFill>
                          <a:latin typeface="+mn-lt"/>
                        </a:rPr>
                        <a:t> .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b="0" i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</a:rPr>
                        <a:t> žiadny</a:t>
                      </a:r>
                      <a:endParaRPr lang="sk-SK" sz="15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sz="2900" dirty="0" smtClean="0"/>
              <a:t>Obec Mútne (Orava, 3000 obyvateľov)</a:t>
            </a:r>
          </a:p>
          <a:p>
            <a:pPr lvl="1">
              <a:buFont typeface="Arial" pitchFamily="34" charset="0"/>
              <a:buChar char="•"/>
            </a:pPr>
            <a:r>
              <a:rPr lang="sk-SK" sz="2600" dirty="0" smtClean="0"/>
              <a:t>Oficiálny dlh obce 0,2 %</a:t>
            </a:r>
          </a:p>
          <a:p>
            <a:pPr lvl="1">
              <a:buFont typeface="Arial" pitchFamily="34" charset="0"/>
              <a:buChar char="•"/>
            </a:pPr>
            <a:r>
              <a:rPr lang="sk-SK" sz="2600" dirty="0" smtClean="0"/>
              <a:t>r. 2011: „dodávateľský úver“, v skutočnosti kvázi PPP projekt - vyhli sa obstarávaniu</a:t>
            </a:r>
          </a:p>
          <a:p>
            <a:pPr lvl="1">
              <a:buFont typeface="Arial" pitchFamily="34" charset="0"/>
              <a:buChar char="•"/>
            </a:pPr>
            <a:r>
              <a:rPr lang="sk-SK" sz="2600" dirty="0" smtClean="0"/>
              <a:t>Výstavba športovej haly (na obecnom pozemku)</a:t>
            </a:r>
          </a:p>
          <a:p>
            <a:pPr lvl="1">
              <a:buFont typeface="Arial" pitchFamily="34" charset="0"/>
              <a:buChar char="•"/>
            </a:pPr>
            <a:r>
              <a:rPr lang="sk-SK" sz="2600" dirty="0" smtClean="0"/>
              <a:t>Obec sa zaviazala splácať 13 200 eur mesačne po dobu 8 rokov (deklarovaný 5% úrok)</a:t>
            </a:r>
          </a:p>
          <a:p>
            <a:pPr lvl="1">
              <a:buFont typeface="Arial" pitchFamily="34" charset="0"/>
              <a:buChar char="•"/>
            </a:pPr>
            <a:r>
              <a:rPr lang="sk-SK" sz="2600" dirty="0" smtClean="0"/>
              <a:t>Tento záväzok sa podľa INEKO ku koncu roka 2011 premieta do „</a:t>
            </a:r>
            <a:r>
              <a:rPr lang="sk-SK" sz="2600" i="1" dirty="0" smtClean="0"/>
              <a:t>skutočného</a:t>
            </a:r>
            <a:r>
              <a:rPr lang="sk-SK" sz="2600" dirty="0" smtClean="0"/>
              <a:t>“ dlhu obce sumou 1,04 mil. € resp. 87,3 % b. príjmov v roku 2010</a:t>
            </a:r>
          </a:p>
          <a:p>
            <a:pPr lvl="1">
              <a:buFont typeface="Arial" pitchFamily="34" charset="0"/>
              <a:buChar char="•"/>
            </a:pPr>
            <a:r>
              <a:rPr lang="sk-SK" sz="2600" dirty="0" smtClean="0"/>
              <a:t>Obec bude platiť firme, v ktorej je konateľom starostov syn a spoločníkom sám starosta</a:t>
            </a:r>
            <a:endParaRPr lang="sk-SK" sz="2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300" dirty="0" smtClean="0"/>
              <a:t>7. Zaujímavé prípady z praxe (1)</a:t>
            </a:r>
            <a:endParaRPr lang="sk-SK" sz="3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sz="2900" dirty="0" smtClean="0"/>
              <a:t>Mesto Trenčín</a:t>
            </a:r>
          </a:p>
          <a:p>
            <a:pPr lvl="1">
              <a:buFont typeface="Arial" pitchFamily="34" charset="0"/>
              <a:buChar char="•"/>
            </a:pPr>
            <a:r>
              <a:rPr lang="sk-SK" sz="2600" dirty="0" smtClean="0"/>
              <a:t>Rast záväzkov po lehote splatnosti v rokoch 2009 a 2010 na vyše 17</a:t>
            </a:r>
            <a:r>
              <a:rPr lang="en-US" sz="2600" dirty="0" smtClean="0"/>
              <a:t> % - </a:t>
            </a:r>
            <a:r>
              <a:rPr lang="en-US" sz="2600" dirty="0" err="1" smtClean="0"/>
              <a:t>nutnos</a:t>
            </a:r>
            <a:r>
              <a:rPr lang="sk-SK" sz="2600" dirty="0" smtClean="0"/>
              <a:t>ť ozdravného režimu</a:t>
            </a:r>
          </a:p>
          <a:p>
            <a:pPr lvl="1">
              <a:buFont typeface="Arial" pitchFamily="34" charset="0"/>
              <a:buChar char="•"/>
            </a:pPr>
            <a:r>
              <a:rPr lang="sk-SK" sz="2600" dirty="0" smtClean="0"/>
              <a:t>Následné skrývanie týchto záväzkov ich odpredajom súkromným spoločnostiam za vyššiu sumu</a:t>
            </a:r>
          </a:p>
          <a:p>
            <a:pPr lvl="1">
              <a:buFont typeface="Arial" pitchFamily="34" charset="0"/>
              <a:buChar char="•"/>
            </a:pPr>
            <a:r>
              <a:rPr lang="sk-SK" sz="2600" dirty="0" smtClean="0"/>
              <a:t>Tieto spoločnosti záväzky uhradia a mestu vzniká nový, vyšší záväzok</a:t>
            </a:r>
          </a:p>
          <a:p>
            <a:pPr lvl="1">
              <a:buFont typeface="Arial" pitchFamily="34" charset="0"/>
              <a:buChar char="•"/>
            </a:pPr>
            <a:r>
              <a:rPr lang="sk-SK" sz="2600" dirty="0" smtClean="0"/>
              <a:t>Potreba zmeny hospodárenia – výrazné zníženie výdavkov</a:t>
            </a:r>
            <a:endParaRPr lang="sk-SK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300" dirty="0" smtClean="0"/>
              <a:t>7. Zaujímavé prípady z praxe (2)</a:t>
            </a:r>
            <a:endParaRPr lang="sk-SK" sz="3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900" dirty="0" smtClean="0"/>
              <a:t>Bratislava - Magistrát</a:t>
            </a:r>
          </a:p>
          <a:p>
            <a:pPr lvl="1">
              <a:buFont typeface="Arial" pitchFamily="34" charset="0"/>
              <a:buChar char="•"/>
            </a:pPr>
            <a:r>
              <a:rPr lang="sk-SK" sz="2600" dirty="0" smtClean="0"/>
              <a:t>Vlastní 40 </a:t>
            </a:r>
            <a:r>
              <a:rPr lang="en-US" sz="2600" dirty="0" smtClean="0"/>
              <a:t>% </a:t>
            </a:r>
            <a:r>
              <a:rPr lang="en-US" sz="2600" dirty="0" err="1" smtClean="0"/>
              <a:t>akci</a:t>
            </a:r>
            <a:r>
              <a:rPr lang="sk-SK" sz="2600" dirty="0" smtClean="0"/>
              <a:t>í firmy Tehelné pole, ktorá stavala luxusný hotel pri zimnom štadióne</a:t>
            </a:r>
          </a:p>
          <a:p>
            <a:pPr lvl="1">
              <a:buFont typeface="Arial" pitchFamily="34" charset="0"/>
              <a:buChar char="•"/>
            </a:pPr>
            <a:r>
              <a:rPr lang="sk-SK" sz="2600" dirty="0" smtClean="0"/>
              <a:t>Vlastník zvyšných </a:t>
            </a:r>
            <a:r>
              <a:rPr lang="en-US" sz="2600" dirty="0" smtClean="0"/>
              <a:t>60% </a:t>
            </a:r>
            <a:r>
              <a:rPr lang="en-US" sz="2600" dirty="0" err="1" smtClean="0"/>
              <a:t>akci</a:t>
            </a:r>
            <a:r>
              <a:rPr lang="sk-SK" sz="2600" dirty="0" smtClean="0"/>
              <a:t>í žiada od mesta 6 mil. € - 1,5 mil. na navýšenie imania a takmer 5 mil. za podiel na investícii</a:t>
            </a:r>
          </a:p>
          <a:p>
            <a:pPr lvl="1">
              <a:buFont typeface="Arial" pitchFamily="34" charset="0"/>
              <a:buChar char="•"/>
            </a:pPr>
            <a:r>
              <a:rPr lang="sk-SK" sz="2600" dirty="0" smtClean="0"/>
              <a:t>Mesto preto chce vycúvať, ale stratí pozemok</a:t>
            </a:r>
          </a:p>
          <a:p>
            <a:pPr lvl="1">
              <a:buFont typeface="Arial" pitchFamily="34" charset="0"/>
              <a:buChar char="•"/>
            </a:pPr>
            <a:r>
              <a:rPr lang="sk-SK" sz="2600" dirty="0" smtClean="0"/>
              <a:t>Kontrola NKU zistila zlé hospodárenie: mesto prenajalo pozemok na 50 rokov za 30 eur / rok, skutočná hodnota: takmer 3 mil. €</a:t>
            </a:r>
          </a:p>
          <a:p>
            <a:endParaRPr lang="sk-SK" sz="2900" dirty="0" smtClean="0"/>
          </a:p>
          <a:p>
            <a:endParaRPr lang="sk-SK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300" dirty="0" smtClean="0"/>
              <a:t>7. Zaujímavé prípady z praxe (3)</a:t>
            </a:r>
            <a:endParaRPr lang="sk-SK" sz="3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sz="2900" dirty="0" smtClean="0"/>
              <a:t>Bratislava-m.č. Devín</a:t>
            </a:r>
          </a:p>
          <a:p>
            <a:pPr lvl="1">
              <a:buFont typeface="Arial" pitchFamily="34" charset="0"/>
              <a:buChar char="•"/>
            </a:pPr>
            <a:r>
              <a:rPr lang="sk-SK" sz="2600" dirty="0" smtClean="0"/>
              <a:t>Celkový dlh: </a:t>
            </a:r>
            <a:r>
              <a:rPr lang="en-US" sz="2600" dirty="0" smtClean="0"/>
              <a:t>8,9 mil. </a:t>
            </a:r>
            <a:r>
              <a:rPr lang="sk-SK" sz="2600" dirty="0" smtClean="0"/>
              <a:t>€, ktorý vznikol v </a:t>
            </a:r>
            <a:r>
              <a:rPr lang="en-US" sz="2600" dirty="0" smtClean="0"/>
              <a:t>90-tych </a:t>
            </a:r>
            <a:r>
              <a:rPr lang="en-US" sz="2600" dirty="0" err="1" smtClean="0"/>
              <a:t>rokoch</a:t>
            </a:r>
            <a:r>
              <a:rPr lang="en-US" sz="2600" dirty="0" smtClean="0"/>
              <a:t> pre </a:t>
            </a:r>
            <a:r>
              <a:rPr lang="en-US" sz="2600" dirty="0" err="1" smtClean="0"/>
              <a:t>zvl</a:t>
            </a:r>
            <a:r>
              <a:rPr lang="sk-SK" sz="2600" dirty="0" err="1" smtClean="0"/>
              <a:t>áštne</a:t>
            </a:r>
            <a:r>
              <a:rPr lang="sk-SK" sz="2600" dirty="0" smtClean="0"/>
              <a:t> úvery</a:t>
            </a:r>
          </a:p>
          <a:p>
            <a:pPr lvl="1">
              <a:buFont typeface="Arial" pitchFamily="34" charset="0"/>
              <a:buChar char="•"/>
            </a:pPr>
            <a:r>
              <a:rPr lang="sk-SK" sz="2600" dirty="0" smtClean="0"/>
              <a:t>Neschopnosť dlh splatiť:</a:t>
            </a:r>
          </a:p>
          <a:p>
            <a:pPr lvl="2">
              <a:buFont typeface="Arial" pitchFamily="34" charset="0"/>
              <a:buChar char="•"/>
            </a:pPr>
            <a:r>
              <a:rPr lang="sk-SK" sz="2400" dirty="0" smtClean="0"/>
              <a:t>Násobne vyšší než príjmy (vyše </a:t>
            </a:r>
            <a:r>
              <a:rPr lang="en-US" sz="2400" dirty="0" smtClean="0"/>
              <a:t>16-n</a:t>
            </a:r>
            <a:r>
              <a:rPr lang="sk-SK" sz="2400" dirty="0" err="1" smtClean="0"/>
              <a:t>ásobok</a:t>
            </a:r>
            <a:r>
              <a:rPr lang="sk-SK" sz="2400" dirty="0" smtClean="0"/>
              <a:t>)</a:t>
            </a:r>
          </a:p>
          <a:p>
            <a:pPr lvl="2">
              <a:buFont typeface="Arial" pitchFamily="34" charset="0"/>
              <a:buChar char="•"/>
            </a:pPr>
            <a:r>
              <a:rPr lang="sk-SK" sz="2400" dirty="0" smtClean="0"/>
              <a:t>Nízka kredibilita pre potenciálnych investorov</a:t>
            </a:r>
          </a:p>
          <a:p>
            <a:pPr lvl="1">
              <a:buFont typeface="Arial" pitchFamily="34" charset="0"/>
              <a:buChar char="•"/>
            </a:pPr>
            <a:r>
              <a:rPr lang="sk-SK" sz="2600" dirty="0" smtClean="0"/>
              <a:t>Nútená správa</a:t>
            </a:r>
          </a:p>
          <a:p>
            <a:pPr lvl="2">
              <a:buFont typeface="Arial" pitchFamily="34" charset="0"/>
              <a:buChar char="•"/>
            </a:pPr>
            <a:r>
              <a:rPr lang="sk-SK" sz="2400" dirty="0" smtClean="0"/>
              <a:t>Vznik zákonných povinností s nulovým účinkom</a:t>
            </a:r>
          </a:p>
          <a:p>
            <a:pPr lvl="2">
              <a:buFont typeface="Arial" pitchFamily="34" charset="0"/>
              <a:buChar char="•"/>
            </a:pPr>
            <a:r>
              <a:rPr lang="sk-SK" dirty="0" smtClean="0"/>
              <a:t>Splácanie pohľadávok, ale iba v symbolickej výške</a:t>
            </a:r>
          </a:p>
          <a:p>
            <a:pPr lvl="2">
              <a:buFont typeface="Arial" pitchFamily="34" charset="0"/>
              <a:buChar char="•"/>
            </a:pPr>
            <a:r>
              <a:rPr lang="sk-SK" dirty="0" smtClean="0"/>
              <a:t>Zvyšovanie daní a poplatkov, opäť iba symbolicky</a:t>
            </a:r>
          </a:p>
          <a:p>
            <a:pPr lvl="1">
              <a:buFont typeface="Arial" pitchFamily="34" charset="0"/>
              <a:buChar char="•"/>
            </a:pPr>
            <a:r>
              <a:rPr lang="sk-SK" dirty="0" smtClean="0"/>
              <a:t>Nefunkčný bankrot obce</a:t>
            </a:r>
          </a:p>
          <a:p>
            <a:pPr lvl="2">
              <a:buFont typeface="Arial" pitchFamily="34" charset="0"/>
              <a:buChar char="•"/>
            </a:pPr>
            <a:endParaRPr lang="sk-SK" dirty="0" smtClean="0"/>
          </a:p>
          <a:p>
            <a:endParaRPr lang="sk-SK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300" dirty="0" smtClean="0"/>
              <a:t>7. Zaujímavé prípady z praxe (4)</a:t>
            </a:r>
            <a:endParaRPr lang="sk-SK" sz="3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>
          <a:xfrm>
            <a:off x="457200" y="1481328"/>
            <a:ext cx="8291264" cy="4525963"/>
          </a:xfrm>
        </p:spPr>
        <p:txBody>
          <a:bodyPr>
            <a:normAutofit/>
          </a:bodyPr>
          <a:lstStyle/>
          <a:p>
            <a:r>
              <a:rPr lang="sk-SK" dirty="0" smtClean="0"/>
              <a:t>Ďalšie riziká: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Nedostatočná kvalita zbieraných údajov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Nedostatočný rozsah zbieraných údajov (EF)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Nedostatočné sledovanie plnenia zákonných kritérií zo strany MF</a:t>
            </a:r>
          </a:p>
          <a:p>
            <a:r>
              <a:rPr lang="sk-SK" dirty="0" smtClean="0"/>
              <a:t>Výber odporúčaní pre MF SR: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Zabezpečiť dostatočné členenie záväzkov a úverov pre výpočet zákonného dlhového kritéria</a:t>
            </a:r>
          </a:p>
          <a:p>
            <a:pPr lvl="1">
              <a:buFont typeface="Arial" pitchFamily="34" charset="0"/>
              <a:buChar char="•"/>
            </a:pPr>
            <a:r>
              <a:rPr lang="sk-SK" sz="2500" dirty="0" smtClean="0"/>
              <a:t>Údaje o plnení zákonných kritérií pravidelne zverejňovať na webe MF SR</a:t>
            </a:r>
          </a:p>
          <a:p>
            <a:endParaRPr lang="sk-SK" dirty="0" smtClean="0"/>
          </a:p>
          <a:p>
            <a:endParaRPr lang="sk-SK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2900" dirty="0" smtClean="0"/>
              <a:t>8. Ostatné riziká súvisiace s hospodárením samospráv a odporúčania INEKO (1)</a:t>
            </a:r>
            <a:endParaRPr lang="sk-SK" sz="2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1"/>
          <p:cNvSpPr>
            <a:spLocks noGrp="1"/>
          </p:cNvSpPr>
          <p:nvPr>
            <p:ph idx="1"/>
          </p:nvPr>
        </p:nvSpPr>
        <p:spPr>
          <a:xfrm>
            <a:off x="457200" y="1481328"/>
            <a:ext cx="8291264" cy="4525963"/>
          </a:xfrm>
        </p:spPr>
        <p:txBody>
          <a:bodyPr>
            <a:normAutofit fontScale="92500" lnSpcReduction="10000"/>
          </a:bodyPr>
          <a:lstStyle/>
          <a:p>
            <a:r>
              <a:rPr lang="sk-SK" dirty="0" smtClean="0"/>
              <a:t>Pokračovanie:</a:t>
            </a:r>
          </a:p>
          <a:p>
            <a:pPr lvl="1">
              <a:buFont typeface="Arial" pitchFamily="34" charset="0"/>
              <a:buChar char="•"/>
            </a:pPr>
            <a:r>
              <a:rPr lang="sk-SK" dirty="0" smtClean="0"/>
              <a:t>Identifikovať a sledovať skryté dlhy obcí /VÚC</a:t>
            </a:r>
          </a:p>
          <a:p>
            <a:pPr lvl="1">
              <a:buFont typeface="Arial" pitchFamily="34" charset="0"/>
              <a:buChar char="•"/>
            </a:pPr>
            <a:r>
              <a:rPr lang="sk-SK" dirty="0" smtClean="0"/>
              <a:t>Zaviesť dlhovú brzdu pre obce/VÚC na podobnom princípe, ako platí dlhová brzda pre vládu</a:t>
            </a:r>
          </a:p>
          <a:p>
            <a:pPr lvl="1">
              <a:buFont typeface="Arial" pitchFamily="34" charset="0"/>
              <a:buChar char="•"/>
            </a:pPr>
            <a:r>
              <a:rPr lang="sk-SK" dirty="0" smtClean="0"/>
              <a:t>Zaviesť limity na:</a:t>
            </a:r>
          </a:p>
          <a:p>
            <a:pPr lvl="2">
              <a:buFont typeface="Arial" pitchFamily="34" charset="0"/>
              <a:buChar char="•"/>
            </a:pPr>
            <a:r>
              <a:rPr lang="sk-SK" dirty="0" smtClean="0"/>
              <a:t>Splátky výnosov (úrokov) – ako náhrada dlhovej služby*</a:t>
            </a:r>
          </a:p>
          <a:p>
            <a:pPr lvl="2">
              <a:buFont typeface="Arial" pitchFamily="34" charset="0"/>
              <a:buChar char="•"/>
            </a:pPr>
            <a:r>
              <a:rPr lang="sk-SK" dirty="0" smtClean="0"/>
              <a:t>Okamžitú likviditu</a:t>
            </a:r>
          </a:p>
          <a:p>
            <a:pPr lvl="2">
              <a:buFont typeface="Arial" pitchFamily="34" charset="0"/>
              <a:buChar char="•"/>
            </a:pPr>
            <a:r>
              <a:rPr lang="sk-SK" dirty="0" smtClean="0"/>
              <a:t>Bilanciu bežného účtu (v % pomere k bežným príjmom)</a:t>
            </a:r>
          </a:p>
          <a:p>
            <a:pPr lvl="1">
              <a:buFont typeface="Arial" pitchFamily="34" charset="0"/>
              <a:buChar char="•"/>
            </a:pPr>
            <a:r>
              <a:rPr lang="sk-SK" dirty="0" smtClean="0"/>
              <a:t>Odporúčame povinne zverejňovať základné úverové podmienky obce, t.j. najmä výšku každého úveru, dobu splácania, zábezpeky, úrokové podmienky a RPMN.</a:t>
            </a:r>
          </a:p>
          <a:p>
            <a:pPr lvl="1">
              <a:buFont typeface="Arial" pitchFamily="34" charset="0"/>
              <a:buChar char="•"/>
            </a:pPr>
            <a:r>
              <a:rPr lang="sk-SK" dirty="0" smtClean="0"/>
              <a:t>Podrobnejšie rozpracovať postup oddlženia (bankrotu) v prípade, ak nedokážu znižovať svoj dlh</a:t>
            </a:r>
            <a:endParaRPr lang="sk-SK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2900" dirty="0" smtClean="0"/>
              <a:t>8. Ostatné riziká súvisiace s hospodárením samospráv a odporúčania INEKO (2)</a:t>
            </a:r>
            <a:endParaRPr lang="sk-SK" sz="2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ala">
  <a:themeElements>
    <a:clrScheme name="Hal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Hal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Hal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2303</TotalTime>
  <Words>2630</Words>
  <Application>Microsoft Office PowerPoint</Application>
  <PresentationFormat>Prezentácia na obrazovke (4:3)</PresentationFormat>
  <Paragraphs>314</Paragraphs>
  <Slides>24</Slides>
  <Notes>21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24</vt:i4>
      </vt:variant>
    </vt:vector>
  </HeadingPairs>
  <TitlesOfParts>
    <vt:vector size="25" baseType="lpstr">
      <vt:lpstr>Hala</vt:lpstr>
      <vt:lpstr>Skúsenosti INEKO pri tvorbe a prevádzkovaní portálu o hospodárení miest a obcí</vt:lpstr>
      <vt:lpstr>Osnova</vt:lpstr>
      <vt:lpstr>1. Vznik projektu, motivácia (1)</vt:lpstr>
      <vt:lpstr>1. Vznik projektu, motivácia (2)</vt:lpstr>
      <vt:lpstr>2. Zber dát, komunikácia s MF SR (1)</vt:lpstr>
      <vt:lpstr>2. Zber dát, komunikácia s MF SR (2)</vt:lpstr>
      <vt:lpstr>3. Metodika, spracovanie dát (1)</vt:lpstr>
      <vt:lpstr>3. Metodika, spracovanie dát (2)</vt:lpstr>
      <vt:lpstr>3. Metodika, spracovanie dát (3)</vt:lpstr>
      <vt:lpstr>3. Metodika, spracovanie dát (4)</vt:lpstr>
      <vt:lpstr>4. Možnosti používateľského rozhrania portálu (1)</vt:lpstr>
      <vt:lpstr>4. Možnosti používateľského rozhrania portálu (2)</vt:lpstr>
      <vt:lpstr>4. Možnosti používateľského rozhrania portálu (3)</vt:lpstr>
      <vt:lpstr>4. Možnosti používateľského rozhrania portálu (4)</vt:lpstr>
      <vt:lpstr>5. Verifikácia dát, problémy s ich presnosťou (1)</vt:lpstr>
      <vt:lpstr>5. Verifikácia dát, problémy s ich presnosťou (2)</vt:lpstr>
      <vt:lpstr>6. Hlavné zistenia (1)</vt:lpstr>
      <vt:lpstr>6. Hlavné zistenia (2)</vt:lpstr>
      <vt:lpstr>7. Zaujímavé prípady z praxe (1)</vt:lpstr>
      <vt:lpstr>7. Zaujímavé prípady z praxe (2)</vt:lpstr>
      <vt:lpstr>7. Zaujímavé prípady z praxe (3)</vt:lpstr>
      <vt:lpstr>7. Zaujímavé prípady z praxe (4)</vt:lpstr>
      <vt:lpstr>8. Ostatné riziká súvisiace s hospodárením samospráv a odporúčania INEKO (1)</vt:lpstr>
      <vt:lpstr>8. Ostatné riziká súvisiace s hospodárením samospráv a odporúčania INEKO (2)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Snímka 1</dc:title>
  <dc:creator>Matej Tunega</dc:creator>
  <cp:lastModifiedBy>Peter Golias</cp:lastModifiedBy>
  <cp:revision>128</cp:revision>
  <dcterms:created xsi:type="dcterms:W3CDTF">2012-10-24T14:17:03Z</dcterms:created>
  <dcterms:modified xsi:type="dcterms:W3CDTF">2012-10-29T07:44:04Z</dcterms:modified>
</cp:coreProperties>
</file>