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3" r:id="rId7"/>
    <p:sldId id="262" r:id="rId8"/>
    <p:sldId id="264" r:id="rId9"/>
    <p:sldId id="257" r:id="rId10"/>
    <p:sldId id="265" r:id="rId11"/>
    <p:sldId id="267" r:id="rId12"/>
    <p:sldId id="274" r:id="rId13"/>
    <p:sldId id="275" r:id="rId14"/>
    <p:sldId id="276" r:id="rId15"/>
    <p:sldId id="266" r:id="rId16"/>
    <p:sldId id="268" r:id="rId17"/>
    <p:sldId id="273" r:id="rId18"/>
    <p:sldId id="277" r:id="rId19"/>
    <p:sldId id="278" r:id="rId20"/>
    <p:sldId id="279" r:id="rId21"/>
    <p:sldId id="269" r:id="rId22"/>
    <p:sldId id="270" r:id="rId23"/>
    <p:sldId id="271" r:id="rId24"/>
    <p:sldId id="272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18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D1250-D540-4A89-B706-C2EDA9109042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D71CF-F6B3-4231-909F-F47BEC33DF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28997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D1250-D540-4A89-B706-C2EDA9109042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D71CF-F6B3-4231-909F-F47BEC33DF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14805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D1250-D540-4A89-B706-C2EDA9109042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D71CF-F6B3-4231-909F-F47BEC33DF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95291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D1250-D540-4A89-B706-C2EDA9109042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D71CF-F6B3-4231-909F-F47BEC33DF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10651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D1250-D540-4A89-B706-C2EDA9109042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D71CF-F6B3-4231-909F-F47BEC33DF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04964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D1250-D540-4A89-B706-C2EDA9109042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D71CF-F6B3-4231-909F-F47BEC33DF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96005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D1250-D540-4A89-B706-C2EDA9109042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D71CF-F6B3-4231-909F-F47BEC33DF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83272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D1250-D540-4A89-B706-C2EDA9109042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D71CF-F6B3-4231-909F-F47BEC33DF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94794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D1250-D540-4A89-B706-C2EDA9109042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D71CF-F6B3-4231-909F-F47BEC33DF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8062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D1250-D540-4A89-B706-C2EDA9109042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D71CF-F6B3-4231-909F-F47BEC33DF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82325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D1250-D540-4A89-B706-C2EDA9109042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FD71CF-F6B3-4231-909F-F47BEC33DF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05416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D1250-D540-4A89-B706-C2EDA9109042}" type="datetimeFigureOut">
              <a:rPr lang="en-US" smtClean="0"/>
              <a:pPr/>
              <a:t>10/17/2012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D71CF-F6B3-4231-909F-F47BEC33DF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96609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-health.sk/analyzy/1053_vyhody-a-rizika-riadenej-starostlivosti-tzv.-managed-care" TargetMode="External"/><Relationship Id="rId2" Type="http://schemas.openxmlformats.org/officeDocument/2006/relationships/hyperlink" Target="http://www.i-health.sk/analyzy/1163_analyzy-ako-zlepsit-sutaz-na-trhu-zdravotneho-poisteni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hpi.sk/hpi/sk/view/4906/nominalne-poistne.html" TargetMode="External"/><Relationship Id="rId5" Type="http://schemas.openxmlformats.org/officeDocument/2006/relationships/hyperlink" Target="http://www.i-health.sk/analyzy/1080_financovanie-zdravotnictva-vo-vybranych-statoch" TargetMode="External"/><Relationship Id="rId4" Type="http://schemas.openxmlformats.org/officeDocument/2006/relationships/hyperlink" Target="http://www.i-health.sk/analyzy/1057_analyza-roznych-moznosti-financovania-zdravotnictva-s-dorazom-na-zmeny-vo-vybere-odvodo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US" b="1" u="sng" dirty="0" err="1"/>
              <a:t>Trh</a:t>
            </a:r>
            <a:r>
              <a:rPr lang="en-US" b="1" u="sng" dirty="0"/>
              <a:t> </a:t>
            </a:r>
            <a:r>
              <a:rPr lang="en-US" b="1" u="sng" dirty="0" err="1"/>
              <a:t>zdravotného</a:t>
            </a:r>
            <a:r>
              <a:rPr lang="en-US" b="1" u="sng" dirty="0"/>
              <a:t> </a:t>
            </a:r>
            <a:r>
              <a:rPr lang="en-US" b="1" u="sng" dirty="0" err="1"/>
              <a:t>poistenia</a:t>
            </a:r>
            <a:r>
              <a:rPr lang="en-US" b="1" u="sng" dirty="0"/>
              <a:t>. </a:t>
            </a:r>
            <a:r>
              <a:rPr lang="en-US" b="1" u="sng" dirty="0" err="1"/>
              <a:t>Pluralita</a:t>
            </a:r>
            <a:r>
              <a:rPr lang="en-US" b="1" u="sng" dirty="0"/>
              <a:t> a </a:t>
            </a:r>
            <a:r>
              <a:rPr lang="en-US" b="1" u="sng" dirty="0" err="1"/>
              <a:t>súťaž</a:t>
            </a:r>
            <a:r>
              <a:rPr lang="en-US" b="1" u="sng" dirty="0"/>
              <a:t>?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Goliaš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riaditeľ INEKO</a:t>
            </a: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Bratislava, 19.10.2012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8996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Obsah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k-SK" dirty="0" smtClean="0"/>
              <a:t>Teória</a:t>
            </a:r>
          </a:p>
          <a:p>
            <a:pPr lvl="1"/>
            <a:r>
              <a:rPr lang="sk-SK" dirty="0" smtClean="0"/>
              <a:t>Dokonalá súťaž</a:t>
            </a:r>
          </a:p>
          <a:p>
            <a:pPr lvl="1"/>
            <a:r>
              <a:rPr lang="sk-SK" dirty="0" smtClean="0"/>
              <a:t>Zlyhania trhu a ich riešenia</a:t>
            </a:r>
          </a:p>
          <a:p>
            <a:pPr lvl="1"/>
            <a:r>
              <a:rPr lang="sk-SK" dirty="0" smtClean="0"/>
              <a:t>Predpoklady efektívnej súťaže v zdravotnom poistení</a:t>
            </a:r>
          </a:p>
          <a:p>
            <a:pPr lvl="1"/>
            <a:r>
              <a:rPr lang="sk-SK" dirty="0" smtClean="0"/>
              <a:t>Výhody a nevýhody plurality/unitárneho systému</a:t>
            </a:r>
          </a:p>
          <a:p>
            <a:r>
              <a:rPr lang="sk-SK" dirty="0" smtClean="0">
                <a:solidFill>
                  <a:schemeClr val="bg1">
                    <a:lumMod val="50000"/>
                  </a:schemeClr>
                </a:solidFill>
              </a:rPr>
              <a:t>Prax</a:t>
            </a:r>
          </a:p>
          <a:p>
            <a:pPr lvl="1"/>
            <a:r>
              <a:rPr lang="sk-SK" dirty="0" smtClean="0">
                <a:solidFill>
                  <a:schemeClr val="bg1">
                    <a:lumMod val="50000"/>
                  </a:schemeClr>
                </a:solidFill>
              </a:rPr>
              <a:t>Deregulácia ako globálny trend</a:t>
            </a:r>
          </a:p>
          <a:p>
            <a:pPr lvl="1"/>
            <a:r>
              <a:rPr lang="sk-SK" dirty="0" smtClean="0">
                <a:solidFill>
                  <a:schemeClr val="bg1">
                    <a:lumMod val="50000"/>
                  </a:schemeClr>
                </a:solidFill>
              </a:rPr>
              <a:t>Hodnotenie zdravotníckych systémov (EHCI)</a:t>
            </a:r>
          </a:p>
          <a:p>
            <a:pPr lvl="1"/>
            <a:r>
              <a:rPr lang="sk-SK" dirty="0" smtClean="0">
                <a:solidFill>
                  <a:schemeClr val="bg1">
                    <a:lumMod val="50000"/>
                  </a:schemeClr>
                </a:solidFill>
              </a:rPr>
              <a:t>Holandsko, Švajčiarsko, Nemecko, Francúzsko, USA 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0068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Dokonalá súťaž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77500" lnSpcReduction="20000"/>
          </a:bodyPr>
          <a:lstStyle/>
          <a:p>
            <a:r>
              <a:rPr lang="sk-SK" dirty="0" smtClean="0"/>
              <a:t>„Dokonalá súťaž“ vedie k efektívnej alokácii zdrojov (tzv. „</a:t>
            </a:r>
            <a:r>
              <a:rPr lang="sk-SK" dirty="0" err="1" smtClean="0"/>
              <a:t>Paretovo</a:t>
            </a:r>
            <a:r>
              <a:rPr lang="sk-SK" dirty="0" smtClean="0"/>
              <a:t> optimum“)</a:t>
            </a:r>
          </a:p>
          <a:p>
            <a:r>
              <a:rPr lang="sk-SK" dirty="0" smtClean="0"/>
              <a:t>Dopyt a ponuka sa stretajú transparentným cenovým mechanizmom</a:t>
            </a:r>
          </a:p>
          <a:p>
            <a:r>
              <a:rPr lang="sk-SK" dirty="0" smtClean="0"/>
              <a:t>Kľúčový predpoklad: nikto nemá takú silu, aby ovplyvňoval cenu produktu, t.j. každý je „</a:t>
            </a:r>
            <a:r>
              <a:rPr lang="sk-SK" dirty="0" err="1" smtClean="0"/>
              <a:t>price</a:t>
            </a:r>
            <a:r>
              <a:rPr lang="sk-SK" dirty="0" smtClean="0"/>
              <a:t> </a:t>
            </a:r>
            <a:r>
              <a:rPr lang="sk-SK" dirty="0" err="1" smtClean="0"/>
              <a:t>taker</a:t>
            </a:r>
            <a:r>
              <a:rPr lang="sk-SK" dirty="0" smtClean="0"/>
              <a:t>“</a:t>
            </a:r>
          </a:p>
          <a:p>
            <a:r>
              <a:rPr lang="sk-SK" dirty="0" smtClean="0"/>
              <a:t>Ďalšie predpoklady: </a:t>
            </a:r>
          </a:p>
          <a:p>
            <a:pPr lvl="1"/>
            <a:r>
              <a:rPr lang="sk-SK" dirty="0" smtClean="0"/>
              <a:t>Nekonečné množstvo kupujúcich a predávajúcich</a:t>
            </a:r>
          </a:p>
          <a:p>
            <a:pPr lvl="1"/>
            <a:r>
              <a:rPr lang="sk-SK" dirty="0" smtClean="0"/>
              <a:t>Žiadne bariéry vstupu a výstupu</a:t>
            </a:r>
          </a:p>
          <a:p>
            <a:pPr lvl="1"/>
            <a:r>
              <a:rPr lang="sk-SK" dirty="0" smtClean="0"/>
              <a:t>Každý má dokonalé informácie o produkte</a:t>
            </a:r>
          </a:p>
          <a:p>
            <a:pPr lvl="1"/>
            <a:r>
              <a:rPr lang="sk-SK" dirty="0" smtClean="0"/>
              <a:t>Nulové transakčné náklady</a:t>
            </a:r>
          </a:p>
          <a:p>
            <a:pPr lvl="1"/>
            <a:r>
              <a:rPr lang="sk-SK" dirty="0" smtClean="0"/>
              <a:t>Homogénne (rovnaké) produkty od rôznych dodávateľov, atď.</a:t>
            </a:r>
          </a:p>
          <a:p>
            <a:r>
              <a:rPr lang="sk-SK" dirty="0"/>
              <a:t>„Dokonalá súťaž“ neexistuje, treba hľadať jej aproximácie</a:t>
            </a:r>
          </a:p>
          <a:p>
            <a:pPr lvl="1"/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xmlns="" val="1001784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Zlyhania trhu 1/3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/>
          </a:bodyPr>
          <a:lstStyle/>
          <a:p>
            <a:r>
              <a:rPr lang="sk-SK" dirty="0" smtClean="0"/>
              <a:t>Ak </a:t>
            </a:r>
            <a:r>
              <a:rPr lang="sk-SK" dirty="0"/>
              <a:t>trhová súťaž  nevedie k efektívnej alokácii zdrojov, hovoríme o „nedokonalej súťaži</a:t>
            </a:r>
            <a:r>
              <a:rPr lang="sk-SK" dirty="0" smtClean="0"/>
              <a:t>“, </a:t>
            </a:r>
            <a:r>
              <a:rPr lang="sk-SK" dirty="0"/>
              <a:t>resp. </a:t>
            </a:r>
            <a:r>
              <a:rPr lang="sk-SK" dirty="0" smtClean="0"/>
              <a:t>o „zlyhaniach </a:t>
            </a:r>
            <a:r>
              <a:rPr lang="sk-SK" dirty="0"/>
              <a:t>trhu</a:t>
            </a:r>
            <a:r>
              <a:rPr lang="sk-SK" dirty="0" smtClean="0"/>
              <a:t>“. Najčastejšie príklady:</a:t>
            </a:r>
            <a:endParaRPr lang="en-US" dirty="0"/>
          </a:p>
          <a:p>
            <a:pPr lvl="1"/>
            <a:r>
              <a:rPr lang="sk-SK" dirty="0"/>
              <a:t>Vysoká koncentrácia (trhová </a:t>
            </a:r>
            <a:r>
              <a:rPr lang="sk-SK" dirty="0" smtClean="0"/>
              <a:t>sila)</a:t>
            </a:r>
          </a:p>
          <a:p>
            <a:pPr lvl="2"/>
            <a:r>
              <a:rPr lang="sk-SK" dirty="0" smtClean="0"/>
              <a:t>Monopol/</a:t>
            </a:r>
            <a:r>
              <a:rPr lang="sk-SK" dirty="0" err="1" smtClean="0"/>
              <a:t>Monopson</a:t>
            </a:r>
            <a:r>
              <a:rPr lang="sk-SK" dirty="0" smtClean="0"/>
              <a:t> = jeden dodávateľ/odberateľ</a:t>
            </a:r>
            <a:endParaRPr lang="en-US" dirty="0"/>
          </a:p>
          <a:p>
            <a:pPr lvl="2"/>
            <a:r>
              <a:rPr lang="sk-SK" dirty="0" smtClean="0"/>
              <a:t>Prirodzený monopol = jeden dodávateľ má vďaka „úsporám z rozsahu“ nižšie náklady než akýkoľvek vyšší počet dodávateľov</a:t>
            </a:r>
          </a:p>
          <a:p>
            <a:pPr lvl="2"/>
            <a:r>
              <a:rPr lang="sk-SK" dirty="0" err="1" smtClean="0"/>
              <a:t>Oligopol</a:t>
            </a:r>
            <a:r>
              <a:rPr lang="sk-SK" dirty="0" smtClean="0"/>
              <a:t>/</a:t>
            </a:r>
            <a:r>
              <a:rPr lang="sk-SK" dirty="0" err="1" smtClean="0"/>
              <a:t>Oligopson</a:t>
            </a:r>
            <a:r>
              <a:rPr lang="sk-SK" dirty="0" smtClean="0"/>
              <a:t> = malý počet dodávateľov/odberateľov</a:t>
            </a:r>
          </a:p>
          <a:p>
            <a:pPr lvl="2"/>
            <a:r>
              <a:rPr lang="sk-SK" dirty="0" smtClean="0"/>
              <a:t>Monopolistická súťaž = veľa dodávateľov diferencovaných (t.j. nie homogénnych) produktov</a:t>
            </a:r>
          </a:p>
        </p:txBody>
      </p:sp>
    </p:spTree>
    <p:extLst>
      <p:ext uri="{BB962C8B-B14F-4D97-AF65-F5344CB8AC3E}">
        <p14:creationId xmlns:p14="http://schemas.microsoft.com/office/powerpoint/2010/main" xmlns="" val="212950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u="sng" dirty="0" smtClean="0"/>
              <a:t>Zlyhania trhu 2/3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92500" lnSpcReduction="20000"/>
          </a:bodyPr>
          <a:lstStyle/>
          <a:p>
            <a:r>
              <a:rPr lang="sk-SK" dirty="0"/>
              <a:t>Najčastejšie príklady „zlyhania trhu“:</a:t>
            </a:r>
            <a:endParaRPr lang="en-US" dirty="0"/>
          </a:p>
          <a:p>
            <a:pPr lvl="1"/>
            <a:r>
              <a:rPr lang="en-US" dirty="0" smtClean="0"/>
              <a:t>V</a:t>
            </a:r>
            <a:r>
              <a:rPr lang="sk-SK" dirty="0" err="1" smtClean="0"/>
              <a:t>ysoká</a:t>
            </a:r>
            <a:r>
              <a:rPr lang="sk-SK" dirty="0" smtClean="0"/>
              <a:t> informačná nerovnosť = niekto má viac/lepšie informácie než jeho konkurenti/klienti:</a:t>
            </a:r>
          </a:p>
          <a:p>
            <a:pPr lvl="2"/>
            <a:r>
              <a:rPr lang="sk-SK" dirty="0" smtClean="0"/>
              <a:t>„</a:t>
            </a:r>
            <a:r>
              <a:rPr lang="sk-SK" dirty="0" err="1" smtClean="0"/>
              <a:t>Market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lemons</a:t>
            </a:r>
            <a:r>
              <a:rPr lang="sk-SK" dirty="0" smtClean="0"/>
              <a:t>“: Ak predávajúci pozná kvalitu produktu lepšie než kupujúci, zlé produkty vytláčajú z trhu tie dobré, t.j. kvalita sa znižuje (Nobelova cena, 2001: </a:t>
            </a:r>
            <a:r>
              <a:rPr lang="sk-SK" dirty="0" err="1" smtClean="0"/>
              <a:t>Akerlof</a:t>
            </a:r>
            <a:r>
              <a:rPr lang="sk-SK" dirty="0" smtClean="0"/>
              <a:t>, </a:t>
            </a:r>
            <a:r>
              <a:rPr lang="sk-SK" dirty="0" err="1" smtClean="0"/>
              <a:t>Spence</a:t>
            </a:r>
            <a:r>
              <a:rPr lang="sk-SK" dirty="0" smtClean="0"/>
              <a:t>, </a:t>
            </a:r>
            <a:r>
              <a:rPr lang="sk-SK" dirty="0" err="1" smtClean="0"/>
              <a:t>Stiglitz</a:t>
            </a:r>
            <a:r>
              <a:rPr lang="sk-SK" dirty="0" smtClean="0"/>
              <a:t>)</a:t>
            </a:r>
          </a:p>
          <a:p>
            <a:pPr lvl="2"/>
            <a:r>
              <a:rPr lang="sk-SK" dirty="0" err="1" smtClean="0"/>
              <a:t>Principal-agent</a:t>
            </a:r>
            <a:r>
              <a:rPr lang="sk-SK" dirty="0" smtClean="0"/>
              <a:t> problém (zlyhania v motivácii „agenta“ konať v mene „spotrebiteľa“, napr. kvôli nákladom, nedostatku informácií)</a:t>
            </a:r>
          </a:p>
          <a:p>
            <a:pPr lvl="2"/>
            <a:r>
              <a:rPr lang="sk-SK" dirty="0" err="1" smtClean="0"/>
              <a:t>Adverzný</a:t>
            </a:r>
            <a:r>
              <a:rPr lang="sk-SK" dirty="0" smtClean="0"/>
              <a:t> (negatívny) výber (napr</a:t>
            </a:r>
            <a:r>
              <a:rPr lang="sk-SK" dirty="0"/>
              <a:t>. </a:t>
            </a:r>
            <a:r>
              <a:rPr lang="sk-SK" dirty="0" smtClean="0"/>
              <a:t>životné poistenie preferujú rizikoví klienti, čo zvyšuje cenu poistky a odrádza menej rizikových - špirála)</a:t>
            </a:r>
          </a:p>
          <a:p>
            <a:pPr lvl="2"/>
            <a:r>
              <a:rPr lang="sk-SK" dirty="0" smtClean="0"/>
              <a:t>Morálny hazard (napr. vyšší sklon k riziku, ak náklady nesú iní)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2401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/>
              <a:t>Zlyhania trhu </a:t>
            </a:r>
            <a:r>
              <a:rPr lang="sk-SK" b="1" u="sng" dirty="0" smtClean="0"/>
              <a:t>3/3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/>
              <a:t>Najčastejšie príklady „zlyhania trhu“:</a:t>
            </a:r>
            <a:endParaRPr lang="en-US" dirty="0"/>
          </a:p>
          <a:p>
            <a:pPr lvl="1"/>
            <a:r>
              <a:rPr lang="sk-SK" dirty="0" smtClean="0"/>
              <a:t>Vyhľadávanie renty (napr. selekcia rizika/zber smotany)</a:t>
            </a:r>
          </a:p>
          <a:p>
            <a:pPr lvl="1"/>
            <a:r>
              <a:rPr lang="sk-SK" dirty="0" smtClean="0"/>
              <a:t>Negatívne </a:t>
            </a:r>
            <a:r>
              <a:rPr lang="sk-SK" dirty="0" err="1" smtClean="0"/>
              <a:t>externality</a:t>
            </a:r>
            <a:endParaRPr lang="sk-SK" dirty="0"/>
          </a:p>
          <a:p>
            <a:pPr lvl="1"/>
            <a:r>
              <a:rPr lang="sk-SK" dirty="0"/>
              <a:t>Trh nevyrába „verejné statky“</a:t>
            </a:r>
          </a:p>
          <a:p>
            <a:pPr lvl="2"/>
            <a:r>
              <a:rPr lang="sk-SK" dirty="0"/>
              <a:t>Ekonomická definícia: Produkty, ktoré nemožno odoprieť vybranému spotrebiteľovi (každý dostáva rovnako) a súčasne ich spotreba neuberá na ponuke (nie je na úkor iných spotrebiteľov)</a:t>
            </a:r>
            <a:r>
              <a:rPr lang="en-US" dirty="0"/>
              <a:t>; </a:t>
            </a:r>
            <a:r>
              <a:rPr lang="en-US" dirty="0" err="1"/>
              <a:t>napr</a:t>
            </a:r>
            <a:r>
              <a:rPr lang="en-US" dirty="0"/>
              <a:t>. </a:t>
            </a:r>
            <a:r>
              <a:rPr lang="sk-SK" dirty="0"/>
              <a:t>v</a:t>
            </a:r>
            <a:r>
              <a:rPr lang="en-US" dirty="0" err="1"/>
              <a:t>zduch</a:t>
            </a:r>
            <a:r>
              <a:rPr lang="en-US" dirty="0"/>
              <a:t>, arm</a:t>
            </a:r>
            <a:r>
              <a:rPr lang="sk-SK" dirty="0"/>
              <a:t>á</a:t>
            </a:r>
            <a:r>
              <a:rPr lang="en-US" dirty="0"/>
              <a:t>da</a:t>
            </a:r>
            <a:r>
              <a:rPr lang="sk-SK" dirty="0"/>
              <a:t>, maják, verejné </a:t>
            </a:r>
            <a:r>
              <a:rPr lang="sk-SK" dirty="0" smtClean="0"/>
              <a:t>osvetlenie</a:t>
            </a:r>
          </a:p>
          <a:p>
            <a:pPr lvl="2"/>
            <a:r>
              <a:rPr lang="sk-SK" dirty="0" smtClean="0"/>
              <a:t>Všeobecne môže ísť o akékoľvek produkty požadované verejnosťou, ktoré trh poskytuje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74654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/>
              <a:t>Riešenia „zlyhaní trhu“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85000" lnSpcReduction="20000"/>
          </a:bodyPr>
          <a:lstStyle/>
          <a:p>
            <a:r>
              <a:rPr lang="sk-SK" dirty="0" smtClean="0"/>
              <a:t>Vyšší konkurenčný tlak</a:t>
            </a:r>
          </a:p>
          <a:p>
            <a:r>
              <a:rPr lang="sk-SK" dirty="0" smtClean="0"/>
              <a:t>Lepšie informácie</a:t>
            </a:r>
          </a:p>
          <a:p>
            <a:r>
              <a:rPr lang="sk-SK" dirty="0"/>
              <a:t>R</a:t>
            </a:r>
            <a:r>
              <a:rPr lang="sk-SK" dirty="0" smtClean="0"/>
              <a:t>egulácia motivujúca k žiadanému správaniu</a:t>
            </a:r>
          </a:p>
          <a:p>
            <a:r>
              <a:rPr lang="sk-SK" dirty="0" smtClean="0"/>
              <a:t>Produkty zabezpečuje priamo vláda, ktorá tak nahrádza súkromný sektor. Pozor na „zlyhania vlády“, ako napríklad:</a:t>
            </a:r>
          </a:p>
          <a:p>
            <a:pPr lvl="1"/>
            <a:r>
              <a:rPr lang="sk-SK" dirty="0"/>
              <a:t>Neoficiálny stret ponuky s dopytom (nefunguje cenový mechanizmus)</a:t>
            </a:r>
          </a:p>
          <a:p>
            <a:pPr lvl="1"/>
            <a:r>
              <a:rPr lang="sk-SK" dirty="0" smtClean="0"/>
              <a:t>Konflikt záujmov, obmedzené odborné kapacity</a:t>
            </a:r>
          </a:p>
          <a:p>
            <a:pPr lvl="1"/>
            <a:r>
              <a:rPr lang="sk-SK" dirty="0" smtClean="0"/>
              <a:t>Neefektívnosť, korupcia a klientelizmus</a:t>
            </a:r>
          </a:p>
          <a:p>
            <a:pPr lvl="1"/>
            <a:r>
              <a:rPr lang="sk-SK" dirty="0" smtClean="0"/>
              <a:t>Sledovanie krátkodobých cieľov (volebný cyklus)</a:t>
            </a:r>
          </a:p>
          <a:p>
            <a:pPr lvl="1"/>
            <a:r>
              <a:rPr lang="sk-SK" dirty="0" smtClean="0"/>
              <a:t>Populizmus </a:t>
            </a:r>
            <a:r>
              <a:rPr lang="sk-SK" dirty="0"/>
              <a:t>(odmietanie nepopulárnych ale užitočných riešení</a:t>
            </a:r>
            <a:r>
              <a:rPr lang="sk-SK" dirty="0" smtClean="0"/>
              <a:t>), </a:t>
            </a:r>
            <a:r>
              <a:rPr lang="sk-SK" dirty="0"/>
              <a:t>atď</a:t>
            </a:r>
            <a:r>
              <a:rPr lang="sk-SK" dirty="0" smtClean="0"/>
              <a:t>.</a:t>
            </a:r>
            <a:endParaRPr lang="sk-SK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12486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u="sng" dirty="0" smtClean="0"/>
              <a:t>Trh v zdravotnom poistení?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77500" lnSpcReduction="20000"/>
          </a:bodyPr>
          <a:lstStyle/>
          <a:p>
            <a:r>
              <a:rPr lang="sk-SK" dirty="0" smtClean="0"/>
              <a:t>Problém č. 1: Množstvo nepoistených alebo slabo poistených ľudí</a:t>
            </a:r>
          </a:p>
          <a:p>
            <a:pPr lvl="1"/>
            <a:r>
              <a:rPr lang="sk-SK" dirty="0" smtClean="0"/>
              <a:t>Riešenie: Povinné poistenie</a:t>
            </a:r>
          </a:p>
          <a:p>
            <a:r>
              <a:rPr lang="sk-SK" dirty="0" smtClean="0"/>
              <a:t>Problém č. 2: Náklady na poistenie zdravotne rizikových ľudí</a:t>
            </a:r>
          </a:p>
          <a:p>
            <a:pPr lvl="1"/>
            <a:r>
              <a:rPr lang="sk-SK" dirty="0" smtClean="0"/>
              <a:t>Riešenie: </a:t>
            </a:r>
            <a:r>
              <a:rPr lang="sk-SK" dirty="0" err="1" smtClean="0"/>
              <a:t>Komunitná</a:t>
            </a:r>
            <a:r>
              <a:rPr lang="sk-SK" dirty="0" smtClean="0"/>
              <a:t> poistná platba</a:t>
            </a:r>
          </a:p>
          <a:p>
            <a:r>
              <a:rPr lang="sk-SK" dirty="0" smtClean="0"/>
              <a:t>Problém č. 3: Selekcia rizika</a:t>
            </a:r>
          </a:p>
          <a:p>
            <a:pPr lvl="1"/>
            <a:r>
              <a:rPr lang="sk-SK" dirty="0" smtClean="0"/>
              <a:t>Riešenie: Kompenzácia rizika v prerozdeľovacom mechanizme</a:t>
            </a:r>
          </a:p>
          <a:p>
            <a:r>
              <a:rPr lang="sk-SK" dirty="0" smtClean="0"/>
              <a:t>Problém č. 4: Náklady na poistenie ľudí s nízkym, resp. žiadnym príjmom</a:t>
            </a:r>
          </a:p>
          <a:p>
            <a:pPr lvl="1"/>
            <a:r>
              <a:rPr lang="sk-SK" dirty="0" smtClean="0"/>
              <a:t>Riešenie: Poistná sadzba (% príjmu), rodinné poistenie, štátna dotácia, resp. oslobodenie od poistných platieb</a:t>
            </a:r>
          </a:p>
          <a:p>
            <a:r>
              <a:rPr lang="sk-SK" dirty="0" smtClean="0"/>
              <a:t>Problém č. 5: Ilúzia bezplatnosti (morálny hazard)</a:t>
            </a:r>
          </a:p>
          <a:p>
            <a:pPr lvl="1"/>
            <a:r>
              <a:rPr lang="sk-SK" dirty="0" smtClean="0"/>
              <a:t>Riešenie: Priame platby (napr. spoluúčasť)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14646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Predpoklady efektívnej súťaže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sk-SK" dirty="0"/>
              <a:t>Nízka koncentrácia trhu </a:t>
            </a:r>
            <a:r>
              <a:rPr lang="sk-SK" dirty="0" smtClean="0"/>
              <a:t>(poisťovní aj poskytovateľov)</a:t>
            </a:r>
            <a:endParaRPr lang="sk-SK" dirty="0"/>
          </a:p>
          <a:p>
            <a:pPr marL="514350" indent="-514350">
              <a:buFont typeface="+mj-lt"/>
              <a:buAutoNum type="arabicPeriod"/>
            </a:pPr>
            <a:r>
              <a:rPr lang="sk-SK" dirty="0"/>
              <a:t>Kvalitné informácie o produkte</a:t>
            </a:r>
          </a:p>
          <a:p>
            <a:pPr marL="514350" indent="-514350">
              <a:buFont typeface="+mj-lt"/>
              <a:buAutoNum type="arabicPeriod"/>
            </a:pPr>
            <a:r>
              <a:rPr lang="sk-SK" dirty="0" smtClean="0"/>
              <a:t>Kvalitná regulácia (rozsah závisí aj od spoločenských hodnôt): </a:t>
            </a:r>
          </a:p>
          <a:p>
            <a:pPr marL="914400" lvl="1" indent="-514350"/>
            <a:r>
              <a:rPr lang="sk-SK" dirty="0" smtClean="0"/>
              <a:t>Povinné poistenie, </a:t>
            </a:r>
            <a:r>
              <a:rPr lang="sk-SK" dirty="0" err="1" smtClean="0"/>
              <a:t>komunitné</a:t>
            </a:r>
            <a:r>
              <a:rPr lang="sk-SK" dirty="0" smtClean="0"/>
              <a:t> platby</a:t>
            </a:r>
          </a:p>
          <a:p>
            <a:pPr marL="914400" lvl="1" indent="-514350"/>
            <a:r>
              <a:rPr lang="sk-SK" u="sng" dirty="0" smtClean="0"/>
              <a:t>Čo najpresnejšia kompenzácia rizika</a:t>
            </a:r>
          </a:p>
          <a:p>
            <a:pPr marL="914400" lvl="1" indent="-514350"/>
            <a:r>
              <a:rPr lang="sk-SK" dirty="0" smtClean="0"/>
              <a:t>Podpora poistenia chudobných</a:t>
            </a:r>
          </a:p>
          <a:p>
            <a:pPr marL="914400" lvl="1" indent="-514350"/>
            <a:r>
              <a:rPr lang="sk-SK" dirty="0" smtClean="0"/>
              <a:t>Priame platby (jasná </a:t>
            </a:r>
            <a:r>
              <a:rPr lang="sk-SK" dirty="0"/>
              <a:t>definícia základného </a:t>
            </a:r>
            <a:r>
              <a:rPr lang="sk-SK" dirty="0" smtClean="0"/>
              <a:t>balíka)</a:t>
            </a:r>
            <a:r>
              <a:rPr lang="sk-SK" dirty="0"/>
              <a:t> </a:t>
            </a:r>
            <a:endParaRPr lang="sk-SK" dirty="0" smtClean="0"/>
          </a:p>
          <a:p>
            <a:pPr marL="914400" lvl="1" indent="-514350"/>
            <a:r>
              <a:rPr lang="sk-SK" dirty="0" smtClean="0"/>
              <a:t>Dohľad a vymáhanie kvality poskytovanej starostlivosti, finančnej stability poistného systému, atď.</a:t>
            </a:r>
          </a:p>
          <a:p>
            <a:pPr marL="914400" lvl="1" indent="-514350"/>
            <a:r>
              <a:rPr lang="sk-SK" u="sng" dirty="0"/>
              <a:t>M</a:t>
            </a:r>
            <a:r>
              <a:rPr lang="sk-SK" u="sng" dirty="0" smtClean="0"/>
              <a:t>ožnosti </a:t>
            </a:r>
            <a:r>
              <a:rPr lang="sk-SK" u="sng" dirty="0"/>
              <a:t>na odlíšenie sa od </a:t>
            </a:r>
            <a:r>
              <a:rPr lang="sk-SK" u="sng" dirty="0" smtClean="0"/>
              <a:t>konkurencie</a:t>
            </a:r>
          </a:p>
          <a:p>
            <a:pPr marL="914400" lvl="1" indent="-514350"/>
            <a:r>
              <a:rPr lang="sk-SK" dirty="0" smtClean="0"/>
              <a:t>Motivácie k dosahovaniu stanovených cieľov (napr. prostredníctvom regulácie zisku)</a:t>
            </a:r>
            <a:endParaRPr lang="sk-SK" dirty="0"/>
          </a:p>
          <a:p>
            <a:pPr marL="0" indent="0">
              <a:buNone/>
            </a:pPr>
            <a:endParaRPr lang="sk-SK" sz="2600" dirty="0" smtClean="0"/>
          </a:p>
          <a:p>
            <a:pPr marL="0" indent="0">
              <a:buNone/>
            </a:pPr>
            <a:r>
              <a:rPr lang="sk-SK" sz="3300" dirty="0" smtClean="0"/>
              <a:t>Alternatíva = Unitárny systém </a:t>
            </a:r>
          </a:p>
          <a:p>
            <a:pPr marL="857250" lvl="1" indent="-457200"/>
            <a:r>
              <a:rPr lang="sk-SK" sz="2900" dirty="0" smtClean="0"/>
              <a:t>Aj v ňom je potrebná kvalitná regulácia, aj kvalitné riadenie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52953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u="sng" dirty="0" smtClean="0"/>
              <a:t>(Ne)Výhody unitárneho systému</a:t>
            </a:r>
            <a:endParaRPr lang="en-US" b="1" u="sng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89725565"/>
              </p:ext>
            </p:extLst>
          </p:nvPr>
        </p:nvGraphicFramePr>
        <p:xfrm>
          <a:off x="539552" y="1340768"/>
          <a:ext cx="8064896" cy="475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448"/>
                <a:gridCol w="4032448"/>
              </a:tblGrid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Výhody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dirty="0" smtClean="0"/>
                        <a:t>Nevýhody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u="sng" dirty="0" smtClean="0"/>
                        <a:t>Šanca na nižšie náklady</a:t>
                      </a:r>
                      <a:r>
                        <a:rPr lang="sk-SK" dirty="0" smtClean="0"/>
                        <a:t>: Maximalizácia použitia zdrojov zo zaplateného poistného na financovanie zdravotnej starostlivosti najmä vďaka úsporám z rozsahu, odstráneniu duplicít, zníženiu správnych nákladov, zrušeniu zisku, silnejšej vyjednávacej</a:t>
                      </a:r>
                      <a:r>
                        <a:rPr lang="sk-SK" baseline="0" dirty="0" smtClean="0"/>
                        <a:t> sile, </a:t>
                      </a:r>
                      <a:r>
                        <a:rPr lang="sk-SK" dirty="0" smtClean="0"/>
                        <a:t>atď.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Monopol a teda </a:t>
                      </a:r>
                      <a:r>
                        <a:rPr lang="sk-SK" u="sng" dirty="0" smtClean="0"/>
                        <a:t>hrozba nižšej efektívnosti </a:t>
                      </a:r>
                      <a:r>
                        <a:rPr lang="sk-SK" dirty="0" smtClean="0"/>
                        <a:t>(aj kvality), nižšej miery inovácií, poistenci nemajú možnosť voľby, </a:t>
                      </a:r>
                      <a:r>
                        <a:rPr lang="sk-SK" u="sng" dirty="0" smtClean="0"/>
                        <a:t>neexistuje možnosť porovnávania</a:t>
                      </a:r>
                      <a:r>
                        <a:rPr lang="sk-SK" dirty="0" smtClean="0"/>
                        <a:t> (napr. cien, čakacích radov, atď.)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Efektívnejšie presadzovanie rozhodnutí týkajúcich sa celého sektora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u="sng" dirty="0" smtClean="0"/>
                        <a:t>Riziká zlyhania vlády</a:t>
                      </a:r>
                      <a:r>
                        <a:rPr lang="sk-SK" dirty="0" smtClean="0"/>
                        <a:t>: Politický vplyv a závislosť od kvality fungovania štátnej správy – využitie výhod aj odstránenie nevýhod systému jedného platcu je podmienené kvalitným fungovaním štátnej správy.</a:t>
                      </a:r>
                      <a:endParaRPr 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Nižšia administratívna záťaž pre regulátora aj pre platiteľov poistného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dirty="0" smtClean="0"/>
                        <a:t>Vyššie nároky na štátne riadenie a reguláciu cien aj siete poskytovateľov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694199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u="sng" dirty="0" smtClean="0"/>
              <a:t>(Ne)Výhody súťaže</a:t>
            </a:r>
            <a:endParaRPr lang="en-US" b="1" u="sng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85160627"/>
              </p:ext>
            </p:extLst>
          </p:nvPr>
        </p:nvGraphicFramePr>
        <p:xfrm>
          <a:off x="467544" y="1340768"/>
          <a:ext cx="8136904" cy="3114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8452"/>
                <a:gridCol w="4068452"/>
              </a:tblGrid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Výhody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dirty="0" smtClean="0"/>
                        <a:t>Nevýhody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u="sng" dirty="0" smtClean="0"/>
                        <a:t>Šanca na vyššiu</a:t>
                      </a:r>
                      <a:r>
                        <a:rPr lang="sk-SK" u="sng" baseline="0" dirty="0" smtClean="0"/>
                        <a:t> efektívnosť </a:t>
                      </a:r>
                      <a:r>
                        <a:rPr lang="sk-SK" baseline="0" dirty="0" smtClean="0"/>
                        <a:t>(aj kvalitu), vyššiu miera inovácií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u="sng" dirty="0" smtClean="0"/>
                        <a:t>Hrozba vyšších nákladov </a:t>
                      </a:r>
                      <a:r>
                        <a:rPr lang="sk-SK" dirty="0" smtClean="0"/>
                        <a:t>kvôli duplicitnej administratíve, potrebe marketingu, nižšej vyjednávacej sile, atď. </a:t>
                      </a:r>
                      <a:endParaRPr 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baseline="0" dirty="0" smtClean="0"/>
                        <a:t>Možnosť voľby pre poistenca, </a:t>
                      </a:r>
                      <a:r>
                        <a:rPr lang="sk-SK" u="sng" baseline="0" dirty="0" smtClean="0"/>
                        <a:t>možnosť porovnávania</a:t>
                      </a:r>
                      <a:endParaRPr lang="en-US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u="sng" dirty="0" smtClean="0"/>
                        <a:t>Riziká zlyhania trhu</a:t>
                      </a:r>
                      <a:endParaRPr lang="en-US" u="sng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Nižšie nároky na štátne riadenie, ako</a:t>
                      </a:r>
                      <a:r>
                        <a:rPr lang="sk-SK" baseline="0" dirty="0" smtClean="0"/>
                        <a:t> aj na </a:t>
                      </a:r>
                      <a:r>
                        <a:rPr lang="sk-SK" dirty="0" smtClean="0"/>
                        <a:t>reguláciu cien a siete poskytovateľov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Vyššie</a:t>
                      </a:r>
                      <a:r>
                        <a:rPr lang="sk-SK" baseline="0" dirty="0" smtClean="0"/>
                        <a:t> nároky na kvalitnú reguláciu, vyššia </a:t>
                      </a:r>
                      <a:r>
                        <a:rPr lang="sk-SK" dirty="0" smtClean="0"/>
                        <a:t>administratívna záťaž pre platiteľov poistného, ťažšie presadzovanie rozhodnutí týkajúcich sa celého sektora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569708" y="4509120"/>
            <a:ext cx="7992888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400" dirty="0" smtClean="0"/>
              <a:t>Pri posudzovaní ne/výhod je tiež kľúčové zohľadniť: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sk-SK" sz="2000" dirty="0" smtClean="0"/>
              <a:t>Status </a:t>
            </a:r>
            <a:r>
              <a:rPr lang="sk-SK" sz="2000" dirty="0" err="1" smtClean="0"/>
              <a:t>quo</a:t>
            </a:r>
            <a:r>
              <a:rPr lang="sk-SK" sz="2000" dirty="0" smtClean="0"/>
              <a:t> (napr. SR už má fungujúci pluralitný systém)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sk-SK" sz="2000" dirty="0" smtClean="0"/>
              <a:t>Kvalitu štátnej správy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sk-SK" sz="2000" dirty="0" smtClean="0"/>
              <a:t>Príležitosti na príchod investorov s lepšou kultúrou a </a:t>
            </a:r>
            <a:r>
              <a:rPr lang="sk-SK" sz="2000" dirty="0" err="1" smtClean="0"/>
              <a:t>know-how</a:t>
            </a:r>
            <a:endParaRPr lang="sk-SK" sz="20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sk-SK" sz="2000" dirty="0" smtClean="0"/>
              <a:t>Úlohy/význam zdravotného poistenia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395868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Význam zdravotného poistenia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85000" lnSpcReduction="20000"/>
          </a:bodyPr>
          <a:lstStyle/>
          <a:p>
            <a:r>
              <a:rPr lang="sk-SK" dirty="0" smtClean="0"/>
              <a:t>Poisťovne nie sú len medzičlánkom, cez ktorý tečú peniaze</a:t>
            </a:r>
          </a:p>
          <a:p>
            <a:r>
              <a:rPr lang="sk-SK" dirty="0" smtClean="0"/>
              <a:t>Kľúčové úlohy:</a:t>
            </a:r>
          </a:p>
          <a:p>
            <a:pPr lvl="1"/>
            <a:r>
              <a:rPr lang="sk-SK" dirty="0" smtClean="0"/>
              <a:t>Preberajú a rozkladajú riziko budúcich nákladov</a:t>
            </a:r>
          </a:p>
          <a:p>
            <a:pPr lvl="1"/>
            <a:r>
              <a:rPr lang="sk-SK" dirty="0" smtClean="0"/>
              <a:t>Rozhodujú</a:t>
            </a:r>
            <a:r>
              <a:rPr lang="sk-SK" dirty="0"/>
              <a:t>, ktorý poskytovateľ dostane viac a ktorý menej peňazí a za čo ich </a:t>
            </a:r>
            <a:r>
              <a:rPr lang="sk-SK" dirty="0" smtClean="0"/>
              <a:t>dostane (t.j. tvoria stránku dopytu voči poskytovateľom)</a:t>
            </a:r>
          </a:p>
          <a:p>
            <a:pPr lvl="1"/>
            <a:r>
              <a:rPr lang="sk-SK" dirty="0" smtClean="0"/>
              <a:t>Majú </a:t>
            </a:r>
            <a:r>
              <a:rPr lang="sk-SK" dirty="0"/>
              <a:t>na rozdiel od poistenca lepšie </a:t>
            </a:r>
            <a:r>
              <a:rPr lang="sk-SK" dirty="0" smtClean="0"/>
              <a:t>informácie, </a:t>
            </a:r>
            <a:r>
              <a:rPr lang="sk-SK" dirty="0"/>
              <a:t>môžu teda efektívnejšie hájiť jeho záujmy voči </a:t>
            </a:r>
            <a:r>
              <a:rPr lang="sk-SK" dirty="0" smtClean="0"/>
              <a:t>poskytovateľom</a:t>
            </a:r>
          </a:p>
          <a:p>
            <a:pPr lvl="1"/>
            <a:r>
              <a:rPr lang="sk-SK" dirty="0" smtClean="0"/>
              <a:t>S kompetenciou rozhodovať by sa mala spájať aj </a:t>
            </a:r>
            <a:r>
              <a:rPr lang="sk-SK" u="sng" dirty="0" smtClean="0"/>
              <a:t>zodpovednosť</a:t>
            </a:r>
            <a:r>
              <a:rPr lang="sk-SK" dirty="0" smtClean="0"/>
              <a:t> za kvalitu a efektívnosť poskytovanej starostlivosti</a:t>
            </a:r>
          </a:p>
          <a:p>
            <a:pPr lvl="1"/>
            <a:r>
              <a:rPr lang="sk-SK" dirty="0" smtClean="0"/>
              <a:t>Poisťovne môžu riadiť poskytovateľov aj pacientov (</a:t>
            </a:r>
            <a:r>
              <a:rPr lang="sk-SK" dirty="0" err="1" smtClean="0"/>
              <a:t>managed</a:t>
            </a:r>
            <a:r>
              <a:rPr lang="sk-SK" dirty="0" smtClean="0"/>
              <a:t> </a:t>
            </a:r>
            <a:r>
              <a:rPr lang="sk-SK" dirty="0" err="1" smtClean="0"/>
              <a:t>care</a:t>
            </a:r>
            <a:r>
              <a:rPr lang="sk-SK" dirty="0" smtClean="0"/>
              <a:t>, </a:t>
            </a:r>
            <a:r>
              <a:rPr lang="sk-SK" dirty="0" err="1" smtClean="0"/>
              <a:t>selective</a:t>
            </a:r>
            <a:r>
              <a:rPr lang="sk-SK" dirty="0" smtClean="0"/>
              <a:t> </a:t>
            </a:r>
            <a:r>
              <a:rPr lang="sk-SK" dirty="0" err="1" smtClean="0"/>
              <a:t>contracting</a:t>
            </a:r>
            <a:r>
              <a:rPr lang="sk-SK" dirty="0" smtClean="0"/>
              <a:t>)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9550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Obsah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k-SK" dirty="0" smtClean="0">
                <a:solidFill>
                  <a:schemeClr val="bg1">
                    <a:lumMod val="50000"/>
                  </a:schemeClr>
                </a:solidFill>
              </a:rPr>
              <a:t>Teória</a:t>
            </a:r>
          </a:p>
          <a:p>
            <a:pPr lvl="1"/>
            <a:r>
              <a:rPr lang="sk-SK" dirty="0" smtClean="0">
                <a:solidFill>
                  <a:schemeClr val="bg1">
                    <a:lumMod val="50000"/>
                  </a:schemeClr>
                </a:solidFill>
              </a:rPr>
              <a:t>Dokonalá súťaž</a:t>
            </a:r>
          </a:p>
          <a:p>
            <a:pPr lvl="1"/>
            <a:r>
              <a:rPr lang="sk-SK" dirty="0" smtClean="0">
                <a:solidFill>
                  <a:schemeClr val="bg1">
                    <a:lumMod val="50000"/>
                  </a:schemeClr>
                </a:solidFill>
              </a:rPr>
              <a:t>Zlyhania trhu a ich riešenia</a:t>
            </a:r>
          </a:p>
          <a:p>
            <a:pPr lvl="1"/>
            <a:r>
              <a:rPr lang="sk-SK" dirty="0" smtClean="0">
                <a:solidFill>
                  <a:schemeClr val="bg1">
                    <a:lumMod val="50000"/>
                  </a:schemeClr>
                </a:solidFill>
              </a:rPr>
              <a:t>Predpoklady efektívnej súťaže v zdravotnom poistení</a:t>
            </a:r>
          </a:p>
          <a:p>
            <a:pPr lvl="1"/>
            <a:r>
              <a:rPr lang="sk-SK" dirty="0" smtClean="0">
                <a:solidFill>
                  <a:schemeClr val="bg1">
                    <a:lumMod val="50000"/>
                  </a:schemeClr>
                </a:solidFill>
              </a:rPr>
              <a:t>Výhody a nevýhody plurality/unitárneho systému</a:t>
            </a:r>
          </a:p>
          <a:p>
            <a:r>
              <a:rPr lang="sk-SK" dirty="0" smtClean="0"/>
              <a:t>Prax</a:t>
            </a:r>
          </a:p>
          <a:p>
            <a:pPr lvl="1"/>
            <a:r>
              <a:rPr lang="sk-SK" dirty="0" smtClean="0"/>
              <a:t>Deregulácia ako globálny trend</a:t>
            </a:r>
          </a:p>
          <a:p>
            <a:pPr lvl="1"/>
            <a:r>
              <a:rPr lang="sk-SK" dirty="0" smtClean="0"/>
              <a:t>Hodnotenie zdravotníckych systémov (EHCI)</a:t>
            </a:r>
          </a:p>
          <a:p>
            <a:pPr lvl="1"/>
            <a:r>
              <a:rPr lang="sk-SK" dirty="0" smtClean="0"/>
              <a:t>Holandsko, Švajčiarsko, Nemecko, Francúzsko, USA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92625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Deregulácia ako globálny trend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sk-SK" dirty="0" smtClean="0"/>
              <a:t>Vlna deregulácie od 1970 v USA:</a:t>
            </a:r>
          </a:p>
          <a:p>
            <a:pPr lvl="1"/>
            <a:r>
              <a:rPr lang="sk-SK" dirty="0" smtClean="0"/>
              <a:t>Ekonómovia z </a:t>
            </a:r>
            <a:r>
              <a:rPr lang="sk-SK" dirty="0" err="1" smtClean="0"/>
              <a:t>University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Chicago, von </a:t>
            </a:r>
            <a:r>
              <a:rPr lang="sk-SK" dirty="0" err="1" smtClean="0"/>
              <a:t>Mises</a:t>
            </a:r>
            <a:r>
              <a:rPr lang="sk-SK" dirty="0" smtClean="0"/>
              <a:t>, von </a:t>
            </a:r>
            <a:r>
              <a:rPr lang="sk-SK" dirty="0" err="1" smtClean="0"/>
              <a:t>Hayek</a:t>
            </a:r>
            <a:r>
              <a:rPr lang="sk-SK" dirty="0" smtClean="0"/>
              <a:t>, </a:t>
            </a:r>
            <a:r>
              <a:rPr lang="sk-SK" dirty="0" err="1" smtClean="0"/>
              <a:t>Milton</a:t>
            </a:r>
            <a:r>
              <a:rPr lang="sk-SK" dirty="0" smtClean="0"/>
              <a:t> </a:t>
            </a:r>
            <a:r>
              <a:rPr lang="sk-SK" dirty="0" err="1" smtClean="0"/>
              <a:t>Friedman</a:t>
            </a:r>
            <a:r>
              <a:rPr lang="en-US" dirty="0" smtClean="0"/>
              <a:t>; </a:t>
            </a:r>
            <a:r>
              <a:rPr lang="sk-SK" dirty="0" smtClean="0"/>
              <a:t>prezidenti </a:t>
            </a:r>
            <a:r>
              <a:rPr lang="sk-SK" dirty="0" err="1" smtClean="0"/>
              <a:t>Nixon</a:t>
            </a:r>
            <a:r>
              <a:rPr lang="sk-SK" dirty="0" smtClean="0"/>
              <a:t>, </a:t>
            </a:r>
            <a:r>
              <a:rPr lang="sk-SK" dirty="0" err="1" smtClean="0"/>
              <a:t>Ford</a:t>
            </a:r>
            <a:r>
              <a:rPr lang="sk-SK" dirty="0" smtClean="0"/>
              <a:t>, </a:t>
            </a:r>
            <a:r>
              <a:rPr lang="sk-SK" dirty="0" err="1" smtClean="0"/>
              <a:t>Carter</a:t>
            </a:r>
            <a:r>
              <a:rPr lang="sk-SK" dirty="0" smtClean="0"/>
              <a:t>, </a:t>
            </a:r>
            <a:r>
              <a:rPr lang="sk-SK" dirty="0" err="1" smtClean="0"/>
              <a:t>Raegan</a:t>
            </a:r>
            <a:endParaRPr lang="sk-SK" dirty="0" smtClean="0"/>
          </a:p>
          <a:p>
            <a:pPr lvl="1"/>
            <a:r>
              <a:rPr lang="sk-SK" dirty="0" smtClean="0"/>
              <a:t>Doprava: železnice, nákladné autá, letecký priemysel, autobusy, námorná doprava</a:t>
            </a:r>
          </a:p>
          <a:p>
            <a:pPr lvl="1"/>
            <a:r>
              <a:rPr lang="sk-SK" dirty="0" smtClean="0"/>
              <a:t>Energetika, financie, telekomunikácie, poľnohospodárstvo</a:t>
            </a:r>
            <a:endParaRPr lang="en-US" dirty="0"/>
          </a:p>
          <a:p>
            <a:pPr marL="514350" indent="-457200"/>
            <a:r>
              <a:rPr lang="sk-SK" dirty="0" smtClean="0"/>
              <a:t>Veľká Británia od 1979 (</a:t>
            </a:r>
            <a:r>
              <a:rPr lang="sk-SK" dirty="0" err="1"/>
              <a:t>Margaret</a:t>
            </a:r>
            <a:r>
              <a:rPr lang="sk-SK" dirty="0"/>
              <a:t> </a:t>
            </a:r>
            <a:r>
              <a:rPr lang="sk-SK" dirty="0" err="1" smtClean="0"/>
              <a:t>Thatcher</a:t>
            </a:r>
            <a:r>
              <a:rPr lang="sk-SK" dirty="0" smtClean="0"/>
              <a:t>)</a:t>
            </a:r>
          </a:p>
          <a:p>
            <a:pPr marL="914400" lvl="1" indent="-457200"/>
            <a:r>
              <a:rPr lang="sk-SK" dirty="0" smtClean="0"/>
              <a:t>Deregulácia a privatizácia železníc, </a:t>
            </a:r>
            <a:r>
              <a:rPr lang="sk-SK" dirty="0" err="1" smtClean="0"/>
              <a:t>telekomu</a:t>
            </a:r>
            <a:r>
              <a:rPr lang="sk-SK" dirty="0" smtClean="0"/>
              <a:t>, autobusovej dopravy</a:t>
            </a:r>
          </a:p>
          <a:p>
            <a:pPr marL="514350" indent="-457200"/>
            <a:r>
              <a:rPr lang="sk-SK" dirty="0" smtClean="0"/>
              <a:t>Postupne vo väčšine </a:t>
            </a:r>
            <a:r>
              <a:rPr lang="sk-SK" dirty="0"/>
              <a:t>vyspelých </a:t>
            </a:r>
            <a:r>
              <a:rPr lang="sk-SK" dirty="0" smtClean="0"/>
              <a:t>štátov</a:t>
            </a:r>
          </a:p>
          <a:p>
            <a:pPr marL="514350" indent="-457200"/>
            <a:r>
              <a:rPr lang="sk-SK" dirty="0" smtClean="0"/>
              <a:t>Pomalším tempom aj v zdravotníctve (pozri napr. </a:t>
            </a:r>
            <a:r>
              <a:rPr lang="sk-SK" dirty="0" err="1" smtClean="0"/>
              <a:t>Maarse</a:t>
            </a:r>
            <a:r>
              <a:rPr lang="sk-SK" dirty="0" smtClean="0"/>
              <a:t>, </a:t>
            </a:r>
            <a:r>
              <a:rPr lang="en-US" dirty="0"/>
              <a:t>The Privatization of Health Care in Europe: An Eight-Country </a:t>
            </a:r>
            <a:r>
              <a:rPr lang="en-US" dirty="0" smtClean="0"/>
              <a:t>Analysis</a:t>
            </a:r>
            <a:r>
              <a:rPr lang="sk-SK" dirty="0" smtClean="0"/>
              <a:t>, 2006)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261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Kvalita zdravotníckych systémov</a:t>
            </a:r>
            <a:endParaRPr lang="en-US" b="1" u="sng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340768"/>
            <a:ext cx="6578699" cy="4909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3995936" y="6315999"/>
            <a:ext cx="3619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Zdroj: </a:t>
            </a:r>
            <a:r>
              <a:rPr lang="sk-SK" dirty="0" err="1" smtClean="0"/>
              <a:t>Health</a:t>
            </a:r>
            <a:r>
              <a:rPr lang="sk-SK" dirty="0" smtClean="0"/>
              <a:t> </a:t>
            </a:r>
            <a:r>
              <a:rPr lang="sk-SK" dirty="0" err="1" smtClean="0"/>
              <a:t>Consumer</a:t>
            </a:r>
            <a:r>
              <a:rPr lang="sk-SK" dirty="0" smtClean="0"/>
              <a:t> </a:t>
            </a:r>
            <a:r>
              <a:rPr lang="sk-SK" dirty="0" err="1" smtClean="0"/>
              <a:t>Powerhouse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17754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Holandsko 1/5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sk-SK" dirty="0" smtClean="0"/>
              <a:t>Do roku 2006:</a:t>
            </a:r>
          </a:p>
          <a:p>
            <a:pPr lvl="1"/>
            <a:r>
              <a:rPr lang="sk-SK" dirty="0" smtClean="0"/>
              <a:t>Duálny systém verejného (65% obyvateľov) a súkromného poistenia (35%, s vyšším príjmom)</a:t>
            </a:r>
          </a:p>
          <a:p>
            <a:pPr lvl="1"/>
            <a:r>
              <a:rPr lang="sk-SK" dirty="0" smtClean="0"/>
              <a:t>Verejné poistenie: Cca 30 neziskových poisťovní, rovnaký balík, žiadna súťaž, financované osobitným odvodom (súčasť dane z príjmu), prerozdeľovanie</a:t>
            </a:r>
          </a:p>
          <a:p>
            <a:pPr lvl="1"/>
            <a:r>
              <a:rPr lang="sk-SK" dirty="0"/>
              <a:t>Súkromné </a:t>
            </a:r>
            <a:r>
              <a:rPr lang="sk-SK" dirty="0" smtClean="0"/>
              <a:t>poistenie: Súťaž, rôzne poistné platby podľa </a:t>
            </a:r>
            <a:r>
              <a:rPr lang="sk-SK" dirty="0"/>
              <a:t>zdravotného stavu, alebo </a:t>
            </a:r>
            <a:r>
              <a:rPr lang="sk-SK" dirty="0" smtClean="0"/>
              <a:t>veku</a:t>
            </a:r>
            <a:r>
              <a:rPr lang="en-US" dirty="0" smtClean="0"/>
              <a:t>; </a:t>
            </a:r>
            <a:r>
              <a:rPr lang="sk-SK" dirty="0" smtClean="0"/>
              <a:t>poisťovne mohli odmietnuť </a:t>
            </a:r>
            <a:r>
              <a:rPr lang="sk-SK" dirty="0"/>
              <a:t>uzatvoriť poistnú </a:t>
            </a:r>
            <a:r>
              <a:rPr lang="sk-SK" dirty="0" smtClean="0"/>
              <a:t>zmluvu</a:t>
            </a:r>
            <a:r>
              <a:rPr lang="en-US" dirty="0"/>
              <a:t> </a:t>
            </a:r>
            <a:r>
              <a:rPr lang="en-US" dirty="0" smtClean="0"/>
              <a:t>;</a:t>
            </a:r>
            <a:r>
              <a:rPr lang="sk-SK" dirty="0" smtClean="0"/>
              <a:t> žiadne prerozdeľovanie</a:t>
            </a:r>
          </a:p>
          <a:p>
            <a:pPr lvl="1"/>
            <a:r>
              <a:rPr lang="sk-SK" dirty="0" smtClean="0"/>
              <a:t>Problémy: </a:t>
            </a:r>
          </a:p>
          <a:p>
            <a:pPr lvl="2"/>
            <a:r>
              <a:rPr lang="sk-SK" dirty="0" smtClean="0"/>
              <a:t>Krytie starších ľudí v súkromnom systéme</a:t>
            </a:r>
          </a:p>
          <a:p>
            <a:pPr lvl="2"/>
            <a:r>
              <a:rPr lang="sk-SK" dirty="0" smtClean="0"/>
              <a:t>Vyšší </a:t>
            </a:r>
            <a:r>
              <a:rPr lang="sk-SK" dirty="0"/>
              <a:t>podiel rizikových </a:t>
            </a:r>
            <a:r>
              <a:rPr lang="sk-SK" dirty="0" smtClean="0"/>
              <a:t>poistencov vo verejnom systéme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73801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Holandsko 2/5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sk-SK" dirty="0" smtClean="0"/>
              <a:t>Reforma 2006:</a:t>
            </a:r>
          </a:p>
          <a:p>
            <a:pPr lvl="1"/>
            <a:r>
              <a:rPr lang="sk-SK" dirty="0" smtClean="0"/>
              <a:t>Zavedenie univerzálneho povinného systému</a:t>
            </a:r>
          </a:p>
          <a:p>
            <a:pPr lvl="1"/>
            <a:r>
              <a:rPr lang="sk-SK" dirty="0" smtClean="0"/>
              <a:t>Súkromné </a:t>
            </a:r>
            <a:r>
              <a:rPr lang="sk-SK" dirty="0"/>
              <a:t>ziskové aj neziskové poisťovne (väčšina je neziskových</a:t>
            </a:r>
            <a:r>
              <a:rPr lang="sk-SK" dirty="0" smtClean="0"/>
              <a:t>), </a:t>
            </a:r>
            <a:r>
              <a:rPr lang="sk-SK" dirty="0"/>
              <a:t>2011: 27 poisťovní, 56 poistných </a:t>
            </a:r>
            <a:r>
              <a:rPr lang="sk-SK" dirty="0" smtClean="0"/>
              <a:t>zmlúv</a:t>
            </a:r>
            <a:r>
              <a:rPr lang="en-US" dirty="0" smtClean="0"/>
              <a:t>; 4 </a:t>
            </a:r>
            <a:r>
              <a:rPr lang="en-US" dirty="0" err="1" smtClean="0"/>
              <a:t>najv</a:t>
            </a:r>
            <a:r>
              <a:rPr lang="sk-SK" dirty="0" err="1" smtClean="0"/>
              <a:t>äčš</a:t>
            </a:r>
            <a:r>
              <a:rPr lang="en-US" dirty="0" err="1" smtClean="0"/>
              <a:t>ie</a:t>
            </a:r>
            <a:r>
              <a:rPr lang="en-US" dirty="0" smtClean="0"/>
              <a:t> </a:t>
            </a:r>
            <a:r>
              <a:rPr lang="en-US" dirty="0" err="1" smtClean="0"/>
              <a:t>maj</a:t>
            </a:r>
            <a:r>
              <a:rPr lang="sk-SK" dirty="0" smtClean="0"/>
              <a:t>ú cca 90% poistencov</a:t>
            </a:r>
            <a:endParaRPr lang="en-US" dirty="0"/>
          </a:p>
          <a:p>
            <a:pPr lvl="1"/>
            <a:r>
              <a:rPr lang="sk-SK" dirty="0" smtClean="0"/>
              <a:t>Základný „balík“ definuje vláda (okrem neho existuje ešte povinné poistenie na dlhodobú starostlivosť a dobrovoľné doplnkové poistenie)</a:t>
            </a:r>
          </a:p>
          <a:p>
            <a:pPr lvl="1"/>
            <a:r>
              <a:rPr lang="sk-SK" dirty="0" smtClean="0"/>
              <a:t>Komplexný prerozdeľovací systém</a:t>
            </a:r>
          </a:p>
          <a:p>
            <a:pPr lvl="1"/>
            <a:r>
              <a:rPr lang="sk-SK" dirty="0" smtClean="0"/>
              <a:t>Minimálne využívanie selektívneho kontrahovania a vertikálnej integrácie (ale čoraz častejšie)</a:t>
            </a:r>
          </a:p>
          <a:p>
            <a:pPr lvl="1"/>
            <a:r>
              <a:rPr lang="sk-SK" dirty="0" smtClean="0"/>
              <a:t>Postupné rozširovanie voľnej tvorby cien (70% príjmov nemocníc v roku 2012)</a:t>
            </a:r>
          </a:p>
          <a:p>
            <a:pPr lvl="1"/>
            <a:r>
              <a:rPr lang="sk-SK" dirty="0" smtClean="0"/>
              <a:t>Nepriame manažovanie pacienta (poskytovaním informácií)</a:t>
            </a:r>
          </a:p>
        </p:txBody>
      </p:sp>
    </p:spTree>
    <p:extLst>
      <p:ext uri="{BB962C8B-B14F-4D97-AF65-F5344CB8AC3E}">
        <p14:creationId xmlns:p14="http://schemas.microsoft.com/office/powerpoint/2010/main" xmlns="" val="396172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Holandsko 3/5</a:t>
            </a:r>
            <a:endParaRPr lang="en-US" b="1" u="sng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27042505"/>
              </p:ext>
            </p:extLst>
          </p:nvPr>
        </p:nvGraphicFramePr>
        <p:xfrm>
          <a:off x="611560" y="1484784"/>
          <a:ext cx="7992888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6444"/>
                <a:gridCol w="3996444"/>
              </a:tblGrid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Poistné plány s finančným plnením (</a:t>
                      </a:r>
                      <a:r>
                        <a:rPr lang="sk-SK" dirty="0" err="1" smtClean="0"/>
                        <a:t>benefits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in-cash</a:t>
                      </a:r>
                      <a:r>
                        <a:rPr lang="sk-SK" dirty="0" smtClean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Poistné plány s vecným plnením (</a:t>
                      </a:r>
                      <a:r>
                        <a:rPr lang="sk-SK" dirty="0" err="1" smtClean="0"/>
                        <a:t>benefits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in-kind</a:t>
                      </a:r>
                      <a:r>
                        <a:rPr lang="sk-SK" dirty="0" smtClean="0"/>
                        <a:t>)</a:t>
                      </a:r>
                      <a:endParaRPr 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Voľný výber poskytovateľa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dirty="0" smtClean="0"/>
                        <a:t>Obmedzený výber poskytovateľa </a:t>
                      </a:r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 rámci partnerskej siete poisťovne (tzv. </a:t>
                      </a:r>
                      <a:r>
                        <a:rPr lang="sk-SK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selective</a:t>
                      </a:r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sk-SK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contracting</a:t>
                      </a:r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), mimo siete musí doplácať.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Pacient platí priamo a následne si vyúčtuje tieto výdavky v zdravotnej poisťovni.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 čerpaní starostlivosti v partnerskej sieti pacient neplatí, poskytovateľov financuje poisťovňa.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Problém: Poisťovne takmer nevyužívajú selektívnu voľbu poskytovateľov, t.j. plány</a:t>
                      </a:r>
                      <a:r>
                        <a:rPr lang="sk-SK" sz="1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sa nelíšia v rozsahu siete. Príčinou je zrejme to, že poisťovne </a:t>
                      </a:r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 tieto plány nesmú uplatňovať rôzne poistné platby</a:t>
                      </a:r>
                      <a:r>
                        <a:rPr lang="sk-SK" sz="1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Obmedzenie siete teda nemôžu kompenzovať nižšou poistkou.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738064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Holandsko 4/5</a:t>
            </a:r>
            <a:endParaRPr lang="en-US" b="1" u="sng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3925" y="1484784"/>
            <a:ext cx="7296150" cy="466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20129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Holandsko 5/5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dirty="0" smtClean="0"/>
              <a:t>Takmer polovicu príjmov poisťovní tvorí </a:t>
            </a:r>
            <a:r>
              <a:rPr lang="sk-SK" dirty="0"/>
              <a:t>tzv. nominálne poistné (t.j. paušálne platby vyberané priamo poisťovňami) </a:t>
            </a:r>
            <a:endParaRPr lang="sk-SK" dirty="0" smtClean="0"/>
          </a:p>
          <a:p>
            <a:r>
              <a:rPr lang="sk-SK" dirty="0" smtClean="0"/>
              <a:t>Štát </a:t>
            </a:r>
            <a:r>
              <a:rPr lang="sk-SK" dirty="0"/>
              <a:t>dotuje </a:t>
            </a:r>
            <a:r>
              <a:rPr lang="sk-SK" dirty="0" smtClean="0"/>
              <a:t>nominálne poistné zhruba </a:t>
            </a:r>
            <a:r>
              <a:rPr lang="sk-SK" dirty="0"/>
              <a:t>tretine dospelých </a:t>
            </a:r>
            <a:r>
              <a:rPr lang="sk-SK" dirty="0" smtClean="0"/>
              <a:t>obyvateľov</a:t>
            </a:r>
          </a:p>
          <a:p>
            <a:r>
              <a:rPr lang="sk-SK" dirty="0"/>
              <a:t>Rozdiely </a:t>
            </a:r>
            <a:r>
              <a:rPr lang="sk-SK" dirty="0" smtClean="0"/>
              <a:t>vo výške nominálneho poistného medzi </a:t>
            </a:r>
            <a:r>
              <a:rPr lang="sk-SK" dirty="0"/>
              <a:t>poisťovňami sú </a:t>
            </a:r>
            <a:r>
              <a:rPr lang="sk-SK" dirty="0" smtClean="0"/>
              <a:t>malé </a:t>
            </a:r>
            <a:r>
              <a:rPr lang="sk-SK" dirty="0"/>
              <a:t>(v roku 2011 boli ročné platby od 1068 € do 1272 €</a:t>
            </a:r>
            <a:r>
              <a:rPr lang="sk-SK" dirty="0" smtClean="0"/>
              <a:t>)</a:t>
            </a:r>
          </a:p>
          <a:p>
            <a:r>
              <a:rPr lang="sk-SK" dirty="0" smtClean="0"/>
              <a:t>V rámci poisťovne je nominálne poistné rovnaké pre všetkých, ale:</a:t>
            </a:r>
          </a:p>
          <a:p>
            <a:pPr lvl="1"/>
            <a:r>
              <a:rPr lang="sk-SK" dirty="0" smtClean="0"/>
              <a:t>Poistenec si môže zmeniť výšku tzv. </a:t>
            </a:r>
            <a:r>
              <a:rPr lang="sk-SK" dirty="0" err="1" smtClean="0"/>
              <a:t>deductible</a:t>
            </a:r>
            <a:r>
              <a:rPr lang="sk-SK" dirty="0" smtClean="0"/>
              <a:t> (100-500 EUR), čím vyššie si zvolí, tým nižšie má nominálne poistné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10920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Švajčiarsko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sk-SK" dirty="0" smtClean="0"/>
              <a:t>Univerzálne povinné poistenie</a:t>
            </a:r>
          </a:p>
          <a:p>
            <a:r>
              <a:rPr lang="sk-SK" dirty="0" smtClean="0"/>
              <a:t>Pluralita a súťaž, cez 70 poisťovní</a:t>
            </a:r>
          </a:p>
          <a:p>
            <a:r>
              <a:rPr lang="sk-SK" dirty="0" smtClean="0"/>
              <a:t>Nominálne poistné, poisťovne sa môžu líšiť v jeho výške</a:t>
            </a:r>
          </a:p>
          <a:p>
            <a:r>
              <a:rPr lang="sk-SK" dirty="0" smtClean="0"/>
              <a:t>Poisťovne nesmú posudzovať zdravotný stav poistenca, ale môžu dať rôzne platby podľa regiónu, vekovej skupiny </a:t>
            </a:r>
            <a:r>
              <a:rPr lang="sk-SK" dirty="0"/>
              <a:t>(0-18, 19-25, 26 a viac rokov</a:t>
            </a:r>
            <a:r>
              <a:rPr lang="sk-SK" dirty="0" smtClean="0"/>
              <a:t>), výšky platby „</a:t>
            </a:r>
            <a:r>
              <a:rPr lang="sk-SK" dirty="0" err="1" smtClean="0"/>
              <a:t>deductible</a:t>
            </a:r>
            <a:r>
              <a:rPr lang="sk-SK" dirty="0" smtClean="0"/>
              <a:t>“ a v prípade voľby obmedzenej siete poskytovateľom</a:t>
            </a:r>
          </a:p>
          <a:p>
            <a:r>
              <a:rPr lang="sk-SK" dirty="0"/>
              <a:t>Možnosť obmedzenej siete využíva cca polovica poistencov</a:t>
            </a:r>
            <a:endParaRPr lang="en-US" dirty="0"/>
          </a:p>
          <a:p>
            <a:r>
              <a:rPr lang="sk-SK" dirty="0" smtClean="0"/>
              <a:t>Okrem </a:t>
            </a:r>
            <a:r>
              <a:rPr lang="sk-SK" dirty="0"/>
              <a:t>„</a:t>
            </a:r>
            <a:r>
              <a:rPr lang="sk-SK" dirty="0" err="1"/>
              <a:t>deductible</a:t>
            </a:r>
            <a:r>
              <a:rPr lang="sk-SK" dirty="0"/>
              <a:t>“ existuje spoluúčasť vo výške 10% nákladov</a:t>
            </a:r>
          </a:p>
          <a:p>
            <a:r>
              <a:rPr lang="sk-SK" dirty="0" smtClean="0"/>
              <a:t>Vláda dotuje poistné platby cca 30% ľuďom s nižším príjmom tak, aby výdavky na poistku nepresiahli 10% príjmu</a:t>
            </a:r>
          </a:p>
          <a:p>
            <a:r>
              <a:rPr lang="sk-SK" dirty="0" smtClean="0"/>
              <a:t>Prerozdeľovanie podľa veku a pohlavia</a:t>
            </a:r>
          </a:p>
          <a:p>
            <a:r>
              <a:rPr lang="sk-SK" dirty="0" smtClean="0"/>
              <a:t>Voľné dohadovanie cien, default je „</a:t>
            </a:r>
            <a:r>
              <a:rPr lang="sk-SK" dirty="0" err="1" smtClean="0"/>
              <a:t>benefits</a:t>
            </a:r>
            <a:r>
              <a:rPr lang="sk-SK" dirty="0" smtClean="0"/>
              <a:t> </a:t>
            </a:r>
            <a:r>
              <a:rPr lang="sk-SK" dirty="0" err="1" smtClean="0"/>
              <a:t>in-cash</a:t>
            </a:r>
            <a:r>
              <a:rPr lang="sk-SK" dirty="0" smtClean="0"/>
              <a:t>“ (preplácanie na základe podrobného vyúčtovania)</a:t>
            </a:r>
          </a:p>
        </p:txBody>
      </p:sp>
    </p:spTree>
    <p:extLst>
      <p:ext uri="{BB962C8B-B14F-4D97-AF65-F5344CB8AC3E}">
        <p14:creationId xmlns:p14="http://schemas.microsoft.com/office/powerpoint/2010/main" xmlns="" val="3036824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Nemecko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sk-SK" dirty="0" smtClean="0"/>
              <a:t>Duálny systém:</a:t>
            </a:r>
          </a:p>
          <a:p>
            <a:pPr lvl="1"/>
            <a:r>
              <a:rPr lang="sk-SK" dirty="0" smtClean="0"/>
              <a:t>Povinné základné poistenie pre všetkých až do určitej hranice príjmu (2006 – 87,5% obyvateľov)</a:t>
            </a:r>
          </a:p>
          <a:p>
            <a:pPr lvl="2"/>
            <a:r>
              <a:rPr lang="sk-SK" dirty="0" smtClean="0"/>
              <a:t>Cca 150 súkromných neziskových poisťovní</a:t>
            </a:r>
          </a:p>
          <a:p>
            <a:pPr lvl="2"/>
            <a:r>
              <a:rPr lang="sk-SK" dirty="0" smtClean="0"/>
              <a:t>Rovnaké nároky, od 2009 aj rovnaké poistné sadzby (ako % príjmu)</a:t>
            </a:r>
          </a:p>
          <a:p>
            <a:pPr lvl="2"/>
            <a:r>
              <a:rPr lang="sk-SK" dirty="0" smtClean="0"/>
              <a:t>Od 2009 prerozdeľovanie podľa veku, pohlavia a zdravotného stavu</a:t>
            </a:r>
          </a:p>
          <a:p>
            <a:pPr lvl="2"/>
            <a:r>
              <a:rPr lang="sk-SK" dirty="0" smtClean="0"/>
              <a:t>Poisťovne môžu ponúkať bonusové programy alebo plány so spoluúčasťou</a:t>
            </a:r>
          </a:p>
          <a:p>
            <a:pPr lvl="2"/>
            <a:r>
              <a:rPr lang="sk-SK" dirty="0" smtClean="0"/>
              <a:t>Poisťovne sa môžu líšiť zavedením dodatočného nominálneho poistného</a:t>
            </a:r>
          </a:p>
          <a:p>
            <a:pPr lvl="1"/>
            <a:r>
              <a:rPr lang="sk-SK" dirty="0" smtClean="0"/>
              <a:t>Ľudia s vyšším príjmom sa môžu rozhodnúť pre komerčné poistenie alebo sa nepoistiť (2006 – 12,5% obyvateľov)</a:t>
            </a:r>
          </a:p>
          <a:p>
            <a:pPr lvl="2"/>
            <a:r>
              <a:rPr lang="sk-SK" dirty="0" smtClean="0"/>
              <a:t>Cca 50 poisťovní </a:t>
            </a:r>
          </a:p>
          <a:p>
            <a:pPr lvl="2"/>
            <a:r>
              <a:rPr lang="en-US" dirty="0" err="1"/>
              <a:t>Poistné</a:t>
            </a:r>
            <a:r>
              <a:rPr lang="en-US" dirty="0"/>
              <a:t> </a:t>
            </a:r>
            <a:r>
              <a:rPr lang="en-US" dirty="0" err="1"/>
              <a:t>platby</a:t>
            </a:r>
            <a:r>
              <a:rPr lang="en-US" dirty="0"/>
              <a:t> </a:t>
            </a:r>
            <a:r>
              <a:rPr lang="en-US" dirty="0" err="1" smtClean="0"/>
              <a:t>závisia</a:t>
            </a:r>
            <a:r>
              <a:rPr lang="en-US" dirty="0" smtClean="0"/>
              <a:t> </a:t>
            </a:r>
            <a:r>
              <a:rPr lang="en-US" dirty="0"/>
              <a:t>od </a:t>
            </a:r>
            <a:r>
              <a:rPr lang="en-US" dirty="0" err="1"/>
              <a:t>rozsahu</a:t>
            </a:r>
            <a:r>
              <a:rPr lang="en-US" dirty="0"/>
              <a:t> </a:t>
            </a:r>
            <a:r>
              <a:rPr lang="en-US" dirty="0" err="1"/>
              <a:t>krytia</a:t>
            </a:r>
            <a:r>
              <a:rPr lang="en-US" dirty="0"/>
              <a:t>, </a:t>
            </a:r>
            <a:r>
              <a:rPr lang="en-US" dirty="0" err="1"/>
              <a:t>ako</a:t>
            </a:r>
            <a:r>
              <a:rPr lang="en-US" dirty="0"/>
              <a:t> </a:t>
            </a:r>
            <a:r>
              <a:rPr lang="en-US" dirty="0" err="1"/>
              <a:t>aj</a:t>
            </a:r>
            <a:r>
              <a:rPr lang="en-US" dirty="0"/>
              <a:t> od </a:t>
            </a:r>
            <a:r>
              <a:rPr lang="en-US" dirty="0" err="1"/>
              <a:t>rizikového</a:t>
            </a:r>
            <a:r>
              <a:rPr lang="en-US" dirty="0"/>
              <a:t> </a:t>
            </a:r>
            <a:r>
              <a:rPr lang="en-US" dirty="0" err="1"/>
              <a:t>profilu</a:t>
            </a:r>
            <a:r>
              <a:rPr lang="en-US" dirty="0"/>
              <a:t> </a:t>
            </a:r>
            <a:r>
              <a:rPr lang="en-US" dirty="0" err="1" smtClean="0"/>
              <a:t>poistenca</a:t>
            </a:r>
            <a:endParaRPr lang="sk-SK" dirty="0" smtClean="0"/>
          </a:p>
          <a:p>
            <a:pPr lvl="2"/>
            <a:r>
              <a:rPr lang="sk-SK" dirty="0" smtClean="0"/>
              <a:t>Povinné sporenie pre krytie nákladov vo vyššom veku</a:t>
            </a:r>
          </a:p>
          <a:p>
            <a:pPr lvl="2"/>
            <a:r>
              <a:rPr lang="sk-SK" dirty="0" smtClean="0"/>
              <a:t>„</a:t>
            </a:r>
            <a:r>
              <a:rPr lang="sk-SK" dirty="0" err="1" smtClean="0"/>
              <a:t>Benefits</a:t>
            </a:r>
            <a:r>
              <a:rPr lang="sk-SK" dirty="0" smtClean="0"/>
              <a:t> </a:t>
            </a:r>
            <a:r>
              <a:rPr lang="sk-SK" dirty="0" err="1" smtClean="0"/>
              <a:t>in-cash</a:t>
            </a:r>
            <a:r>
              <a:rPr lang="sk-SK" dirty="0" smtClean="0"/>
              <a:t>“</a:t>
            </a:r>
          </a:p>
          <a:p>
            <a:r>
              <a:rPr lang="sk-SK" dirty="0" smtClean="0"/>
              <a:t>Problém: S</a:t>
            </a:r>
            <a:r>
              <a:rPr lang="en-US" dirty="0" err="1" smtClean="0"/>
              <a:t>tarší</a:t>
            </a:r>
            <a:r>
              <a:rPr lang="en-US" dirty="0" smtClean="0"/>
              <a:t> </a:t>
            </a:r>
            <a:r>
              <a:rPr lang="en-US" dirty="0"/>
              <a:t>a </a:t>
            </a:r>
            <a:r>
              <a:rPr lang="en-US" dirty="0" err="1"/>
              <a:t>rizikovejší</a:t>
            </a:r>
            <a:r>
              <a:rPr lang="en-US" dirty="0"/>
              <a:t> </a:t>
            </a:r>
            <a:r>
              <a:rPr lang="en-US" dirty="0" err="1"/>
              <a:t>ľudia</a:t>
            </a:r>
            <a:r>
              <a:rPr lang="en-US" dirty="0"/>
              <a:t> s </a:t>
            </a:r>
            <a:r>
              <a:rPr lang="en-US" dirty="0" err="1"/>
              <a:t>nižším</a:t>
            </a:r>
            <a:r>
              <a:rPr lang="en-US" dirty="0"/>
              <a:t> </a:t>
            </a:r>
            <a:r>
              <a:rPr lang="en-US" dirty="0" err="1"/>
              <a:t>príjmom</a:t>
            </a:r>
            <a:r>
              <a:rPr lang="en-US" dirty="0"/>
              <a:t> </a:t>
            </a:r>
            <a:r>
              <a:rPr lang="en-US" dirty="0" err="1"/>
              <a:t>ostávajú</a:t>
            </a:r>
            <a:r>
              <a:rPr lang="en-US" dirty="0"/>
              <a:t> v </a:t>
            </a:r>
            <a:r>
              <a:rPr lang="en-US" dirty="0" err="1"/>
              <a:t>základnom</a:t>
            </a:r>
            <a:r>
              <a:rPr lang="en-US" dirty="0"/>
              <a:t> </a:t>
            </a:r>
            <a:r>
              <a:rPr lang="en-US" dirty="0" err="1" smtClean="0"/>
              <a:t>poistení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4950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Francúzsko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77500" lnSpcReduction="20000"/>
          </a:bodyPr>
          <a:lstStyle/>
          <a:p>
            <a:r>
              <a:rPr lang="sk-SK" dirty="0" smtClean="0"/>
              <a:t>Univerzálne povinné poistenie:</a:t>
            </a:r>
          </a:p>
          <a:p>
            <a:pPr lvl="1"/>
            <a:r>
              <a:rPr lang="sk-SK" dirty="0" smtClean="0"/>
              <a:t>Neziskové poisťovne, pod najväčšiu patrí cca 83% obyvateľov, zvyšné sa špecializujú podľa zamestnaní</a:t>
            </a:r>
          </a:p>
          <a:p>
            <a:pPr lvl="1"/>
            <a:r>
              <a:rPr lang="sk-SK" dirty="0" smtClean="0"/>
              <a:t>Rovnaké poistné sadzby (% z príjmu)</a:t>
            </a:r>
          </a:p>
          <a:p>
            <a:pPr lvl="1"/>
            <a:r>
              <a:rPr lang="sk-SK" dirty="0" smtClean="0"/>
              <a:t>Silná spoluúčasť:</a:t>
            </a:r>
          </a:p>
          <a:p>
            <a:pPr lvl="2"/>
            <a:r>
              <a:rPr lang="sk-SK" dirty="0" smtClean="0"/>
              <a:t>Verejné p</a:t>
            </a:r>
            <a:r>
              <a:rPr lang="en-US" dirty="0" err="1" smtClean="0"/>
              <a:t>oisťovne</a:t>
            </a:r>
            <a:r>
              <a:rPr lang="en-US" dirty="0" smtClean="0"/>
              <a:t> </a:t>
            </a:r>
            <a:r>
              <a:rPr lang="sk-SK" dirty="0" smtClean="0"/>
              <a:t>hradia </a:t>
            </a:r>
            <a:r>
              <a:rPr lang="en-US" dirty="0" smtClean="0"/>
              <a:t>80</a:t>
            </a:r>
            <a:r>
              <a:rPr lang="en-US" dirty="0"/>
              <a:t>% </a:t>
            </a:r>
            <a:r>
              <a:rPr lang="en-US" dirty="0" err="1"/>
              <a:t>nákladov</a:t>
            </a:r>
            <a:r>
              <a:rPr lang="en-US" dirty="0"/>
              <a:t> </a:t>
            </a:r>
            <a:r>
              <a:rPr lang="en-US" dirty="0" smtClean="0"/>
              <a:t>v </a:t>
            </a:r>
            <a:r>
              <a:rPr lang="en-US" dirty="0" err="1"/>
              <a:t>nemocnici</a:t>
            </a:r>
            <a:r>
              <a:rPr lang="en-US" dirty="0"/>
              <a:t> a 70% </a:t>
            </a:r>
            <a:r>
              <a:rPr lang="sk-SK" dirty="0" smtClean="0"/>
              <a:t>v </a:t>
            </a:r>
            <a:r>
              <a:rPr lang="en-US" dirty="0" err="1" smtClean="0"/>
              <a:t>ambulan</a:t>
            </a:r>
            <a:r>
              <a:rPr lang="sk-SK" dirty="0" err="1" smtClean="0"/>
              <a:t>cii</a:t>
            </a:r>
            <a:r>
              <a:rPr lang="sk-SK" dirty="0" smtClean="0"/>
              <a:t>, resp. 100% pri nákladnej a dlhodobej liečbe</a:t>
            </a:r>
          </a:p>
          <a:p>
            <a:pPr lvl="2"/>
            <a:r>
              <a:rPr lang="en-US" dirty="0" err="1" smtClean="0"/>
              <a:t>Pri</a:t>
            </a:r>
            <a:r>
              <a:rPr lang="en-US" dirty="0" smtClean="0"/>
              <a:t> </a:t>
            </a:r>
            <a:r>
              <a:rPr lang="en-US" dirty="0" err="1"/>
              <a:t>liekoch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predpis</a:t>
            </a:r>
            <a:r>
              <a:rPr lang="en-US" dirty="0"/>
              <a:t> </a:t>
            </a:r>
            <a:r>
              <a:rPr lang="sk-SK" dirty="0" smtClean="0"/>
              <a:t>je to </a:t>
            </a:r>
            <a:r>
              <a:rPr lang="en-US" dirty="0" smtClean="0"/>
              <a:t>od </a:t>
            </a:r>
            <a:r>
              <a:rPr lang="en-US" dirty="0"/>
              <a:t>35% do 100% </a:t>
            </a:r>
            <a:endParaRPr lang="sk-SK" dirty="0" smtClean="0"/>
          </a:p>
          <a:p>
            <a:r>
              <a:rPr lang="sk-SK" dirty="0" smtClean="0"/>
              <a:t>Doplnkové súkromné poistenie (86% obyvateľov):</a:t>
            </a:r>
          </a:p>
          <a:p>
            <a:pPr lvl="1"/>
            <a:r>
              <a:rPr lang="sk-SK" dirty="0" smtClean="0"/>
              <a:t>S</a:t>
            </a:r>
            <a:r>
              <a:rPr lang="en-US" dirty="0" err="1" smtClean="0"/>
              <a:t>úťaž</a:t>
            </a:r>
            <a:r>
              <a:rPr lang="en-US" dirty="0" smtClean="0"/>
              <a:t>, </a:t>
            </a:r>
            <a:r>
              <a:rPr lang="en-US" dirty="0" err="1"/>
              <a:t>štát</a:t>
            </a:r>
            <a:r>
              <a:rPr lang="en-US" dirty="0"/>
              <a:t> </a:t>
            </a:r>
            <a:r>
              <a:rPr lang="en-US" dirty="0" err="1"/>
              <a:t>nereguluje</a:t>
            </a:r>
            <a:r>
              <a:rPr lang="en-US" dirty="0"/>
              <a:t> </a:t>
            </a:r>
            <a:r>
              <a:rPr lang="en-US" dirty="0" err="1"/>
              <a:t>výšku</a:t>
            </a:r>
            <a:r>
              <a:rPr lang="en-US" dirty="0"/>
              <a:t> </a:t>
            </a:r>
            <a:r>
              <a:rPr lang="en-US" dirty="0" err="1"/>
              <a:t>poistných</a:t>
            </a:r>
            <a:r>
              <a:rPr lang="en-US" dirty="0"/>
              <a:t> </a:t>
            </a:r>
            <a:r>
              <a:rPr lang="en-US" dirty="0" err="1"/>
              <a:t>platieb</a:t>
            </a:r>
            <a:r>
              <a:rPr lang="en-US" dirty="0"/>
              <a:t> </a:t>
            </a:r>
            <a:r>
              <a:rPr lang="en-US" dirty="0" err="1"/>
              <a:t>ani</a:t>
            </a:r>
            <a:r>
              <a:rPr lang="en-US" dirty="0"/>
              <a:t> </a:t>
            </a:r>
            <a:r>
              <a:rPr lang="en-US" dirty="0" err="1"/>
              <a:t>rozsah</a:t>
            </a:r>
            <a:r>
              <a:rPr lang="en-US" dirty="0"/>
              <a:t> </a:t>
            </a:r>
            <a:r>
              <a:rPr lang="en-US" dirty="0" err="1" smtClean="0"/>
              <a:t>krytia</a:t>
            </a:r>
            <a:endParaRPr lang="sk-SK" dirty="0" smtClean="0"/>
          </a:p>
          <a:p>
            <a:pPr lvl="1"/>
            <a:r>
              <a:rPr lang="sk-SK" dirty="0" smtClean="0"/>
              <a:t>Tradičné poisťovne (cez tisíc neziskových, cca 60% trhu)</a:t>
            </a:r>
          </a:p>
          <a:p>
            <a:pPr lvl="1"/>
            <a:r>
              <a:rPr lang="sk-SK" dirty="0" smtClean="0"/>
              <a:t>Zamestnanecké poisťovne (cca 50 neziskových, 20%)</a:t>
            </a:r>
          </a:p>
          <a:p>
            <a:pPr lvl="1"/>
            <a:r>
              <a:rPr lang="sk-SK" dirty="0" smtClean="0"/>
              <a:t>Súkromné poisťovne (cca 120 ziskových aj neziskových, 20%)</a:t>
            </a:r>
          </a:p>
          <a:p>
            <a:r>
              <a:rPr lang="sk-SK" dirty="0" smtClean="0"/>
              <a:t>Od 2000 verejné doplnkové poistenie pre ľudí s nízkym príjmom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2917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USA 1/3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 smtClean="0"/>
              <a:t>Neexistuje </a:t>
            </a:r>
            <a:r>
              <a:rPr lang="sk-SK" dirty="0"/>
              <a:t>univerzálny zdravotný </a:t>
            </a:r>
            <a:r>
              <a:rPr lang="sk-SK" dirty="0" smtClean="0"/>
              <a:t>systém</a:t>
            </a:r>
          </a:p>
          <a:p>
            <a:r>
              <a:rPr lang="sk-SK" dirty="0" smtClean="0"/>
              <a:t>Viac ako tisíc poisťovní, prevažne neziskové</a:t>
            </a:r>
          </a:p>
          <a:p>
            <a:r>
              <a:rPr lang="sk-SK" dirty="0"/>
              <a:t>17% </a:t>
            </a:r>
            <a:r>
              <a:rPr lang="sk-SK" dirty="0" smtClean="0"/>
              <a:t>obyvateľov je </a:t>
            </a:r>
            <a:r>
              <a:rPr lang="sk-SK" dirty="0"/>
              <a:t>bez </a:t>
            </a:r>
            <a:r>
              <a:rPr lang="sk-SK" dirty="0" smtClean="0"/>
              <a:t>poistenia</a:t>
            </a:r>
          </a:p>
          <a:p>
            <a:r>
              <a:rPr lang="sk-SK" dirty="0"/>
              <a:t>Väčšina ľudí je poistených </a:t>
            </a:r>
            <a:r>
              <a:rPr lang="sk-SK" dirty="0" smtClean="0"/>
              <a:t>súkromne: </a:t>
            </a:r>
            <a:r>
              <a:rPr lang="sk-SK" dirty="0"/>
              <a:t>59% cez zamestnávateľa a zhruba 9% </a:t>
            </a:r>
            <a:r>
              <a:rPr lang="sk-SK" dirty="0" smtClean="0"/>
              <a:t>individuálne</a:t>
            </a:r>
          </a:p>
          <a:p>
            <a:pPr lvl="1"/>
            <a:r>
              <a:rPr lang="sk-SK" dirty="0" smtClean="0"/>
              <a:t>Nominálne poistné platby, </a:t>
            </a:r>
            <a:r>
              <a:rPr lang="sk-SK" dirty="0"/>
              <a:t>zdravotné poisťovne sa môžu líšiť v ich výške a môžu v nich zohľadniť zdravotné riziko </a:t>
            </a:r>
            <a:r>
              <a:rPr lang="sk-SK" dirty="0" smtClean="0"/>
              <a:t>poistenca</a:t>
            </a:r>
          </a:p>
          <a:p>
            <a:r>
              <a:rPr lang="sk-SK" dirty="0" smtClean="0"/>
              <a:t>28% obyvateľov poisťuje vláda (</a:t>
            </a:r>
            <a:r>
              <a:rPr lang="sk-SK" dirty="0" err="1" smtClean="0"/>
              <a:t>Medicaid</a:t>
            </a:r>
            <a:r>
              <a:rPr lang="sk-SK" dirty="0" smtClean="0"/>
              <a:t>, </a:t>
            </a:r>
            <a:r>
              <a:rPr lang="sk-SK" dirty="0" err="1" smtClean="0"/>
              <a:t>Medicare</a:t>
            </a:r>
            <a:r>
              <a:rPr lang="sk-SK" dirty="0" smtClean="0"/>
              <a:t>, atď.)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57708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USA 2/3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77500" lnSpcReduction="20000"/>
          </a:bodyPr>
          <a:lstStyle/>
          <a:p>
            <a:r>
              <a:rPr lang="sk-SK" dirty="0" smtClean="0"/>
              <a:t>Komerčné poistenie</a:t>
            </a:r>
          </a:p>
          <a:p>
            <a:pPr lvl="1"/>
            <a:r>
              <a:rPr lang="sk-SK" dirty="0"/>
              <a:t>Tradičné poistenie (</a:t>
            </a:r>
            <a:r>
              <a:rPr lang="sk-SK" dirty="0" err="1"/>
              <a:t>Fee-For-Service</a:t>
            </a:r>
            <a:r>
              <a:rPr lang="sk-SK" dirty="0"/>
              <a:t> </a:t>
            </a:r>
            <a:r>
              <a:rPr lang="sk-SK" dirty="0" err="1"/>
              <a:t>Plans</a:t>
            </a:r>
            <a:r>
              <a:rPr lang="sk-SK" dirty="0"/>
              <a:t>, resp. </a:t>
            </a:r>
            <a:r>
              <a:rPr lang="sk-SK" dirty="0" err="1"/>
              <a:t>Indemnity</a:t>
            </a:r>
            <a:r>
              <a:rPr lang="sk-SK" dirty="0"/>
              <a:t> </a:t>
            </a:r>
            <a:r>
              <a:rPr lang="sk-SK" dirty="0" err="1"/>
              <a:t>Plans</a:t>
            </a:r>
            <a:r>
              <a:rPr lang="sk-SK" dirty="0" smtClean="0"/>
              <a:t>): Poisťovne </a:t>
            </a:r>
            <a:r>
              <a:rPr lang="sk-SK" dirty="0"/>
              <a:t>preplácajú náklady na liečbu u každého poskytovateľa, ktorého si zvolí </a:t>
            </a:r>
            <a:r>
              <a:rPr lang="sk-SK" dirty="0" smtClean="0"/>
              <a:t>poistenec (</a:t>
            </a:r>
            <a:r>
              <a:rPr lang="sk-SK" dirty="0" err="1" smtClean="0"/>
              <a:t>benefits</a:t>
            </a:r>
            <a:r>
              <a:rPr lang="sk-SK" dirty="0" smtClean="0"/>
              <a:t> </a:t>
            </a:r>
            <a:r>
              <a:rPr lang="sk-SK" dirty="0" err="1" smtClean="0"/>
              <a:t>in-cash</a:t>
            </a:r>
            <a:r>
              <a:rPr lang="sk-SK" dirty="0" smtClean="0"/>
              <a:t>)</a:t>
            </a:r>
          </a:p>
          <a:p>
            <a:pPr lvl="1"/>
            <a:r>
              <a:rPr lang="sk-SK" dirty="0"/>
              <a:t>Poisťovne manažujúce </a:t>
            </a:r>
            <a:r>
              <a:rPr lang="sk-SK" dirty="0" smtClean="0"/>
              <a:t>pacienta (MCO): </a:t>
            </a:r>
            <a:r>
              <a:rPr lang="sk-SK" dirty="0"/>
              <a:t>P</a:t>
            </a:r>
            <a:r>
              <a:rPr lang="sk-SK" dirty="0" smtClean="0"/>
              <a:t>latia </a:t>
            </a:r>
            <a:r>
              <a:rPr lang="sk-SK" dirty="0"/>
              <a:t>za liečbu prevažne/prioritne vybraným </a:t>
            </a:r>
            <a:r>
              <a:rPr lang="sk-SK" dirty="0" smtClean="0"/>
              <a:t>poskytovateľom</a:t>
            </a:r>
          </a:p>
          <a:p>
            <a:pPr lvl="2"/>
            <a:r>
              <a:rPr lang="sk-SK" dirty="0" err="1"/>
              <a:t>Health</a:t>
            </a:r>
            <a:r>
              <a:rPr lang="sk-SK" dirty="0"/>
              <a:t> </a:t>
            </a:r>
            <a:r>
              <a:rPr lang="sk-SK" dirty="0" err="1"/>
              <a:t>Maintenance</a:t>
            </a:r>
            <a:r>
              <a:rPr lang="sk-SK" dirty="0"/>
              <a:t> </a:t>
            </a:r>
            <a:r>
              <a:rPr lang="sk-SK" dirty="0" err="1"/>
              <a:t>Organizations</a:t>
            </a:r>
            <a:r>
              <a:rPr lang="sk-SK" dirty="0"/>
              <a:t> (HMO) – väčšinou ziskové poisťovne, </a:t>
            </a:r>
            <a:r>
              <a:rPr lang="sk-SK" dirty="0" smtClean="0"/>
              <a:t>umiestňujú </a:t>
            </a:r>
            <a:r>
              <a:rPr lang="sk-SK" dirty="0"/>
              <a:t>pacientov u vybraných </a:t>
            </a:r>
            <a:r>
              <a:rPr lang="sk-SK" dirty="0" smtClean="0"/>
              <a:t>poskytovateľov (vlastná sieť), </a:t>
            </a:r>
            <a:r>
              <a:rPr lang="sk-SK" dirty="0"/>
              <a:t>hradia takmer všetky </a:t>
            </a:r>
            <a:r>
              <a:rPr lang="sk-SK" dirty="0" smtClean="0"/>
              <a:t>náklady</a:t>
            </a:r>
            <a:r>
              <a:rPr lang="en-US" dirty="0" smtClean="0"/>
              <a:t>;</a:t>
            </a:r>
            <a:r>
              <a:rPr lang="sk-SK" dirty="0" smtClean="0"/>
              <a:t> (2011 – 17% trhu)</a:t>
            </a:r>
          </a:p>
          <a:p>
            <a:pPr lvl="2"/>
            <a:r>
              <a:rPr lang="sk-SK" dirty="0" err="1"/>
              <a:t>Preferred</a:t>
            </a:r>
            <a:r>
              <a:rPr lang="sk-SK" dirty="0"/>
              <a:t> </a:t>
            </a:r>
            <a:r>
              <a:rPr lang="sk-SK" dirty="0" err="1"/>
              <a:t>Provider</a:t>
            </a:r>
            <a:r>
              <a:rPr lang="sk-SK" dirty="0"/>
              <a:t> </a:t>
            </a:r>
            <a:r>
              <a:rPr lang="sk-SK" dirty="0" err="1"/>
              <a:t>Organizations</a:t>
            </a:r>
            <a:r>
              <a:rPr lang="sk-SK" dirty="0"/>
              <a:t> (PPO</a:t>
            </a:r>
            <a:r>
              <a:rPr lang="sk-SK" dirty="0" smtClean="0"/>
              <a:t>) – združenia poskytovateľov financované zamestnávateľmi, ktorí rozhodujú o poistných platbách aj „balíku“</a:t>
            </a:r>
            <a:r>
              <a:rPr lang="en-US" dirty="0" smtClean="0"/>
              <a:t>; </a:t>
            </a:r>
            <a:r>
              <a:rPr lang="en-US" dirty="0" err="1" smtClean="0"/>
              <a:t>najro</a:t>
            </a:r>
            <a:r>
              <a:rPr lang="sk-SK" dirty="0" err="1" smtClean="0"/>
              <a:t>zšír</a:t>
            </a:r>
            <a:r>
              <a:rPr lang="en-US" dirty="0" err="1" smtClean="0"/>
              <a:t>enej</a:t>
            </a:r>
            <a:r>
              <a:rPr lang="sk-SK" dirty="0" smtClean="0"/>
              <a:t>š</a:t>
            </a:r>
            <a:r>
              <a:rPr lang="en-US" dirty="0" err="1" smtClean="0"/>
              <a:t>ia</a:t>
            </a:r>
            <a:r>
              <a:rPr lang="en-US" dirty="0" smtClean="0"/>
              <a:t> forma </a:t>
            </a:r>
            <a:r>
              <a:rPr lang="sk-SK" dirty="0" smtClean="0"/>
              <a:t>(</a:t>
            </a:r>
            <a:r>
              <a:rPr lang="en-US" dirty="0" smtClean="0"/>
              <a:t>2011 </a:t>
            </a:r>
            <a:r>
              <a:rPr lang="sk-SK" dirty="0" smtClean="0"/>
              <a:t>– 55%)</a:t>
            </a:r>
          </a:p>
          <a:p>
            <a:pPr lvl="2"/>
            <a:r>
              <a:rPr lang="sk-SK" dirty="0"/>
              <a:t>Point </a:t>
            </a:r>
            <a:r>
              <a:rPr lang="sk-SK" dirty="0" err="1"/>
              <a:t>of</a:t>
            </a:r>
            <a:r>
              <a:rPr lang="sk-SK" dirty="0"/>
              <a:t> </a:t>
            </a:r>
            <a:r>
              <a:rPr lang="sk-SK" dirty="0" err="1"/>
              <a:t>Service</a:t>
            </a:r>
            <a:r>
              <a:rPr lang="sk-SK" dirty="0"/>
              <a:t> (POS) </a:t>
            </a:r>
            <a:r>
              <a:rPr lang="sk-SK" dirty="0" smtClean="0"/>
              <a:t>– kľúčové je odporúčanie všeobecného lekára</a:t>
            </a:r>
          </a:p>
          <a:p>
            <a:pPr lvl="1"/>
            <a:r>
              <a:rPr lang="sk-SK" dirty="0" err="1"/>
              <a:t>High</a:t>
            </a:r>
            <a:r>
              <a:rPr lang="sk-SK" dirty="0"/>
              <a:t> </a:t>
            </a:r>
            <a:r>
              <a:rPr lang="sk-SK" dirty="0" err="1"/>
              <a:t>Deductible</a:t>
            </a:r>
            <a:r>
              <a:rPr lang="sk-SK" dirty="0"/>
              <a:t> </a:t>
            </a:r>
            <a:r>
              <a:rPr lang="sk-SK" dirty="0" err="1"/>
              <a:t>Health</a:t>
            </a:r>
            <a:r>
              <a:rPr lang="sk-SK" dirty="0"/>
              <a:t> </a:t>
            </a:r>
            <a:r>
              <a:rPr lang="sk-SK" dirty="0" err="1"/>
              <a:t>Plans</a:t>
            </a:r>
            <a:r>
              <a:rPr lang="sk-SK" dirty="0"/>
              <a:t> </a:t>
            </a:r>
            <a:r>
              <a:rPr lang="sk-SK" dirty="0" err="1"/>
              <a:t>With</a:t>
            </a:r>
            <a:r>
              <a:rPr lang="sk-SK" dirty="0"/>
              <a:t> </a:t>
            </a:r>
            <a:r>
              <a:rPr lang="sk-SK" dirty="0" err="1"/>
              <a:t>Savings</a:t>
            </a:r>
            <a:r>
              <a:rPr lang="sk-SK" dirty="0"/>
              <a:t> </a:t>
            </a:r>
            <a:r>
              <a:rPr lang="sk-SK" dirty="0" err="1"/>
              <a:t>Options</a:t>
            </a:r>
            <a:r>
              <a:rPr lang="sk-SK" dirty="0"/>
              <a:t> (HDHP/SO</a:t>
            </a:r>
            <a:r>
              <a:rPr lang="sk-SK" dirty="0" smtClean="0"/>
              <a:t>): tzv. „</a:t>
            </a:r>
            <a:r>
              <a:rPr lang="sk-SK" dirty="0" err="1" smtClean="0"/>
              <a:t>deductible</a:t>
            </a:r>
            <a:r>
              <a:rPr lang="sk-SK" dirty="0" smtClean="0"/>
              <a:t>“ platba aspoň 1000 USD/osobu a sporenie na osobitnom účte</a:t>
            </a:r>
            <a:r>
              <a:rPr lang="en-US" dirty="0" smtClean="0"/>
              <a:t>;</a:t>
            </a:r>
            <a:r>
              <a:rPr lang="sk-SK" dirty="0" smtClean="0"/>
              <a:t> (2011 – 17% trhu)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25591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USA 3/3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sk-SK" dirty="0" smtClean="0"/>
              <a:t>Dominantná je riadená starostlivosť (</a:t>
            </a:r>
            <a:r>
              <a:rPr lang="sk-SK" dirty="0" err="1" smtClean="0"/>
              <a:t>managed</a:t>
            </a:r>
            <a:r>
              <a:rPr lang="sk-SK" dirty="0" smtClean="0"/>
              <a:t> </a:t>
            </a:r>
            <a:r>
              <a:rPr lang="sk-SK" dirty="0" err="1" smtClean="0"/>
              <a:t>care</a:t>
            </a:r>
            <a:r>
              <a:rPr lang="sk-SK" dirty="0" smtClean="0"/>
              <a:t>):</a:t>
            </a:r>
          </a:p>
          <a:p>
            <a:pPr lvl="1"/>
            <a:r>
              <a:rPr lang="sk-SK" dirty="0" smtClean="0"/>
              <a:t>Vznikla ako reakcia na prudký rast nákladov najmä po 1980</a:t>
            </a:r>
          </a:p>
          <a:p>
            <a:pPr lvl="1"/>
            <a:r>
              <a:rPr lang="sk-SK" dirty="0" smtClean="0"/>
              <a:t>Poisťovne </a:t>
            </a:r>
            <a:r>
              <a:rPr lang="sk-SK" dirty="0"/>
              <a:t>získavajú lepšiu kontrolu nad nákladmi, ktoré platia </a:t>
            </a:r>
            <a:r>
              <a:rPr lang="sk-SK" dirty="0" smtClean="0"/>
              <a:t>poskytovateľom </a:t>
            </a:r>
            <a:r>
              <a:rPr lang="sk-SK" dirty="0"/>
              <a:t>ako aj nad kvalitou a objemom poskytovanej </a:t>
            </a:r>
            <a:r>
              <a:rPr lang="sk-SK" dirty="0" smtClean="0"/>
              <a:t>starostlivosti</a:t>
            </a:r>
          </a:p>
          <a:p>
            <a:pPr lvl="1"/>
            <a:r>
              <a:rPr lang="sk-SK" dirty="0" smtClean="0"/>
              <a:t>Typické sú tzv</a:t>
            </a:r>
            <a:r>
              <a:rPr lang="sk-SK" dirty="0"/>
              <a:t>. </a:t>
            </a:r>
            <a:r>
              <a:rPr lang="sk-SK" dirty="0" err="1"/>
              <a:t>kapitačné</a:t>
            </a:r>
            <a:r>
              <a:rPr lang="sk-SK" dirty="0"/>
              <a:t> </a:t>
            </a:r>
            <a:r>
              <a:rPr lang="sk-SK" dirty="0" smtClean="0"/>
              <a:t>kontrakty: </a:t>
            </a:r>
            <a:r>
              <a:rPr lang="sk-SK" dirty="0"/>
              <a:t>poisťovňa prenáša na poskytovateľov časť finančného </a:t>
            </a:r>
            <a:r>
              <a:rPr lang="sk-SK" dirty="0" smtClean="0"/>
              <a:t>rizika</a:t>
            </a:r>
          </a:p>
          <a:p>
            <a:pPr lvl="1"/>
            <a:r>
              <a:rPr lang="sk-SK" dirty="0"/>
              <a:t>Poisťovne môžu odmeňovať poskytovateľov pracujúcich v </a:t>
            </a:r>
            <a:r>
              <a:rPr lang="sk-SK" dirty="0" smtClean="0"/>
              <a:t>skupine (lepšia spolupráca, </a:t>
            </a:r>
            <a:r>
              <a:rPr lang="sk-SK" dirty="0" err="1" smtClean="0"/>
              <a:t>zdieľanie</a:t>
            </a:r>
            <a:r>
              <a:rPr lang="sk-SK" dirty="0" smtClean="0"/>
              <a:t> klinických aj finančných rizík)</a:t>
            </a:r>
          </a:p>
          <a:p>
            <a:pPr lvl="1"/>
            <a:r>
              <a:rPr lang="sk-SK" dirty="0"/>
              <a:t>Moderné programy </a:t>
            </a:r>
            <a:r>
              <a:rPr lang="sk-SK" dirty="0" smtClean="0"/>
              <a:t>pracujú s pacientmi – odmeňujú pacientov </a:t>
            </a:r>
            <a:r>
              <a:rPr lang="sk-SK" dirty="0"/>
              <a:t>za želané správanie a </a:t>
            </a:r>
            <a:r>
              <a:rPr lang="sk-SK" dirty="0" smtClean="0"/>
              <a:t>odrádzajú </a:t>
            </a:r>
            <a:r>
              <a:rPr lang="sk-SK" dirty="0"/>
              <a:t>od </a:t>
            </a:r>
            <a:r>
              <a:rPr lang="sk-SK" dirty="0" smtClean="0"/>
              <a:t>neželaného</a:t>
            </a:r>
          </a:p>
          <a:p>
            <a:pPr lvl="1"/>
            <a:r>
              <a:rPr lang="sk-SK" dirty="0" smtClean="0"/>
              <a:t>Rizikom je znižovanie nákladov </a:t>
            </a:r>
            <a:r>
              <a:rPr lang="sk-SK" dirty="0"/>
              <a:t>na úkor kvality </a:t>
            </a:r>
            <a:r>
              <a:rPr lang="sk-SK" dirty="0" smtClean="0"/>
              <a:t>(</a:t>
            </a:r>
            <a:r>
              <a:rPr lang="sk-SK" dirty="0"/>
              <a:t>napr. </a:t>
            </a:r>
            <a:r>
              <a:rPr lang="sk-SK" dirty="0" err="1" smtClean="0"/>
              <a:t>podliečovaním</a:t>
            </a:r>
            <a:r>
              <a:rPr lang="sk-SK" dirty="0" smtClean="0"/>
              <a:t> </a:t>
            </a:r>
            <a:r>
              <a:rPr lang="sk-SK" dirty="0"/>
              <a:t>pacientov</a:t>
            </a:r>
            <a:r>
              <a:rPr lang="sk-SK" dirty="0" smtClean="0"/>
              <a:t>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72130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Použitá literatúra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dirty="0" err="1" smtClean="0"/>
              <a:t>Goliaš</a:t>
            </a:r>
            <a:r>
              <a:rPr lang="sk-SK" dirty="0" smtClean="0"/>
              <a:t> P.: </a:t>
            </a:r>
            <a:r>
              <a:rPr lang="sk-SK" dirty="0" smtClean="0">
                <a:hlinkClick r:id="rId2"/>
              </a:rPr>
              <a:t>Ako zlepšiť súťaž na trhu zdravotného poistenia</a:t>
            </a:r>
            <a:r>
              <a:rPr lang="sk-SK" dirty="0" smtClean="0"/>
              <a:t>, INEKO, marec 2012</a:t>
            </a:r>
          </a:p>
          <a:p>
            <a:r>
              <a:rPr lang="sk-SK" dirty="0" err="1"/>
              <a:t>Goliaš</a:t>
            </a:r>
            <a:r>
              <a:rPr lang="sk-SK" dirty="0"/>
              <a:t> P.: </a:t>
            </a:r>
            <a:r>
              <a:rPr lang="en-US" dirty="0" err="1" smtClean="0">
                <a:hlinkClick r:id="rId3"/>
              </a:rPr>
              <a:t>Výhody</a:t>
            </a:r>
            <a:r>
              <a:rPr lang="en-US" dirty="0" smtClean="0">
                <a:hlinkClick r:id="rId3"/>
              </a:rPr>
              <a:t> </a:t>
            </a:r>
            <a:r>
              <a:rPr lang="en-US" dirty="0">
                <a:hlinkClick r:id="rId3"/>
              </a:rPr>
              <a:t>a </a:t>
            </a:r>
            <a:r>
              <a:rPr lang="en-US" dirty="0" err="1">
                <a:hlinkClick r:id="rId3"/>
              </a:rPr>
              <a:t>riziká</a:t>
            </a:r>
            <a:r>
              <a:rPr lang="en-US" dirty="0">
                <a:hlinkClick r:id="rId3"/>
              </a:rPr>
              <a:t> </a:t>
            </a:r>
            <a:r>
              <a:rPr lang="en-US" dirty="0" err="1">
                <a:hlinkClick r:id="rId3"/>
              </a:rPr>
              <a:t>riadenej</a:t>
            </a:r>
            <a:r>
              <a:rPr lang="en-US" dirty="0">
                <a:hlinkClick r:id="rId3"/>
              </a:rPr>
              <a:t> </a:t>
            </a:r>
            <a:r>
              <a:rPr lang="en-US" dirty="0" err="1">
                <a:hlinkClick r:id="rId3"/>
              </a:rPr>
              <a:t>starostlivosti</a:t>
            </a:r>
            <a:r>
              <a:rPr lang="en-US" dirty="0">
                <a:hlinkClick r:id="rId3"/>
              </a:rPr>
              <a:t> (</a:t>
            </a:r>
            <a:r>
              <a:rPr lang="en-US" dirty="0" err="1">
                <a:hlinkClick r:id="rId3"/>
              </a:rPr>
              <a:t>tzv</a:t>
            </a:r>
            <a:r>
              <a:rPr lang="en-US" dirty="0">
                <a:hlinkClick r:id="rId3"/>
              </a:rPr>
              <a:t>. Managed Care</a:t>
            </a:r>
            <a:r>
              <a:rPr lang="en-US" dirty="0" smtClean="0">
                <a:hlinkClick r:id="rId3"/>
              </a:rPr>
              <a:t>)</a:t>
            </a:r>
            <a:r>
              <a:rPr lang="sk-SK" dirty="0" smtClean="0"/>
              <a:t>, </a:t>
            </a:r>
            <a:r>
              <a:rPr lang="sk-SK" dirty="0"/>
              <a:t>INEKO, </a:t>
            </a:r>
            <a:r>
              <a:rPr lang="sk-SK" dirty="0" smtClean="0"/>
              <a:t>december 2011</a:t>
            </a:r>
          </a:p>
          <a:p>
            <a:r>
              <a:rPr lang="sk-SK" dirty="0" err="1"/>
              <a:t>Goliaš</a:t>
            </a:r>
            <a:r>
              <a:rPr lang="sk-SK" dirty="0"/>
              <a:t> P.: </a:t>
            </a:r>
            <a:r>
              <a:rPr lang="en-US" dirty="0" err="1" smtClean="0">
                <a:hlinkClick r:id="rId4"/>
              </a:rPr>
              <a:t>Analýza</a:t>
            </a:r>
            <a:r>
              <a:rPr lang="en-US" dirty="0" smtClean="0">
                <a:hlinkClick r:id="rId4"/>
              </a:rPr>
              <a:t> </a:t>
            </a:r>
            <a:r>
              <a:rPr lang="en-US" dirty="0" err="1">
                <a:hlinkClick r:id="rId4"/>
              </a:rPr>
              <a:t>rôznych</a:t>
            </a:r>
            <a:r>
              <a:rPr lang="en-US" dirty="0">
                <a:hlinkClick r:id="rId4"/>
              </a:rPr>
              <a:t> </a:t>
            </a:r>
            <a:r>
              <a:rPr lang="en-US" dirty="0" err="1">
                <a:hlinkClick r:id="rId4"/>
              </a:rPr>
              <a:t>možností</a:t>
            </a:r>
            <a:r>
              <a:rPr lang="en-US" dirty="0">
                <a:hlinkClick r:id="rId4"/>
              </a:rPr>
              <a:t> </a:t>
            </a:r>
            <a:r>
              <a:rPr lang="en-US" dirty="0" err="1">
                <a:hlinkClick r:id="rId4"/>
              </a:rPr>
              <a:t>financovania</a:t>
            </a:r>
            <a:r>
              <a:rPr lang="en-US" dirty="0">
                <a:hlinkClick r:id="rId4"/>
              </a:rPr>
              <a:t> </a:t>
            </a:r>
            <a:r>
              <a:rPr lang="en-US" dirty="0" err="1">
                <a:hlinkClick r:id="rId4"/>
              </a:rPr>
              <a:t>zdravotníctva</a:t>
            </a:r>
            <a:r>
              <a:rPr lang="en-US" dirty="0">
                <a:hlinkClick r:id="rId4"/>
              </a:rPr>
              <a:t> s </a:t>
            </a:r>
            <a:r>
              <a:rPr lang="en-US" dirty="0" err="1">
                <a:hlinkClick r:id="rId4"/>
              </a:rPr>
              <a:t>dôrazom</a:t>
            </a:r>
            <a:r>
              <a:rPr lang="en-US" dirty="0">
                <a:hlinkClick r:id="rId4"/>
              </a:rPr>
              <a:t> </a:t>
            </a:r>
            <a:r>
              <a:rPr lang="en-US" dirty="0" err="1">
                <a:hlinkClick r:id="rId4"/>
              </a:rPr>
              <a:t>na</a:t>
            </a:r>
            <a:r>
              <a:rPr lang="en-US" dirty="0">
                <a:hlinkClick r:id="rId4"/>
              </a:rPr>
              <a:t> </a:t>
            </a:r>
            <a:r>
              <a:rPr lang="en-US" dirty="0" err="1">
                <a:hlinkClick r:id="rId4"/>
              </a:rPr>
              <a:t>zmeny</a:t>
            </a:r>
            <a:r>
              <a:rPr lang="en-US" dirty="0">
                <a:hlinkClick r:id="rId4"/>
              </a:rPr>
              <a:t> </a:t>
            </a:r>
            <a:r>
              <a:rPr lang="en-US" dirty="0" err="1">
                <a:hlinkClick r:id="rId4"/>
              </a:rPr>
              <a:t>vo</a:t>
            </a:r>
            <a:r>
              <a:rPr lang="en-US" dirty="0">
                <a:hlinkClick r:id="rId4"/>
              </a:rPr>
              <a:t> </a:t>
            </a:r>
            <a:r>
              <a:rPr lang="en-US" dirty="0" err="1">
                <a:hlinkClick r:id="rId4"/>
              </a:rPr>
              <a:t>výbere</a:t>
            </a:r>
            <a:r>
              <a:rPr lang="en-US" dirty="0">
                <a:hlinkClick r:id="rId4"/>
              </a:rPr>
              <a:t> </a:t>
            </a:r>
            <a:r>
              <a:rPr lang="en-US" dirty="0" err="1" smtClean="0">
                <a:hlinkClick r:id="rId4"/>
              </a:rPr>
              <a:t>odvodov</a:t>
            </a:r>
            <a:r>
              <a:rPr lang="sk-SK" dirty="0" smtClean="0"/>
              <a:t>, </a:t>
            </a:r>
            <a:r>
              <a:rPr lang="sk-SK" dirty="0"/>
              <a:t>INEKO, </a:t>
            </a:r>
            <a:r>
              <a:rPr lang="sk-SK" dirty="0" smtClean="0"/>
              <a:t>september 2010</a:t>
            </a:r>
          </a:p>
          <a:p>
            <a:r>
              <a:rPr lang="sk-SK" dirty="0" err="1"/>
              <a:t>Goliaš</a:t>
            </a:r>
            <a:r>
              <a:rPr lang="sk-SK" dirty="0"/>
              <a:t> P.: </a:t>
            </a:r>
            <a:r>
              <a:rPr lang="en-US" dirty="0" err="1" smtClean="0">
                <a:hlinkClick r:id="rId5"/>
              </a:rPr>
              <a:t>Financovanie</a:t>
            </a:r>
            <a:r>
              <a:rPr lang="en-US" dirty="0" smtClean="0">
                <a:hlinkClick r:id="rId5"/>
              </a:rPr>
              <a:t> </a:t>
            </a:r>
            <a:r>
              <a:rPr lang="en-US" dirty="0" err="1">
                <a:hlinkClick r:id="rId5"/>
              </a:rPr>
              <a:t>zdravotníctva</a:t>
            </a:r>
            <a:r>
              <a:rPr lang="en-US" dirty="0">
                <a:hlinkClick r:id="rId5"/>
              </a:rPr>
              <a:t> </a:t>
            </a:r>
            <a:r>
              <a:rPr lang="en-US" dirty="0" err="1">
                <a:hlinkClick r:id="rId5"/>
              </a:rPr>
              <a:t>vo</a:t>
            </a:r>
            <a:r>
              <a:rPr lang="en-US" dirty="0">
                <a:hlinkClick r:id="rId5"/>
              </a:rPr>
              <a:t> </a:t>
            </a:r>
            <a:r>
              <a:rPr lang="en-US" dirty="0" err="1">
                <a:hlinkClick r:id="rId5"/>
              </a:rPr>
              <a:t>vybraných</a:t>
            </a:r>
            <a:r>
              <a:rPr lang="en-US" dirty="0">
                <a:hlinkClick r:id="rId5"/>
              </a:rPr>
              <a:t> </a:t>
            </a:r>
            <a:r>
              <a:rPr lang="en-US" dirty="0" err="1" smtClean="0">
                <a:hlinkClick r:id="rId5"/>
              </a:rPr>
              <a:t>štátoch</a:t>
            </a:r>
            <a:r>
              <a:rPr lang="sk-SK" dirty="0" smtClean="0"/>
              <a:t>, </a:t>
            </a:r>
            <a:r>
              <a:rPr lang="sk-SK" dirty="0"/>
              <a:t>INEKO, </a:t>
            </a:r>
            <a:r>
              <a:rPr lang="sk-SK" dirty="0" smtClean="0"/>
              <a:t>február 2009</a:t>
            </a:r>
          </a:p>
          <a:p>
            <a:r>
              <a:rPr lang="sk-SK" dirty="0" err="1" smtClean="0"/>
              <a:t>Pourová</a:t>
            </a:r>
            <a:r>
              <a:rPr lang="sk-SK" dirty="0" smtClean="0"/>
              <a:t> M. Pažitný P.: </a:t>
            </a:r>
            <a:r>
              <a:rPr lang="sk-SK" dirty="0" smtClean="0">
                <a:hlinkClick r:id="rId6"/>
              </a:rPr>
              <a:t>Nominálne poistné, Príklady fungovanie v Holandsku, Švajčiarsku a Nemecku</a:t>
            </a:r>
            <a:r>
              <a:rPr lang="sk-SK" dirty="0" smtClean="0"/>
              <a:t>, HPI, november 2011</a:t>
            </a:r>
            <a:endParaRPr lang="en-US" dirty="0"/>
          </a:p>
          <a:p>
            <a:endParaRPr lang="en-US" dirty="0"/>
          </a:p>
          <a:p>
            <a:endParaRPr lang="sk-SK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48139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1386</TotalTime>
  <Words>2103</Words>
  <Application>Microsoft Office PowerPoint</Application>
  <PresentationFormat>Předvádění na obrazovce (4:3)</PresentationFormat>
  <Paragraphs>233</Paragraphs>
  <Slides>27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Motív Office</vt:lpstr>
      <vt:lpstr>Trh zdravotného poistenia. Pluralita a súťaž?</vt:lpstr>
      <vt:lpstr>Obsah</vt:lpstr>
      <vt:lpstr>Dokonalá súťaž</vt:lpstr>
      <vt:lpstr>Zlyhania trhu 1/3</vt:lpstr>
      <vt:lpstr>Zlyhania trhu 2/3</vt:lpstr>
      <vt:lpstr>Zlyhania trhu 3/3</vt:lpstr>
      <vt:lpstr>Riešenia „zlyhaní trhu“</vt:lpstr>
      <vt:lpstr>Trh v zdravotnom poistení?</vt:lpstr>
      <vt:lpstr>Predpoklady efektívnej súťaže</vt:lpstr>
      <vt:lpstr>(Ne)Výhody unitárneho systému</vt:lpstr>
      <vt:lpstr>(Ne)Výhody súťaže</vt:lpstr>
      <vt:lpstr>Význam zdravotného poistenia</vt:lpstr>
      <vt:lpstr>Obsah</vt:lpstr>
      <vt:lpstr>Deregulácia ako globálny trend</vt:lpstr>
      <vt:lpstr>Kvalita zdravotníckych systémov</vt:lpstr>
      <vt:lpstr>Holandsko 1/5</vt:lpstr>
      <vt:lpstr>Holandsko 2/5</vt:lpstr>
      <vt:lpstr>Holandsko 3/5</vt:lpstr>
      <vt:lpstr>Holandsko 4/5</vt:lpstr>
      <vt:lpstr>Holandsko 5/5</vt:lpstr>
      <vt:lpstr>Švajčiarsko</vt:lpstr>
      <vt:lpstr>Nemecko</vt:lpstr>
      <vt:lpstr>Francúzsko</vt:lpstr>
      <vt:lpstr>USA 1/3</vt:lpstr>
      <vt:lpstr>USA 2/3</vt:lpstr>
      <vt:lpstr>USA 3/3</vt:lpstr>
      <vt:lpstr>Použitá literatúra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Predpoklady efektívnej súťaže v zdravotnom poistení</dc:title>
  <dc:creator>Peter Golias</dc:creator>
  <cp:lastModifiedBy>Lenovo User</cp:lastModifiedBy>
  <cp:revision>162</cp:revision>
  <dcterms:created xsi:type="dcterms:W3CDTF">2012-10-09T09:44:39Z</dcterms:created>
  <dcterms:modified xsi:type="dcterms:W3CDTF">2012-10-17T11:59:48Z</dcterms:modified>
</cp:coreProperties>
</file>