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78" r:id="rId4"/>
    <p:sldId id="267" r:id="rId5"/>
    <p:sldId id="275" r:id="rId6"/>
    <p:sldId id="257" r:id="rId7"/>
    <p:sldId id="274" r:id="rId8"/>
    <p:sldId id="259" r:id="rId9"/>
    <p:sldId id="260" r:id="rId10"/>
    <p:sldId id="276" r:id="rId11"/>
    <p:sldId id="280" r:id="rId12"/>
    <p:sldId id="266" r:id="rId13"/>
    <p:sldId id="264" r:id="rId14"/>
    <p:sldId id="263" r:id="rId15"/>
    <p:sldId id="262" r:id="rId16"/>
    <p:sldId id="265" r:id="rId17"/>
    <p:sldId id="268" r:id="rId18"/>
    <p:sldId id="269" r:id="rId19"/>
    <p:sldId id="273" r:id="rId20"/>
    <p:sldId id="270" r:id="rId21"/>
    <p:sldId id="277" r:id="rId22"/>
    <p:sldId id="279" r:id="rId23"/>
    <p:sldId id="271" r:id="rId24"/>
    <p:sldId id="272" r:id="rId25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0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BBA6-0DAE-4B62-97B2-FABA42B9FCFB}" type="datetimeFigureOut">
              <a:rPr lang="sk-SK" smtClean="0"/>
              <a:pPr/>
              <a:t>1. 10. 2012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A4DB-26A2-4E91-9307-02AA5F3F376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95903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BBA6-0DAE-4B62-97B2-FABA42B9FCFB}" type="datetimeFigureOut">
              <a:rPr lang="sk-SK" smtClean="0"/>
              <a:pPr/>
              <a:t>1. 10. 2012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A4DB-26A2-4E91-9307-02AA5F3F376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154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BBA6-0DAE-4B62-97B2-FABA42B9FCFB}" type="datetimeFigureOut">
              <a:rPr lang="sk-SK" smtClean="0"/>
              <a:pPr/>
              <a:t>1. 10. 2012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A4DB-26A2-4E91-9307-02AA5F3F376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37558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BBA6-0DAE-4B62-97B2-FABA42B9FCFB}" type="datetimeFigureOut">
              <a:rPr lang="sk-SK" smtClean="0"/>
              <a:pPr/>
              <a:t>1. 10. 2012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A4DB-26A2-4E91-9307-02AA5F3F376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39272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BBA6-0DAE-4B62-97B2-FABA42B9FCFB}" type="datetimeFigureOut">
              <a:rPr lang="sk-SK" smtClean="0"/>
              <a:pPr/>
              <a:t>1. 10. 2012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A4DB-26A2-4E91-9307-02AA5F3F376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32136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BBA6-0DAE-4B62-97B2-FABA42B9FCFB}" type="datetimeFigureOut">
              <a:rPr lang="sk-SK" smtClean="0"/>
              <a:pPr/>
              <a:t>1. 10. 2012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A4DB-26A2-4E91-9307-02AA5F3F376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70785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BBA6-0DAE-4B62-97B2-FABA42B9FCFB}" type="datetimeFigureOut">
              <a:rPr lang="sk-SK" smtClean="0"/>
              <a:pPr/>
              <a:t>1. 10. 2012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A4DB-26A2-4E91-9307-02AA5F3F376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18727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BBA6-0DAE-4B62-97B2-FABA42B9FCFB}" type="datetimeFigureOut">
              <a:rPr lang="sk-SK" smtClean="0"/>
              <a:pPr/>
              <a:t>1. 10. 2012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A4DB-26A2-4E91-9307-02AA5F3F376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45669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BBA6-0DAE-4B62-97B2-FABA42B9FCFB}" type="datetimeFigureOut">
              <a:rPr lang="sk-SK" smtClean="0"/>
              <a:pPr/>
              <a:t>1. 10. 2012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A4DB-26A2-4E91-9307-02AA5F3F376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4218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BBA6-0DAE-4B62-97B2-FABA42B9FCFB}" type="datetimeFigureOut">
              <a:rPr lang="sk-SK" smtClean="0"/>
              <a:pPr/>
              <a:t>1. 10. 2012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A4DB-26A2-4E91-9307-02AA5F3F376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32714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2BBA6-0DAE-4B62-97B2-FABA42B9FCFB}" type="datetimeFigureOut">
              <a:rPr lang="sk-SK" smtClean="0"/>
              <a:pPr/>
              <a:t>1. 10. 2012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A4DB-26A2-4E91-9307-02AA5F3F376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72659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02BBA6-0DAE-4B62-97B2-FABA42B9FCFB}" type="datetimeFigureOut">
              <a:rPr lang="sk-SK" smtClean="0"/>
              <a:pPr/>
              <a:t>1. 10. 2012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A4DB-26A2-4E91-9307-02AA5F3F376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59816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772817"/>
            <a:ext cx="7772400" cy="1827634"/>
          </a:xfrm>
        </p:spPr>
        <p:txBody>
          <a:bodyPr>
            <a:normAutofit fontScale="90000"/>
          </a:bodyPr>
          <a:lstStyle/>
          <a:p>
            <a:pPr algn="l"/>
            <a:r>
              <a:rPr lang="sk-SK" b="1" u="sng" dirty="0" err="1" smtClean="0"/>
              <a:t>Shadow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economy</a:t>
            </a:r>
            <a:r>
              <a:rPr lang="sk-SK" b="1" u="sng" dirty="0" smtClean="0"/>
              <a:t> in </a:t>
            </a:r>
            <a:r>
              <a:rPr lang="sk-SK" b="1" u="sng" dirty="0" err="1" smtClean="0"/>
              <a:t>Europe</a:t>
            </a:r>
            <a:r>
              <a:rPr lang="sk-SK" b="1" u="sng" dirty="0" smtClean="0"/>
              <a:t> and </a:t>
            </a:r>
            <a:r>
              <a:rPr lang="sk-SK" b="1" u="sng" dirty="0" err="1" smtClean="0"/>
              <a:t>how</a:t>
            </a:r>
            <a:r>
              <a:rPr lang="sk-SK" b="1" u="sng" dirty="0" smtClean="0"/>
              <a:t> to </a:t>
            </a:r>
            <a:r>
              <a:rPr lang="sk-SK" b="1" u="sng" dirty="0" err="1" smtClean="0"/>
              <a:t>fight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against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it</a:t>
            </a:r>
            <a:r>
              <a:rPr lang="sk-SK" b="1" dirty="0" smtClean="0"/>
              <a:t> </a:t>
            </a:r>
            <a:r>
              <a:rPr lang="sk-SK" dirty="0" smtClean="0"/>
              <a:t/>
            </a:r>
            <a:br>
              <a:rPr lang="sk-SK" dirty="0" smtClean="0"/>
            </a:br>
            <a:r>
              <a:rPr lang="sk-SK" sz="3600" dirty="0" smtClean="0"/>
              <a:t>(</a:t>
            </a:r>
            <a:r>
              <a:rPr lang="sk-SK" sz="3600" dirty="0" err="1" smtClean="0"/>
              <a:t>with</a:t>
            </a:r>
            <a:r>
              <a:rPr lang="sk-SK" sz="3600" dirty="0" smtClean="0"/>
              <a:t> </a:t>
            </a:r>
            <a:r>
              <a:rPr lang="sk-SK" sz="3600" dirty="0" err="1" smtClean="0"/>
              <a:t>focus</a:t>
            </a:r>
            <a:r>
              <a:rPr lang="sk-SK" sz="3600" dirty="0" smtClean="0"/>
              <a:t> on </a:t>
            </a:r>
            <a:r>
              <a:rPr lang="sk-SK" sz="3600" dirty="0" err="1" smtClean="0"/>
              <a:t>undeclared</a:t>
            </a:r>
            <a:r>
              <a:rPr lang="sk-SK" sz="3600" dirty="0" smtClean="0"/>
              <a:t> </a:t>
            </a:r>
            <a:r>
              <a:rPr lang="sk-SK" sz="3600" dirty="0" err="1" smtClean="0"/>
              <a:t>work</a:t>
            </a:r>
            <a:r>
              <a:rPr lang="sk-SK" sz="3600" dirty="0" smtClean="0"/>
              <a:t> and </a:t>
            </a:r>
            <a:r>
              <a:rPr lang="sk-SK" sz="3600" dirty="0" err="1" smtClean="0"/>
              <a:t>the</a:t>
            </a:r>
            <a:r>
              <a:rPr lang="sk-SK" sz="3600" dirty="0" smtClean="0"/>
              <a:t> </a:t>
            </a:r>
            <a:r>
              <a:rPr lang="sk-SK" sz="3600" dirty="0" err="1" smtClean="0"/>
              <a:t>best</a:t>
            </a:r>
            <a:r>
              <a:rPr lang="sk-SK" sz="3600" dirty="0" smtClean="0"/>
              <a:t> Slovak </a:t>
            </a:r>
            <a:r>
              <a:rPr lang="sk-SK" sz="3600" dirty="0" err="1" smtClean="0"/>
              <a:t>experience</a:t>
            </a:r>
            <a:r>
              <a:rPr lang="sk-SK" sz="3600" dirty="0" smtClean="0"/>
              <a:t>)</a:t>
            </a:r>
            <a:endParaRPr lang="sk-SK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221088"/>
            <a:ext cx="6400800" cy="1752600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Goliaš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Institute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for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economic</a:t>
            </a:r>
            <a:r>
              <a:rPr lang="sk-SK" dirty="0" smtClean="0">
                <a:solidFill>
                  <a:schemeClr val="tx1"/>
                </a:solidFill>
              </a:rPr>
              <a:t> and </a:t>
            </a:r>
            <a:r>
              <a:rPr lang="sk-SK" dirty="0" err="1" smtClean="0">
                <a:solidFill>
                  <a:schemeClr val="tx1"/>
                </a:solidFill>
              </a:rPr>
              <a:t>social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reforms</a:t>
            </a:r>
            <a:r>
              <a:rPr lang="sk-SK" dirty="0" smtClean="0">
                <a:solidFill>
                  <a:schemeClr val="tx1"/>
                </a:solidFill>
              </a:rPr>
              <a:t> (INEKO), Slovakia</a:t>
            </a: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September 27, </a:t>
            </a:r>
            <a:r>
              <a:rPr lang="sk-SK" dirty="0" err="1" smtClean="0">
                <a:solidFill>
                  <a:schemeClr val="tx1"/>
                </a:solidFill>
              </a:rPr>
              <a:t>Chisinau</a:t>
            </a:r>
            <a:r>
              <a:rPr lang="sk-SK" dirty="0" smtClean="0">
                <a:solidFill>
                  <a:schemeClr val="tx1"/>
                </a:solidFill>
              </a:rPr>
              <a:t>, </a:t>
            </a:r>
            <a:r>
              <a:rPr lang="sk-SK" dirty="0" err="1" smtClean="0">
                <a:solidFill>
                  <a:schemeClr val="tx1"/>
                </a:solidFill>
              </a:rPr>
              <a:t>Moldova</a:t>
            </a:r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377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dirty="0" err="1" smtClean="0"/>
              <a:t>What</a:t>
            </a:r>
            <a:r>
              <a:rPr lang="sk-SK" u="sng" dirty="0" smtClean="0"/>
              <a:t> </a:t>
            </a:r>
            <a:r>
              <a:rPr lang="sk-SK" u="sng" dirty="0" err="1" smtClean="0"/>
              <a:t>is</a:t>
            </a:r>
            <a:r>
              <a:rPr lang="sk-SK" u="sng" dirty="0" smtClean="0"/>
              <a:t> </a:t>
            </a:r>
            <a:r>
              <a:rPr lang="sk-SK" u="sng" dirty="0" err="1" smtClean="0"/>
              <a:t>shadow</a:t>
            </a:r>
            <a:r>
              <a:rPr lang="sk-SK" u="sng" dirty="0" smtClean="0"/>
              <a:t> </a:t>
            </a:r>
            <a:r>
              <a:rPr lang="sk-SK" u="sng" dirty="0" err="1" smtClean="0"/>
              <a:t>economy</a:t>
            </a:r>
            <a:r>
              <a:rPr lang="sk-SK" u="sng" dirty="0" smtClean="0"/>
              <a:t>?</a:t>
            </a:r>
            <a:endParaRPr lang="sk-SK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5040560"/>
          </a:xfrm>
        </p:spPr>
        <p:txBody>
          <a:bodyPr>
            <a:normAutofit/>
          </a:bodyPr>
          <a:lstStyle/>
          <a:p>
            <a:r>
              <a:rPr lang="sk-SK" dirty="0" err="1" smtClean="0"/>
              <a:t>Also</a:t>
            </a:r>
            <a:r>
              <a:rPr lang="sk-SK" dirty="0" smtClean="0"/>
              <a:t> „</a:t>
            </a:r>
            <a:r>
              <a:rPr lang="sk-SK" dirty="0" err="1" smtClean="0"/>
              <a:t>grey</a:t>
            </a:r>
            <a:r>
              <a:rPr lang="sk-SK" dirty="0" smtClean="0"/>
              <a:t> </a:t>
            </a:r>
            <a:r>
              <a:rPr lang="sk-SK" dirty="0" err="1" smtClean="0"/>
              <a:t>market</a:t>
            </a:r>
            <a:r>
              <a:rPr lang="sk-SK" dirty="0" smtClean="0"/>
              <a:t>“, „</a:t>
            </a:r>
            <a:r>
              <a:rPr lang="sk-SK" dirty="0" err="1" smtClean="0"/>
              <a:t>informal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“</a:t>
            </a:r>
          </a:p>
          <a:p>
            <a:r>
              <a:rPr lang="sk-SK" u="sng" dirty="0" err="1" smtClean="0"/>
              <a:t>Naturally</a:t>
            </a:r>
            <a:r>
              <a:rPr lang="sk-SK" u="sng" dirty="0" smtClean="0"/>
              <a:t> </a:t>
            </a:r>
            <a:r>
              <a:rPr lang="sk-SK" u="sng" dirty="0" err="1" smtClean="0"/>
              <a:t>legal</a:t>
            </a:r>
            <a:r>
              <a:rPr lang="sk-SK" dirty="0" smtClean="0"/>
              <a:t> </a:t>
            </a:r>
            <a:r>
              <a:rPr lang="sk-SK" dirty="0" err="1" smtClean="0"/>
              <a:t>activities</a:t>
            </a:r>
            <a:r>
              <a:rPr lang="sk-SK" dirty="0" smtClean="0"/>
              <a:t> </a:t>
            </a:r>
            <a:r>
              <a:rPr lang="sk-SK" dirty="0" err="1" smtClean="0"/>
              <a:t>hidden</a:t>
            </a:r>
            <a:r>
              <a:rPr lang="sk-SK" dirty="0" smtClean="0"/>
              <a:t> </a:t>
            </a:r>
            <a:r>
              <a:rPr lang="sk-SK" dirty="0" err="1" smtClean="0"/>
              <a:t>deliberately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authorities</a:t>
            </a:r>
            <a:r>
              <a:rPr lang="sk-SK" dirty="0" smtClean="0"/>
              <a:t> (</a:t>
            </a:r>
            <a:r>
              <a:rPr lang="sk-SK" dirty="0" err="1" smtClean="0"/>
              <a:t>ATKearney</a:t>
            </a:r>
            <a:r>
              <a:rPr lang="sk-SK" dirty="0" smtClean="0"/>
              <a:t>, </a:t>
            </a:r>
            <a:r>
              <a:rPr lang="sk-SK" dirty="0" err="1" smtClean="0"/>
              <a:t>Schneider</a:t>
            </a:r>
            <a:r>
              <a:rPr lang="sk-SK" dirty="0" smtClean="0"/>
              <a:t>)</a:t>
            </a:r>
          </a:p>
          <a:p>
            <a:r>
              <a:rPr lang="sk-SK" dirty="0"/>
              <a:t>T</a:t>
            </a:r>
            <a:r>
              <a:rPr lang="en-US" dirty="0" smtClean="0"/>
              <a:t>he part of an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 </a:t>
            </a:r>
            <a:r>
              <a:rPr lang="en-US" dirty="0" smtClean="0"/>
              <a:t>involving goods and services which are paid for in cash, and not declared for tax</a:t>
            </a:r>
            <a:r>
              <a:rPr lang="sk-SK" dirty="0" smtClean="0"/>
              <a:t> (</a:t>
            </a:r>
            <a:r>
              <a:rPr lang="sk-SK" dirty="0" err="1" smtClean="0"/>
              <a:t>BusinessDictionary.com</a:t>
            </a:r>
            <a:r>
              <a:rPr lang="sk-SK" dirty="0" smtClean="0"/>
              <a:t>)</a:t>
            </a:r>
          </a:p>
          <a:p>
            <a:r>
              <a:rPr lang="sk-SK" dirty="0" err="1" smtClean="0"/>
              <a:t>Around</a:t>
            </a:r>
            <a:r>
              <a:rPr lang="sk-SK" dirty="0" smtClean="0"/>
              <a:t> 2/3 </a:t>
            </a:r>
            <a:r>
              <a:rPr lang="sk-SK" dirty="0" err="1" smtClean="0"/>
              <a:t>of</a:t>
            </a:r>
            <a:r>
              <a:rPr lang="sk-SK" dirty="0" smtClean="0"/>
              <a:t> „</a:t>
            </a:r>
            <a:r>
              <a:rPr lang="sk-SK" dirty="0" err="1" smtClean="0"/>
              <a:t>shadow</a:t>
            </a:r>
            <a:r>
              <a:rPr lang="sk-SK" dirty="0" smtClean="0"/>
              <a:t>“ </a:t>
            </a:r>
            <a:r>
              <a:rPr lang="sk-SK" dirty="0" err="1" smtClean="0"/>
              <a:t>income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spent</a:t>
            </a:r>
            <a:r>
              <a:rPr lang="sk-SK" dirty="0" smtClean="0"/>
              <a:t> in </a:t>
            </a:r>
            <a:r>
              <a:rPr lang="sk-SK" dirty="0" err="1" smtClean="0"/>
              <a:t>official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 </a:t>
            </a:r>
            <a:r>
              <a:rPr lang="sk-SK" dirty="0"/>
              <a:t>(</a:t>
            </a:r>
            <a:r>
              <a:rPr lang="sk-SK" dirty="0" err="1"/>
              <a:t>ATKearney</a:t>
            </a:r>
            <a:r>
              <a:rPr lang="sk-SK" dirty="0"/>
              <a:t>, </a:t>
            </a:r>
            <a:r>
              <a:rPr lang="sk-SK" dirty="0" err="1"/>
              <a:t>Schneider</a:t>
            </a:r>
            <a:r>
              <a:rPr lang="sk-SK" dirty="0" smtClean="0"/>
              <a:t>)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689553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dirty="0" err="1" smtClean="0"/>
              <a:t>What</a:t>
            </a:r>
            <a:r>
              <a:rPr lang="sk-SK" u="sng" dirty="0" smtClean="0"/>
              <a:t> </a:t>
            </a:r>
            <a:r>
              <a:rPr lang="sk-SK" u="sng" dirty="0" err="1" smtClean="0"/>
              <a:t>is</a:t>
            </a:r>
            <a:r>
              <a:rPr lang="sk-SK" u="sng" dirty="0" smtClean="0"/>
              <a:t> </a:t>
            </a:r>
            <a:r>
              <a:rPr lang="sk-SK" u="sng" dirty="0" err="1" smtClean="0"/>
              <a:t>shadow</a:t>
            </a:r>
            <a:r>
              <a:rPr lang="sk-SK" u="sng" dirty="0" smtClean="0"/>
              <a:t> </a:t>
            </a:r>
            <a:r>
              <a:rPr lang="sk-SK" u="sng" dirty="0" err="1" smtClean="0"/>
              <a:t>economy</a:t>
            </a:r>
            <a:r>
              <a:rPr lang="sk-SK" u="sng" dirty="0" smtClean="0"/>
              <a:t>?</a:t>
            </a:r>
            <a:endParaRPr lang="en-US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err="1"/>
              <a:t>Structure</a:t>
            </a:r>
            <a:r>
              <a:rPr lang="sk-SK" dirty="0"/>
              <a:t> (</a:t>
            </a:r>
            <a:r>
              <a:rPr lang="sk-SK" dirty="0" err="1"/>
              <a:t>ATKearney</a:t>
            </a:r>
            <a:r>
              <a:rPr lang="sk-SK" dirty="0"/>
              <a:t>, </a:t>
            </a:r>
            <a:r>
              <a:rPr lang="sk-SK" dirty="0" err="1"/>
              <a:t>Schneider</a:t>
            </a:r>
            <a:r>
              <a:rPr lang="sk-SK" dirty="0"/>
              <a:t>):</a:t>
            </a:r>
          </a:p>
          <a:p>
            <a:pPr lvl="1"/>
            <a:r>
              <a:rPr lang="sk-SK" dirty="0" err="1"/>
              <a:t>Around</a:t>
            </a:r>
            <a:r>
              <a:rPr lang="sk-SK" dirty="0"/>
              <a:t> 1/3: </a:t>
            </a:r>
            <a:r>
              <a:rPr lang="sk-SK" dirty="0" err="1"/>
              <a:t>Underreporting</a:t>
            </a:r>
            <a:r>
              <a:rPr lang="sk-SK" dirty="0"/>
              <a:t>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profits</a:t>
            </a:r>
            <a:r>
              <a:rPr lang="sk-SK" dirty="0"/>
              <a:t> – </a:t>
            </a:r>
            <a:r>
              <a:rPr lang="sk-SK" dirty="0" err="1"/>
              <a:t>undeclared</a:t>
            </a:r>
            <a:r>
              <a:rPr lang="sk-SK" dirty="0"/>
              <a:t> </a:t>
            </a:r>
            <a:r>
              <a:rPr lang="sk-SK" dirty="0" err="1"/>
              <a:t>transactions</a:t>
            </a:r>
            <a:r>
              <a:rPr lang="sk-SK" dirty="0"/>
              <a:t> in </a:t>
            </a:r>
            <a:r>
              <a:rPr lang="sk-SK" dirty="0" err="1"/>
              <a:t>Business-to-Business</a:t>
            </a:r>
            <a:r>
              <a:rPr lang="sk-SK" dirty="0"/>
              <a:t> (B2B) and </a:t>
            </a:r>
            <a:r>
              <a:rPr lang="sk-SK" dirty="0" err="1"/>
              <a:t>Business-to-Consumer</a:t>
            </a:r>
            <a:r>
              <a:rPr lang="sk-SK" dirty="0"/>
              <a:t> (B2C) </a:t>
            </a:r>
            <a:r>
              <a:rPr lang="sk-SK" dirty="0" err="1"/>
              <a:t>relations</a:t>
            </a:r>
            <a:endParaRPr lang="sk-SK" dirty="0"/>
          </a:p>
          <a:p>
            <a:pPr lvl="1"/>
            <a:r>
              <a:rPr lang="sk-SK" dirty="0" err="1"/>
              <a:t>Around</a:t>
            </a:r>
            <a:r>
              <a:rPr lang="sk-SK" dirty="0"/>
              <a:t> 2/3: </a:t>
            </a:r>
            <a:r>
              <a:rPr lang="sk-SK" dirty="0" err="1"/>
              <a:t>Undeclared</a:t>
            </a:r>
            <a:r>
              <a:rPr lang="sk-SK" dirty="0"/>
              <a:t> </a:t>
            </a:r>
            <a:r>
              <a:rPr lang="sk-SK" dirty="0" err="1"/>
              <a:t>work</a:t>
            </a:r>
            <a:r>
              <a:rPr lang="sk-SK" dirty="0"/>
              <a:t> – </a:t>
            </a:r>
            <a:r>
              <a:rPr lang="sk-SK" dirty="0" err="1"/>
              <a:t>workers</a:t>
            </a:r>
            <a:r>
              <a:rPr lang="sk-SK" dirty="0"/>
              <a:t> </a:t>
            </a:r>
            <a:r>
              <a:rPr lang="sk-SK" dirty="0" err="1"/>
              <a:t>paid</a:t>
            </a:r>
            <a:r>
              <a:rPr lang="sk-SK" dirty="0"/>
              <a:t> „</a:t>
            </a:r>
            <a:r>
              <a:rPr lang="sk-SK" dirty="0" err="1"/>
              <a:t>under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table“</a:t>
            </a:r>
            <a:endParaRPr lang="en-US" dirty="0"/>
          </a:p>
          <a:p>
            <a:r>
              <a:rPr lang="sk-SK" dirty="0" err="1"/>
              <a:t>Problems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</a:t>
            </a:r>
            <a:r>
              <a:rPr lang="sk-SK" dirty="0" err="1"/>
              <a:t>measuring</a:t>
            </a:r>
            <a:r>
              <a:rPr lang="sk-SK" dirty="0"/>
              <a:t>:</a:t>
            </a:r>
          </a:p>
          <a:p>
            <a:pPr lvl="1"/>
            <a:r>
              <a:rPr lang="sk-SK" dirty="0" err="1"/>
              <a:t>Direct</a:t>
            </a:r>
            <a:r>
              <a:rPr lang="sk-SK" dirty="0"/>
              <a:t> </a:t>
            </a:r>
            <a:r>
              <a:rPr lang="sk-SK" dirty="0" err="1"/>
              <a:t>methods</a:t>
            </a:r>
            <a:r>
              <a:rPr lang="sk-SK" dirty="0"/>
              <a:t> (</a:t>
            </a:r>
            <a:r>
              <a:rPr lang="sk-SK" dirty="0" err="1"/>
              <a:t>statistical</a:t>
            </a:r>
            <a:r>
              <a:rPr lang="sk-SK" dirty="0"/>
              <a:t> </a:t>
            </a:r>
            <a:r>
              <a:rPr lang="sk-SK" dirty="0" err="1"/>
              <a:t>surveys</a:t>
            </a:r>
            <a:r>
              <a:rPr lang="sk-SK" dirty="0"/>
              <a:t>)</a:t>
            </a:r>
          </a:p>
          <a:p>
            <a:pPr lvl="1"/>
            <a:r>
              <a:rPr lang="sk-SK" dirty="0" err="1"/>
              <a:t>Indirect</a:t>
            </a:r>
            <a:r>
              <a:rPr lang="sk-SK" dirty="0"/>
              <a:t> </a:t>
            </a:r>
            <a:r>
              <a:rPr lang="sk-SK" dirty="0" err="1"/>
              <a:t>methods</a:t>
            </a:r>
            <a:r>
              <a:rPr lang="sk-SK" dirty="0"/>
              <a:t> (</a:t>
            </a:r>
            <a:r>
              <a:rPr lang="sk-SK" dirty="0" err="1"/>
              <a:t>national</a:t>
            </a:r>
            <a:r>
              <a:rPr lang="sk-SK" dirty="0"/>
              <a:t> </a:t>
            </a:r>
            <a:r>
              <a:rPr lang="sk-SK" dirty="0" err="1"/>
              <a:t>accounts</a:t>
            </a:r>
            <a:r>
              <a:rPr lang="sk-SK" dirty="0"/>
              <a:t> </a:t>
            </a:r>
            <a:r>
              <a:rPr lang="sk-SK" dirty="0" err="1"/>
              <a:t>vs</a:t>
            </a:r>
            <a:r>
              <a:rPr lang="sk-SK" dirty="0"/>
              <a:t> </a:t>
            </a:r>
            <a:r>
              <a:rPr lang="sk-SK" dirty="0" err="1"/>
              <a:t>electricity</a:t>
            </a:r>
            <a:r>
              <a:rPr lang="sk-SK" dirty="0"/>
              <a:t> </a:t>
            </a:r>
            <a:r>
              <a:rPr lang="sk-SK" dirty="0" err="1"/>
              <a:t>consumption</a:t>
            </a:r>
            <a:r>
              <a:rPr lang="sk-SK" dirty="0"/>
              <a:t>, </a:t>
            </a:r>
            <a:r>
              <a:rPr lang="sk-SK" dirty="0" err="1"/>
              <a:t>cash</a:t>
            </a:r>
            <a:r>
              <a:rPr lang="sk-SK" dirty="0"/>
              <a:t> </a:t>
            </a:r>
            <a:r>
              <a:rPr lang="sk-SK" dirty="0" err="1"/>
              <a:t>transactions</a:t>
            </a:r>
            <a:r>
              <a:rPr lang="sk-SK" dirty="0"/>
              <a:t>, </a:t>
            </a:r>
            <a:r>
              <a:rPr lang="sk-SK" dirty="0" err="1"/>
              <a:t>etc</a:t>
            </a:r>
            <a:r>
              <a:rPr lang="sk-SK" dirty="0" smtClean="0"/>
              <a:t>.)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1115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dirty="0" err="1" smtClean="0"/>
              <a:t>Four</a:t>
            </a:r>
            <a:r>
              <a:rPr lang="sk-SK" u="sng" dirty="0" smtClean="0"/>
              <a:t> </a:t>
            </a:r>
            <a:r>
              <a:rPr lang="sk-SK" u="sng" dirty="0" err="1" smtClean="0"/>
              <a:t>key</a:t>
            </a:r>
            <a:r>
              <a:rPr lang="sk-SK" u="sng" dirty="0" smtClean="0"/>
              <a:t> </a:t>
            </a:r>
            <a:r>
              <a:rPr lang="sk-SK" u="sng" dirty="0" err="1" smtClean="0"/>
              <a:t>causes</a:t>
            </a:r>
            <a:endParaRPr lang="en-US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514350">
              <a:buFont typeface="+mj-lt"/>
              <a:buAutoNum type="arabicPeriod"/>
            </a:pPr>
            <a:r>
              <a:rPr lang="sk-SK" dirty="0" err="1" smtClean="0"/>
              <a:t>High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burden</a:t>
            </a:r>
            <a:endParaRPr lang="sk-SK" dirty="0" smtClean="0"/>
          </a:p>
          <a:p>
            <a:pPr marL="571500" indent="-514350">
              <a:buFont typeface="+mj-lt"/>
              <a:buAutoNum type="arabicPeriod"/>
            </a:pPr>
            <a:r>
              <a:rPr lang="sk-SK" dirty="0" err="1" smtClean="0"/>
              <a:t>Lack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„</a:t>
            </a:r>
            <a:r>
              <a:rPr lang="sk-SK" dirty="0" err="1" smtClean="0"/>
              <a:t>guilty</a:t>
            </a:r>
            <a:r>
              <a:rPr lang="sk-SK" dirty="0" smtClean="0"/>
              <a:t> </a:t>
            </a:r>
            <a:r>
              <a:rPr lang="sk-SK" dirty="0" err="1" smtClean="0"/>
              <a:t>conscience</a:t>
            </a:r>
            <a:r>
              <a:rPr lang="sk-SK" dirty="0" smtClean="0"/>
              <a:t>“</a:t>
            </a:r>
          </a:p>
          <a:p>
            <a:pPr marL="800100" lvl="1" indent="-342900">
              <a:buFontTx/>
              <a:buChar char="-"/>
            </a:pPr>
            <a:r>
              <a:rPr lang="sk-SK" dirty="0" err="1" smtClean="0"/>
              <a:t>Shadow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considered</a:t>
            </a:r>
            <a:r>
              <a:rPr lang="sk-SK" dirty="0" smtClean="0"/>
              <a:t> to </a:t>
            </a:r>
            <a:r>
              <a:rPr lang="sk-SK" dirty="0" err="1" smtClean="0"/>
              <a:t>be</a:t>
            </a:r>
            <a:r>
              <a:rPr lang="sk-SK" dirty="0" smtClean="0"/>
              <a:t> </a:t>
            </a:r>
            <a:r>
              <a:rPr lang="sk-SK" dirty="0" err="1" smtClean="0"/>
              <a:t>normal</a:t>
            </a:r>
            <a:r>
              <a:rPr lang="sk-SK" dirty="0" smtClean="0"/>
              <a:t> </a:t>
            </a:r>
            <a:r>
              <a:rPr lang="sk-SK" dirty="0" err="1" smtClean="0"/>
              <a:t>usually</a:t>
            </a:r>
            <a:r>
              <a:rPr lang="sk-SK" dirty="0" smtClean="0"/>
              <a:t> </a:t>
            </a:r>
            <a:r>
              <a:rPr lang="sk-SK" dirty="0" err="1" smtClean="0"/>
              <a:t>if</a:t>
            </a:r>
            <a:r>
              <a:rPr lang="sk-SK" dirty="0" smtClean="0"/>
              <a:t> </a:t>
            </a:r>
            <a:r>
              <a:rPr lang="sk-SK" dirty="0" err="1" smtClean="0"/>
              <a:t>there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b="1" dirty="0" err="1" smtClean="0"/>
              <a:t>low</a:t>
            </a:r>
            <a:r>
              <a:rPr lang="sk-SK" b="1" dirty="0" smtClean="0"/>
              <a:t> </a:t>
            </a:r>
            <a:r>
              <a:rPr lang="sk-SK" b="1" dirty="0" err="1" smtClean="0"/>
              <a:t>quality</a:t>
            </a:r>
            <a:r>
              <a:rPr lang="sk-SK" b="1" dirty="0" smtClean="0"/>
              <a:t> </a:t>
            </a:r>
            <a:r>
              <a:rPr lang="sk-SK" b="1" dirty="0" err="1" smtClean="0"/>
              <a:t>of</a:t>
            </a:r>
            <a:r>
              <a:rPr lang="sk-SK" b="1" dirty="0" smtClean="0"/>
              <a:t> state </a:t>
            </a:r>
            <a:r>
              <a:rPr lang="sk-SK" b="1" dirty="0" err="1" smtClean="0"/>
              <a:t>institutions</a:t>
            </a:r>
            <a:r>
              <a:rPr lang="sk-SK" dirty="0" smtClean="0"/>
              <a:t> and </a:t>
            </a:r>
            <a:r>
              <a:rPr lang="sk-SK" dirty="0" err="1" smtClean="0"/>
              <a:t>benefits</a:t>
            </a:r>
            <a:endParaRPr lang="sk-SK" dirty="0" smtClean="0"/>
          </a:p>
          <a:p>
            <a:pPr marL="571500" indent="-514350">
              <a:buFont typeface="+mj-lt"/>
              <a:buAutoNum type="arabicPeriod"/>
            </a:pPr>
            <a:r>
              <a:rPr lang="sk-SK" dirty="0" err="1" smtClean="0"/>
              <a:t>High</a:t>
            </a:r>
            <a:r>
              <a:rPr lang="sk-SK" dirty="0" smtClean="0"/>
              <a:t> </a:t>
            </a:r>
            <a:r>
              <a:rPr lang="sk-SK" dirty="0" err="1" smtClean="0"/>
              <a:t>spread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cash</a:t>
            </a:r>
            <a:r>
              <a:rPr lang="sk-SK" dirty="0" smtClean="0"/>
              <a:t> </a:t>
            </a:r>
            <a:r>
              <a:rPr lang="sk-SK" dirty="0" err="1" smtClean="0"/>
              <a:t>payments</a:t>
            </a:r>
            <a:r>
              <a:rPr lang="sk-SK" dirty="0" smtClean="0"/>
              <a:t>  </a:t>
            </a:r>
          </a:p>
          <a:p>
            <a:pPr marL="571500" indent="-514350">
              <a:buFont typeface="+mj-lt"/>
              <a:buAutoNum type="arabicPeriod"/>
            </a:pPr>
            <a:r>
              <a:rPr lang="sk-SK" dirty="0" err="1" smtClean="0"/>
              <a:t>Low</a:t>
            </a:r>
            <a:r>
              <a:rPr lang="sk-SK" dirty="0" smtClean="0"/>
              <a:t> risk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detection</a:t>
            </a:r>
            <a:endParaRPr lang="sk-SK" dirty="0" smtClean="0"/>
          </a:p>
          <a:p>
            <a:pPr marL="800100" lvl="1" indent="-342900">
              <a:buFontTx/>
              <a:buChar char="-"/>
            </a:pPr>
            <a:r>
              <a:rPr lang="sk-SK" dirty="0" err="1" smtClean="0"/>
              <a:t>Depends</a:t>
            </a:r>
            <a:r>
              <a:rPr lang="sk-SK" dirty="0" smtClean="0"/>
              <a:t> on </a:t>
            </a:r>
            <a:r>
              <a:rPr lang="sk-SK" dirty="0" err="1" smtClean="0"/>
              <a:t>effectiveness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control</a:t>
            </a:r>
            <a:r>
              <a:rPr lang="sk-SK" dirty="0" smtClean="0"/>
              <a:t> and </a:t>
            </a:r>
            <a:r>
              <a:rPr lang="sk-SK" dirty="0" err="1" smtClean="0"/>
              <a:t>penalties</a:t>
            </a:r>
            <a:endParaRPr lang="sk-SK" dirty="0" smtClean="0"/>
          </a:p>
          <a:p>
            <a:pPr marL="1200150" lvl="2" indent="-342900">
              <a:buFontTx/>
              <a:buChar char="-"/>
            </a:pPr>
            <a:endParaRPr lang="sk-SK" dirty="0" smtClean="0"/>
          </a:p>
          <a:p>
            <a:pPr marL="971550" lvl="1" indent="-514350">
              <a:buFont typeface="+mj-lt"/>
              <a:buAutoNum type="arabicPeriod"/>
            </a:pPr>
            <a:endParaRPr lang="sk-SK" dirty="0" smtClean="0"/>
          </a:p>
          <a:p>
            <a:endParaRPr lang="en-US" dirty="0"/>
          </a:p>
        </p:txBody>
      </p:sp>
      <p:sp>
        <p:nvSpPr>
          <p:cNvPr id="4" name="BlokTextu 3"/>
          <p:cNvSpPr txBox="1"/>
          <p:nvPr/>
        </p:nvSpPr>
        <p:spPr>
          <a:xfrm>
            <a:off x="683568" y="6093296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Shadow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 in </a:t>
            </a:r>
            <a:r>
              <a:rPr lang="sk-SK" dirty="0" err="1" smtClean="0"/>
              <a:t>Europe</a:t>
            </a:r>
            <a:r>
              <a:rPr lang="sk-SK" dirty="0" smtClean="0"/>
              <a:t>, 2010, </a:t>
            </a:r>
            <a:r>
              <a:rPr lang="sk-SK" dirty="0" err="1" smtClean="0"/>
              <a:t>ATKearney</a:t>
            </a:r>
            <a:r>
              <a:rPr lang="sk-SK" dirty="0" smtClean="0"/>
              <a:t>, </a:t>
            </a:r>
            <a:r>
              <a:rPr lang="sk-SK" dirty="0" err="1" smtClean="0"/>
              <a:t>Friedrich</a:t>
            </a:r>
            <a:r>
              <a:rPr lang="sk-SK" dirty="0" smtClean="0"/>
              <a:t> </a:t>
            </a:r>
            <a:r>
              <a:rPr lang="sk-SK" dirty="0" err="1" smtClean="0"/>
              <a:t>Schneider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Johannes</a:t>
            </a:r>
            <a:r>
              <a:rPr lang="sk-SK" dirty="0" smtClean="0"/>
              <a:t> </a:t>
            </a:r>
            <a:r>
              <a:rPr lang="sk-SK" dirty="0" err="1"/>
              <a:t>Kepler</a:t>
            </a:r>
            <a:r>
              <a:rPr lang="sk-SK" dirty="0"/>
              <a:t> </a:t>
            </a:r>
            <a:r>
              <a:rPr lang="sk-SK" dirty="0" err="1" smtClean="0"/>
              <a:t>University</a:t>
            </a:r>
            <a:r>
              <a:rPr lang="sk-SK" dirty="0" smtClean="0"/>
              <a:t>, Linz</a:t>
            </a:r>
            <a:r>
              <a:rPr lang="sk-SK" dirty="0"/>
              <a:t>, </a:t>
            </a:r>
            <a:r>
              <a:rPr lang="sk-SK" dirty="0" err="1"/>
              <a:t>Austria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569211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dirty="0" err="1" smtClean="0"/>
              <a:t>Survey</a:t>
            </a:r>
            <a:r>
              <a:rPr lang="sk-SK" u="sng" dirty="0" smtClean="0"/>
              <a:t> on </a:t>
            </a:r>
            <a:r>
              <a:rPr lang="sk-SK" u="sng" dirty="0" err="1" smtClean="0"/>
              <a:t>causes</a:t>
            </a:r>
            <a:endParaRPr lang="en-US" u="sn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12775"/>
            <a:ext cx="7287344" cy="4605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467544" y="6018607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en-US" dirty="0" smtClean="0"/>
              <a:t>In From the Shadow: Integrating Europe’s Informal Labor</a:t>
            </a:r>
            <a:r>
              <a:rPr lang="sk-SK" dirty="0" smtClean="0"/>
              <a:t>,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World</a:t>
            </a:r>
            <a:r>
              <a:rPr lang="sk-SK" dirty="0" smtClean="0"/>
              <a:t> Bank report on </a:t>
            </a:r>
            <a:r>
              <a:rPr lang="sk-SK" dirty="0" err="1" smtClean="0"/>
              <a:t>shadow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 in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Central</a:t>
            </a:r>
            <a:r>
              <a:rPr lang="sk-SK" dirty="0" smtClean="0"/>
              <a:t> and </a:t>
            </a:r>
            <a:r>
              <a:rPr lang="sk-SK" dirty="0" err="1" smtClean="0"/>
              <a:t>Eastern</a:t>
            </a:r>
            <a:r>
              <a:rPr lang="sk-SK" dirty="0" smtClean="0"/>
              <a:t> </a:t>
            </a:r>
            <a:r>
              <a:rPr lang="sk-SK" dirty="0" err="1" smtClean="0"/>
              <a:t>Europe</a:t>
            </a:r>
            <a:r>
              <a:rPr lang="sk-SK" dirty="0" smtClean="0"/>
              <a:t>, September 2012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633780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dirty="0" err="1" smtClean="0"/>
              <a:t>Shadow</a:t>
            </a:r>
            <a:r>
              <a:rPr lang="sk-SK" u="sng" dirty="0" smtClean="0"/>
              <a:t> </a:t>
            </a:r>
            <a:r>
              <a:rPr lang="sk-SK" u="sng" dirty="0" err="1" smtClean="0"/>
              <a:t>economy</a:t>
            </a:r>
            <a:r>
              <a:rPr lang="sk-SK" u="sng" dirty="0" smtClean="0"/>
              <a:t> in </a:t>
            </a:r>
            <a:r>
              <a:rPr lang="sk-SK" u="sng" dirty="0" err="1" smtClean="0"/>
              <a:t>Europe</a:t>
            </a:r>
            <a:endParaRPr lang="sk-SK" u="sng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2776"/>
            <a:ext cx="7416712" cy="4560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683568" y="6093296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Shadow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 in </a:t>
            </a:r>
            <a:r>
              <a:rPr lang="sk-SK" dirty="0" err="1" smtClean="0"/>
              <a:t>Europe</a:t>
            </a:r>
            <a:r>
              <a:rPr lang="sk-SK" dirty="0" smtClean="0"/>
              <a:t>, 2010, </a:t>
            </a:r>
            <a:r>
              <a:rPr lang="sk-SK" dirty="0" err="1" smtClean="0"/>
              <a:t>ATKearney</a:t>
            </a:r>
            <a:r>
              <a:rPr lang="sk-SK" dirty="0" smtClean="0"/>
              <a:t>, </a:t>
            </a:r>
            <a:r>
              <a:rPr lang="sk-SK" dirty="0" err="1" smtClean="0"/>
              <a:t>Friedrich</a:t>
            </a:r>
            <a:r>
              <a:rPr lang="sk-SK" dirty="0" smtClean="0"/>
              <a:t> </a:t>
            </a:r>
            <a:r>
              <a:rPr lang="sk-SK" dirty="0" err="1" smtClean="0"/>
              <a:t>Schneider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Johannes</a:t>
            </a:r>
            <a:r>
              <a:rPr lang="sk-SK" dirty="0" smtClean="0"/>
              <a:t> </a:t>
            </a:r>
            <a:r>
              <a:rPr lang="sk-SK" dirty="0" err="1"/>
              <a:t>Kepler</a:t>
            </a:r>
            <a:r>
              <a:rPr lang="sk-SK" dirty="0"/>
              <a:t> </a:t>
            </a:r>
            <a:r>
              <a:rPr lang="sk-SK" dirty="0" err="1" smtClean="0"/>
              <a:t>University</a:t>
            </a:r>
            <a:r>
              <a:rPr lang="sk-SK" dirty="0" smtClean="0"/>
              <a:t>, Linz</a:t>
            </a:r>
            <a:r>
              <a:rPr lang="sk-SK" dirty="0"/>
              <a:t>, </a:t>
            </a:r>
            <a:r>
              <a:rPr lang="sk-SK" dirty="0" err="1"/>
              <a:t>Austria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0663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Shadow </a:t>
            </a:r>
            <a:r>
              <a:rPr lang="en-US" u="sng" dirty="0" err="1" smtClean="0"/>
              <a:t>econom</a:t>
            </a:r>
            <a:r>
              <a:rPr lang="sk-SK" u="sng" dirty="0" smtClean="0"/>
              <a:t>y</a:t>
            </a:r>
            <a:r>
              <a:rPr lang="en-US" u="sng" dirty="0" smtClean="0"/>
              <a:t> in Moldova</a:t>
            </a:r>
            <a:endParaRPr lang="en-US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u="sng" dirty="0" smtClean="0"/>
              <a:t>44.3% </a:t>
            </a:r>
            <a:r>
              <a:rPr lang="sk-SK" u="sng" dirty="0" err="1" smtClean="0"/>
              <a:t>of</a:t>
            </a:r>
            <a:r>
              <a:rPr lang="sk-SK" u="sng" dirty="0" smtClean="0"/>
              <a:t> GDP in 2006</a:t>
            </a:r>
            <a:r>
              <a:rPr lang="sk-SK" dirty="0" smtClean="0"/>
              <a:t> </a:t>
            </a:r>
          </a:p>
          <a:p>
            <a:r>
              <a:rPr lang="sk-SK" dirty="0" smtClean="0"/>
              <a:t>135th </a:t>
            </a:r>
            <a:r>
              <a:rPr lang="sk-SK" dirty="0" err="1" smtClean="0"/>
              <a:t>position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among</a:t>
            </a:r>
            <a:r>
              <a:rPr lang="sk-SK" dirty="0" smtClean="0"/>
              <a:t> 165 </a:t>
            </a:r>
            <a:r>
              <a:rPr lang="sk-SK" dirty="0" err="1" smtClean="0"/>
              <a:t>countries</a:t>
            </a:r>
            <a:endParaRPr lang="sk-SK" dirty="0" smtClean="0"/>
          </a:p>
          <a:p>
            <a:r>
              <a:rPr lang="sk-SK" dirty="0" err="1" smtClean="0"/>
              <a:t>Only</a:t>
            </a:r>
            <a:r>
              <a:rPr lang="sk-SK" dirty="0" smtClean="0"/>
              <a:t> </a:t>
            </a:r>
            <a:r>
              <a:rPr lang="sk-SK" dirty="0" err="1" smtClean="0"/>
              <a:t>Ukraine</a:t>
            </a:r>
            <a:r>
              <a:rPr lang="sk-SK" dirty="0" smtClean="0"/>
              <a:t> (46.8%) and Georgia (62.1%) </a:t>
            </a:r>
            <a:r>
              <a:rPr lang="sk-SK" dirty="0" err="1" smtClean="0"/>
              <a:t>have</a:t>
            </a:r>
            <a:r>
              <a:rPr lang="sk-SK" dirty="0" smtClean="0"/>
              <a:t> </a:t>
            </a:r>
            <a:r>
              <a:rPr lang="sk-SK" dirty="0" err="1" smtClean="0"/>
              <a:t>higher</a:t>
            </a:r>
            <a:r>
              <a:rPr lang="sk-SK" dirty="0" smtClean="0"/>
              <a:t> </a:t>
            </a:r>
            <a:r>
              <a:rPr lang="sk-SK" dirty="0" err="1" smtClean="0"/>
              <a:t>rates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among</a:t>
            </a:r>
            <a:r>
              <a:rPr lang="sk-SK" dirty="0" smtClean="0"/>
              <a:t> </a:t>
            </a:r>
            <a:r>
              <a:rPr lang="sk-SK" dirty="0" err="1" smtClean="0"/>
              <a:t>transition</a:t>
            </a:r>
            <a:r>
              <a:rPr lang="sk-SK" dirty="0" smtClean="0"/>
              <a:t> </a:t>
            </a:r>
            <a:r>
              <a:rPr lang="sk-SK" dirty="0" err="1" smtClean="0"/>
              <a:t>countries</a:t>
            </a:r>
            <a:endParaRPr lang="sk-SK" dirty="0" smtClean="0"/>
          </a:p>
          <a:p>
            <a:r>
              <a:rPr lang="sk-SK" dirty="0" err="1" smtClean="0"/>
              <a:t>Source</a:t>
            </a:r>
            <a:r>
              <a:rPr lang="sk-SK" dirty="0"/>
              <a:t>: </a:t>
            </a:r>
            <a:r>
              <a:rPr lang="en-US" dirty="0"/>
              <a:t>Schneider, F., A. </a:t>
            </a:r>
            <a:r>
              <a:rPr lang="en-US" dirty="0" err="1"/>
              <a:t>Buehn</a:t>
            </a:r>
            <a:r>
              <a:rPr lang="en-US" dirty="0"/>
              <a:t>, and C. Montenegro. 2010. “Shadow Economies All over</a:t>
            </a:r>
            <a:r>
              <a:rPr lang="sk-SK" dirty="0"/>
              <a:t> </a:t>
            </a:r>
            <a:r>
              <a:rPr lang="en-US" dirty="0"/>
              <a:t>the World: New Estimates for 162 Countries from 1999 to 2007.”</a:t>
            </a:r>
            <a:endParaRPr lang="sk-SK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39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dirty="0" err="1" smtClean="0"/>
              <a:t>Shadow</a:t>
            </a:r>
            <a:r>
              <a:rPr lang="sk-SK" u="sng" dirty="0" smtClean="0"/>
              <a:t> </a:t>
            </a:r>
            <a:r>
              <a:rPr lang="sk-SK" u="sng" dirty="0" err="1" smtClean="0"/>
              <a:t>economy</a:t>
            </a:r>
            <a:r>
              <a:rPr lang="sk-SK" u="sng" dirty="0" smtClean="0"/>
              <a:t> in </a:t>
            </a:r>
            <a:r>
              <a:rPr lang="sk-SK" u="sng" dirty="0" err="1" smtClean="0"/>
              <a:t>sectors</a:t>
            </a:r>
            <a:endParaRPr lang="sk-SK" u="sng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8760"/>
            <a:ext cx="7776864" cy="4688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683568" y="6093296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Shadow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 in </a:t>
            </a:r>
            <a:r>
              <a:rPr lang="sk-SK" dirty="0" err="1" smtClean="0"/>
              <a:t>Europe</a:t>
            </a:r>
            <a:r>
              <a:rPr lang="sk-SK" dirty="0" smtClean="0"/>
              <a:t>, 2010, </a:t>
            </a:r>
            <a:r>
              <a:rPr lang="sk-SK" dirty="0" err="1" smtClean="0"/>
              <a:t>ATKearney</a:t>
            </a:r>
            <a:r>
              <a:rPr lang="sk-SK" dirty="0" smtClean="0"/>
              <a:t>, </a:t>
            </a:r>
            <a:r>
              <a:rPr lang="sk-SK" dirty="0" err="1" smtClean="0"/>
              <a:t>Friedrich</a:t>
            </a:r>
            <a:r>
              <a:rPr lang="sk-SK" dirty="0" smtClean="0"/>
              <a:t> </a:t>
            </a:r>
            <a:r>
              <a:rPr lang="sk-SK" dirty="0" err="1" smtClean="0"/>
              <a:t>Schneider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Johannes</a:t>
            </a:r>
            <a:r>
              <a:rPr lang="sk-SK" dirty="0" smtClean="0"/>
              <a:t> </a:t>
            </a:r>
            <a:r>
              <a:rPr lang="sk-SK" dirty="0" err="1"/>
              <a:t>Kepler</a:t>
            </a:r>
            <a:r>
              <a:rPr lang="sk-SK" dirty="0"/>
              <a:t> </a:t>
            </a:r>
            <a:r>
              <a:rPr lang="sk-SK" dirty="0" err="1" smtClean="0"/>
              <a:t>University</a:t>
            </a:r>
            <a:r>
              <a:rPr lang="sk-SK" dirty="0" smtClean="0"/>
              <a:t>, Linz</a:t>
            </a:r>
            <a:r>
              <a:rPr lang="sk-SK" dirty="0"/>
              <a:t>, </a:t>
            </a:r>
            <a:r>
              <a:rPr lang="sk-SK" dirty="0" err="1"/>
              <a:t>Austria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86522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dirty="0" err="1" smtClean="0"/>
              <a:t>Structure</a:t>
            </a:r>
            <a:r>
              <a:rPr lang="sk-SK" u="sng" dirty="0" smtClean="0"/>
              <a:t> </a:t>
            </a:r>
            <a:r>
              <a:rPr lang="sk-SK" u="sng" dirty="0" err="1" smtClean="0"/>
              <a:t>of</a:t>
            </a:r>
            <a:r>
              <a:rPr lang="sk-SK" u="sng" dirty="0" smtClean="0"/>
              <a:t> </a:t>
            </a:r>
            <a:r>
              <a:rPr lang="sk-SK" u="sng" dirty="0" err="1" smtClean="0"/>
              <a:t>shadow</a:t>
            </a:r>
            <a:r>
              <a:rPr lang="sk-SK" u="sng" dirty="0" smtClean="0"/>
              <a:t> </a:t>
            </a:r>
            <a:r>
              <a:rPr lang="sk-SK" u="sng" dirty="0" err="1" smtClean="0"/>
              <a:t>economy</a:t>
            </a:r>
            <a:endParaRPr lang="sk-SK" u="sng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8255361" cy="3629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683568" y="6093296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Shadow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 in </a:t>
            </a:r>
            <a:r>
              <a:rPr lang="sk-SK" dirty="0" err="1" smtClean="0"/>
              <a:t>Europe</a:t>
            </a:r>
            <a:r>
              <a:rPr lang="sk-SK" dirty="0" smtClean="0"/>
              <a:t>, 2010, </a:t>
            </a:r>
            <a:r>
              <a:rPr lang="sk-SK" dirty="0" err="1" smtClean="0"/>
              <a:t>ATKearney</a:t>
            </a:r>
            <a:r>
              <a:rPr lang="sk-SK" dirty="0" smtClean="0"/>
              <a:t>, </a:t>
            </a:r>
            <a:r>
              <a:rPr lang="sk-SK" dirty="0" err="1" smtClean="0"/>
              <a:t>Friedrich</a:t>
            </a:r>
            <a:r>
              <a:rPr lang="sk-SK" dirty="0" smtClean="0"/>
              <a:t> </a:t>
            </a:r>
            <a:r>
              <a:rPr lang="sk-SK" dirty="0" err="1" smtClean="0"/>
              <a:t>Schneider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Johannes</a:t>
            </a:r>
            <a:r>
              <a:rPr lang="sk-SK" dirty="0" smtClean="0"/>
              <a:t> </a:t>
            </a:r>
            <a:r>
              <a:rPr lang="sk-SK" dirty="0" err="1"/>
              <a:t>Kepler</a:t>
            </a:r>
            <a:r>
              <a:rPr lang="sk-SK" dirty="0"/>
              <a:t> </a:t>
            </a:r>
            <a:r>
              <a:rPr lang="sk-SK" dirty="0" err="1" smtClean="0"/>
              <a:t>University</a:t>
            </a:r>
            <a:r>
              <a:rPr lang="sk-SK" dirty="0" smtClean="0"/>
              <a:t>, Linz</a:t>
            </a:r>
            <a:r>
              <a:rPr lang="sk-SK" dirty="0"/>
              <a:t>, </a:t>
            </a:r>
            <a:r>
              <a:rPr lang="sk-SK" dirty="0" err="1"/>
              <a:t>Austria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80960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dirty="0" err="1" smtClean="0"/>
              <a:t>Correlation</a:t>
            </a:r>
            <a:r>
              <a:rPr lang="sk-SK" u="sng" dirty="0" smtClean="0"/>
              <a:t> </a:t>
            </a:r>
            <a:r>
              <a:rPr lang="sk-SK" u="sng" dirty="0" err="1" smtClean="0"/>
              <a:t>with</a:t>
            </a:r>
            <a:r>
              <a:rPr lang="sk-SK" u="sng" dirty="0" smtClean="0"/>
              <a:t> </a:t>
            </a:r>
            <a:r>
              <a:rPr lang="sk-SK" u="sng" dirty="0" err="1" smtClean="0"/>
              <a:t>good</a:t>
            </a:r>
            <a:r>
              <a:rPr lang="sk-SK" u="sng" dirty="0" smtClean="0"/>
              <a:t> </a:t>
            </a:r>
            <a:r>
              <a:rPr lang="sk-SK" u="sng" dirty="0" err="1" smtClean="0"/>
              <a:t>government</a:t>
            </a:r>
            <a:endParaRPr lang="en-US" u="sng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8381546" cy="4502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467544" y="6018607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en-US" dirty="0" smtClean="0"/>
              <a:t>In From the Shadow: Integrating Europe’s Informal Labor</a:t>
            </a:r>
            <a:r>
              <a:rPr lang="sk-SK" dirty="0" smtClean="0"/>
              <a:t>,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World</a:t>
            </a:r>
            <a:r>
              <a:rPr lang="sk-SK" dirty="0" smtClean="0"/>
              <a:t> Bank report on </a:t>
            </a:r>
            <a:r>
              <a:rPr lang="sk-SK" dirty="0" err="1" smtClean="0"/>
              <a:t>shadow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 in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Central</a:t>
            </a:r>
            <a:r>
              <a:rPr lang="sk-SK" dirty="0" smtClean="0"/>
              <a:t> and </a:t>
            </a:r>
            <a:r>
              <a:rPr lang="sk-SK" dirty="0" err="1" smtClean="0"/>
              <a:t>Eastern</a:t>
            </a:r>
            <a:r>
              <a:rPr lang="sk-SK" dirty="0" smtClean="0"/>
              <a:t> </a:t>
            </a:r>
            <a:r>
              <a:rPr lang="sk-SK" dirty="0" err="1" smtClean="0"/>
              <a:t>Europe</a:t>
            </a:r>
            <a:r>
              <a:rPr lang="sk-SK" dirty="0" smtClean="0"/>
              <a:t>, September 2012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138636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u="sng" dirty="0" smtClean="0"/>
              <a:t>Trust to </a:t>
            </a:r>
            <a:r>
              <a:rPr lang="sk-SK" u="sng" dirty="0" err="1" smtClean="0"/>
              <a:t>government</a:t>
            </a:r>
            <a:endParaRPr lang="sk-SK" u="sng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0664"/>
                <a:gridCol w="1152128"/>
                <a:gridCol w="1008112"/>
                <a:gridCol w="1080120"/>
                <a:gridCol w="1080120"/>
                <a:gridCol w="1018456"/>
              </a:tblGrid>
              <a:tr h="370840">
                <a:tc>
                  <a:txBody>
                    <a:bodyPr/>
                    <a:lstStyle/>
                    <a:p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Moldova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Romania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Slovakia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Germany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USA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Confidence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in police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chemeClr val="tx1"/>
                          </a:solidFill>
                        </a:rPr>
                        <a:t>36%</a:t>
                      </a:r>
                      <a:endParaRPr lang="sk-SK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55%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62%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82%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79%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Confidence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in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judicial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system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chemeClr val="tx1"/>
                          </a:solidFill>
                        </a:rPr>
                        <a:t>27%</a:t>
                      </a:r>
                      <a:endParaRPr lang="sk-SK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chemeClr val="tx1"/>
                          </a:solidFill>
                        </a:rPr>
                        <a:t>24%</a:t>
                      </a:r>
                      <a:endParaRPr lang="sk-SK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34%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61%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48%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Confidence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in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government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chemeClr val="tx1"/>
                          </a:solidFill>
                        </a:rPr>
                        <a:t>24%</a:t>
                      </a:r>
                      <a:endParaRPr lang="sk-SK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chemeClr val="tx1"/>
                          </a:solidFill>
                        </a:rPr>
                        <a:t>12%</a:t>
                      </a:r>
                      <a:endParaRPr lang="sk-SK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chemeClr val="tx1"/>
                          </a:solidFill>
                        </a:rPr>
                        <a:t>28%</a:t>
                      </a:r>
                      <a:endParaRPr lang="sk-SK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42%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35%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City: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Quality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of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healthcare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chemeClr val="tx1"/>
                          </a:solidFill>
                        </a:rPr>
                        <a:t>43%</a:t>
                      </a:r>
                      <a:endParaRPr lang="sk-SK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chemeClr val="tx1"/>
                          </a:solidFill>
                        </a:rPr>
                        <a:t>38%</a:t>
                      </a:r>
                      <a:endParaRPr lang="sk-SK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63%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91%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73%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City: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Educational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system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54%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54%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62%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66%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64%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Honesty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of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elections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chemeClr val="tx1"/>
                          </a:solidFill>
                        </a:rPr>
                        <a:t>31%</a:t>
                      </a:r>
                      <a:endParaRPr lang="sk-SK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chemeClr val="tx1"/>
                          </a:solidFill>
                        </a:rPr>
                        <a:t>17%</a:t>
                      </a:r>
                      <a:endParaRPr lang="sk-SK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50%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62%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42%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Corruption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in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government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chemeClr val="tx1"/>
                          </a:solidFill>
                        </a:rPr>
                        <a:t>81%</a:t>
                      </a:r>
                      <a:endParaRPr lang="sk-SK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chemeClr val="tx1"/>
                          </a:solidFill>
                        </a:rPr>
                        <a:t>87%</a:t>
                      </a:r>
                      <a:endParaRPr lang="sk-SK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chemeClr val="tx1"/>
                          </a:solidFill>
                        </a:rPr>
                        <a:t>78%</a:t>
                      </a:r>
                      <a:endParaRPr lang="sk-SK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63%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73%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City: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Roads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and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highways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chemeClr val="tx1"/>
                          </a:solidFill>
                        </a:rPr>
                        <a:t>17%</a:t>
                      </a:r>
                      <a:endParaRPr lang="sk-SK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36%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35%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77%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66%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City: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Public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transportation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55%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61%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59%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67%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61%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67544" y="5589240"/>
            <a:ext cx="2634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Gallup</a:t>
            </a:r>
            <a:r>
              <a:rPr lang="sk-SK" dirty="0" smtClean="0"/>
              <a:t> </a:t>
            </a:r>
            <a:r>
              <a:rPr lang="sk-SK" dirty="0" err="1" smtClean="0"/>
              <a:t>WorldView</a:t>
            </a:r>
            <a:endParaRPr lang="sk-SK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u="sng" dirty="0" err="1" smtClean="0"/>
              <a:t>Correlation</a:t>
            </a:r>
            <a:r>
              <a:rPr lang="sk-SK" u="sng" dirty="0" smtClean="0"/>
              <a:t> </a:t>
            </a:r>
            <a:r>
              <a:rPr lang="sk-SK" u="sng" dirty="0" err="1" smtClean="0"/>
              <a:t>with</a:t>
            </a:r>
            <a:r>
              <a:rPr lang="sk-SK" u="sng" dirty="0" smtClean="0"/>
              <a:t> </a:t>
            </a:r>
            <a:r>
              <a:rPr lang="sk-SK" u="sng" dirty="0" err="1" smtClean="0"/>
              <a:t>electronic</a:t>
            </a:r>
            <a:r>
              <a:rPr lang="sk-SK" u="sng" dirty="0" smtClean="0"/>
              <a:t> </a:t>
            </a:r>
            <a:r>
              <a:rPr lang="sk-SK" u="sng" dirty="0" err="1" smtClean="0"/>
              <a:t>payments</a:t>
            </a:r>
            <a:endParaRPr lang="sk-SK" u="sng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40768"/>
            <a:ext cx="7632848" cy="4710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683568" y="6093296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Shadow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 in </a:t>
            </a:r>
            <a:r>
              <a:rPr lang="sk-SK" dirty="0" err="1" smtClean="0"/>
              <a:t>Europe</a:t>
            </a:r>
            <a:r>
              <a:rPr lang="sk-SK" dirty="0" smtClean="0"/>
              <a:t>, 2010, </a:t>
            </a:r>
            <a:r>
              <a:rPr lang="sk-SK" dirty="0" err="1" smtClean="0"/>
              <a:t>ATKearney</a:t>
            </a:r>
            <a:r>
              <a:rPr lang="sk-SK" dirty="0" smtClean="0"/>
              <a:t>, </a:t>
            </a:r>
            <a:r>
              <a:rPr lang="sk-SK" dirty="0" err="1" smtClean="0"/>
              <a:t>Friedrich</a:t>
            </a:r>
            <a:r>
              <a:rPr lang="sk-SK" dirty="0" smtClean="0"/>
              <a:t> </a:t>
            </a:r>
            <a:r>
              <a:rPr lang="sk-SK" dirty="0" err="1" smtClean="0"/>
              <a:t>Schneider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Johannes</a:t>
            </a:r>
            <a:r>
              <a:rPr lang="sk-SK" dirty="0" smtClean="0"/>
              <a:t> </a:t>
            </a:r>
            <a:r>
              <a:rPr lang="sk-SK" dirty="0" err="1"/>
              <a:t>Kepler</a:t>
            </a:r>
            <a:r>
              <a:rPr lang="sk-SK" dirty="0"/>
              <a:t> </a:t>
            </a:r>
            <a:r>
              <a:rPr lang="sk-SK" dirty="0" err="1" smtClean="0"/>
              <a:t>University</a:t>
            </a:r>
            <a:r>
              <a:rPr lang="sk-SK" dirty="0" smtClean="0"/>
              <a:t>, Linz</a:t>
            </a:r>
            <a:r>
              <a:rPr lang="sk-SK" dirty="0"/>
              <a:t>, </a:t>
            </a:r>
            <a:r>
              <a:rPr lang="sk-SK" dirty="0" err="1"/>
              <a:t>Austria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632651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dirty="0" err="1" smtClean="0"/>
              <a:t>World</a:t>
            </a:r>
            <a:r>
              <a:rPr lang="sk-SK" u="sng" dirty="0" smtClean="0"/>
              <a:t> Bank </a:t>
            </a:r>
            <a:r>
              <a:rPr lang="sk-SK" u="sng" dirty="0" err="1" smtClean="0"/>
              <a:t>warnings</a:t>
            </a:r>
            <a:endParaRPr lang="en-US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sk-SK" dirty="0" smtClean="0"/>
              <a:t>T</a:t>
            </a:r>
            <a:r>
              <a:rPr lang="en-US" dirty="0" smtClean="0"/>
              <a:t>he </a:t>
            </a:r>
            <a:r>
              <a:rPr lang="sk-SK" dirty="0" err="1" smtClean="0"/>
              <a:t>shadow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 </a:t>
            </a:r>
            <a:r>
              <a:rPr lang="en-US" dirty="0" smtClean="0"/>
              <a:t>most often involves low-paying and casual part-time jobs</a:t>
            </a:r>
            <a:r>
              <a:rPr lang="sk-SK" dirty="0" smtClean="0"/>
              <a:t>.</a:t>
            </a:r>
          </a:p>
          <a:p>
            <a:r>
              <a:rPr lang="sk-SK" dirty="0" err="1" smtClean="0"/>
              <a:t>Negative</a:t>
            </a:r>
            <a:r>
              <a:rPr lang="sk-SK" dirty="0" smtClean="0"/>
              <a:t> </a:t>
            </a:r>
            <a:r>
              <a:rPr lang="sk-SK" dirty="0" err="1" smtClean="0"/>
              <a:t>consequences</a:t>
            </a:r>
            <a:r>
              <a:rPr lang="sk-SK" dirty="0" smtClean="0"/>
              <a:t>:</a:t>
            </a:r>
          </a:p>
          <a:p>
            <a:pPr lvl="1"/>
            <a:r>
              <a:rPr lang="sk-SK" dirty="0" smtClean="0"/>
              <a:t>A</a:t>
            </a:r>
            <a:r>
              <a:rPr lang="en-US" dirty="0" smtClean="0"/>
              <a:t>t the household level workers and families are unable to properly manage their income risks because they have </a:t>
            </a:r>
            <a:r>
              <a:rPr lang="en-US" b="1" dirty="0" smtClean="0"/>
              <a:t>no formal access to social security</a:t>
            </a:r>
            <a:r>
              <a:rPr lang="en-US" dirty="0" smtClean="0"/>
              <a:t>. </a:t>
            </a:r>
            <a:endParaRPr lang="sk-SK" dirty="0" smtClean="0"/>
          </a:p>
          <a:p>
            <a:pPr lvl="1"/>
            <a:r>
              <a:rPr lang="en-US" dirty="0" smtClean="0"/>
              <a:t>Businesses that operate outside regulation lack access to credit</a:t>
            </a:r>
            <a:r>
              <a:rPr lang="sk-SK" dirty="0" smtClean="0"/>
              <a:t> and to</a:t>
            </a:r>
            <a:r>
              <a:rPr lang="en-US" dirty="0" smtClean="0"/>
              <a:t> protection of property rights while formal companies are overburdened due to tax revenue losses and </a:t>
            </a:r>
            <a:r>
              <a:rPr lang="en-US" b="1" dirty="0" smtClean="0"/>
              <a:t>unfair competition </a:t>
            </a:r>
            <a:r>
              <a:rPr lang="en-US" dirty="0" smtClean="0"/>
              <a:t>from informal firms.</a:t>
            </a:r>
            <a:endParaRPr lang="sk-SK" dirty="0" smtClean="0"/>
          </a:p>
          <a:p>
            <a:pPr lvl="1"/>
            <a:r>
              <a:rPr lang="en-US" dirty="0" smtClean="0"/>
              <a:t>At the societal level, a large informal sector </a:t>
            </a:r>
            <a:r>
              <a:rPr lang="en-US" b="1" dirty="0" smtClean="0"/>
              <a:t>erodes the financing of public goods and services</a:t>
            </a:r>
            <a:r>
              <a:rPr lang="en-US" dirty="0" smtClean="0"/>
              <a:t>, thereby inhibiting the government’s capacity to provide proper education and health care services and a well-functioning </a:t>
            </a:r>
            <a:r>
              <a:rPr lang="en-US" dirty="0" err="1" smtClean="0"/>
              <a:t>infrastructur</a:t>
            </a:r>
            <a:r>
              <a:rPr lang="sk-SK" dirty="0" smtClean="0"/>
              <a:t>e.</a:t>
            </a:r>
            <a:endParaRPr lang="en-US" dirty="0"/>
          </a:p>
        </p:txBody>
      </p:sp>
      <p:sp>
        <p:nvSpPr>
          <p:cNvPr id="4" name="BlokTextu 3"/>
          <p:cNvSpPr txBox="1"/>
          <p:nvPr/>
        </p:nvSpPr>
        <p:spPr>
          <a:xfrm>
            <a:off x="467544" y="6018607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en-US" dirty="0" smtClean="0"/>
              <a:t>In From the Shadow: Integrating Europe’s Informal Labor</a:t>
            </a:r>
            <a:r>
              <a:rPr lang="sk-SK" dirty="0" smtClean="0"/>
              <a:t>,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World</a:t>
            </a:r>
            <a:r>
              <a:rPr lang="sk-SK" dirty="0" smtClean="0"/>
              <a:t> Bank report on </a:t>
            </a:r>
            <a:r>
              <a:rPr lang="sk-SK" dirty="0" err="1" smtClean="0"/>
              <a:t>shadow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 in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Central</a:t>
            </a:r>
            <a:r>
              <a:rPr lang="sk-SK" dirty="0" smtClean="0"/>
              <a:t> and </a:t>
            </a:r>
            <a:r>
              <a:rPr lang="sk-SK" dirty="0" err="1" smtClean="0"/>
              <a:t>Eastern</a:t>
            </a:r>
            <a:r>
              <a:rPr lang="sk-SK" dirty="0" smtClean="0"/>
              <a:t> </a:t>
            </a:r>
            <a:r>
              <a:rPr lang="sk-SK" dirty="0" err="1" smtClean="0"/>
              <a:t>Europe</a:t>
            </a:r>
            <a:r>
              <a:rPr lang="sk-SK" dirty="0" smtClean="0"/>
              <a:t>, September 2012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57227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u="sng" dirty="0" err="1" smtClean="0"/>
              <a:t>World</a:t>
            </a:r>
            <a:r>
              <a:rPr lang="sk-SK" u="sng" dirty="0" smtClean="0"/>
              <a:t> Bank </a:t>
            </a:r>
            <a:r>
              <a:rPr lang="sk-SK" u="sng" dirty="0" err="1" smtClean="0"/>
              <a:t>warnings</a:t>
            </a:r>
            <a:endParaRPr lang="sk-SK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The governments in Eastern Europe cannot afford a large shadow economy, neither in the short run due to fiscal concerns, nor in the long run due to the shrinking </a:t>
            </a:r>
            <a:r>
              <a:rPr lang="en-US" dirty="0" err="1" smtClean="0"/>
              <a:t>labour</a:t>
            </a:r>
            <a:r>
              <a:rPr lang="en-US" dirty="0" smtClean="0"/>
              <a:t> force</a:t>
            </a:r>
            <a:r>
              <a:rPr lang="sk-SK" dirty="0" smtClean="0"/>
              <a:t> (</a:t>
            </a:r>
            <a:r>
              <a:rPr lang="sk-SK" dirty="0" err="1" smtClean="0"/>
              <a:t>aging</a:t>
            </a:r>
            <a:r>
              <a:rPr lang="sk-SK" dirty="0" smtClean="0"/>
              <a:t>).</a:t>
            </a:r>
          </a:p>
          <a:p>
            <a:r>
              <a:rPr lang="sk-SK" dirty="0" err="1" smtClean="0"/>
              <a:t>Shadow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 </a:t>
            </a:r>
            <a:r>
              <a:rPr lang="en-US" dirty="0" smtClean="0"/>
              <a:t>in </a:t>
            </a:r>
            <a:r>
              <a:rPr lang="sk-SK" dirty="0" smtClean="0"/>
              <a:t>E</a:t>
            </a:r>
            <a:r>
              <a:rPr lang="en-US" dirty="0" smtClean="0"/>
              <a:t>astern Europe is so widespread that it risks undermining the region's long-term growth potential</a:t>
            </a:r>
            <a:r>
              <a:rPr lang="sk-SK" dirty="0" smtClean="0"/>
              <a:t>.</a:t>
            </a:r>
          </a:p>
          <a:p>
            <a:r>
              <a:rPr lang="sk-SK" dirty="0" smtClean="0"/>
              <a:t>T</a:t>
            </a:r>
            <a:r>
              <a:rPr lang="en-US" dirty="0" smtClean="0"/>
              <a:t>he ongoing financial crisis has created a </a:t>
            </a:r>
            <a:r>
              <a:rPr lang="en-US" i="1" dirty="0" smtClean="0"/>
              <a:t>"renewed sense of urgency" </a:t>
            </a:r>
            <a:r>
              <a:rPr lang="en-US" dirty="0" smtClean="0"/>
              <a:t>to end the practice of untaxed and unregulated work</a:t>
            </a:r>
            <a:r>
              <a:rPr lang="sk-SK" dirty="0" smtClean="0"/>
              <a:t>.</a:t>
            </a:r>
          </a:p>
        </p:txBody>
      </p:sp>
      <p:sp>
        <p:nvSpPr>
          <p:cNvPr id="4" name="BlokTextu 3"/>
          <p:cNvSpPr txBox="1"/>
          <p:nvPr/>
        </p:nvSpPr>
        <p:spPr>
          <a:xfrm>
            <a:off x="467544" y="6018607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en-US" dirty="0" smtClean="0"/>
              <a:t>In From the Shadow: Integrating Europe’s Informal Labor</a:t>
            </a:r>
            <a:r>
              <a:rPr lang="sk-SK" dirty="0" smtClean="0"/>
              <a:t>,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World</a:t>
            </a:r>
            <a:r>
              <a:rPr lang="sk-SK" dirty="0" smtClean="0"/>
              <a:t> Bank report on </a:t>
            </a:r>
            <a:r>
              <a:rPr lang="sk-SK" dirty="0" err="1" smtClean="0"/>
              <a:t>shadow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 in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Central</a:t>
            </a:r>
            <a:r>
              <a:rPr lang="sk-SK" dirty="0" smtClean="0"/>
              <a:t> and </a:t>
            </a:r>
            <a:r>
              <a:rPr lang="sk-SK" dirty="0" err="1" smtClean="0"/>
              <a:t>Eastern</a:t>
            </a:r>
            <a:r>
              <a:rPr lang="sk-SK" dirty="0" smtClean="0"/>
              <a:t> </a:t>
            </a:r>
            <a:r>
              <a:rPr lang="sk-SK" dirty="0" err="1" smtClean="0"/>
              <a:t>Europe</a:t>
            </a:r>
            <a:r>
              <a:rPr lang="sk-SK" dirty="0" smtClean="0"/>
              <a:t>, September 2012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219964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u="sng" dirty="0" err="1" smtClean="0"/>
              <a:t>World</a:t>
            </a:r>
            <a:r>
              <a:rPr lang="sk-SK" u="sng" dirty="0" smtClean="0"/>
              <a:t> Bank </a:t>
            </a:r>
            <a:r>
              <a:rPr lang="sk-SK" u="sng" dirty="0" err="1" smtClean="0"/>
              <a:t>recommendations</a:t>
            </a:r>
            <a:endParaRPr lang="sk-SK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smtClean="0"/>
              <a:t>I</a:t>
            </a:r>
            <a:r>
              <a:rPr lang="en-US" dirty="0" smtClean="0"/>
              <a:t>t is not all about enforcing laws and punishing offenders, but also about making the formal sector more attractive and changing social norms for paying taxes</a:t>
            </a:r>
            <a:r>
              <a:rPr lang="sk-SK" dirty="0" smtClean="0"/>
              <a:t>.</a:t>
            </a:r>
          </a:p>
          <a:p>
            <a:r>
              <a:rPr lang="en-US" dirty="0" smtClean="0"/>
              <a:t>Building trust in government is a key factor in convincing citizens paying taxes is useful</a:t>
            </a:r>
            <a:r>
              <a:rPr lang="sk-SK" dirty="0" smtClean="0"/>
              <a:t>:</a:t>
            </a:r>
          </a:p>
          <a:p>
            <a:pPr lvl="1"/>
            <a:r>
              <a:rPr lang="en-US" i="1" dirty="0" smtClean="0"/>
              <a:t>A good starting point is building good and trustworthy relationships between tax officials and taxpayers</a:t>
            </a:r>
            <a:endParaRPr lang="sk-SK" i="1" dirty="0" smtClean="0"/>
          </a:p>
          <a:p>
            <a:pPr lvl="1"/>
            <a:r>
              <a:rPr lang="en-US" i="1" dirty="0" smtClean="0"/>
              <a:t>Improved and sustainable high levels of tax morale can only be achieved through a successful liaison of three factors: </a:t>
            </a:r>
            <a:r>
              <a:rPr lang="en-US" b="1" i="1" dirty="0" smtClean="0"/>
              <a:t>corruption control, the quality of institutions</a:t>
            </a:r>
            <a:r>
              <a:rPr lang="en-US" i="1" dirty="0" smtClean="0"/>
              <a:t>, and the degree of </a:t>
            </a:r>
            <a:r>
              <a:rPr lang="en-US" b="1" i="1" dirty="0" smtClean="0"/>
              <a:t>citizens’ participation</a:t>
            </a:r>
            <a:endParaRPr lang="sk-SK" b="1" i="1" dirty="0" smtClean="0"/>
          </a:p>
          <a:p>
            <a:pPr lvl="1"/>
            <a:endParaRPr lang="sk-SK" dirty="0" smtClean="0"/>
          </a:p>
          <a:p>
            <a:pPr lvl="1"/>
            <a:endParaRPr lang="sk-SK" dirty="0"/>
          </a:p>
        </p:txBody>
      </p:sp>
      <p:sp>
        <p:nvSpPr>
          <p:cNvPr id="6" name="BlokTextu 5"/>
          <p:cNvSpPr txBox="1"/>
          <p:nvPr/>
        </p:nvSpPr>
        <p:spPr>
          <a:xfrm>
            <a:off x="467544" y="6018607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en-US" dirty="0" smtClean="0"/>
              <a:t>In From the Shadow: Integrating Europe’s Informal Labor</a:t>
            </a:r>
            <a:r>
              <a:rPr lang="sk-SK" dirty="0" smtClean="0"/>
              <a:t>,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World</a:t>
            </a:r>
            <a:r>
              <a:rPr lang="sk-SK" dirty="0" smtClean="0"/>
              <a:t> Bank report on </a:t>
            </a:r>
            <a:r>
              <a:rPr lang="sk-SK" dirty="0" err="1" smtClean="0"/>
              <a:t>shadow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 in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Central</a:t>
            </a:r>
            <a:r>
              <a:rPr lang="sk-SK" dirty="0" smtClean="0"/>
              <a:t> and </a:t>
            </a:r>
            <a:r>
              <a:rPr lang="sk-SK" dirty="0" err="1" smtClean="0"/>
              <a:t>Eastern</a:t>
            </a:r>
            <a:r>
              <a:rPr lang="sk-SK" dirty="0" smtClean="0"/>
              <a:t> </a:t>
            </a:r>
            <a:r>
              <a:rPr lang="sk-SK" dirty="0" err="1" smtClean="0"/>
              <a:t>Europe</a:t>
            </a:r>
            <a:r>
              <a:rPr lang="sk-SK" dirty="0" smtClean="0"/>
              <a:t>, September 2012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785814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dirty="0" err="1" smtClean="0"/>
              <a:t>World</a:t>
            </a:r>
            <a:r>
              <a:rPr lang="sk-SK" u="sng" dirty="0" smtClean="0"/>
              <a:t> Bank </a:t>
            </a:r>
            <a:r>
              <a:rPr lang="sk-SK" u="sng" dirty="0" err="1" smtClean="0"/>
              <a:t>recommendations</a:t>
            </a:r>
            <a:endParaRPr lang="en-US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sk-SK" dirty="0" err="1" smtClean="0"/>
              <a:t>States</a:t>
            </a:r>
            <a:r>
              <a:rPr lang="sk-SK" dirty="0" smtClean="0"/>
              <a:t> </a:t>
            </a:r>
            <a:r>
              <a:rPr lang="sk-SK" dirty="0" err="1" smtClean="0"/>
              <a:t>should</a:t>
            </a:r>
            <a:r>
              <a:rPr lang="sk-SK" dirty="0" smtClean="0"/>
              <a:t> </a:t>
            </a:r>
            <a:r>
              <a:rPr lang="sk-SK" dirty="0" err="1" smtClean="0"/>
              <a:t>apply</a:t>
            </a:r>
            <a:r>
              <a:rPr lang="sk-SK" dirty="0" smtClean="0"/>
              <a:t> f</a:t>
            </a:r>
            <a:r>
              <a:rPr lang="en-US" dirty="0" err="1" smtClean="0"/>
              <a:t>riendlier</a:t>
            </a:r>
            <a:r>
              <a:rPr lang="en-US" dirty="0" smtClean="0"/>
              <a:t> tax system coupled with a viable social and employment protection schemes</a:t>
            </a:r>
            <a:r>
              <a:rPr lang="sk-SK" dirty="0" smtClean="0"/>
              <a:t>:</a:t>
            </a:r>
          </a:p>
          <a:p>
            <a:pPr lvl="1"/>
            <a:r>
              <a:rPr lang="sk-SK" i="1" dirty="0" smtClean="0"/>
              <a:t>T</a:t>
            </a:r>
            <a:r>
              <a:rPr lang="en-US" i="1" dirty="0" smtClean="0"/>
              <a:t>ax incentives for low-wage earners</a:t>
            </a:r>
            <a:endParaRPr lang="sk-SK" i="1" dirty="0" smtClean="0"/>
          </a:p>
          <a:p>
            <a:pPr lvl="1"/>
            <a:r>
              <a:rPr lang="sk-SK" i="1" dirty="0" smtClean="0"/>
              <a:t>„</a:t>
            </a:r>
            <a:r>
              <a:rPr lang="sk-SK" i="1" dirty="0" err="1" smtClean="0"/>
              <a:t>Smooth</a:t>
            </a:r>
            <a:r>
              <a:rPr lang="sk-SK" i="1" dirty="0" smtClean="0"/>
              <a:t>“ </a:t>
            </a:r>
            <a:r>
              <a:rPr lang="sk-SK" i="1" dirty="0" err="1" smtClean="0"/>
              <a:t>marginal</a:t>
            </a:r>
            <a:r>
              <a:rPr lang="sk-SK" i="1" dirty="0" smtClean="0"/>
              <a:t> </a:t>
            </a:r>
            <a:r>
              <a:rPr lang="sk-SK" i="1" dirty="0" err="1" smtClean="0"/>
              <a:t>effective</a:t>
            </a:r>
            <a:r>
              <a:rPr lang="sk-SK" i="1" dirty="0" smtClean="0"/>
              <a:t> </a:t>
            </a:r>
            <a:r>
              <a:rPr lang="sk-SK" i="1" dirty="0" err="1" smtClean="0"/>
              <a:t>tax</a:t>
            </a:r>
            <a:r>
              <a:rPr lang="sk-SK" i="1" dirty="0" smtClean="0"/>
              <a:t> </a:t>
            </a:r>
            <a:r>
              <a:rPr lang="sk-SK" i="1" dirty="0" err="1" smtClean="0"/>
              <a:t>rates</a:t>
            </a:r>
            <a:r>
              <a:rPr lang="sk-SK" i="1" dirty="0" smtClean="0"/>
              <a:t> (</a:t>
            </a:r>
            <a:r>
              <a:rPr lang="sk-SK" i="1" dirty="0" err="1" smtClean="0"/>
              <a:t>e.g</a:t>
            </a:r>
            <a:r>
              <a:rPr lang="sk-SK" i="1" dirty="0" smtClean="0"/>
              <a:t>. </a:t>
            </a:r>
            <a:r>
              <a:rPr lang="sk-SK" i="1" dirty="0" err="1" smtClean="0"/>
              <a:t>flat</a:t>
            </a:r>
            <a:r>
              <a:rPr lang="sk-SK" i="1" dirty="0" smtClean="0"/>
              <a:t> </a:t>
            </a:r>
            <a:r>
              <a:rPr lang="sk-SK" i="1" dirty="0" err="1" smtClean="0"/>
              <a:t>tax</a:t>
            </a:r>
            <a:r>
              <a:rPr lang="sk-SK" i="1" dirty="0" smtClean="0"/>
              <a:t>)</a:t>
            </a:r>
          </a:p>
          <a:p>
            <a:pPr lvl="1"/>
            <a:r>
              <a:rPr lang="sk-SK" i="1" dirty="0" err="1" smtClean="0"/>
              <a:t>Remove</a:t>
            </a:r>
            <a:r>
              <a:rPr lang="sk-SK" i="1" dirty="0" smtClean="0"/>
              <a:t> </a:t>
            </a:r>
            <a:r>
              <a:rPr lang="sk-SK" i="1" dirty="0" err="1" smtClean="0"/>
              <a:t>minor</a:t>
            </a:r>
            <a:r>
              <a:rPr lang="sk-SK" i="1" dirty="0" smtClean="0"/>
              <a:t> </a:t>
            </a:r>
            <a:r>
              <a:rPr lang="en-US" i="1" dirty="0" smtClean="0"/>
              <a:t>taxes </a:t>
            </a:r>
            <a:r>
              <a:rPr lang="sk-SK" i="1" dirty="0" smtClean="0"/>
              <a:t>(</a:t>
            </a:r>
            <a:r>
              <a:rPr lang="sk-SK" i="1" dirty="0" err="1" smtClean="0"/>
              <a:t>e.g</a:t>
            </a:r>
            <a:r>
              <a:rPr lang="sk-SK" i="1" dirty="0" smtClean="0"/>
              <a:t>. </a:t>
            </a:r>
            <a:r>
              <a:rPr lang="sk-SK" i="1" dirty="0" err="1" smtClean="0"/>
              <a:t>heritage</a:t>
            </a:r>
            <a:r>
              <a:rPr lang="sk-SK" i="1" dirty="0" smtClean="0"/>
              <a:t>, </a:t>
            </a:r>
            <a:r>
              <a:rPr lang="sk-SK" i="1" dirty="0" err="1" smtClean="0"/>
              <a:t>gift</a:t>
            </a:r>
            <a:r>
              <a:rPr lang="sk-SK" i="1" dirty="0" smtClean="0"/>
              <a:t> </a:t>
            </a:r>
            <a:r>
              <a:rPr lang="sk-SK" i="1" dirty="0" err="1" smtClean="0"/>
              <a:t>taxes</a:t>
            </a:r>
            <a:r>
              <a:rPr lang="sk-SK" i="1" dirty="0" smtClean="0"/>
              <a:t>) </a:t>
            </a:r>
            <a:r>
              <a:rPr lang="en-US" i="1" dirty="0" smtClean="0"/>
              <a:t>and </a:t>
            </a:r>
            <a:r>
              <a:rPr lang="en-US" i="1" dirty="0" err="1" smtClean="0"/>
              <a:t>minimiz</a:t>
            </a:r>
            <a:r>
              <a:rPr lang="sk-SK" i="1" dirty="0" smtClean="0"/>
              <a:t>e</a:t>
            </a:r>
            <a:r>
              <a:rPr lang="en-US" i="1" dirty="0" smtClean="0"/>
              <a:t> </a:t>
            </a:r>
            <a:r>
              <a:rPr lang="en-US" i="1" dirty="0"/>
              <a:t>exemptions and </a:t>
            </a:r>
            <a:r>
              <a:rPr lang="en-US" i="1" dirty="0" smtClean="0"/>
              <a:t>loopholes</a:t>
            </a:r>
            <a:endParaRPr lang="sk-SK" i="1" dirty="0" smtClean="0"/>
          </a:p>
          <a:p>
            <a:pPr lvl="1"/>
            <a:r>
              <a:rPr lang="sk-SK" i="1" dirty="0" smtClean="0"/>
              <a:t>S</a:t>
            </a:r>
            <a:r>
              <a:rPr lang="en-US" i="1" dirty="0" err="1" smtClean="0"/>
              <a:t>hift</a:t>
            </a:r>
            <a:r>
              <a:rPr lang="en-US" i="1" dirty="0" smtClean="0"/>
              <a:t> tax</a:t>
            </a:r>
            <a:r>
              <a:rPr lang="sk-SK" i="1" dirty="0" smtClean="0"/>
              <a:t>es</a:t>
            </a:r>
            <a:r>
              <a:rPr lang="en-US" i="1" dirty="0" smtClean="0"/>
              <a:t> away </a:t>
            </a:r>
            <a:r>
              <a:rPr lang="en-US" i="1" dirty="0"/>
              <a:t>from taxing labor earnings </a:t>
            </a:r>
            <a:r>
              <a:rPr lang="en-US" i="1" dirty="0" smtClean="0"/>
              <a:t>to</a:t>
            </a:r>
            <a:r>
              <a:rPr lang="sk-SK" i="1" dirty="0" smtClean="0"/>
              <a:t> VAT or </a:t>
            </a:r>
            <a:r>
              <a:rPr lang="sk-SK" i="1" dirty="0" err="1" smtClean="0"/>
              <a:t>progressive</a:t>
            </a:r>
            <a:r>
              <a:rPr lang="sk-SK" i="1" dirty="0" smtClean="0"/>
              <a:t> </a:t>
            </a:r>
            <a:r>
              <a:rPr lang="sk-SK" i="1" dirty="0" err="1" smtClean="0"/>
              <a:t>real</a:t>
            </a:r>
            <a:r>
              <a:rPr lang="sk-SK" i="1" dirty="0" smtClean="0"/>
              <a:t> </a:t>
            </a:r>
            <a:r>
              <a:rPr lang="sk-SK" i="1" dirty="0" err="1" smtClean="0"/>
              <a:t>estate</a:t>
            </a:r>
            <a:r>
              <a:rPr lang="sk-SK" i="1" dirty="0" smtClean="0"/>
              <a:t> </a:t>
            </a:r>
            <a:r>
              <a:rPr lang="sk-SK" i="1" dirty="0" err="1" smtClean="0"/>
              <a:t>taxes</a:t>
            </a:r>
            <a:endParaRPr lang="sk-SK" i="1" dirty="0" smtClean="0"/>
          </a:p>
          <a:p>
            <a:pPr lvl="1"/>
            <a:r>
              <a:rPr lang="sk-SK" i="1" dirty="0" smtClean="0"/>
              <a:t>D</a:t>
            </a:r>
            <a:r>
              <a:rPr lang="en-US" i="1" dirty="0" err="1" smtClean="0"/>
              <a:t>esign</a:t>
            </a:r>
            <a:r>
              <a:rPr lang="en-US" i="1" dirty="0" smtClean="0"/>
              <a:t> smart safety nets that reward formal work</a:t>
            </a:r>
            <a:r>
              <a:rPr lang="en-US" i="1" dirty="0"/>
              <a:t>; </a:t>
            </a:r>
            <a:r>
              <a:rPr lang="en-US" b="1" i="1" dirty="0"/>
              <a:t>any additional formal wage should increase </a:t>
            </a:r>
            <a:r>
              <a:rPr lang="en-US" b="1" i="1" dirty="0" smtClean="0"/>
              <a:t>net </a:t>
            </a:r>
            <a:r>
              <a:rPr lang="en-US" b="1" i="1" dirty="0"/>
              <a:t>income, including benefits; </a:t>
            </a:r>
            <a:r>
              <a:rPr lang="en-US" i="1" dirty="0"/>
              <a:t>the withdrawal of benefits has to be </a:t>
            </a:r>
            <a:r>
              <a:rPr lang="en-US" i="1" dirty="0" smtClean="0"/>
              <a:t>gradual</a:t>
            </a:r>
            <a:endParaRPr lang="en-US" b="1" i="1" dirty="0" smtClean="0"/>
          </a:p>
          <a:p>
            <a:pPr lvl="1"/>
            <a:r>
              <a:rPr lang="en-US" i="1" dirty="0" smtClean="0"/>
              <a:t>Balance the protection afforded to workers and consumers and the flexibility afforded to employers</a:t>
            </a:r>
          </a:p>
          <a:p>
            <a:pPr lvl="1"/>
            <a:r>
              <a:rPr lang="en-US" i="1" dirty="0" smtClean="0"/>
              <a:t>Keep low ratio of minimum/average wages</a:t>
            </a:r>
            <a:endParaRPr lang="en-US" i="1" dirty="0"/>
          </a:p>
          <a:p>
            <a:pPr lvl="1"/>
            <a:endParaRPr lang="en-US" dirty="0"/>
          </a:p>
        </p:txBody>
      </p:sp>
      <p:sp>
        <p:nvSpPr>
          <p:cNvPr id="4" name="BlokTextu 3"/>
          <p:cNvSpPr txBox="1"/>
          <p:nvPr/>
        </p:nvSpPr>
        <p:spPr>
          <a:xfrm>
            <a:off x="467544" y="6018607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en-US" dirty="0" smtClean="0"/>
              <a:t>In From the Shadow: Integrating Europe’s Informal Labor</a:t>
            </a:r>
            <a:r>
              <a:rPr lang="sk-SK" dirty="0" smtClean="0"/>
              <a:t>,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World</a:t>
            </a:r>
            <a:r>
              <a:rPr lang="sk-SK" dirty="0" smtClean="0"/>
              <a:t> Bank report on </a:t>
            </a:r>
            <a:r>
              <a:rPr lang="sk-SK" dirty="0" err="1" smtClean="0"/>
              <a:t>shadow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 in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Central</a:t>
            </a:r>
            <a:r>
              <a:rPr lang="sk-SK" dirty="0" smtClean="0"/>
              <a:t> and </a:t>
            </a:r>
            <a:r>
              <a:rPr lang="sk-SK" dirty="0" err="1" smtClean="0"/>
              <a:t>Eastern</a:t>
            </a:r>
            <a:r>
              <a:rPr lang="sk-SK" dirty="0" smtClean="0"/>
              <a:t> </a:t>
            </a:r>
            <a:r>
              <a:rPr lang="sk-SK" dirty="0" err="1" smtClean="0"/>
              <a:t>Europe</a:t>
            </a:r>
            <a:r>
              <a:rPr lang="sk-SK" dirty="0" smtClean="0"/>
              <a:t>, September 2012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066000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dirty="0" smtClean="0"/>
              <a:t>Most </a:t>
            </a:r>
            <a:r>
              <a:rPr lang="sk-SK" u="sng" dirty="0" err="1" smtClean="0"/>
              <a:t>common</a:t>
            </a:r>
            <a:r>
              <a:rPr lang="sk-SK" u="sng" dirty="0" smtClean="0"/>
              <a:t> </a:t>
            </a:r>
            <a:r>
              <a:rPr lang="sk-SK" u="sng" dirty="0" err="1" smtClean="0"/>
              <a:t>measures</a:t>
            </a:r>
            <a:endParaRPr lang="en-US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/>
              <a:t>Negative</a:t>
            </a:r>
            <a:r>
              <a:rPr lang="sk-SK" dirty="0" smtClean="0"/>
              <a:t> </a:t>
            </a:r>
            <a:r>
              <a:rPr lang="sk-SK" dirty="0" err="1" smtClean="0"/>
              <a:t>enforcement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Controls</a:t>
            </a:r>
            <a:r>
              <a:rPr lang="sk-SK" dirty="0" smtClean="0"/>
              <a:t> (</a:t>
            </a:r>
            <a:r>
              <a:rPr lang="sk-SK" dirty="0" err="1" smtClean="0"/>
              <a:t>e.g</a:t>
            </a:r>
            <a:r>
              <a:rPr lang="sk-SK" dirty="0" smtClean="0"/>
              <a:t>. </a:t>
            </a:r>
            <a:r>
              <a:rPr lang="sk-SK" dirty="0" err="1" smtClean="0"/>
              <a:t>onsite</a:t>
            </a:r>
            <a:r>
              <a:rPr lang="sk-SK" dirty="0" smtClean="0"/>
              <a:t> </a:t>
            </a:r>
            <a:r>
              <a:rPr lang="sk-SK" dirty="0" err="1" smtClean="0"/>
              <a:t>visits</a:t>
            </a:r>
            <a:r>
              <a:rPr lang="sk-SK" dirty="0" smtClean="0"/>
              <a:t>,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audits</a:t>
            </a:r>
            <a:r>
              <a:rPr lang="sk-SK" dirty="0" smtClean="0"/>
              <a:t>)</a:t>
            </a:r>
          </a:p>
          <a:p>
            <a:pPr lvl="1"/>
            <a:r>
              <a:rPr lang="sk-SK" dirty="0" err="1" smtClean="0"/>
              <a:t>Penalties</a:t>
            </a:r>
            <a:r>
              <a:rPr lang="sk-SK" dirty="0" smtClean="0"/>
              <a:t> (</a:t>
            </a:r>
            <a:r>
              <a:rPr lang="sk-SK" dirty="0" err="1" smtClean="0"/>
              <a:t>monetary</a:t>
            </a:r>
            <a:r>
              <a:rPr lang="sk-SK" dirty="0" smtClean="0"/>
              <a:t>, </a:t>
            </a:r>
            <a:r>
              <a:rPr lang="sk-SK" dirty="0" err="1" smtClean="0"/>
              <a:t>loss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state </a:t>
            </a:r>
            <a:r>
              <a:rPr lang="sk-SK" dirty="0" err="1" smtClean="0"/>
              <a:t>subsidies</a:t>
            </a:r>
            <a:r>
              <a:rPr lang="sk-SK" dirty="0" smtClean="0"/>
              <a:t>, </a:t>
            </a:r>
            <a:r>
              <a:rPr lang="sk-SK" dirty="0" err="1" smtClean="0"/>
              <a:t>up</a:t>
            </a:r>
            <a:r>
              <a:rPr lang="sk-SK" dirty="0" smtClean="0"/>
              <a:t> to </a:t>
            </a:r>
            <a:r>
              <a:rPr lang="sk-SK" dirty="0" err="1" smtClean="0"/>
              <a:t>forced</a:t>
            </a:r>
            <a:r>
              <a:rPr lang="sk-SK" dirty="0" smtClean="0"/>
              <a:t> </a:t>
            </a:r>
            <a:r>
              <a:rPr lang="sk-SK" dirty="0" err="1" smtClean="0"/>
              <a:t>closing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business</a:t>
            </a:r>
            <a:r>
              <a:rPr lang="sk-SK" dirty="0" smtClean="0"/>
              <a:t>) </a:t>
            </a:r>
          </a:p>
          <a:p>
            <a:pPr lvl="1"/>
            <a:r>
              <a:rPr lang="sk-SK" dirty="0" smtClean="0"/>
              <a:t>New </a:t>
            </a:r>
            <a:r>
              <a:rPr lang="sk-SK" dirty="0" err="1" smtClean="0"/>
              <a:t>regulations</a:t>
            </a:r>
            <a:r>
              <a:rPr lang="sk-SK" dirty="0" smtClean="0"/>
              <a:t> (</a:t>
            </a:r>
            <a:r>
              <a:rPr lang="sk-SK" dirty="0" err="1" smtClean="0"/>
              <a:t>e.g</a:t>
            </a:r>
            <a:r>
              <a:rPr lang="sk-SK" dirty="0" smtClean="0"/>
              <a:t>. </a:t>
            </a:r>
            <a:r>
              <a:rPr lang="sk-SK" dirty="0" err="1" smtClean="0"/>
              <a:t>identification</a:t>
            </a:r>
            <a:r>
              <a:rPr lang="sk-SK" dirty="0" smtClean="0"/>
              <a:t> </a:t>
            </a:r>
            <a:r>
              <a:rPr lang="sk-SK" dirty="0" err="1" smtClean="0"/>
              <a:t>cards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construction</a:t>
            </a:r>
            <a:r>
              <a:rPr lang="sk-SK" dirty="0" smtClean="0"/>
              <a:t> </a:t>
            </a:r>
            <a:r>
              <a:rPr lang="sk-SK" dirty="0" err="1" smtClean="0"/>
              <a:t>workers</a:t>
            </a:r>
            <a:r>
              <a:rPr lang="sk-SK" dirty="0" smtClean="0"/>
              <a:t>, </a:t>
            </a:r>
            <a:r>
              <a:rPr lang="sk-SK" dirty="0" err="1" smtClean="0"/>
              <a:t>forced</a:t>
            </a:r>
            <a:r>
              <a:rPr lang="sk-SK" dirty="0" smtClean="0"/>
              <a:t> </a:t>
            </a:r>
            <a:r>
              <a:rPr lang="sk-SK" dirty="0" err="1" smtClean="0"/>
              <a:t>use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electronic</a:t>
            </a:r>
            <a:r>
              <a:rPr lang="sk-SK" dirty="0" smtClean="0"/>
              <a:t> </a:t>
            </a:r>
            <a:r>
              <a:rPr lang="sk-SK" dirty="0" err="1" smtClean="0"/>
              <a:t>payments</a:t>
            </a:r>
            <a:r>
              <a:rPr lang="sk-SK" dirty="0" smtClean="0"/>
              <a:t>, </a:t>
            </a:r>
            <a:r>
              <a:rPr lang="sk-SK" dirty="0" err="1" smtClean="0"/>
              <a:t>limits</a:t>
            </a:r>
            <a:r>
              <a:rPr lang="sk-SK" dirty="0" smtClean="0"/>
              <a:t> on </a:t>
            </a:r>
            <a:r>
              <a:rPr lang="sk-SK" dirty="0" err="1" smtClean="0"/>
              <a:t>cash</a:t>
            </a:r>
            <a:r>
              <a:rPr lang="sk-SK" dirty="0" smtClean="0"/>
              <a:t> </a:t>
            </a:r>
            <a:r>
              <a:rPr lang="sk-SK" dirty="0" err="1" smtClean="0"/>
              <a:t>transactions</a:t>
            </a:r>
            <a:r>
              <a:rPr lang="sk-SK" dirty="0" smtClean="0"/>
              <a:t>)</a:t>
            </a:r>
          </a:p>
          <a:p>
            <a:pPr lvl="1"/>
            <a:r>
              <a:rPr lang="sk-SK" dirty="0" err="1" smtClean="0"/>
              <a:t>Setbacks</a:t>
            </a:r>
            <a:r>
              <a:rPr lang="sk-SK" dirty="0" smtClean="0"/>
              <a:t>: </a:t>
            </a:r>
            <a:r>
              <a:rPr lang="sk-SK" dirty="0" err="1" smtClean="0"/>
              <a:t>Negative</a:t>
            </a:r>
            <a:r>
              <a:rPr lang="sk-SK" dirty="0" smtClean="0"/>
              <a:t> </a:t>
            </a:r>
            <a:r>
              <a:rPr lang="sk-SK" dirty="0" err="1" smtClean="0"/>
              <a:t>measures</a:t>
            </a:r>
            <a:r>
              <a:rPr lang="sk-SK" dirty="0" smtClean="0"/>
              <a:t> are </a:t>
            </a:r>
            <a:r>
              <a:rPr lang="sk-SK" dirty="0" err="1" smtClean="0"/>
              <a:t>unpopular</a:t>
            </a:r>
            <a:r>
              <a:rPr lang="sk-SK" dirty="0" smtClean="0"/>
              <a:t> and </a:t>
            </a:r>
            <a:r>
              <a:rPr lang="sk-SK" dirty="0" err="1" smtClean="0"/>
              <a:t>might</a:t>
            </a:r>
            <a:r>
              <a:rPr lang="sk-SK" dirty="0" smtClean="0"/>
              <a:t> </a:t>
            </a:r>
            <a:r>
              <a:rPr lang="sk-SK" dirty="0" err="1" smtClean="0"/>
              <a:t>reduce</a:t>
            </a:r>
            <a:r>
              <a:rPr lang="sk-SK" dirty="0" smtClean="0"/>
              <a:t> </a:t>
            </a:r>
            <a:r>
              <a:rPr lang="sk-SK" dirty="0" err="1" smtClean="0"/>
              <a:t>economic</a:t>
            </a:r>
            <a:r>
              <a:rPr lang="sk-SK" dirty="0" smtClean="0"/>
              <a:t> </a:t>
            </a:r>
            <a:r>
              <a:rPr lang="sk-SK" dirty="0" err="1" smtClean="0"/>
              <a:t>activity</a:t>
            </a:r>
            <a:endParaRPr lang="sk-SK" dirty="0" smtClean="0"/>
          </a:p>
        </p:txBody>
      </p:sp>
      <p:sp>
        <p:nvSpPr>
          <p:cNvPr id="4" name="BlokTextu 3"/>
          <p:cNvSpPr txBox="1"/>
          <p:nvPr/>
        </p:nvSpPr>
        <p:spPr>
          <a:xfrm>
            <a:off x="683568" y="6093296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Shadow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 in </a:t>
            </a:r>
            <a:r>
              <a:rPr lang="sk-SK" dirty="0" err="1" smtClean="0"/>
              <a:t>Europe</a:t>
            </a:r>
            <a:r>
              <a:rPr lang="sk-SK" dirty="0" smtClean="0"/>
              <a:t>, 2010, </a:t>
            </a:r>
            <a:r>
              <a:rPr lang="sk-SK" dirty="0" err="1" smtClean="0"/>
              <a:t>ATKearney</a:t>
            </a:r>
            <a:r>
              <a:rPr lang="sk-SK" dirty="0" smtClean="0"/>
              <a:t>, </a:t>
            </a:r>
            <a:r>
              <a:rPr lang="sk-SK" dirty="0" err="1" smtClean="0"/>
              <a:t>Friedrich</a:t>
            </a:r>
            <a:r>
              <a:rPr lang="sk-SK" dirty="0" smtClean="0"/>
              <a:t> </a:t>
            </a:r>
            <a:r>
              <a:rPr lang="sk-SK" dirty="0" err="1" smtClean="0"/>
              <a:t>Schneider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Johannes</a:t>
            </a:r>
            <a:r>
              <a:rPr lang="sk-SK" dirty="0" smtClean="0"/>
              <a:t> </a:t>
            </a:r>
            <a:r>
              <a:rPr lang="sk-SK" dirty="0" err="1"/>
              <a:t>Kepler</a:t>
            </a:r>
            <a:r>
              <a:rPr lang="sk-SK" dirty="0"/>
              <a:t> </a:t>
            </a:r>
            <a:r>
              <a:rPr lang="sk-SK" dirty="0" err="1" smtClean="0"/>
              <a:t>University</a:t>
            </a:r>
            <a:r>
              <a:rPr lang="sk-SK" dirty="0" smtClean="0"/>
              <a:t>, Linz</a:t>
            </a:r>
            <a:r>
              <a:rPr lang="sk-SK" dirty="0"/>
              <a:t>, </a:t>
            </a:r>
            <a:r>
              <a:rPr lang="sk-SK" dirty="0" err="1"/>
              <a:t>Austria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96177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dirty="0" smtClean="0"/>
              <a:t>Most </a:t>
            </a:r>
            <a:r>
              <a:rPr lang="sk-SK" u="sng" dirty="0" err="1" smtClean="0"/>
              <a:t>common</a:t>
            </a:r>
            <a:r>
              <a:rPr lang="sk-SK" u="sng" dirty="0" smtClean="0"/>
              <a:t> </a:t>
            </a:r>
            <a:r>
              <a:rPr lang="sk-SK" u="sng" dirty="0" err="1" smtClean="0"/>
              <a:t>measures</a:t>
            </a:r>
            <a:endParaRPr lang="en-US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err="1" smtClean="0"/>
              <a:t>Positive</a:t>
            </a:r>
            <a:r>
              <a:rPr lang="sk-SK" dirty="0" smtClean="0"/>
              <a:t> </a:t>
            </a:r>
            <a:r>
              <a:rPr lang="sk-SK" dirty="0" err="1" smtClean="0"/>
              <a:t>indirect</a:t>
            </a:r>
            <a:r>
              <a:rPr lang="sk-SK" dirty="0" smtClean="0"/>
              <a:t> </a:t>
            </a:r>
            <a:r>
              <a:rPr lang="sk-SK" dirty="0" err="1" smtClean="0"/>
              <a:t>enforcement</a:t>
            </a:r>
            <a:r>
              <a:rPr lang="sk-SK" dirty="0" smtClean="0"/>
              <a:t> </a:t>
            </a:r>
            <a:r>
              <a:rPr lang="sk-SK" dirty="0" err="1" smtClean="0"/>
              <a:t>proved</a:t>
            </a:r>
            <a:r>
              <a:rPr lang="sk-SK" dirty="0" smtClean="0"/>
              <a:t> to </a:t>
            </a:r>
            <a:r>
              <a:rPr lang="sk-SK" dirty="0" err="1" smtClean="0"/>
              <a:t>be</a:t>
            </a:r>
            <a:r>
              <a:rPr lang="sk-SK" dirty="0" smtClean="0"/>
              <a:t> most </a:t>
            </a:r>
            <a:r>
              <a:rPr lang="sk-SK" dirty="0" err="1" smtClean="0"/>
              <a:t>powerful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Simplifying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and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benefit</a:t>
            </a:r>
            <a:r>
              <a:rPr lang="sk-SK" dirty="0" smtClean="0"/>
              <a:t> </a:t>
            </a:r>
            <a:r>
              <a:rPr lang="sk-SK" dirty="0" err="1" smtClean="0"/>
              <a:t>systems</a:t>
            </a:r>
            <a:r>
              <a:rPr lang="sk-SK" dirty="0" smtClean="0"/>
              <a:t> (</a:t>
            </a:r>
            <a:r>
              <a:rPr lang="sk-SK" dirty="0" err="1" smtClean="0"/>
              <a:t>includes</a:t>
            </a:r>
            <a:r>
              <a:rPr lang="sk-SK" dirty="0" smtClean="0"/>
              <a:t> </a:t>
            </a:r>
            <a:r>
              <a:rPr lang="sk-SK" dirty="0" err="1" smtClean="0"/>
              <a:t>reduction</a:t>
            </a:r>
            <a:r>
              <a:rPr lang="sk-SK" dirty="0" smtClean="0"/>
              <a:t> in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burden</a:t>
            </a:r>
            <a:r>
              <a:rPr lang="sk-SK" dirty="0" smtClean="0"/>
              <a:t> and </a:t>
            </a:r>
            <a:r>
              <a:rPr lang="sk-SK" dirty="0" err="1" smtClean="0"/>
              <a:t>red</a:t>
            </a:r>
            <a:r>
              <a:rPr lang="sk-SK" dirty="0" smtClean="0"/>
              <a:t> </a:t>
            </a:r>
            <a:r>
              <a:rPr lang="sk-SK" dirty="0" err="1" smtClean="0"/>
              <a:t>tape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low-earners</a:t>
            </a:r>
            <a:r>
              <a:rPr lang="sk-SK" dirty="0" smtClean="0"/>
              <a:t>)</a:t>
            </a:r>
          </a:p>
          <a:p>
            <a:r>
              <a:rPr lang="sk-SK" dirty="0" err="1" smtClean="0"/>
              <a:t>Positive</a:t>
            </a:r>
            <a:r>
              <a:rPr lang="sk-SK" dirty="0" smtClean="0"/>
              <a:t> </a:t>
            </a:r>
            <a:r>
              <a:rPr lang="sk-SK" dirty="0" err="1" smtClean="0"/>
              <a:t>direct</a:t>
            </a:r>
            <a:r>
              <a:rPr lang="sk-SK" dirty="0" smtClean="0"/>
              <a:t> </a:t>
            </a:r>
            <a:r>
              <a:rPr lang="sk-SK" dirty="0" err="1" smtClean="0"/>
              <a:t>enforcement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Vouchers</a:t>
            </a:r>
            <a:r>
              <a:rPr lang="sk-SK" dirty="0" smtClean="0"/>
              <a:t> or </a:t>
            </a:r>
            <a:r>
              <a:rPr lang="sk-SK" dirty="0" err="1" smtClean="0"/>
              <a:t>reduced</a:t>
            </a:r>
            <a:r>
              <a:rPr lang="sk-SK" dirty="0" smtClean="0"/>
              <a:t> VAT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household</a:t>
            </a:r>
            <a:r>
              <a:rPr lang="sk-SK" dirty="0" smtClean="0"/>
              <a:t> </a:t>
            </a:r>
            <a:r>
              <a:rPr lang="sk-SK" dirty="0" err="1" smtClean="0"/>
              <a:t>services</a:t>
            </a:r>
            <a:endParaRPr lang="sk-SK" dirty="0" smtClean="0"/>
          </a:p>
          <a:p>
            <a:pPr lvl="1"/>
            <a:r>
              <a:rPr lang="sk-SK" dirty="0" smtClean="0"/>
              <a:t>Marketing </a:t>
            </a:r>
            <a:r>
              <a:rPr lang="sk-SK" dirty="0" err="1" smtClean="0"/>
              <a:t>campaigns</a:t>
            </a:r>
            <a:r>
              <a:rPr lang="sk-SK" dirty="0" smtClean="0"/>
              <a:t> (</a:t>
            </a:r>
            <a:r>
              <a:rPr lang="sk-SK" dirty="0" err="1" smtClean="0"/>
              <a:t>might</a:t>
            </a:r>
            <a:r>
              <a:rPr lang="sk-SK" dirty="0" smtClean="0"/>
              <a:t> </a:t>
            </a:r>
            <a:r>
              <a:rPr lang="sk-SK" dirty="0" err="1" smtClean="0"/>
              <a:t>be</a:t>
            </a:r>
            <a:r>
              <a:rPr lang="sk-SK" dirty="0" smtClean="0"/>
              <a:t> </a:t>
            </a:r>
            <a:r>
              <a:rPr lang="sk-SK" dirty="0" err="1" smtClean="0"/>
              <a:t>less</a:t>
            </a:r>
            <a:r>
              <a:rPr lang="sk-SK" dirty="0" smtClean="0"/>
              <a:t> </a:t>
            </a:r>
            <a:r>
              <a:rPr lang="sk-SK" dirty="0" err="1" smtClean="0"/>
              <a:t>effective</a:t>
            </a:r>
            <a:r>
              <a:rPr lang="sk-SK" dirty="0" smtClean="0"/>
              <a:t>)</a:t>
            </a:r>
          </a:p>
          <a:p>
            <a:pPr lvl="1"/>
            <a:r>
              <a:rPr lang="sk-SK" dirty="0" err="1" smtClean="0"/>
              <a:t>Incentives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electronic</a:t>
            </a:r>
            <a:r>
              <a:rPr lang="sk-SK" dirty="0" smtClean="0"/>
              <a:t> </a:t>
            </a:r>
            <a:r>
              <a:rPr lang="sk-SK" dirty="0" err="1" smtClean="0"/>
              <a:t>payment</a:t>
            </a:r>
            <a:r>
              <a:rPr lang="sk-SK" dirty="0" smtClean="0"/>
              <a:t> </a:t>
            </a:r>
            <a:r>
              <a:rPr lang="sk-SK" dirty="0" err="1" smtClean="0"/>
              <a:t>systems</a:t>
            </a:r>
            <a:endParaRPr lang="sk-SK" dirty="0" smtClean="0"/>
          </a:p>
        </p:txBody>
      </p:sp>
      <p:sp>
        <p:nvSpPr>
          <p:cNvPr id="4" name="BlokTextu 3"/>
          <p:cNvSpPr txBox="1"/>
          <p:nvPr/>
        </p:nvSpPr>
        <p:spPr>
          <a:xfrm>
            <a:off x="683568" y="6093296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Shadow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 in </a:t>
            </a:r>
            <a:r>
              <a:rPr lang="sk-SK" dirty="0" err="1" smtClean="0"/>
              <a:t>Europe</a:t>
            </a:r>
            <a:r>
              <a:rPr lang="sk-SK" dirty="0" smtClean="0"/>
              <a:t>, 2010, </a:t>
            </a:r>
            <a:r>
              <a:rPr lang="sk-SK" dirty="0" err="1" smtClean="0"/>
              <a:t>ATKearney</a:t>
            </a:r>
            <a:r>
              <a:rPr lang="sk-SK" dirty="0" smtClean="0"/>
              <a:t>, </a:t>
            </a:r>
            <a:r>
              <a:rPr lang="sk-SK" dirty="0" err="1" smtClean="0"/>
              <a:t>Friedrich</a:t>
            </a:r>
            <a:r>
              <a:rPr lang="sk-SK" dirty="0" smtClean="0"/>
              <a:t> </a:t>
            </a:r>
            <a:r>
              <a:rPr lang="sk-SK" dirty="0" err="1" smtClean="0"/>
              <a:t>Schneider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Johannes</a:t>
            </a:r>
            <a:r>
              <a:rPr lang="sk-SK" dirty="0" smtClean="0"/>
              <a:t> </a:t>
            </a:r>
            <a:r>
              <a:rPr lang="sk-SK" dirty="0" err="1"/>
              <a:t>Kepler</a:t>
            </a:r>
            <a:r>
              <a:rPr lang="sk-SK" dirty="0"/>
              <a:t> </a:t>
            </a:r>
            <a:r>
              <a:rPr lang="sk-SK" dirty="0" err="1" smtClean="0"/>
              <a:t>University</a:t>
            </a:r>
            <a:r>
              <a:rPr lang="sk-SK" dirty="0" smtClean="0"/>
              <a:t>, Linz</a:t>
            </a:r>
            <a:r>
              <a:rPr lang="sk-SK" dirty="0"/>
              <a:t>, </a:t>
            </a:r>
            <a:r>
              <a:rPr lang="sk-SK" dirty="0" err="1"/>
              <a:t>Austria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26366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dirty="0" err="1" smtClean="0"/>
              <a:t>Some</a:t>
            </a:r>
            <a:r>
              <a:rPr lang="sk-SK" u="sng" dirty="0" smtClean="0"/>
              <a:t> </a:t>
            </a:r>
            <a:r>
              <a:rPr lang="sk-SK" u="sng" dirty="0" err="1" smtClean="0"/>
              <a:t>examples</a:t>
            </a:r>
            <a:endParaRPr lang="en-US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sk-SK" dirty="0" err="1" smtClean="0"/>
              <a:t>Germany</a:t>
            </a:r>
            <a:r>
              <a:rPr lang="sk-SK" dirty="0" smtClean="0"/>
              <a:t>: </a:t>
            </a:r>
            <a:r>
              <a:rPr lang="en-US" dirty="0" smtClean="0"/>
              <a:t>Monthly </a:t>
            </a:r>
            <a:r>
              <a:rPr lang="en-US" dirty="0"/>
              <a:t>wages less than €400 are not subject to </a:t>
            </a:r>
            <a:r>
              <a:rPr lang="en-US" dirty="0" smtClean="0"/>
              <a:t>social</a:t>
            </a:r>
            <a:r>
              <a:rPr lang="sk-SK" dirty="0" smtClean="0"/>
              <a:t> </a:t>
            </a:r>
            <a:r>
              <a:rPr lang="en-US" dirty="0" smtClean="0"/>
              <a:t>insurance </a:t>
            </a:r>
            <a:r>
              <a:rPr lang="en-US" dirty="0"/>
              <a:t>contributions. For monthly incomes between €401 and €</a:t>
            </a:r>
            <a:r>
              <a:rPr lang="en-US" dirty="0" smtClean="0"/>
              <a:t>800,</a:t>
            </a:r>
            <a:r>
              <a:rPr lang="sk-SK" dirty="0" smtClean="0"/>
              <a:t> </a:t>
            </a:r>
            <a:r>
              <a:rPr lang="en-US" dirty="0" smtClean="0"/>
              <a:t>the </a:t>
            </a:r>
            <a:r>
              <a:rPr lang="en-US" dirty="0"/>
              <a:t>contribution rate rises gradually to the full share</a:t>
            </a:r>
            <a:r>
              <a:rPr lang="en-US" dirty="0" smtClean="0"/>
              <a:t>.</a:t>
            </a:r>
            <a:endParaRPr lang="sk-SK" dirty="0" smtClean="0"/>
          </a:p>
          <a:p>
            <a:r>
              <a:rPr lang="sk-SK" dirty="0" smtClean="0"/>
              <a:t>USA: R</a:t>
            </a:r>
            <a:r>
              <a:rPr lang="en-US" dirty="0" err="1" smtClean="0"/>
              <a:t>efundable</a:t>
            </a:r>
            <a:r>
              <a:rPr lang="en-US" dirty="0" smtClean="0"/>
              <a:t> </a:t>
            </a:r>
            <a:r>
              <a:rPr lang="en-US" dirty="0"/>
              <a:t>tax credits (the “earned income credit” </a:t>
            </a:r>
            <a:r>
              <a:rPr lang="en-US" dirty="0" smtClean="0"/>
              <a:t>and</a:t>
            </a:r>
            <a:r>
              <a:rPr lang="sk-SK" dirty="0" smtClean="0"/>
              <a:t> </a:t>
            </a:r>
            <a:r>
              <a:rPr lang="en-US" dirty="0" smtClean="0"/>
              <a:t>the </a:t>
            </a:r>
            <a:r>
              <a:rPr lang="en-US" dirty="0"/>
              <a:t>“making work pay” credit) are available to low-wage earners </a:t>
            </a:r>
            <a:r>
              <a:rPr lang="en-US" dirty="0" smtClean="0"/>
              <a:t>and</a:t>
            </a:r>
            <a:r>
              <a:rPr lang="sk-SK" dirty="0" smtClean="0"/>
              <a:t> </a:t>
            </a:r>
            <a:r>
              <a:rPr lang="en-US" dirty="0" smtClean="0"/>
              <a:t>their </a:t>
            </a:r>
            <a:r>
              <a:rPr lang="en-US" dirty="0"/>
              <a:t>families</a:t>
            </a:r>
            <a:r>
              <a:rPr lang="en-US" dirty="0" smtClean="0"/>
              <a:t>.</a:t>
            </a:r>
          </a:p>
          <a:p>
            <a:r>
              <a:rPr lang="en-US" dirty="0" smtClean="0"/>
              <a:t>Denmark’s </a:t>
            </a:r>
            <a:r>
              <a:rPr lang="en-US" dirty="0"/>
              <a:t>renowned “</a:t>
            </a:r>
            <a:r>
              <a:rPr lang="en-US" dirty="0" err="1"/>
              <a:t>flexicurity</a:t>
            </a:r>
            <a:r>
              <a:rPr lang="en-US" dirty="0"/>
              <a:t>” </a:t>
            </a:r>
            <a:r>
              <a:rPr lang="en-US" dirty="0" smtClean="0"/>
              <a:t>model shifts </a:t>
            </a:r>
            <a:r>
              <a:rPr lang="en-US" dirty="0"/>
              <a:t>protection away from jobs to the people who lose </a:t>
            </a:r>
            <a:r>
              <a:rPr lang="en-US" dirty="0" smtClean="0"/>
              <a:t>employment through </a:t>
            </a:r>
            <a:r>
              <a:rPr lang="en-US" dirty="0"/>
              <a:t>intensive deployment of active programs such as </a:t>
            </a:r>
            <a:r>
              <a:rPr lang="en-US" dirty="0" smtClean="0"/>
              <a:t>retraining and </a:t>
            </a:r>
            <a:r>
              <a:rPr lang="en-US" dirty="0"/>
              <a:t>job search assistance</a:t>
            </a:r>
            <a:r>
              <a:rPr lang="en-US" dirty="0" smtClean="0"/>
              <a:t>.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46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dirty="0" err="1" smtClean="0"/>
              <a:t>Best</a:t>
            </a:r>
            <a:r>
              <a:rPr lang="sk-SK" u="sng" dirty="0" smtClean="0"/>
              <a:t> Slovak </a:t>
            </a:r>
            <a:r>
              <a:rPr lang="sk-SK" u="sng" dirty="0" err="1" smtClean="0"/>
              <a:t>experience</a:t>
            </a:r>
            <a:endParaRPr lang="en-US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40560"/>
          </a:xfrm>
        </p:spPr>
        <p:txBody>
          <a:bodyPr>
            <a:normAutofit fontScale="92500" lnSpcReduction="20000"/>
          </a:bodyPr>
          <a:lstStyle/>
          <a:p>
            <a:r>
              <a:rPr lang="sk-SK" dirty="0" err="1" smtClean="0"/>
              <a:t>Compulsory</a:t>
            </a:r>
            <a:r>
              <a:rPr lang="sk-SK" dirty="0" smtClean="0"/>
              <a:t> </a:t>
            </a:r>
            <a:r>
              <a:rPr lang="sk-SK" dirty="0" err="1" smtClean="0"/>
              <a:t>cash</a:t>
            </a:r>
            <a:r>
              <a:rPr lang="sk-SK" dirty="0" smtClean="0"/>
              <a:t> </a:t>
            </a:r>
            <a:r>
              <a:rPr lang="sk-SK" dirty="0" err="1" smtClean="0"/>
              <a:t>machines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fiscal</a:t>
            </a:r>
            <a:r>
              <a:rPr lang="sk-SK" dirty="0" smtClean="0"/>
              <a:t> </a:t>
            </a:r>
            <a:r>
              <a:rPr lang="sk-SK" dirty="0" err="1" smtClean="0"/>
              <a:t>memory</a:t>
            </a:r>
            <a:endParaRPr lang="sk-SK" dirty="0" smtClean="0"/>
          </a:p>
          <a:p>
            <a:r>
              <a:rPr lang="sk-SK" dirty="0" err="1" smtClean="0"/>
              <a:t>Privatization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banks</a:t>
            </a:r>
            <a:r>
              <a:rPr lang="sk-SK" dirty="0" smtClean="0"/>
              <a:t> in 1998 – 2002</a:t>
            </a:r>
          </a:p>
          <a:p>
            <a:r>
              <a:rPr lang="sk-SK" dirty="0" err="1" smtClean="0"/>
              <a:t>Flat-tax</a:t>
            </a:r>
            <a:r>
              <a:rPr lang="sk-SK" dirty="0" smtClean="0"/>
              <a:t> </a:t>
            </a:r>
            <a:r>
              <a:rPr lang="sk-SK" dirty="0" err="1" smtClean="0"/>
              <a:t>reform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2003/04:</a:t>
            </a:r>
          </a:p>
          <a:p>
            <a:pPr lvl="1"/>
            <a:r>
              <a:rPr lang="sk-SK" dirty="0" err="1" smtClean="0"/>
              <a:t>Decrease</a:t>
            </a:r>
            <a:r>
              <a:rPr lang="sk-SK" dirty="0" smtClean="0"/>
              <a:t> in </a:t>
            </a:r>
            <a:r>
              <a:rPr lang="sk-SK" dirty="0" err="1" smtClean="0"/>
              <a:t>direct</a:t>
            </a:r>
            <a:r>
              <a:rPr lang="sk-SK" dirty="0" smtClean="0"/>
              <a:t> </a:t>
            </a:r>
            <a:r>
              <a:rPr lang="sk-SK" dirty="0" err="1" smtClean="0"/>
              <a:t>income</a:t>
            </a:r>
            <a:r>
              <a:rPr lang="sk-SK" dirty="0" smtClean="0"/>
              <a:t> </a:t>
            </a:r>
            <a:r>
              <a:rPr lang="sk-SK" dirty="0" err="1" smtClean="0"/>
              <a:t>taxes</a:t>
            </a:r>
            <a:r>
              <a:rPr lang="sk-SK" dirty="0" smtClean="0"/>
              <a:t> (to 19%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individuals</a:t>
            </a:r>
            <a:r>
              <a:rPr lang="sk-SK" dirty="0" smtClean="0"/>
              <a:t> and </a:t>
            </a:r>
            <a:r>
              <a:rPr lang="sk-SK" dirty="0" err="1" smtClean="0"/>
              <a:t>businesses</a:t>
            </a:r>
            <a:r>
              <a:rPr lang="sk-SK" dirty="0" smtClean="0"/>
              <a:t>), </a:t>
            </a:r>
            <a:r>
              <a:rPr lang="sk-SK" dirty="0" err="1" smtClean="0"/>
              <a:t>increase</a:t>
            </a:r>
            <a:r>
              <a:rPr lang="sk-SK" dirty="0" smtClean="0"/>
              <a:t> in </a:t>
            </a:r>
            <a:r>
              <a:rPr lang="sk-SK" dirty="0" err="1" smtClean="0"/>
              <a:t>indirect</a:t>
            </a:r>
            <a:r>
              <a:rPr lang="sk-SK" dirty="0" smtClean="0"/>
              <a:t> </a:t>
            </a:r>
            <a:r>
              <a:rPr lang="sk-SK" dirty="0" err="1" smtClean="0"/>
              <a:t>consumption</a:t>
            </a:r>
            <a:r>
              <a:rPr lang="sk-SK" dirty="0" smtClean="0"/>
              <a:t> </a:t>
            </a:r>
            <a:r>
              <a:rPr lang="sk-SK" dirty="0" err="1" smtClean="0"/>
              <a:t>taxes</a:t>
            </a:r>
            <a:r>
              <a:rPr lang="sk-SK" dirty="0" smtClean="0"/>
              <a:t> (19% VAT)</a:t>
            </a:r>
            <a:endParaRPr lang="sk-SK" dirty="0"/>
          </a:p>
          <a:p>
            <a:pPr lvl="1"/>
            <a:r>
              <a:rPr lang="sk-SK" dirty="0" err="1" smtClean="0"/>
              <a:t>Radical</a:t>
            </a:r>
            <a:r>
              <a:rPr lang="sk-SK" dirty="0" smtClean="0"/>
              <a:t> </a:t>
            </a:r>
            <a:r>
              <a:rPr lang="sk-SK" dirty="0" err="1" smtClean="0"/>
              <a:t>simplification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code</a:t>
            </a:r>
            <a:r>
              <a:rPr lang="sk-SK" dirty="0" smtClean="0"/>
              <a:t> (no </a:t>
            </a:r>
            <a:r>
              <a:rPr lang="sk-SK" dirty="0" err="1" smtClean="0"/>
              <a:t>exemptions</a:t>
            </a:r>
            <a:r>
              <a:rPr lang="sk-SK" dirty="0" smtClean="0"/>
              <a:t>, no </a:t>
            </a:r>
            <a:r>
              <a:rPr lang="sk-SK" dirty="0" err="1" smtClean="0"/>
              <a:t>minor</a:t>
            </a:r>
            <a:r>
              <a:rPr lang="sk-SK" dirty="0" smtClean="0"/>
              <a:t> </a:t>
            </a:r>
            <a:r>
              <a:rPr lang="sk-SK" dirty="0" err="1" smtClean="0"/>
              <a:t>taxes</a:t>
            </a:r>
            <a:r>
              <a:rPr lang="sk-SK" dirty="0" smtClean="0"/>
              <a:t>)</a:t>
            </a:r>
          </a:p>
          <a:p>
            <a:pPr lvl="1"/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deductible</a:t>
            </a:r>
            <a:r>
              <a:rPr lang="sk-SK" dirty="0" smtClean="0"/>
              <a:t> (</a:t>
            </a:r>
            <a:r>
              <a:rPr lang="sk-SK" dirty="0" err="1" smtClean="0"/>
              <a:t>people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low</a:t>
            </a:r>
            <a:r>
              <a:rPr lang="sk-SK" dirty="0" smtClean="0"/>
              <a:t> </a:t>
            </a:r>
            <a:r>
              <a:rPr lang="sk-SK" dirty="0" err="1" smtClean="0"/>
              <a:t>income</a:t>
            </a:r>
            <a:r>
              <a:rPr lang="sk-SK" dirty="0" smtClean="0"/>
              <a:t> do </a:t>
            </a:r>
            <a:r>
              <a:rPr lang="sk-SK" dirty="0" err="1" smtClean="0"/>
              <a:t>not</a:t>
            </a:r>
            <a:r>
              <a:rPr lang="sk-SK" dirty="0" smtClean="0"/>
              <a:t> </a:t>
            </a:r>
            <a:r>
              <a:rPr lang="sk-SK" dirty="0" err="1" smtClean="0"/>
              <a:t>pay</a:t>
            </a:r>
            <a:r>
              <a:rPr lang="sk-SK" dirty="0" smtClean="0"/>
              <a:t> </a:t>
            </a:r>
            <a:r>
              <a:rPr lang="sk-SK" dirty="0" err="1" smtClean="0"/>
              <a:t>income</a:t>
            </a:r>
            <a:r>
              <a:rPr lang="sk-SK" dirty="0" smtClean="0"/>
              <a:t> </a:t>
            </a:r>
            <a:r>
              <a:rPr lang="sk-SK" dirty="0" err="1" smtClean="0"/>
              <a:t>taxes</a:t>
            </a:r>
            <a:r>
              <a:rPr lang="sk-SK" dirty="0" smtClean="0"/>
              <a:t>)</a:t>
            </a:r>
          </a:p>
          <a:p>
            <a:pPr lvl="1"/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bonuses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children</a:t>
            </a:r>
            <a:r>
              <a:rPr lang="sk-SK" dirty="0" smtClean="0"/>
              <a:t> (</a:t>
            </a:r>
            <a:r>
              <a:rPr lang="sk-SK" dirty="0" err="1" smtClean="0"/>
              <a:t>parents</a:t>
            </a:r>
            <a:r>
              <a:rPr lang="sk-SK" dirty="0" smtClean="0"/>
              <a:t> </a:t>
            </a:r>
            <a:r>
              <a:rPr lang="sk-SK" dirty="0" err="1" smtClean="0"/>
              <a:t>pay</a:t>
            </a:r>
            <a:r>
              <a:rPr lang="sk-SK" dirty="0" smtClean="0"/>
              <a:t> </a:t>
            </a:r>
            <a:r>
              <a:rPr lang="sk-SK" dirty="0" err="1" smtClean="0"/>
              <a:t>lower</a:t>
            </a:r>
            <a:r>
              <a:rPr lang="sk-SK" dirty="0" smtClean="0"/>
              <a:t> </a:t>
            </a:r>
            <a:r>
              <a:rPr lang="sk-SK" dirty="0" err="1" smtClean="0"/>
              <a:t>taxes</a:t>
            </a:r>
            <a:r>
              <a:rPr lang="sk-SK" dirty="0" smtClean="0"/>
              <a:t> or,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too</a:t>
            </a:r>
            <a:r>
              <a:rPr lang="sk-SK" dirty="0" smtClean="0"/>
              <a:t> </a:t>
            </a:r>
            <a:r>
              <a:rPr lang="sk-SK" dirty="0" err="1" smtClean="0"/>
              <a:t>low</a:t>
            </a:r>
            <a:r>
              <a:rPr lang="sk-SK" dirty="0" smtClean="0"/>
              <a:t> </a:t>
            </a:r>
            <a:r>
              <a:rPr lang="sk-SK" dirty="0" err="1" smtClean="0"/>
              <a:t>income</a:t>
            </a:r>
            <a:r>
              <a:rPr lang="sk-SK" dirty="0" smtClean="0"/>
              <a:t>, </a:t>
            </a:r>
            <a:r>
              <a:rPr lang="sk-SK" dirty="0" err="1" smtClean="0"/>
              <a:t>they</a:t>
            </a:r>
            <a:r>
              <a:rPr lang="sk-SK" dirty="0" smtClean="0"/>
              <a:t> get </a:t>
            </a:r>
            <a:r>
              <a:rPr lang="sk-SK" dirty="0" err="1" smtClean="0"/>
              <a:t>money</a:t>
            </a:r>
            <a:r>
              <a:rPr lang="sk-SK" dirty="0" smtClean="0"/>
              <a:t> </a:t>
            </a:r>
            <a:r>
              <a:rPr lang="sk-SK" dirty="0" err="1" smtClean="0"/>
              <a:t>back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state – </a:t>
            </a:r>
            <a:r>
              <a:rPr lang="sk-SK" dirty="0" err="1" smtClean="0"/>
              <a:t>negative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111774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dirty="0" err="1" smtClean="0"/>
              <a:t>Best</a:t>
            </a:r>
            <a:r>
              <a:rPr lang="sk-SK" u="sng" dirty="0" smtClean="0"/>
              <a:t> Slovak </a:t>
            </a:r>
            <a:r>
              <a:rPr lang="sk-SK" u="sng" dirty="0" err="1" smtClean="0"/>
              <a:t>experience</a:t>
            </a:r>
            <a:endParaRPr lang="en-US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 err="1"/>
              <a:t>Pension</a:t>
            </a:r>
            <a:r>
              <a:rPr lang="sk-SK" dirty="0"/>
              <a:t> </a:t>
            </a:r>
            <a:r>
              <a:rPr lang="sk-SK" dirty="0" err="1"/>
              <a:t>reform</a:t>
            </a:r>
            <a:r>
              <a:rPr lang="sk-SK" dirty="0"/>
              <a:t> 2005: </a:t>
            </a:r>
          </a:p>
          <a:p>
            <a:pPr lvl="1"/>
            <a:r>
              <a:rPr lang="sk-SK" dirty="0" err="1"/>
              <a:t>Linking</a:t>
            </a:r>
            <a:r>
              <a:rPr lang="sk-SK" dirty="0"/>
              <a:t> </a:t>
            </a:r>
            <a:r>
              <a:rPr lang="sk-SK" dirty="0" err="1"/>
              <a:t>contributions</a:t>
            </a:r>
            <a:r>
              <a:rPr lang="sk-SK" dirty="0"/>
              <a:t> to </a:t>
            </a:r>
            <a:r>
              <a:rPr lang="sk-SK" dirty="0" err="1"/>
              <a:t>pension</a:t>
            </a:r>
            <a:r>
              <a:rPr lang="sk-SK" dirty="0"/>
              <a:t> </a:t>
            </a:r>
            <a:r>
              <a:rPr lang="sk-SK" dirty="0" err="1"/>
              <a:t>benefits</a:t>
            </a:r>
            <a:endParaRPr lang="sk-SK" dirty="0"/>
          </a:p>
          <a:p>
            <a:r>
              <a:rPr lang="sk-SK" dirty="0" err="1"/>
              <a:t>Activation</a:t>
            </a:r>
            <a:r>
              <a:rPr lang="sk-SK" dirty="0"/>
              <a:t> </a:t>
            </a:r>
            <a:r>
              <a:rPr lang="sk-SK" dirty="0" err="1"/>
              <a:t>benefits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unemployed</a:t>
            </a:r>
            <a:r>
              <a:rPr lang="sk-SK" dirty="0"/>
              <a:t> (part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social</a:t>
            </a:r>
            <a:r>
              <a:rPr lang="sk-SK" dirty="0"/>
              <a:t> </a:t>
            </a:r>
            <a:r>
              <a:rPr lang="sk-SK" dirty="0" err="1"/>
              <a:t>benefit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payable</a:t>
            </a:r>
            <a:r>
              <a:rPr lang="sk-SK" dirty="0"/>
              <a:t> </a:t>
            </a:r>
            <a:r>
              <a:rPr lang="sk-SK" dirty="0" err="1"/>
              <a:t>only</a:t>
            </a:r>
            <a:r>
              <a:rPr lang="sk-SK" dirty="0"/>
              <a:t> </a:t>
            </a:r>
            <a:r>
              <a:rPr lang="sk-SK" dirty="0" err="1"/>
              <a:t>upon</a:t>
            </a:r>
            <a:r>
              <a:rPr lang="sk-SK" dirty="0"/>
              <a:t> </a:t>
            </a:r>
            <a:r>
              <a:rPr lang="sk-SK" dirty="0" err="1"/>
              <a:t>providing</a:t>
            </a:r>
            <a:r>
              <a:rPr lang="sk-SK" dirty="0"/>
              <a:t> </a:t>
            </a:r>
            <a:r>
              <a:rPr lang="sk-SK" dirty="0" err="1"/>
              <a:t>limited</a:t>
            </a:r>
            <a:r>
              <a:rPr lang="sk-SK" dirty="0"/>
              <a:t> </a:t>
            </a:r>
            <a:r>
              <a:rPr lang="sk-SK" dirty="0" err="1"/>
              <a:t>work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public</a:t>
            </a:r>
            <a:r>
              <a:rPr lang="sk-SK" dirty="0"/>
              <a:t> </a:t>
            </a:r>
            <a:r>
              <a:rPr lang="sk-SK" dirty="0" err="1"/>
              <a:t>purposes</a:t>
            </a:r>
            <a:r>
              <a:rPr lang="sk-SK" dirty="0"/>
              <a:t>)</a:t>
            </a:r>
          </a:p>
          <a:p>
            <a:r>
              <a:rPr lang="sk-SK" dirty="0" err="1"/>
              <a:t>Flexible</a:t>
            </a:r>
            <a:r>
              <a:rPr lang="sk-SK" dirty="0"/>
              <a:t> </a:t>
            </a:r>
            <a:r>
              <a:rPr lang="sk-SK" dirty="0" err="1"/>
              <a:t>employment</a:t>
            </a:r>
            <a:r>
              <a:rPr lang="sk-SK" dirty="0"/>
              <a:t>: </a:t>
            </a:r>
            <a:r>
              <a:rPr lang="sk-SK" dirty="0" err="1"/>
              <a:t>Labour</a:t>
            </a:r>
            <a:r>
              <a:rPr lang="sk-SK" dirty="0"/>
              <a:t> </a:t>
            </a:r>
            <a:r>
              <a:rPr lang="sk-SK" dirty="0" err="1"/>
              <a:t>Code</a:t>
            </a:r>
            <a:r>
              <a:rPr lang="sk-SK" dirty="0"/>
              <a:t>, </a:t>
            </a:r>
            <a:r>
              <a:rPr lang="sk-SK" dirty="0" err="1"/>
              <a:t>working</a:t>
            </a:r>
            <a:r>
              <a:rPr lang="sk-SK" dirty="0"/>
              <a:t> „</a:t>
            </a:r>
            <a:r>
              <a:rPr lang="sk-SK" dirty="0" err="1"/>
              <a:t>agreements</a:t>
            </a:r>
            <a:r>
              <a:rPr lang="sk-SK" dirty="0"/>
              <a:t>“ (</a:t>
            </a:r>
            <a:r>
              <a:rPr lang="sk-SK" dirty="0" err="1"/>
              <a:t>limited</a:t>
            </a:r>
            <a:r>
              <a:rPr lang="sk-SK" dirty="0"/>
              <a:t> </a:t>
            </a:r>
            <a:r>
              <a:rPr lang="sk-SK" dirty="0" err="1"/>
              <a:t>time</a:t>
            </a:r>
            <a:r>
              <a:rPr lang="sk-SK" dirty="0"/>
              <a:t>, </a:t>
            </a:r>
            <a:r>
              <a:rPr lang="sk-SK" dirty="0" err="1"/>
              <a:t>flexible</a:t>
            </a:r>
            <a:r>
              <a:rPr lang="sk-SK" dirty="0"/>
              <a:t> </a:t>
            </a:r>
            <a:r>
              <a:rPr lang="sk-SK" dirty="0" err="1"/>
              <a:t>entry</a:t>
            </a:r>
            <a:r>
              <a:rPr lang="sk-SK" dirty="0"/>
              <a:t>/</a:t>
            </a:r>
            <a:r>
              <a:rPr lang="sk-SK" dirty="0" err="1"/>
              <a:t>exit</a:t>
            </a:r>
            <a:r>
              <a:rPr lang="sk-SK" dirty="0"/>
              <a:t>, no </a:t>
            </a:r>
            <a:r>
              <a:rPr lang="sk-SK" dirty="0" err="1"/>
              <a:t>social</a:t>
            </a:r>
            <a:r>
              <a:rPr lang="sk-SK" dirty="0"/>
              <a:t> </a:t>
            </a:r>
            <a:r>
              <a:rPr lang="sk-SK" dirty="0" err="1"/>
              <a:t>security</a:t>
            </a:r>
            <a:r>
              <a:rPr lang="sk-SK" dirty="0"/>
              <a:t>), </a:t>
            </a:r>
            <a:r>
              <a:rPr lang="sk-SK" dirty="0" err="1"/>
              <a:t>agency</a:t>
            </a:r>
            <a:r>
              <a:rPr lang="sk-SK" dirty="0"/>
              <a:t> </a:t>
            </a:r>
            <a:r>
              <a:rPr lang="sk-SK" dirty="0" err="1"/>
              <a:t>work</a:t>
            </a:r>
            <a:endParaRPr lang="sk-SK" dirty="0"/>
          </a:p>
          <a:p>
            <a:r>
              <a:rPr lang="sk-SK" dirty="0" err="1"/>
              <a:t>Current</a:t>
            </a:r>
            <a:r>
              <a:rPr lang="sk-SK" dirty="0"/>
              <a:t> </a:t>
            </a:r>
            <a:r>
              <a:rPr lang="sk-SK" dirty="0" err="1"/>
              <a:t>proposal</a:t>
            </a:r>
            <a:r>
              <a:rPr lang="sk-SK" dirty="0"/>
              <a:t>: </a:t>
            </a:r>
            <a:r>
              <a:rPr lang="sk-SK" dirty="0" err="1"/>
              <a:t>Ban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cash</a:t>
            </a:r>
            <a:r>
              <a:rPr lang="sk-SK" dirty="0"/>
              <a:t> </a:t>
            </a:r>
            <a:r>
              <a:rPr lang="sk-SK" dirty="0" err="1"/>
              <a:t>transactions</a:t>
            </a:r>
            <a:r>
              <a:rPr lang="sk-SK" dirty="0"/>
              <a:t> over 5000 </a:t>
            </a:r>
            <a:r>
              <a:rPr lang="sk-SK" dirty="0" smtClean="0"/>
              <a:t>EUR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3701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dirty="0" smtClean="0"/>
              <a:t>My </a:t>
            </a:r>
            <a:r>
              <a:rPr lang="sk-SK" u="sng" dirty="0" err="1" smtClean="0"/>
              <a:t>questions</a:t>
            </a:r>
            <a:r>
              <a:rPr lang="sk-SK" u="sng" dirty="0" smtClean="0"/>
              <a:t> </a:t>
            </a:r>
            <a:r>
              <a:rPr lang="sk-SK" u="sng" dirty="0" err="1" smtClean="0"/>
              <a:t>regarding</a:t>
            </a:r>
            <a:r>
              <a:rPr lang="sk-SK" u="sng" dirty="0" smtClean="0"/>
              <a:t> </a:t>
            </a:r>
            <a:r>
              <a:rPr lang="sk-SK" u="sng" dirty="0" err="1" smtClean="0"/>
              <a:t>Moldova</a:t>
            </a:r>
            <a:endParaRPr lang="sk-SK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 err="1" smtClean="0"/>
              <a:t>What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wedge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low-earners</a:t>
            </a:r>
            <a:r>
              <a:rPr lang="sk-SK" dirty="0" smtClean="0"/>
              <a:t>?</a:t>
            </a:r>
          </a:p>
          <a:p>
            <a:r>
              <a:rPr lang="sk-SK" dirty="0" err="1" smtClean="0"/>
              <a:t>How</a:t>
            </a:r>
            <a:r>
              <a:rPr lang="sk-SK" dirty="0" smtClean="0"/>
              <a:t> </a:t>
            </a:r>
            <a:r>
              <a:rPr lang="sk-SK" dirty="0" err="1" smtClean="0"/>
              <a:t>complicated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system</a:t>
            </a:r>
            <a:r>
              <a:rPr lang="sk-SK" dirty="0" smtClean="0"/>
              <a:t>?</a:t>
            </a:r>
          </a:p>
          <a:p>
            <a:r>
              <a:rPr lang="sk-SK" dirty="0" err="1" smtClean="0"/>
              <a:t>What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minimum/</a:t>
            </a:r>
            <a:r>
              <a:rPr lang="sk-SK" dirty="0" err="1" smtClean="0"/>
              <a:t>average</a:t>
            </a:r>
            <a:r>
              <a:rPr lang="sk-SK" dirty="0" smtClean="0"/>
              <a:t> </a:t>
            </a:r>
            <a:r>
              <a:rPr lang="sk-SK" dirty="0" err="1" smtClean="0"/>
              <a:t>wage</a:t>
            </a:r>
            <a:r>
              <a:rPr lang="sk-SK" dirty="0" smtClean="0"/>
              <a:t> </a:t>
            </a:r>
            <a:r>
              <a:rPr lang="sk-SK" dirty="0" err="1" smtClean="0"/>
              <a:t>ratio</a:t>
            </a:r>
            <a:r>
              <a:rPr lang="sk-SK" dirty="0" smtClean="0"/>
              <a:t>?</a:t>
            </a:r>
          </a:p>
          <a:p>
            <a:r>
              <a:rPr lang="sk-SK" dirty="0" err="1" smtClean="0"/>
              <a:t>What</a:t>
            </a:r>
            <a:r>
              <a:rPr lang="sk-SK" dirty="0" smtClean="0"/>
              <a:t> are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costs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dismissing</a:t>
            </a:r>
            <a:r>
              <a:rPr lang="sk-SK" dirty="0" smtClean="0"/>
              <a:t> </a:t>
            </a:r>
            <a:r>
              <a:rPr lang="sk-SK" dirty="0" err="1" smtClean="0"/>
              <a:t>employees</a:t>
            </a:r>
            <a:r>
              <a:rPr lang="sk-SK" dirty="0" smtClean="0"/>
              <a:t>?</a:t>
            </a:r>
          </a:p>
          <a:p>
            <a:r>
              <a:rPr lang="sk-SK" dirty="0" err="1" smtClean="0"/>
              <a:t>What</a:t>
            </a:r>
            <a:r>
              <a:rPr lang="sk-SK" dirty="0" smtClean="0"/>
              <a:t> </a:t>
            </a:r>
            <a:r>
              <a:rPr lang="sk-SK" dirty="0" err="1" smtClean="0"/>
              <a:t>forms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flexible</a:t>
            </a:r>
            <a:r>
              <a:rPr lang="sk-SK" dirty="0" smtClean="0"/>
              <a:t> </a:t>
            </a:r>
            <a:r>
              <a:rPr lang="sk-SK" dirty="0" err="1" smtClean="0"/>
              <a:t>contracts</a:t>
            </a:r>
            <a:r>
              <a:rPr lang="sk-SK" dirty="0" smtClean="0"/>
              <a:t> do </a:t>
            </a:r>
            <a:r>
              <a:rPr lang="sk-SK" dirty="0" err="1" smtClean="0"/>
              <a:t>you</a:t>
            </a:r>
            <a:r>
              <a:rPr lang="sk-SK" dirty="0" smtClean="0"/>
              <a:t> </a:t>
            </a:r>
            <a:r>
              <a:rPr lang="sk-SK" dirty="0" err="1" smtClean="0"/>
              <a:t>have</a:t>
            </a:r>
            <a:r>
              <a:rPr lang="sk-SK" dirty="0" smtClean="0"/>
              <a:t>?</a:t>
            </a:r>
          </a:p>
          <a:p>
            <a:r>
              <a:rPr lang="sk-SK" dirty="0" err="1" smtClean="0"/>
              <a:t>How</a:t>
            </a:r>
            <a:r>
              <a:rPr lang="sk-SK" dirty="0" smtClean="0"/>
              <a:t> do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benefits</a:t>
            </a:r>
            <a:r>
              <a:rPr lang="sk-SK" dirty="0" smtClean="0"/>
              <a:t> </a:t>
            </a:r>
            <a:r>
              <a:rPr lang="sk-SK" dirty="0" err="1" smtClean="0"/>
              <a:t>influence</a:t>
            </a:r>
            <a:r>
              <a:rPr lang="sk-SK" dirty="0" smtClean="0"/>
              <a:t> </a:t>
            </a:r>
            <a:r>
              <a:rPr lang="sk-SK" dirty="0" err="1" smtClean="0"/>
              <a:t>motivation</a:t>
            </a:r>
            <a:r>
              <a:rPr lang="sk-SK" dirty="0" smtClean="0"/>
              <a:t> to </a:t>
            </a:r>
            <a:r>
              <a:rPr lang="sk-SK" dirty="0" err="1" smtClean="0"/>
              <a:t>work</a:t>
            </a:r>
            <a:r>
              <a:rPr lang="sk-SK" dirty="0" smtClean="0"/>
              <a:t> (</a:t>
            </a:r>
            <a:r>
              <a:rPr lang="sk-SK" dirty="0" err="1" smtClean="0"/>
              <a:t>what</a:t>
            </a:r>
            <a:r>
              <a:rPr lang="sk-SK" dirty="0" smtClean="0"/>
              <a:t> are </a:t>
            </a:r>
            <a:r>
              <a:rPr lang="sk-SK" dirty="0" err="1" smtClean="0"/>
              <a:t>METRs</a:t>
            </a:r>
            <a:r>
              <a:rPr lang="sk-SK" dirty="0" smtClean="0"/>
              <a:t> </a:t>
            </a:r>
            <a:r>
              <a:rPr lang="sk-SK" dirty="0" err="1" smtClean="0"/>
              <a:t>incl</a:t>
            </a:r>
            <a:r>
              <a:rPr lang="sk-SK" dirty="0" smtClean="0"/>
              <a:t>.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benefits</a:t>
            </a:r>
            <a:r>
              <a:rPr lang="sk-SK" dirty="0" smtClean="0"/>
              <a:t>?)</a:t>
            </a:r>
          </a:p>
          <a:p>
            <a:r>
              <a:rPr lang="sk-SK" dirty="0" err="1" smtClean="0"/>
              <a:t>Can</a:t>
            </a:r>
            <a:r>
              <a:rPr lang="sk-SK" dirty="0" smtClean="0"/>
              <a:t> </a:t>
            </a:r>
            <a:r>
              <a:rPr lang="sk-SK" dirty="0" err="1" smtClean="0"/>
              <a:t>you</a:t>
            </a:r>
            <a:r>
              <a:rPr lang="sk-SK" dirty="0" smtClean="0"/>
              <a:t> „</a:t>
            </a:r>
            <a:r>
              <a:rPr lang="sk-SK" dirty="0" err="1" smtClean="0"/>
              <a:t>cheat</a:t>
            </a:r>
            <a:r>
              <a:rPr lang="sk-SK" dirty="0" smtClean="0"/>
              <a:t>“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cash</a:t>
            </a:r>
            <a:r>
              <a:rPr lang="sk-SK" dirty="0" smtClean="0"/>
              <a:t> </a:t>
            </a:r>
            <a:r>
              <a:rPr lang="sk-SK" dirty="0" err="1" smtClean="0"/>
              <a:t>machines</a:t>
            </a:r>
            <a:r>
              <a:rPr lang="sk-SK" dirty="0" smtClean="0"/>
              <a:t>?</a:t>
            </a:r>
          </a:p>
          <a:p>
            <a:r>
              <a:rPr lang="sk-SK" dirty="0" err="1" smtClean="0"/>
              <a:t>How</a:t>
            </a:r>
            <a:r>
              <a:rPr lang="sk-SK" dirty="0" smtClean="0"/>
              <a:t> </a:t>
            </a:r>
            <a:r>
              <a:rPr lang="sk-SK" dirty="0" err="1" smtClean="0"/>
              <a:t>spread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bribing</a:t>
            </a:r>
            <a:r>
              <a:rPr lang="sk-SK" dirty="0" smtClean="0"/>
              <a:t> in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collection</a:t>
            </a:r>
            <a:r>
              <a:rPr lang="sk-SK" dirty="0" smtClean="0"/>
              <a:t>/audit?</a:t>
            </a:r>
          </a:p>
          <a:p>
            <a:r>
              <a:rPr lang="sk-SK" dirty="0" smtClean="0"/>
              <a:t>Are </a:t>
            </a:r>
            <a:r>
              <a:rPr lang="sk-SK" dirty="0" err="1" smtClean="0"/>
              <a:t>regions</a:t>
            </a:r>
            <a:r>
              <a:rPr lang="sk-SK" dirty="0" smtClean="0"/>
              <a:t> </a:t>
            </a:r>
            <a:r>
              <a:rPr lang="sk-SK" dirty="0" err="1" smtClean="0"/>
              <a:t>involved</a:t>
            </a:r>
            <a:r>
              <a:rPr lang="sk-SK" dirty="0" smtClean="0"/>
              <a:t> in </a:t>
            </a:r>
            <a:r>
              <a:rPr lang="sk-SK" dirty="0" err="1" smtClean="0"/>
              <a:t>income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collection</a:t>
            </a:r>
            <a:r>
              <a:rPr lang="sk-SK" dirty="0" smtClean="0"/>
              <a:t>?</a:t>
            </a:r>
          </a:p>
          <a:p>
            <a:r>
              <a:rPr lang="sk-SK" dirty="0" err="1" smtClean="0"/>
              <a:t>What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spread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electronic</a:t>
            </a:r>
            <a:r>
              <a:rPr lang="sk-SK" dirty="0" smtClean="0"/>
              <a:t> </a:t>
            </a:r>
            <a:r>
              <a:rPr lang="sk-SK" dirty="0" err="1" smtClean="0"/>
              <a:t>payments</a:t>
            </a:r>
            <a:r>
              <a:rPr lang="sk-SK" dirty="0" smtClean="0"/>
              <a:t>?</a:t>
            </a:r>
            <a:endParaRPr lang="sk-SK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u="sng" dirty="0" smtClean="0"/>
              <a:t>My „</a:t>
            </a:r>
            <a:r>
              <a:rPr lang="sk-SK" u="sng" dirty="0" err="1" smtClean="0"/>
              <a:t>draft</a:t>
            </a:r>
            <a:r>
              <a:rPr lang="sk-SK" u="sng" dirty="0" smtClean="0"/>
              <a:t>“ </a:t>
            </a:r>
            <a:r>
              <a:rPr lang="sk-SK" u="sng" dirty="0" err="1" smtClean="0"/>
              <a:t>recommendations</a:t>
            </a:r>
            <a:endParaRPr lang="en-US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85000" lnSpcReduction="20000"/>
          </a:bodyPr>
          <a:lstStyle/>
          <a:p>
            <a:r>
              <a:rPr lang="sk-SK" dirty="0" err="1" smtClean="0"/>
              <a:t>Reduce</a:t>
            </a:r>
            <a:r>
              <a:rPr lang="en-US" dirty="0" smtClean="0"/>
              <a:t> </a:t>
            </a:r>
            <a:r>
              <a:rPr lang="en-US" dirty="0"/>
              <a:t>tax burden for </a:t>
            </a:r>
            <a:r>
              <a:rPr lang="en-US" dirty="0" smtClean="0"/>
              <a:t>low-earners</a:t>
            </a:r>
            <a:r>
              <a:rPr lang="sk-SK" dirty="0" smtClean="0"/>
              <a:t>, </a:t>
            </a:r>
            <a:r>
              <a:rPr lang="sk-SK" dirty="0" err="1" smtClean="0"/>
              <a:t>simplify</a:t>
            </a:r>
            <a:r>
              <a:rPr lang="sk-SK" dirty="0" smtClean="0"/>
              <a:t> </a:t>
            </a:r>
            <a:r>
              <a:rPr lang="sk-SK" dirty="0" err="1" smtClean="0"/>
              <a:t>your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code</a:t>
            </a:r>
            <a:r>
              <a:rPr lang="sk-SK" dirty="0" smtClean="0"/>
              <a:t> (no </a:t>
            </a:r>
            <a:r>
              <a:rPr lang="sk-SK" dirty="0" err="1" smtClean="0"/>
              <a:t>special</a:t>
            </a:r>
            <a:r>
              <a:rPr lang="sk-SK" dirty="0" smtClean="0"/>
              <a:t> </a:t>
            </a:r>
            <a:r>
              <a:rPr lang="sk-SK" dirty="0" err="1" smtClean="0"/>
              <a:t>rates</a:t>
            </a:r>
            <a:r>
              <a:rPr lang="sk-SK" dirty="0" smtClean="0"/>
              <a:t>, no </a:t>
            </a:r>
            <a:r>
              <a:rPr lang="sk-SK" dirty="0" err="1" smtClean="0"/>
              <a:t>exemptions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.)</a:t>
            </a:r>
          </a:p>
          <a:p>
            <a:r>
              <a:rPr lang="sk-SK" dirty="0" err="1" smtClean="0"/>
              <a:t>Introduce</a:t>
            </a:r>
            <a:r>
              <a:rPr lang="sk-SK" dirty="0" smtClean="0"/>
              <a:t>/</a:t>
            </a:r>
            <a:r>
              <a:rPr lang="sk-SK" dirty="0" err="1" smtClean="0"/>
              <a:t>improve</a:t>
            </a:r>
            <a:r>
              <a:rPr lang="sk-SK" dirty="0" smtClean="0"/>
              <a:t> </a:t>
            </a:r>
            <a:r>
              <a:rPr lang="en-US" dirty="0" smtClean="0"/>
              <a:t>flexible </a:t>
            </a:r>
            <a:r>
              <a:rPr lang="en-US" dirty="0"/>
              <a:t>forms of </a:t>
            </a:r>
            <a:r>
              <a:rPr lang="en-US" dirty="0" smtClean="0"/>
              <a:t>employment</a:t>
            </a:r>
            <a:endParaRPr lang="sk-SK" dirty="0" smtClean="0"/>
          </a:p>
          <a:p>
            <a:r>
              <a:rPr lang="sk-SK" dirty="0" err="1" smtClean="0"/>
              <a:t>Align</a:t>
            </a:r>
            <a:r>
              <a:rPr lang="sk-SK" dirty="0" smtClean="0"/>
              <a:t> </a:t>
            </a:r>
            <a:r>
              <a:rPr lang="en-US" dirty="0" smtClean="0"/>
              <a:t>social </a:t>
            </a:r>
            <a:r>
              <a:rPr lang="en-US" dirty="0"/>
              <a:t>benefits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working</a:t>
            </a:r>
            <a:r>
              <a:rPr lang="sk-SK" dirty="0" smtClean="0"/>
              <a:t> </a:t>
            </a:r>
            <a:r>
              <a:rPr lang="sk-SK" dirty="0" err="1" smtClean="0"/>
              <a:t>income</a:t>
            </a:r>
            <a:r>
              <a:rPr lang="sk-SK" dirty="0" smtClean="0"/>
              <a:t> to </a:t>
            </a:r>
            <a:r>
              <a:rPr lang="sk-SK" dirty="0" err="1" smtClean="0"/>
              <a:t>preserve</a:t>
            </a:r>
            <a:r>
              <a:rPr lang="sk-SK" dirty="0" smtClean="0"/>
              <a:t> </a:t>
            </a:r>
            <a:r>
              <a:rPr lang="sk-SK" dirty="0" err="1" smtClean="0"/>
              <a:t>motivation</a:t>
            </a:r>
            <a:r>
              <a:rPr lang="sk-SK" dirty="0" smtClean="0"/>
              <a:t> </a:t>
            </a:r>
            <a:r>
              <a:rPr lang="sk-SK" dirty="0" err="1" smtClean="0"/>
              <a:t>to</a:t>
            </a:r>
            <a:r>
              <a:rPr lang="sk-SK" dirty="0" smtClean="0"/>
              <a:t> </a:t>
            </a:r>
            <a:r>
              <a:rPr lang="sk-SK" dirty="0" err="1" smtClean="0"/>
              <a:t>work</a:t>
            </a:r>
            <a:endParaRPr lang="sk-SK" dirty="0" smtClean="0"/>
          </a:p>
          <a:p>
            <a:r>
              <a:rPr lang="sk-SK" dirty="0" err="1" smtClean="0"/>
              <a:t>Build</a:t>
            </a:r>
            <a:r>
              <a:rPr lang="sk-SK" dirty="0" smtClean="0"/>
              <a:t> </a:t>
            </a:r>
            <a:r>
              <a:rPr lang="en-US" dirty="0" smtClean="0"/>
              <a:t>social </a:t>
            </a:r>
            <a:r>
              <a:rPr lang="en-US" dirty="0"/>
              <a:t>capital, </a:t>
            </a:r>
            <a:r>
              <a:rPr lang="sk-SK" dirty="0" smtClean="0"/>
              <a:t>trust to </a:t>
            </a:r>
            <a:r>
              <a:rPr lang="en-US" dirty="0" smtClean="0"/>
              <a:t>politicians</a:t>
            </a:r>
            <a:r>
              <a:rPr lang="sk-SK" dirty="0" smtClean="0"/>
              <a:t> and </a:t>
            </a:r>
            <a:r>
              <a:rPr lang="sk-SK" dirty="0" err="1" smtClean="0"/>
              <a:t>government</a:t>
            </a:r>
            <a:r>
              <a:rPr lang="sk-SK" dirty="0" smtClean="0"/>
              <a:t> </a:t>
            </a:r>
            <a:r>
              <a:rPr lang="sk-SK" dirty="0" err="1" smtClean="0"/>
              <a:t>institutions</a:t>
            </a:r>
            <a:r>
              <a:rPr lang="sk-SK" dirty="0" smtClean="0"/>
              <a:t> (</a:t>
            </a:r>
            <a:r>
              <a:rPr lang="sk-SK" dirty="0" err="1" smtClean="0"/>
              <a:t>increase</a:t>
            </a:r>
            <a:r>
              <a:rPr lang="sk-SK" dirty="0" smtClean="0"/>
              <a:t> </a:t>
            </a:r>
            <a:r>
              <a:rPr lang="sk-SK" dirty="0" err="1" smtClean="0"/>
              <a:t>transparency</a:t>
            </a:r>
            <a:r>
              <a:rPr lang="sk-SK" dirty="0" smtClean="0"/>
              <a:t> in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spending</a:t>
            </a:r>
            <a:r>
              <a:rPr lang="sk-SK" dirty="0" smtClean="0"/>
              <a:t>, </a:t>
            </a:r>
            <a:r>
              <a:rPr lang="sk-SK" dirty="0" err="1" smtClean="0"/>
              <a:t>fight</a:t>
            </a:r>
            <a:r>
              <a:rPr lang="sk-SK" dirty="0" smtClean="0"/>
              <a:t> </a:t>
            </a:r>
            <a:r>
              <a:rPr lang="sk-SK" dirty="0" err="1" smtClean="0"/>
              <a:t>corruption</a:t>
            </a:r>
            <a:r>
              <a:rPr lang="sk-SK" dirty="0" smtClean="0"/>
              <a:t>, </a:t>
            </a:r>
            <a:r>
              <a:rPr lang="sk-SK" dirty="0" err="1" smtClean="0"/>
              <a:t>improve</a:t>
            </a:r>
            <a:r>
              <a:rPr lang="sk-SK" dirty="0" smtClean="0"/>
              <a:t> </a:t>
            </a:r>
            <a:r>
              <a:rPr lang="sk-SK" dirty="0" err="1" smtClean="0"/>
              <a:t>quality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institutions</a:t>
            </a:r>
            <a:r>
              <a:rPr lang="sk-SK" dirty="0" smtClean="0"/>
              <a:t>)</a:t>
            </a:r>
          </a:p>
          <a:p>
            <a:r>
              <a:rPr lang="sk-SK" dirty="0" smtClean="0"/>
              <a:t>U</a:t>
            </a:r>
            <a:r>
              <a:rPr lang="en-US" dirty="0" smtClean="0"/>
              <a:t>se </a:t>
            </a:r>
            <a:r>
              <a:rPr lang="sk-SK" dirty="0" smtClean="0"/>
              <a:t>more </a:t>
            </a:r>
            <a:r>
              <a:rPr lang="en-US" dirty="0" smtClean="0"/>
              <a:t>electronic </a:t>
            </a:r>
            <a:r>
              <a:rPr lang="en-US" dirty="0"/>
              <a:t>payments/official registration of </a:t>
            </a:r>
            <a:r>
              <a:rPr lang="en-US" dirty="0" smtClean="0"/>
              <a:t>transactions</a:t>
            </a:r>
            <a:endParaRPr lang="sk-SK" dirty="0" smtClean="0"/>
          </a:p>
          <a:p>
            <a:r>
              <a:rPr lang="sk-SK" dirty="0" err="1" smtClean="0"/>
              <a:t>Decentralize</a:t>
            </a:r>
            <a:r>
              <a:rPr lang="sk-SK" dirty="0" smtClean="0"/>
              <a:t> part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income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collection</a:t>
            </a:r>
            <a:r>
              <a:rPr lang="sk-SK" dirty="0" smtClean="0"/>
              <a:t> to </a:t>
            </a:r>
            <a:r>
              <a:rPr lang="sk-SK" dirty="0" err="1" smtClean="0"/>
              <a:t>municipalities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710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060848"/>
            <a:ext cx="8229600" cy="1143000"/>
          </a:xfrm>
        </p:spPr>
        <p:txBody>
          <a:bodyPr/>
          <a:lstStyle/>
          <a:p>
            <a:r>
              <a:rPr lang="sk-SK" b="1" dirty="0" err="1" smtClean="0"/>
              <a:t>Thanks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your</a:t>
            </a:r>
            <a:r>
              <a:rPr lang="sk-SK" b="1" dirty="0" smtClean="0"/>
              <a:t> </a:t>
            </a:r>
            <a:r>
              <a:rPr lang="sk-SK" b="1" dirty="0" err="1" smtClean="0"/>
              <a:t>attention</a:t>
            </a:r>
            <a:r>
              <a:rPr lang="sk-SK" b="1" dirty="0" smtClean="0"/>
              <a:t>!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35536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1093</TotalTime>
  <Words>1747</Words>
  <Application>Microsoft Office PowerPoint</Application>
  <PresentationFormat>Prezentácia na obrazovke (4:3)</PresentationFormat>
  <Paragraphs>184</Paragraphs>
  <Slides>24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24</vt:i4>
      </vt:variant>
    </vt:vector>
  </HeadingPairs>
  <TitlesOfParts>
    <vt:vector size="25" baseType="lpstr">
      <vt:lpstr>Motív Office</vt:lpstr>
      <vt:lpstr>Shadow economy in Europe and how to fight against it  (with focus on undeclared work and the best Slovak experience)</vt:lpstr>
      <vt:lpstr>What is shadow economy?</vt:lpstr>
      <vt:lpstr>What is shadow economy?</vt:lpstr>
      <vt:lpstr>Four key causes</vt:lpstr>
      <vt:lpstr>Survey on causes</vt:lpstr>
      <vt:lpstr>Shadow economy in Europe</vt:lpstr>
      <vt:lpstr>Shadow economy in Moldova</vt:lpstr>
      <vt:lpstr>Shadow economy in sectors</vt:lpstr>
      <vt:lpstr>Structure of shadow economy</vt:lpstr>
      <vt:lpstr>Correlation with good government</vt:lpstr>
      <vt:lpstr>Trust to government</vt:lpstr>
      <vt:lpstr>Correlation with electronic payments</vt:lpstr>
      <vt:lpstr>World Bank warnings</vt:lpstr>
      <vt:lpstr>World Bank warnings</vt:lpstr>
      <vt:lpstr>World Bank recommendations</vt:lpstr>
      <vt:lpstr>World Bank recommendations</vt:lpstr>
      <vt:lpstr>Most common measures</vt:lpstr>
      <vt:lpstr>Most common measures</vt:lpstr>
      <vt:lpstr>Some examples</vt:lpstr>
      <vt:lpstr>Best Slovak experience</vt:lpstr>
      <vt:lpstr>Best Slovak experience</vt:lpstr>
      <vt:lpstr>My questions regarding Moldova</vt:lpstr>
      <vt:lpstr>My „draft“ recommendations</vt:lpstr>
      <vt:lpstr>Thanks for your attention!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Shadow economy in Europe and how to fight against it  (with focus on the best Slovak experience)</dc:title>
  <dc:creator>Peter Golias</dc:creator>
  <cp:lastModifiedBy>Peter Golias</cp:lastModifiedBy>
  <cp:revision>116</cp:revision>
  <dcterms:created xsi:type="dcterms:W3CDTF">2012-09-21T07:03:27Z</dcterms:created>
  <dcterms:modified xsi:type="dcterms:W3CDTF">2012-10-01T07:08:53Z</dcterms:modified>
</cp:coreProperties>
</file>