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58" r:id="rId5"/>
    <p:sldId id="260" r:id="rId6"/>
    <p:sldId id="270" r:id="rId7"/>
    <p:sldId id="271" r:id="rId8"/>
    <p:sldId id="272" r:id="rId9"/>
    <p:sldId id="261" r:id="rId10"/>
    <p:sldId id="274" r:id="rId11"/>
    <p:sldId id="262" r:id="rId12"/>
    <p:sldId id="264" r:id="rId13"/>
    <p:sldId id="263" r:id="rId14"/>
  </p:sldIdLst>
  <p:sldSz cx="12192000" cy="6858000"/>
  <p:notesSz cx="6858000" cy="9144000"/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562" autoAdjust="0"/>
    <p:restoredTop sz="94660"/>
  </p:normalViewPr>
  <p:slideViewPr>
    <p:cSldViewPr snapToGrid="0">
      <p:cViewPr varScale="1">
        <p:scale>
          <a:sx n="121" d="100"/>
          <a:sy n="121" d="100"/>
        </p:scale>
        <p:origin x="102" y="2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C1A7D88-C042-474F-9DD3-58CCD2B4CEB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D8E48724-A6AF-4C99-9238-F305F6F2644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k-SK"/>
              <a:t>Kliknutím upravte štýl predlohy podnadpisu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52DAA67A-F930-47F0-8D17-F4D98884BB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04F1F-3C0E-4770-A34A-11919DCDBF0B}" type="datetimeFigureOut">
              <a:rPr lang="sk-SK" smtClean="0"/>
              <a:t>6. 9. 2021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EAFF092C-D67F-4D7F-99F5-F2D612A51D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A1EE0888-D3AB-4D3F-9732-1E6937E44E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C1A79-9AF3-4559-9156-AA4324FDC63E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82392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5D3125B-B380-47A2-8D7E-A851C53ABF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B1C15A2B-D61F-4567-8003-378620D87DC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07E67816-E3D2-4F02-8303-EA4C48DCCD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04F1F-3C0E-4770-A34A-11919DCDBF0B}" type="datetimeFigureOut">
              <a:rPr lang="sk-SK" smtClean="0"/>
              <a:t>6. 9. 2021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12991369-77EF-4271-98A9-9ADFA7A162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513C7E67-6C91-4BCC-ACFF-FD84C6141A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C1A79-9AF3-4559-9156-AA4324FDC63E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2084082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B25722B-5480-4F54-B815-CC19FB9F6A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text 2">
            <a:extLst>
              <a:ext uri="{FF2B5EF4-FFF2-40B4-BE49-F238E27FC236}">
                <a16:creationId xmlns:a16="http://schemas.microsoft.com/office/drawing/2014/main" id="{03A49AA4-E32D-415E-A054-4EFB4D8BD7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0F0B6DE7-6495-4CB4-A5BF-9B80F61370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04F1F-3C0E-4770-A34A-11919DCDBF0B}" type="datetimeFigureOut">
              <a:rPr lang="sk-SK" smtClean="0"/>
              <a:t>6. 9. 2021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66DB0244-3706-4B0F-BE87-3EBFC9D50E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FE9D4870-85EC-4C99-AD23-6CE6538481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C1A79-9AF3-4559-9156-AA4324FDC63E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9174900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17A6CCF-909B-4A00-A6CE-DFBBA3A902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FE63BD7C-0B37-4B14-812A-4CA6EF69098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obsah 3">
            <a:extLst>
              <a:ext uri="{FF2B5EF4-FFF2-40B4-BE49-F238E27FC236}">
                <a16:creationId xmlns:a16="http://schemas.microsoft.com/office/drawing/2014/main" id="{E503F500-E76B-4BC3-9363-80C2643F4DD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318F0E47-A070-40A6-9607-3D4B436409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04F1F-3C0E-4770-A34A-11919DCDBF0B}" type="datetimeFigureOut">
              <a:rPr lang="sk-SK" smtClean="0"/>
              <a:t>6. 9. 2021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69D5C850-0917-45AE-9630-1C1676493A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4661CB76-14B8-4146-8EC5-D92EB21DEA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C1A79-9AF3-4559-9156-AA4324FDC63E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1854627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4D57776-1C3D-4356-B650-80B53D287D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text 2">
            <a:extLst>
              <a:ext uri="{FF2B5EF4-FFF2-40B4-BE49-F238E27FC236}">
                <a16:creationId xmlns:a16="http://schemas.microsoft.com/office/drawing/2014/main" id="{AF247D1D-D268-4FF5-AFC3-5D06D30D24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4" name="Zástupný objekt pre obsah 3">
            <a:extLst>
              <a:ext uri="{FF2B5EF4-FFF2-40B4-BE49-F238E27FC236}">
                <a16:creationId xmlns:a16="http://schemas.microsoft.com/office/drawing/2014/main" id="{86E47F5E-6DEE-41B0-9DA8-4F125E31B66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objekt pre text 4">
            <a:extLst>
              <a:ext uri="{FF2B5EF4-FFF2-40B4-BE49-F238E27FC236}">
                <a16:creationId xmlns:a16="http://schemas.microsoft.com/office/drawing/2014/main" id="{D30DB232-9ED3-4DAA-9184-504D4876876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6" name="Zástupný objekt pre obsah 5">
            <a:extLst>
              <a:ext uri="{FF2B5EF4-FFF2-40B4-BE49-F238E27FC236}">
                <a16:creationId xmlns:a16="http://schemas.microsoft.com/office/drawing/2014/main" id="{B02B2AA3-5413-4C6B-AB3F-C7627D089B4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objekt pre dátum 6">
            <a:extLst>
              <a:ext uri="{FF2B5EF4-FFF2-40B4-BE49-F238E27FC236}">
                <a16:creationId xmlns:a16="http://schemas.microsoft.com/office/drawing/2014/main" id="{2CF788EE-7A78-480B-BFE2-D8068807E6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04F1F-3C0E-4770-A34A-11919DCDBF0B}" type="datetimeFigureOut">
              <a:rPr lang="sk-SK" smtClean="0"/>
              <a:t>6. 9. 2021</a:t>
            </a:fld>
            <a:endParaRPr lang="sk-SK"/>
          </a:p>
        </p:txBody>
      </p:sp>
      <p:sp>
        <p:nvSpPr>
          <p:cNvPr id="8" name="Zástupný objekt pre pätu 7">
            <a:extLst>
              <a:ext uri="{FF2B5EF4-FFF2-40B4-BE49-F238E27FC236}">
                <a16:creationId xmlns:a16="http://schemas.microsoft.com/office/drawing/2014/main" id="{EFAC8669-D672-4C0C-A462-538BB26329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Zástupný objekt pre číslo snímky 8">
            <a:extLst>
              <a:ext uri="{FF2B5EF4-FFF2-40B4-BE49-F238E27FC236}">
                <a16:creationId xmlns:a16="http://schemas.microsoft.com/office/drawing/2014/main" id="{A0C79502-AD1F-4BA5-9A37-EE1CF2CBE9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C1A79-9AF3-4559-9156-AA4324FDC63E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9741529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6654101-659D-4265-989C-1E367A418E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dátum 2">
            <a:extLst>
              <a:ext uri="{FF2B5EF4-FFF2-40B4-BE49-F238E27FC236}">
                <a16:creationId xmlns:a16="http://schemas.microsoft.com/office/drawing/2014/main" id="{8A8F8B99-7D83-4222-8867-589DA7221E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04F1F-3C0E-4770-A34A-11919DCDBF0B}" type="datetimeFigureOut">
              <a:rPr lang="sk-SK" smtClean="0"/>
              <a:t>6. 9. 2021</a:t>
            </a:fld>
            <a:endParaRPr lang="sk-SK"/>
          </a:p>
        </p:txBody>
      </p:sp>
      <p:sp>
        <p:nvSpPr>
          <p:cNvPr id="4" name="Zástupný objekt pre pätu 3">
            <a:extLst>
              <a:ext uri="{FF2B5EF4-FFF2-40B4-BE49-F238E27FC236}">
                <a16:creationId xmlns:a16="http://schemas.microsoft.com/office/drawing/2014/main" id="{017ADC00-7553-47B4-A5A1-890038C947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objekt pre číslo snímky 4">
            <a:extLst>
              <a:ext uri="{FF2B5EF4-FFF2-40B4-BE49-F238E27FC236}">
                <a16:creationId xmlns:a16="http://schemas.microsoft.com/office/drawing/2014/main" id="{D741E7F0-DFF6-44A7-A6B6-F0E407C49B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C1A79-9AF3-4559-9156-AA4324FDC63E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4344622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dátum 1">
            <a:extLst>
              <a:ext uri="{FF2B5EF4-FFF2-40B4-BE49-F238E27FC236}">
                <a16:creationId xmlns:a16="http://schemas.microsoft.com/office/drawing/2014/main" id="{3B7AB934-C31D-431D-9436-53F3D59EC6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04F1F-3C0E-4770-A34A-11919DCDBF0B}" type="datetimeFigureOut">
              <a:rPr lang="sk-SK" smtClean="0"/>
              <a:t>6. 9. 2021</a:t>
            </a:fld>
            <a:endParaRPr lang="sk-SK"/>
          </a:p>
        </p:txBody>
      </p:sp>
      <p:sp>
        <p:nvSpPr>
          <p:cNvPr id="3" name="Zástupný objekt pre pätu 2">
            <a:extLst>
              <a:ext uri="{FF2B5EF4-FFF2-40B4-BE49-F238E27FC236}">
                <a16:creationId xmlns:a16="http://schemas.microsoft.com/office/drawing/2014/main" id="{02A0D616-6C98-49CA-A8BB-9C55001112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objekt pre číslo snímky 3">
            <a:extLst>
              <a:ext uri="{FF2B5EF4-FFF2-40B4-BE49-F238E27FC236}">
                <a16:creationId xmlns:a16="http://schemas.microsoft.com/office/drawing/2014/main" id="{6C907329-AE57-4BB1-9E6F-E3FF9FC6B8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C1A79-9AF3-4559-9156-AA4324FDC63E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0188891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FEC0C06-C02B-4DA5-B269-B2F7CF104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2D8220EB-1659-4DD6-B893-578DFC4E03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text 3">
            <a:extLst>
              <a:ext uri="{FF2B5EF4-FFF2-40B4-BE49-F238E27FC236}">
                <a16:creationId xmlns:a16="http://schemas.microsoft.com/office/drawing/2014/main" id="{2C9251BE-3FA3-49A2-8832-A1B85462BA7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8CF02774-1B10-4C2F-B8B8-C99F2D628D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04F1F-3C0E-4770-A34A-11919DCDBF0B}" type="datetimeFigureOut">
              <a:rPr lang="sk-SK" smtClean="0"/>
              <a:t>6. 9. 2021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D4633F42-A8E0-499E-96D5-BF9B5F1432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2C7BFE77-A61B-4231-86D0-4010CAC798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C1A79-9AF3-4559-9156-AA4324FDC63E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3005988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31EE372-F14B-40CB-84DB-A91E532028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rázok 2">
            <a:extLst>
              <a:ext uri="{FF2B5EF4-FFF2-40B4-BE49-F238E27FC236}">
                <a16:creationId xmlns:a16="http://schemas.microsoft.com/office/drawing/2014/main" id="{2851216E-C5A0-433E-BD56-040243D307E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objekt pre text 3">
            <a:extLst>
              <a:ext uri="{FF2B5EF4-FFF2-40B4-BE49-F238E27FC236}">
                <a16:creationId xmlns:a16="http://schemas.microsoft.com/office/drawing/2014/main" id="{E6C70D15-DD57-4BDA-85B1-98ECF0EA803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D936B115-EDAC-468B-AE01-BC6F521B09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04F1F-3C0E-4770-A34A-11919DCDBF0B}" type="datetimeFigureOut">
              <a:rPr lang="sk-SK" smtClean="0"/>
              <a:t>6. 9. 2021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C3674C20-692F-4E30-A85B-99FA3F641F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F295A1EE-3612-4453-B271-15BD7BFE87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C1A79-9AF3-4559-9156-AA4324FDC63E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241719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E1ECAAD-62D0-4DF1-8283-205DFB8450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zvislý text 2">
            <a:extLst>
              <a:ext uri="{FF2B5EF4-FFF2-40B4-BE49-F238E27FC236}">
                <a16:creationId xmlns:a16="http://schemas.microsoft.com/office/drawing/2014/main" id="{2ED80C91-36E3-4585-8C6E-D5451310213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DC64894E-C9EF-4230-9A0A-1FA051A1AD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04F1F-3C0E-4770-A34A-11919DCDBF0B}" type="datetimeFigureOut">
              <a:rPr lang="sk-SK" smtClean="0"/>
              <a:t>6. 9. 2021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659BF997-3521-4AD5-A26A-5D67E74127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C2B96406-4567-4897-9E38-07D7717B6A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C1A79-9AF3-4559-9156-AA4324FDC63E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2076318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>
            <a:extLst>
              <a:ext uri="{FF2B5EF4-FFF2-40B4-BE49-F238E27FC236}">
                <a16:creationId xmlns:a16="http://schemas.microsoft.com/office/drawing/2014/main" id="{D250FF29-E018-4A2A-B2EE-F695F0D8722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zvislý text 2">
            <a:extLst>
              <a:ext uri="{FF2B5EF4-FFF2-40B4-BE49-F238E27FC236}">
                <a16:creationId xmlns:a16="http://schemas.microsoft.com/office/drawing/2014/main" id="{2433BD30-4CF9-40A4-A1B9-AC09E3B1CE3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800C75E8-894B-4CF6-B791-1CD9717779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04F1F-3C0E-4770-A34A-11919DCDBF0B}" type="datetimeFigureOut">
              <a:rPr lang="sk-SK" smtClean="0"/>
              <a:t>6. 9. 2021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AB2A6C25-5C6D-42AF-93D1-583AC7F2D2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880ACA59-8A96-4FF0-A3C6-CEA903B5CF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C1A79-9AF3-4559-9156-AA4324FDC63E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6710060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nadpis 1">
            <a:extLst>
              <a:ext uri="{FF2B5EF4-FFF2-40B4-BE49-F238E27FC236}">
                <a16:creationId xmlns:a16="http://schemas.microsoft.com/office/drawing/2014/main" id="{14701C3A-2BA0-4A30-80AF-6F8002A5E3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text 2">
            <a:extLst>
              <a:ext uri="{FF2B5EF4-FFF2-40B4-BE49-F238E27FC236}">
                <a16:creationId xmlns:a16="http://schemas.microsoft.com/office/drawing/2014/main" id="{225FD312-1280-4429-BCF2-9C4DE57091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3FCAE86E-5D60-4304-835A-69D9523909D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804F1F-3C0E-4770-A34A-11919DCDBF0B}" type="datetimeFigureOut">
              <a:rPr lang="sk-SK" smtClean="0"/>
              <a:t>6. 9. 2021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89B182A1-5661-4D4D-8E13-6817E8C2A93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5662BD05-70C6-48B0-BA70-81CE51EE624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BC1A79-9AF3-4559-9156-AA4324FDC63E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2753763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companies.icps.com.ua/" TargetMode="External"/><Relationship Id="rId2" Type="http://schemas.openxmlformats.org/officeDocument/2006/relationships/hyperlink" Target="http://institutions.icps.com.ua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local-governments.icps.com.ua/" TargetMode="Externa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oecd.org/corporate/guidelines-corporate-governance-soes.htm" TargetMode="External"/><Relationship Id="rId2" Type="http://schemas.openxmlformats.org/officeDocument/2006/relationships/hyperlink" Target="https://www.ineko.sk/projekty/strengthening-democratic-resilience-of-key-public-institutions-in-ukraine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companies.icps.com.ua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ED1378-4AC4-4712-A424-BC0E8021CE7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80176" y="1843570"/>
            <a:ext cx="9887824" cy="1948254"/>
          </a:xfrm>
        </p:spPr>
        <p:txBody>
          <a:bodyPr>
            <a:normAutofit fontScale="90000"/>
          </a:bodyPr>
          <a:lstStyle/>
          <a:p>
            <a:pPr algn="l"/>
            <a:r>
              <a:rPr lang="en-US" b="1" dirty="0"/>
              <a:t>Corporate Governance of State-Owned Enterprises</a:t>
            </a:r>
            <a:r>
              <a:rPr lang="sk-SK" b="1" dirty="0"/>
              <a:t> – </a:t>
            </a:r>
            <a:r>
              <a:rPr lang="en-US" b="1" dirty="0"/>
              <a:t>Key</a:t>
            </a:r>
            <a:r>
              <a:rPr lang="sk-SK" b="1" dirty="0"/>
              <a:t> </a:t>
            </a:r>
            <a:r>
              <a:rPr lang="en-US" b="1" dirty="0"/>
              <a:t>Principles </a:t>
            </a:r>
            <a:endParaRPr lang="sk-SK" b="1" dirty="0"/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722D010A-5298-4BC0-9C17-E95166722EC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301213"/>
            <a:ext cx="8133878" cy="1655762"/>
          </a:xfrm>
        </p:spPr>
        <p:txBody>
          <a:bodyPr>
            <a:normAutofit fontScale="92500" lnSpcReduction="20000"/>
          </a:bodyPr>
          <a:lstStyle/>
          <a:p>
            <a:pPr algn="r"/>
            <a:r>
              <a:rPr lang="sk-SK" dirty="0">
                <a:solidFill>
                  <a:schemeClr val="tx1"/>
                </a:solidFill>
              </a:rPr>
              <a:t>Peter Golias</a:t>
            </a:r>
          </a:p>
          <a:p>
            <a:pPr algn="r"/>
            <a:r>
              <a:rPr lang="sk-SK" dirty="0">
                <a:solidFill>
                  <a:schemeClr val="tx1"/>
                </a:solidFill>
              </a:rPr>
              <a:t>INEKO </a:t>
            </a:r>
            <a:r>
              <a:rPr lang="sk-SK" dirty="0" err="1">
                <a:solidFill>
                  <a:schemeClr val="tx1"/>
                </a:solidFill>
              </a:rPr>
              <a:t>Director</a:t>
            </a:r>
            <a:r>
              <a:rPr lang="sk-SK" dirty="0">
                <a:solidFill>
                  <a:schemeClr val="tx1"/>
                </a:solidFill>
              </a:rPr>
              <a:t>, Slovakia</a:t>
            </a:r>
          </a:p>
          <a:p>
            <a:pPr algn="r"/>
            <a:r>
              <a:rPr lang="sk-SK" dirty="0">
                <a:solidFill>
                  <a:schemeClr val="tx1"/>
                </a:solidFill>
              </a:rPr>
              <a:t>September, 2021</a:t>
            </a:r>
          </a:p>
          <a:p>
            <a:pPr algn="r"/>
            <a:r>
              <a:rPr lang="sk-SK" dirty="0"/>
              <a:t>Video </a:t>
            </a:r>
            <a:r>
              <a:rPr lang="sk-SK" dirty="0" err="1"/>
              <a:t>Conference</a:t>
            </a:r>
            <a:r>
              <a:rPr lang="sk-SK" dirty="0"/>
              <a:t>: </a:t>
            </a:r>
            <a:r>
              <a:rPr lang="sk-SK" dirty="0" err="1"/>
              <a:t>Transparency</a:t>
            </a:r>
            <a:r>
              <a:rPr lang="sk-SK" dirty="0"/>
              <a:t> and </a:t>
            </a:r>
            <a:r>
              <a:rPr lang="sk-SK" dirty="0" err="1"/>
              <a:t>financial</a:t>
            </a:r>
            <a:r>
              <a:rPr lang="sk-SK" dirty="0"/>
              <a:t> </a:t>
            </a:r>
            <a:r>
              <a:rPr lang="sk-SK" dirty="0" err="1"/>
              <a:t>health</a:t>
            </a:r>
            <a:r>
              <a:rPr lang="sk-SK" dirty="0"/>
              <a:t> of state-</a:t>
            </a:r>
            <a:r>
              <a:rPr lang="sk-SK" dirty="0" err="1"/>
              <a:t>owned</a:t>
            </a:r>
            <a:r>
              <a:rPr lang="sk-SK" dirty="0"/>
              <a:t> </a:t>
            </a:r>
            <a:r>
              <a:rPr lang="sk-SK" dirty="0" err="1"/>
              <a:t>enterprises</a:t>
            </a:r>
            <a:r>
              <a:rPr lang="sk-SK" dirty="0"/>
              <a:t> in </a:t>
            </a:r>
            <a:r>
              <a:rPr lang="sk-SK" dirty="0" err="1"/>
              <a:t>Ukraine</a:t>
            </a:r>
            <a:endParaRPr lang="sk-SK" dirty="0">
              <a:solidFill>
                <a:schemeClr val="tx1"/>
              </a:solidFill>
            </a:endParaRPr>
          </a:p>
          <a:p>
            <a:endParaRPr lang="sk-SK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39E20E9C-050D-44B0-BC8D-3C28A75C27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70073" y="564947"/>
            <a:ext cx="1941244" cy="7659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Obrázok 4" descr="C:\Users\zuzanal\AppData\Local\Temp\Temp1_Logo SlovakAid all (3).zip\SlovakAid GIS MALE.jpg">
            <a:extLst>
              <a:ext uri="{FF2B5EF4-FFF2-40B4-BE49-F238E27FC236}">
                <a16:creationId xmlns:a16="http://schemas.microsoft.com/office/drawing/2014/main" id="{E1A24976-E3B1-458B-9FD6-1F668FDED810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230" y="250730"/>
            <a:ext cx="2232248" cy="1080121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Obrázok 6">
            <a:extLst>
              <a:ext uri="{FF2B5EF4-FFF2-40B4-BE49-F238E27FC236}">
                <a16:creationId xmlns:a16="http://schemas.microsoft.com/office/drawing/2014/main" id="{6B9214EB-E435-480B-9FD4-DC7709430BC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0814" y="253711"/>
            <a:ext cx="2000250" cy="133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93685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0A5CC38-330B-4047-823E-154CB7C656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sk-SK" b="1" dirty="0" err="1"/>
              <a:t>About</a:t>
            </a:r>
            <a:r>
              <a:rPr lang="sk-SK" b="1" dirty="0"/>
              <a:t> </a:t>
            </a:r>
            <a:r>
              <a:rPr lang="sk-SK" b="1" dirty="0" err="1"/>
              <a:t>project</a:t>
            </a:r>
            <a:endParaRPr lang="sk-SK" b="1" dirty="0"/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12D49491-049D-47A0-9BDF-87F442616E5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/>
              <a:t>Title: </a:t>
            </a:r>
            <a:r>
              <a:rPr lang="en-US" dirty="0"/>
              <a:t>Strengthening democratic resilience of key public institutions in Ukraine </a:t>
            </a:r>
          </a:p>
          <a:p>
            <a:r>
              <a:rPr lang="sk-SK" dirty="0" err="1"/>
              <a:t>Duration</a:t>
            </a:r>
            <a:r>
              <a:rPr lang="sk-SK" dirty="0"/>
              <a:t>: </a:t>
            </a:r>
            <a:r>
              <a:rPr lang="en-US" dirty="0"/>
              <a:t>July 1, 2020 – September 30, 2021</a:t>
            </a:r>
            <a:endParaRPr lang="sk-SK" dirty="0"/>
          </a:p>
          <a:p>
            <a:r>
              <a:rPr lang="sk-SK" dirty="0" err="1"/>
              <a:t>Implemented</a:t>
            </a:r>
            <a:r>
              <a:rPr lang="sk-SK" dirty="0"/>
              <a:t> by: INEKO </a:t>
            </a:r>
            <a:r>
              <a:rPr lang="en-US" dirty="0"/>
              <a:t>in partnership with </a:t>
            </a:r>
            <a:r>
              <a:rPr lang="sk-SK" dirty="0"/>
              <a:t>ICPS</a:t>
            </a:r>
          </a:p>
          <a:p>
            <a:r>
              <a:rPr lang="sk-SK" dirty="0" err="1"/>
              <a:t>Funded</a:t>
            </a:r>
            <a:r>
              <a:rPr lang="sk-SK" dirty="0"/>
              <a:t> by: </a:t>
            </a:r>
          </a:p>
          <a:p>
            <a:pPr lvl="1"/>
            <a:r>
              <a:rPr lang="sk-SK" dirty="0" err="1"/>
              <a:t>The</a:t>
            </a:r>
            <a:r>
              <a:rPr lang="sk-SK" dirty="0"/>
              <a:t> U.S. </a:t>
            </a:r>
            <a:r>
              <a:rPr lang="sk-SK" dirty="0" err="1"/>
              <a:t>Embassy</a:t>
            </a:r>
            <a:r>
              <a:rPr lang="sk-SK" dirty="0"/>
              <a:t> in </a:t>
            </a:r>
            <a:r>
              <a:rPr lang="sk-SK" dirty="0" err="1"/>
              <a:t>Ukraine</a:t>
            </a:r>
            <a:endParaRPr lang="sk-SK" dirty="0"/>
          </a:p>
          <a:p>
            <a:pPr lvl="1"/>
            <a:r>
              <a:rPr lang="sk-SK" dirty="0" err="1"/>
              <a:t>The</a:t>
            </a:r>
            <a:r>
              <a:rPr lang="sk-SK" dirty="0"/>
              <a:t> </a:t>
            </a:r>
            <a:r>
              <a:rPr lang="en-US" dirty="0"/>
              <a:t>Official Development Assistance of the Slovak Republic (</a:t>
            </a:r>
            <a:r>
              <a:rPr lang="en-US" dirty="0" err="1"/>
              <a:t>SlovakAid</a:t>
            </a:r>
            <a:r>
              <a:rPr lang="en-US" dirty="0"/>
              <a:t>)</a:t>
            </a:r>
            <a:endParaRPr lang="sk-SK" dirty="0"/>
          </a:p>
          <a:p>
            <a:r>
              <a:rPr lang="sk-SK" dirty="0" err="1"/>
              <a:t>Follow-up</a:t>
            </a:r>
            <a:r>
              <a:rPr lang="sk-SK" dirty="0"/>
              <a:t> on </a:t>
            </a:r>
            <a:r>
              <a:rPr lang="sk-SK" dirty="0" err="1"/>
              <a:t>previous</a:t>
            </a:r>
            <a:r>
              <a:rPr lang="sk-SK" dirty="0"/>
              <a:t> </a:t>
            </a:r>
            <a:r>
              <a:rPr lang="sk-SK" dirty="0" err="1"/>
              <a:t>projects</a:t>
            </a:r>
            <a:r>
              <a:rPr lang="sk-SK" dirty="0"/>
              <a:t> </a:t>
            </a:r>
            <a:r>
              <a:rPr lang="sk-SK" dirty="0" err="1"/>
              <a:t>running</a:t>
            </a:r>
            <a:r>
              <a:rPr lang="sk-SK" dirty="0"/>
              <a:t> </a:t>
            </a:r>
            <a:r>
              <a:rPr lang="sk-SK" dirty="0" err="1"/>
              <a:t>since</a:t>
            </a:r>
            <a:r>
              <a:rPr lang="sk-SK" dirty="0"/>
              <a:t> </a:t>
            </a:r>
            <a:r>
              <a:rPr lang="sk-SK" dirty="0" err="1"/>
              <a:t>October</a:t>
            </a:r>
            <a:r>
              <a:rPr lang="sk-SK" dirty="0"/>
              <a:t> 2015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77229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D3C9564-764E-4A7A-BD93-A049408EE1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sk-SK" b="1" dirty="0" err="1"/>
              <a:t>Why</a:t>
            </a:r>
            <a:r>
              <a:rPr lang="sk-SK" b="1" dirty="0"/>
              <a:t> </a:t>
            </a:r>
            <a:r>
              <a:rPr lang="sk-SK" b="1" dirty="0" err="1"/>
              <a:t>we</a:t>
            </a:r>
            <a:r>
              <a:rPr lang="sk-SK" b="1" dirty="0"/>
              <a:t> do </a:t>
            </a:r>
            <a:r>
              <a:rPr lang="sk-SK" b="1" dirty="0" err="1"/>
              <a:t>this</a:t>
            </a:r>
            <a:endParaRPr lang="sk-SK" b="1" dirty="0"/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D3F663CC-27BE-40C2-8931-E168DCAC898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/>
              <a:t>Project </a:t>
            </a:r>
            <a:r>
              <a:rPr lang="sk-SK" dirty="0" err="1"/>
              <a:t>goal</a:t>
            </a:r>
            <a:r>
              <a:rPr lang="sk-SK" dirty="0"/>
              <a:t>: </a:t>
            </a:r>
            <a:r>
              <a:rPr lang="sk-SK" u="sng" dirty="0"/>
              <a:t>T</a:t>
            </a:r>
            <a:r>
              <a:rPr lang="en-US" u="sng" dirty="0"/>
              <a:t>o </a:t>
            </a:r>
            <a:r>
              <a:rPr lang="sk-SK" u="sng" dirty="0" err="1"/>
              <a:t>support</a:t>
            </a:r>
            <a:r>
              <a:rPr lang="sk-SK" u="sng" dirty="0"/>
              <a:t> </a:t>
            </a:r>
            <a:r>
              <a:rPr lang="sk-SK" u="sng" dirty="0" err="1"/>
              <a:t>democracy</a:t>
            </a:r>
            <a:r>
              <a:rPr lang="sk-SK" dirty="0"/>
              <a:t> in </a:t>
            </a:r>
            <a:r>
              <a:rPr lang="sk-SK" dirty="0" err="1"/>
              <a:t>Ukraine</a:t>
            </a:r>
            <a:r>
              <a:rPr lang="sk-SK" dirty="0"/>
              <a:t> by</a:t>
            </a:r>
            <a:r>
              <a:rPr lang="en-US" dirty="0"/>
              <a:t> transferring the Slovak know-how in following areas:</a:t>
            </a:r>
          </a:p>
          <a:p>
            <a:pPr marL="914400" lvl="1" indent="-514350">
              <a:buFont typeface="+mj-lt"/>
              <a:buAutoNum type="arabicPeriod"/>
            </a:pPr>
            <a:r>
              <a:rPr lang="en-US" dirty="0"/>
              <a:t>Evaluation of independence of 1</a:t>
            </a:r>
            <a:r>
              <a:rPr lang="sk-SK" dirty="0"/>
              <a:t>7</a:t>
            </a:r>
            <a:r>
              <a:rPr lang="en-US" dirty="0"/>
              <a:t> regulatory and judiciary institutions;</a:t>
            </a:r>
            <a:endParaRPr lang="sk-SK" dirty="0"/>
          </a:p>
          <a:p>
            <a:pPr marL="914400" lvl="1" indent="-514350">
              <a:buFont typeface="+mj-lt"/>
              <a:buAutoNum type="arabicPeriod"/>
            </a:pPr>
            <a:r>
              <a:rPr lang="en-US" dirty="0"/>
              <a:t>Evaluation of transparency and financial health of 50 biggest public enterprises;</a:t>
            </a:r>
            <a:endParaRPr lang="sk-SK" dirty="0"/>
          </a:p>
          <a:p>
            <a:pPr marL="914400" lvl="1" indent="-514350">
              <a:buFont typeface="+mj-lt"/>
              <a:buAutoNum type="arabicPeriod"/>
            </a:pPr>
            <a:r>
              <a:rPr lang="en-US" dirty="0"/>
              <a:t>Evaluation of transparency and</a:t>
            </a:r>
            <a:r>
              <a:rPr lang="sk-SK" dirty="0"/>
              <a:t> </a:t>
            </a:r>
            <a:r>
              <a:rPr lang="en-US" dirty="0"/>
              <a:t>financial health of at least </a:t>
            </a:r>
            <a:r>
              <a:rPr lang="sk-SK" dirty="0"/>
              <a:t>                                     </a:t>
            </a:r>
            <a:r>
              <a:rPr lang="en-US" dirty="0"/>
              <a:t>50 biggest cities and 22 regions.</a:t>
            </a:r>
          </a:p>
        </p:txBody>
      </p:sp>
    </p:spTree>
    <p:extLst>
      <p:ext uri="{BB962C8B-B14F-4D97-AF65-F5344CB8AC3E}">
        <p14:creationId xmlns:p14="http://schemas.microsoft.com/office/powerpoint/2010/main" val="28752374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F09EB80-AA74-4380-B68E-C42858D600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sk-SK" b="1" dirty="0" err="1"/>
              <a:t>Key</a:t>
            </a:r>
            <a:r>
              <a:rPr lang="sk-SK" b="1" dirty="0"/>
              <a:t> </a:t>
            </a:r>
            <a:r>
              <a:rPr lang="sk-SK" b="1" dirty="0" err="1"/>
              <a:t>outputs</a:t>
            </a:r>
            <a:r>
              <a:rPr lang="sk-SK" b="1" dirty="0"/>
              <a:t> and </a:t>
            </a:r>
            <a:r>
              <a:rPr lang="sk-SK" b="1" dirty="0" err="1"/>
              <a:t>results</a:t>
            </a:r>
            <a:endParaRPr lang="sk-SK" b="1" dirty="0"/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8240A900-3198-4981-BFB9-F66BB994BF1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err="1"/>
              <a:t>June</a:t>
            </a:r>
            <a:r>
              <a:rPr lang="sk-SK" dirty="0"/>
              <a:t> 2021: </a:t>
            </a:r>
            <a:r>
              <a:rPr lang="en-US" dirty="0"/>
              <a:t>Report </a:t>
            </a:r>
            <a:r>
              <a:rPr lang="sk-SK" dirty="0"/>
              <a:t>and internet </a:t>
            </a:r>
            <a:r>
              <a:rPr lang="sk-SK" dirty="0" err="1"/>
              <a:t>portal</a:t>
            </a:r>
            <a:r>
              <a:rPr lang="sk-SK" dirty="0"/>
              <a:t> </a:t>
            </a:r>
            <a:r>
              <a:rPr lang="en-US" dirty="0"/>
              <a:t>on independence of key public institutions in </a:t>
            </a:r>
            <a:r>
              <a:rPr lang="sk-SK" dirty="0" err="1"/>
              <a:t>Ukraine</a:t>
            </a:r>
            <a:r>
              <a:rPr lang="sk-SK" dirty="0"/>
              <a:t>: </a:t>
            </a:r>
            <a:r>
              <a:rPr lang="sk-SK" dirty="0">
                <a:hlinkClick r:id="rId2"/>
              </a:rPr>
              <a:t>http://institutions.icps.com.ua/</a:t>
            </a:r>
            <a:r>
              <a:rPr lang="sk-SK" dirty="0"/>
              <a:t> </a:t>
            </a:r>
          </a:p>
          <a:p>
            <a:r>
              <a:rPr lang="sk-SK" dirty="0" err="1"/>
              <a:t>Regular</a:t>
            </a:r>
            <a:r>
              <a:rPr lang="sk-SK" dirty="0"/>
              <a:t> update of </a:t>
            </a:r>
            <a:r>
              <a:rPr lang="en-US" dirty="0"/>
              <a:t>transparency and financial health </a:t>
            </a:r>
            <a:r>
              <a:rPr lang="sk-SK" dirty="0" err="1"/>
              <a:t>ratings</a:t>
            </a:r>
            <a:r>
              <a:rPr lang="sk-SK" dirty="0"/>
              <a:t> </a:t>
            </a:r>
            <a:r>
              <a:rPr lang="en-US" dirty="0"/>
              <a:t>of</a:t>
            </a:r>
            <a:r>
              <a:rPr lang="sk-SK" dirty="0"/>
              <a:t>:</a:t>
            </a:r>
          </a:p>
          <a:p>
            <a:pPr lvl="1"/>
            <a:r>
              <a:rPr lang="sk-SK" dirty="0" err="1"/>
              <a:t>Public</a:t>
            </a:r>
            <a:r>
              <a:rPr lang="sk-SK" dirty="0"/>
              <a:t> </a:t>
            </a:r>
            <a:r>
              <a:rPr lang="en-US" dirty="0"/>
              <a:t>enterprises</a:t>
            </a:r>
            <a:r>
              <a:rPr lang="sk-SK" dirty="0"/>
              <a:t>: </a:t>
            </a:r>
            <a:r>
              <a:rPr lang="sk-SK" dirty="0">
                <a:hlinkClick r:id="rId3"/>
              </a:rPr>
              <a:t>http://companies.icps.com.ua/</a:t>
            </a:r>
            <a:r>
              <a:rPr lang="sk-SK" dirty="0"/>
              <a:t> </a:t>
            </a:r>
            <a:endParaRPr lang="en-US" dirty="0"/>
          </a:p>
          <a:p>
            <a:pPr lvl="1"/>
            <a:r>
              <a:rPr lang="sk-SK" dirty="0"/>
              <a:t>L</a:t>
            </a:r>
            <a:r>
              <a:rPr lang="en-US" dirty="0" err="1"/>
              <a:t>ocal</a:t>
            </a:r>
            <a:r>
              <a:rPr lang="en-US" dirty="0"/>
              <a:t> governments </a:t>
            </a:r>
            <a:r>
              <a:rPr lang="sk-SK" dirty="0"/>
              <a:t>(</a:t>
            </a:r>
            <a:r>
              <a:rPr lang="sk-SK" dirty="0" err="1"/>
              <a:t>cities</a:t>
            </a:r>
            <a:r>
              <a:rPr lang="sk-SK" dirty="0"/>
              <a:t> and </a:t>
            </a:r>
            <a:r>
              <a:rPr lang="sk-SK" dirty="0" err="1"/>
              <a:t>regions</a:t>
            </a:r>
            <a:r>
              <a:rPr lang="sk-SK" dirty="0"/>
              <a:t>): </a:t>
            </a:r>
            <a:r>
              <a:rPr lang="sk-SK" dirty="0">
                <a:hlinkClick r:id="rId4"/>
              </a:rPr>
              <a:t>http://local-governments.icps.com.ua/</a:t>
            </a:r>
            <a:r>
              <a:rPr lang="sk-SK" dirty="0"/>
              <a:t> </a:t>
            </a:r>
          </a:p>
        </p:txBody>
      </p:sp>
      <p:graphicFrame>
        <p:nvGraphicFramePr>
          <p:cNvPr id="4" name="Tabuľka 3">
            <a:extLst>
              <a:ext uri="{FF2B5EF4-FFF2-40B4-BE49-F238E27FC236}">
                <a16:creationId xmlns:a16="http://schemas.microsoft.com/office/drawing/2014/main" id="{22393DA8-D1E9-4464-92CE-6C3752AD5DB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32869743"/>
              </p:ext>
            </p:extLst>
          </p:nvPr>
        </p:nvGraphicFramePr>
        <p:xfrm>
          <a:off x="919057" y="4367524"/>
          <a:ext cx="7776863" cy="172333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240360">
                  <a:extLst>
                    <a:ext uri="{9D8B030D-6E8A-4147-A177-3AD203B41FA5}">
                      <a16:colId xmlns:a16="http://schemas.microsoft.com/office/drawing/2014/main" val="257699288"/>
                    </a:ext>
                  </a:extLst>
                </a:gridCol>
                <a:gridCol w="1152128">
                  <a:extLst>
                    <a:ext uri="{9D8B030D-6E8A-4147-A177-3AD203B41FA5}">
                      <a16:colId xmlns:a16="http://schemas.microsoft.com/office/drawing/2014/main" val="3742244707"/>
                    </a:ext>
                  </a:extLst>
                </a:gridCol>
                <a:gridCol w="1152128">
                  <a:extLst>
                    <a:ext uri="{9D8B030D-6E8A-4147-A177-3AD203B41FA5}">
                      <a16:colId xmlns:a16="http://schemas.microsoft.com/office/drawing/2014/main" val="3342030939"/>
                    </a:ext>
                  </a:extLst>
                </a:gridCol>
                <a:gridCol w="1152128">
                  <a:extLst>
                    <a:ext uri="{9D8B030D-6E8A-4147-A177-3AD203B41FA5}">
                      <a16:colId xmlns:a16="http://schemas.microsoft.com/office/drawing/2014/main" val="181609200"/>
                    </a:ext>
                  </a:extLst>
                </a:gridCol>
                <a:gridCol w="1080119">
                  <a:extLst>
                    <a:ext uri="{9D8B030D-6E8A-4147-A177-3AD203B41FA5}">
                      <a16:colId xmlns:a16="http://schemas.microsoft.com/office/drawing/2014/main" val="2805109178"/>
                    </a:ext>
                  </a:extLst>
                </a:gridCol>
              </a:tblGrid>
              <a:tr h="43204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sk-SK" sz="2000" dirty="0" err="1">
                          <a:effectLst/>
                        </a:rPr>
                        <a:t>Transparency</a:t>
                      </a:r>
                      <a:r>
                        <a:rPr lang="sk-SK" sz="2000" dirty="0">
                          <a:effectLst/>
                        </a:rPr>
                        <a:t> rating</a:t>
                      </a:r>
                      <a:endParaRPr lang="sk-SK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sk-SK" sz="2000" dirty="0">
                          <a:effectLst/>
                        </a:rPr>
                        <a:t>2017</a:t>
                      </a:r>
                      <a:endParaRPr lang="sk-SK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sk-SK" sz="2000">
                          <a:effectLst/>
                        </a:rPr>
                        <a:t>2018</a:t>
                      </a:r>
                      <a:endParaRPr lang="sk-SK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sk-SK" sz="2000" dirty="0">
                          <a:effectLst/>
                        </a:rPr>
                        <a:t>2019 </a:t>
                      </a:r>
                      <a:endParaRPr lang="sk-SK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sk-SK" sz="20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2021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543892640"/>
                  </a:ext>
                </a:extLst>
              </a:tr>
              <a:tr h="42718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sk-SK" sz="2000" dirty="0" err="1">
                          <a:effectLst/>
                        </a:rPr>
                        <a:t>Biggest</a:t>
                      </a:r>
                      <a:r>
                        <a:rPr lang="sk-SK" sz="2000" dirty="0">
                          <a:effectLst/>
                        </a:rPr>
                        <a:t> </a:t>
                      </a:r>
                      <a:r>
                        <a:rPr lang="sk-SK" sz="2000" dirty="0" err="1">
                          <a:effectLst/>
                        </a:rPr>
                        <a:t>cities</a:t>
                      </a:r>
                      <a:r>
                        <a:rPr lang="sk-SK" sz="2000" dirty="0">
                          <a:effectLst/>
                        </a:rPr>
                        <a:t> (52)</a:t>
                      </a:r>
                      <a:endParaRPr lang="sk-SK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sk-SK" sz="2000" dirty="0">
                          <a:effectLst/>
                        </a:rPr>
                        <a:t>43 %</a:t>
                      </a:r>
                      <a:endParaRPr lang="sk-SK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sk-SK" sz="2000">
                          <a:effectLst/>
                        </a:rPr>
                        <a:t>51 %</a:t>
                      </a:r>
                      <a:endParaRPr lang="sk-SK" sz="2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sk-SK" sz="2000" dirty="0">
                          <a:effectLst/>
                        </a:rPr>
                        <a:t>72 %</a:t>
                      </a:r>
                      <a:endParaRPr lang="sk-SK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sk-SK" sz="2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70 %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404285823"/>
                  </a:ext>
                </a:extLst>
              </a:tr>
              <a:tr h="43204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sk-SK" sz="2000" dirty="0" err="1">
                          <a:effectLst/>
                        </a:rPr>
                        <a:t>Regions</a:t>
                      </a:r>
                      <a:r>
                        <a:rPr lang="sk-SK" sz="2000" dirty="0">
                          <a:effectLst/>
                        </a:rPr>
                        <a:t> (24)</a:t>
                      </a:r>
                      <a:endParaRPr lang="sk-SK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sk-SK" sz="2000" dirty="0">
                          <a:effectLst/>
                        </a:rPr>
                        <a:t>45 %</a:t>
                      </a:r>
                      <a:endParaRPr lang="sk-SK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sk-SK" sz="2000" dirty="0">
                          <a:effectLst/>
                        </a:rPr>
                        <a:t>-</a:t>
                      </a:r>
                      <a:endParaRPr lang="sk-SK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sk-SK" sz="2000" dirty="0">
                          <a:effectLst/>
                        </a:rPr>
                        <a:t>63 %</a:t>
                      </a:r>
                      <a:endParaRPr lang="sk-SK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sk-SK" sz="2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63 %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935573849"/>
                  </a:ext>
                </a:extLst>
              </a:tr>
              <a:tr h="43204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sk-SK" sz="20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Public</a:t>
                      </a:r>
                      <a:r>
                        <a:rPr lang="sk-SK" sz="20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sk-SK" sz="20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enterprises</a:t>
                      </a:r>
                      <a:r>
                        <a:rPr lang="sk-SK" sz="20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(50)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sk-SK" sz="20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sk-SK" sz="20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sk-SK" sz="20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32 %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sk-SK" sz="20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49 %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9316594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049404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946CDAC-014F-4848-B3F9-F39E9CBEDD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sk-SK" b="1" dirty="0" err="1"/>
              <a:t>Corporate</a:t>
            </a:r>
            <a:r>
              <a:rPr lang="sk-SK" b="1" dirty="0"/>
              <a:t> </a:t>
            </a:r>
            <a:r>
              <a:rPr lang="sk-SK" b="1" dirty="0" err="1"/>
              <a:t>Governance</a:t>
            </a:r>
            <a:endParaRPr lang="sk-SK" b="1" dirty="0"/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761E2356-CD3A-4B9F-8F0D-ECA340E7ACD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824558"/>
          </a:xfrm>
        </p:spPr>
        <p:txBody>
          <a:bodyPr>
            <a:normAutofit/>
          </a:bodyPr>
          <a:lstStyle/>
          <a:p>
            <a:r>
              <a:rPr lang="sk-SK" dirty="0" err="1"/>
              <a:t>Why</a:t>
            </a:r>
            <a:r>
              <a:rPr lang="sk-SK" dirty="0"/>
              <a:t> to </a:t>
            </a:r>
            <a:r>
              <a:rPr lang="sk-SK" dirty="0" err="1"/>
              <a:t>care</a:t>
            </a:r>
            <a:r>
              <a:rPr lang="sk-SK" dirty="0"/>
              <a:t> </a:t>
            </a:r>
            <a:r>
              <a:rPr lang="sk-SK" dirty="0" err="1"/>
              <a:t>about</a:t>
            </a:r>
            <a:r>
              <a:rPr lang="sk-SK" dirty="0"/>
              <a:t> </a:t>
            </a:r>
            <a:r>
              <a:rPr lang="sk-SK" dirty="0" err="1"/>
              <a:t>SOEs</a:t>
            </a:r>
            <a:r>
              <a:rPr lang="sk-SK" dirty="0"/>
              <a:t>:</a:t>
            </a:r>
          </a:p>
          <a:p>
            <a:pPr lvl="1"/>
            <a:r>
              <a:rPr lang="sk-SK" dirty="0"/>
              <a:t>Risk of </a:t>
            </a:r>
            <a:r>
              <a:rPr lang="sk-SK" dirty="0" err="1"/>
              <a:t>inefficiency</a:t>
            </a:r>
            <a:r>
              <a:rPr lang="sk-SK" dirty="0"/>
              <a:t>, </a:t>
            </a:r>
            <a:r>
              <a:rPr lang="sk-SK" dirty="0" err="1"/>
              <a:t>low</a:t>
            </a:r>
            <a:r>
              <a:rPr lang="sk-SK" dirty="0"/>
              <a:t> </a:t>
            </a:r>
            <a:r>
              <a:rPr lang="sk-SK" dirty="0" err="1"/>
              <a:t>quality</a:t>
            </a:r>
            <a:r>
              <a:rPr lang="sk-SK" dirty="0"/>
              <a:t> </a:t>
            </a:r>
            <a:r>
              <a:rPr lang="sk-SK" dirty="0" err="1"/>
              <a:t>products</a:t>
            </a:r>
            <a:r>
              <a:rPr lang="sk-SK" dirty="0"/>
              <a:t>, </a:t>
            </a:r>
            <a:r>
              <a:rPr lang="sk-SK" dirty="0" err="1"/>
              <a:t>corruption</a:t>
            </a:r>
            <a:r>
              <a:rPr lang="sk-SK" dirty="0"/>
              <a:t> and state </a:t>
            </a:r>
            <a:r>
              <a:rPr lang="sk-SK" dirty="0" err="1"/>
              <a:t>capture</a:t>
            </a:r>
            <a:endParaRPr lang="sk-SK" dirty="0"/>
          </a:p>
          <a:p>
            <a:pPr lvl="1"/>
            <a:r>
              <a:rPr lang="sk-SK" dirty="0"/>
              <a:t>Risk of </a:t>
            </a:r>
            <a:r>
              <a:rPr lang="sk-SK" dirty="0" err="1"/>
              <a:t>low</a:t>
            </a:r>
            <a:r>
              <a:rPr lang="sk-SK" dirty="0"/>
              <a:t> </a:t>
            </a:r>
            <a:r>
              <a:rPr lang="sk-SK" dirty="0" err="1"/>
              <a:t>revenues</a:t>
            </a:r>
            <a:r>
              <a:rPr lang="sk-SK" dirty="0"/>
              <a:t> </a:t>
            </a:r>
            <a:r>
              <a:rPr lang="sk-SK" dirty="0" err="1"/>
              <a:t>from</a:t>
            </a:r>
            <a:r>
              <a:rPr lang="sk-SK" dirty="0"/>
              <a:t> </a:t>
            </a:r>
            <a:r>
              <a:rPr lang="sk-SK" dirty="0" err="1"/>
              <a:t>dividends</a:t>
            </a:r>
            <a:r>
              <a:rPr lang="sk-SK" dirty="0"/>
              <a:t> and </a:t>
            </a:r>
            <a:r>
              <a:rPr lang="sk-SK" dirty="0" err="1"/>
              <a:t>high</a:t>
            </a:r>
            <a:r>
              <a:rPr lang="sk-SK" dirty="0"/>
              <a:t> </a:t>
            </a:r>
            <a:r>
              <a:rPr lang="sk-SK" dirty="0" err="1"/>
              <a:t>subsidies</a:t>
            </a:r>
            <a:endParaRPr lang="sk-SK" dirty="0"/>
          </a:p>
          <a:p>
            <a:r>
              <a:rPr lang="sk-SK" dirty="0" err="1"/>
              <a:t>Current</a:t>
            </a:r>
            <a:r>
              <a:rPr lang="sk-SK" dirty="0"/>
              <a:t> </a:t>
            </a:r>
            <a:r>
              <a:rPr lang="sk-SK" dirty="0" err="1"/>
              <a:t>situation</a:t>
            </a:r>
            <a:r>
              <a:rPr lang="sk-SK" dirty="0"/>
              <a:t> in Slovakia:</a:t>
            </a:r>
          </a:p>
          <a:p>
            <a:pPr lvl="1"/>
            <a:r>
              <a:rPr lang="sk-SK" dirty="0" err="1"/>
              <a:t>SOEs</a:t>
            </a:r>
            <a:r>
              <a:rPr lang="sk-SK" dirty="0"/>
              <a:t> </a:t>
            </a:r>
            <a:r>
              <a:rPr lang="sk-SK" dirty="0" err="1"/>
              <a:t>include</a:t>
            </a:r>
            <a:r>
              <a:rPr lang="sk-SK" dirty="0"/>
              <a:t> major </a:t>
            </a:r>
            <a:r>
              <a:rPr lang="sk-SK" dirty="0" err="1"/>
              <a:t>firms</a:t>
            </a:r>
            <a:r>
              <a:rPr lang="sk-SK" dirty="0"/>
              <a:t> in </a:t>
            </a:r>
            <a:r>
              <a:rPr lang="sk-SK" dirty="0" err="1"/>
              <a:t>energy</a:t>
            </a:r>
            <a:r>
              <a:rPr lang="sk-SK" dirty="0"/>
              <a:t>, transport, </a:t>
            </a:r>
            <a:r>
              <a:rPr lang="sk-SK" dirty="0" err="1"/>
              <a:t>construction</a:t>
            </a:r>
            <a:r>
              <a:rPr lang="sk-SK" dirty="0"/>
              <a:t>, </a:t>
            </a:r>
            <a:r>
              <a:rPr lang="sk-SK" dirty="0" err="1"/>
              <a:t>healthcare</a:t>
            </a:r>
            <a:r>
              <a:rPr lang="sk-SK" dirty="0"/>
              <a:t>, </a:t>
            </a:r>
            <a:r>
              <a:rPr lang="sk-SK" dirty="0" err="1"/>
              <a:t>water</a:t>
            </a:r>
            <a:r>
              <a:rPr lang="sk-SK" dirty="0"/>
              <a:t> </a:t>
            </a:r>
            <a:r>
              <a:rPr lang="sk-SK" dirty="0" err="1"/>
              <a:t>supply</a:t>
            </a:r>
            <a:r>
              <a:rPr lang="sk-SK" dirty="0"/>
              <a:t>, post </a:t>
            </a:r>
            <a:r>
              <a:rPr lang="sk-SK" dirty="0" err="1"/>
              <a:t>service</a:t>
            </a:r>
            <a:r>
              <a:rPr lang="sk-SK" dirty="0"/>
              <a:t>, </a:t>
            </a:r>
            <a:r>
              <a:rPr lang="sk-SK" dirty="0" err="1"/>
              <a:t>lottery</a:t>
            </a:r>
            <a:r>
              <a:rPr lang="sk-SK" dirty="0"/>
              <a:t>, </a:t>
            </a:r>
            <a:r>
              <a:rPr lang="sk-SK" dirty="0" err="1"/>
              <a:t>waste</a:t>
            </a:r>
            <a:r>
              <a:rPr lang="sk-SK" dirty="0"/>
              <a:t> </a:t>
            </a:r>
            <a:r>
              <a:rPr lang="sk-SK" dirty="0" err="1"/>
              <a:t>disposal</a:t>
            </a:r>
            <a:r>
              <a:rPr lang="sk-SK" dirty="0"/>
              <a:t>, </a:t>
            </a:r>
            <a:r>
              <a:rPr lang="sk-SK" dirty="0" err="1"/>
              <a:t>land</a:t>
            </a:r>
            <a:r>
              <a:rPr lang="sk-SK" dirty="0"/>
              <a:t> </a:t>
            </a:r>
            <a:r>
              <a:rPr lang="sk-SK" dirty="0" err="1"/>
              <a:t>use</a:t>
            </a:r>
            <a:r>
              <a:rPr lang="sk-SK" dirty="0"/>
              <a:t>, etc.</a:t>
            </a:r>
          </a:p>
          <a:p>
            <a:pPr lvl="1"/>
            <a:r>
              <a:rPr lang="sk-SK" dirty="0" err="1"/>
              <a:t>Autonomous</a:t>
            </a:r>
            <a:r>
              <a:rPr lang="sk-SK" dirty="0"/>
              <a:t> (</a:t>
            </a:r>
            <a:r>
              <a:rPr lang="sk-SK" dirty="0" err="1"/>
              <a:t>non-coordinated</a:t>
            </a:r>
            <a:r>
              <a:rPr lang="sk-SK" dirty="0"/>
              <a:t>) </a:t>
            </a:r>
            <a:r>
              <a:rPr lang="sk-SK" dirty="0" err="1"/>
              <a:t>governance</a:t>
            </a:r>
            <a:r>
              <a:rPr lang="sk-SK" dirty="0"/>
              <a:t>, </a:t>
            </a:r>
            <a:r>
              <a:rPr lang="sk-SK" dirty="0" err="1"/>
              <a:t>lack</a:t>
            </a:r>
            <a:r>
              <a:rPr lang="sk-SK" dirty="0"/>
              <a:t> of </a:t>
            </a:r>
            <a:r>
              <a:rPr lang="sk-SK" dirty="0" err="1"/>
              <a:t>transparency</a:t>
            </a:r>
            <a:r>
              <a:rPr lang="sk-SK" dirty="0"/>
              <a:t> and </a:t>
            </a:r>
            <a:r>
              <a:rPr lang="sk-SK" dirty="0" err="1"/>
              <a:t>social</a:t>
            </a:r>
            <a:r>
              <a:rPr lang="sk-SK" dirty="0"/>
              <a:t>/</a:t>
            </a:r>
            <a:r>
              <a:rPr lang="sk-SK" dirty="0" err="1"/>
              <a:t>financial</a:t>
            </a:r>
            <a:r>
              <a:rPr lang="sk-SK" dirty="0"/>
              <a:t> </a:t>
            </a:r>
            <a:r>
              <a:rPr lang="sk-SK" dirty="0" err="1"/>
              <a:t>responsibility</a:t>
            </a:r>
            <a:endParaRPr lang="sk-SK" dirty="0"/>
          </a:p>
          <a:p>
            <a:pPr lvl="1"/>
            <a:r>
              <a:rPr lang="sk-SK" dirty="0" err="1"/>
              <a:t>Ministry</a:t>
            </a:r>
            <a:r>
              <a:rPr lang="sk-SK" dirty="0"/>
              <a:t> of </a:t>
            </a:r>
            <a:r>
              <a:rPr lang="sk-SK" dirty="0" err="1"/>
              <a:t>Finance</a:t>
            </a:r>
            <a:r>
              <a:rPr lang="sk-SK" dirty="0"/>
              <a:t> </a:t>
            </a:r>
            <a:r>
              <a:rPr lang="sk-SK" dirty="0" err="1"/>
              <a:t>plans</a:t>
            </a:r>
            <a:r>
              <a:rPr lang="sk-SK" dirty="0"/>
              <a:t> to </a:t>
            </a:r>
            <a:r>
              <a:rPr lang="sk-SK" dirty="0" err="1"/>
              <a:t>implement</a:t>
            </a:r>
            <a:r>
              <a:rPr lang="sk-SK" dirty="0"/>
              <a:t> </a:t>
            </a:r>
          </a:p>
          <a:p>
            <a:pPr marL="457200" lvl="1" indent="0">
              <a:buNone/>
            </a:pPr>
            <a:r>
              <a:rPr lang="sk-SK" dirty="0"/>
              <a:t>   </a:t>
            </a:r>
            <a:r>
              <a:rPr lang="sk-SK" dirty="0" err="1"/>
              <a:t>Corporate</a:t>
            </a:r>
            <a:r>
              <a:rPr lang="sk-SK" dirty="0"/>
              <a:t> </a:t>
            </a:r>
            <a:r>
              <a:rPr lang="sk-SK" dirty="0" err="1"/>
              <a:t>Governance</a:t>
            </a:r>
            <a:r>
              <a:rPr lang="sk-SK" dirty="0"/>
              <a:t> </a:t>
            </a:r>
            <a:r>
              <a:rPr lang="sk-SK" dirty="0" err="1"/>
              <a:t>principles</a:t>
            </a:r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3823319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F50E025-A346-4B68-BB38-026FB4C3C9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sk-SK" b="1" dirty="0" err="1"/>
              <a:t>Example</a:t>
            </a:r>
            <a:r>
              <a:rPr lang="sk-SK" b="1" dirty="0"/>
              <a:t> of </a:t>
            </a:r>
            <a:r>
              <a:rPr lang="sk-SK" b="1" dirty="0" err="1"/>
              <a:t>bad</a:t>
            </a:r>
            <a:r>
              <a:rPr lang="sk-SK" b="1" dirty="0"/>
              <a:t> </a:t>
            </a:r>
            <a:r>
              <a:rPr lang="sk-SK" b="1" dirty="0" err="1"/>
              <a:t>practice</a:t>
            </a:r>
            <a:r>
              <a:rPr lang="sk-SK" b="1" dirty="0"/>
              <a:t> </a:t>
            </a:r>
            <a:r>
              <a:rPr lang="sk-SK" b="1" dirty="0" err="1"/>
              <a:t>from</a:t>
            </a:r>
            <a:r>
              <a:rPr lang="sk-SK" b="1" dirty="0"/>
              <a:t> Slovakia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0C242567-A72F-40EF-A281-4087B46189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9575380" cy="4351338"/>
          </a:xfrm>
        </p:spPr>
        <p:txBody>
          <a:bodyPr/>
          <a:lstStyle/>
          <a:p>
            <a:r>
              <a:rPr lang="sk-SK" dirty="0"/>
              <a:t>In 2020-21 </a:t>
            </a:r>
            <a:r>
              <a:rPr lang="sk-SK" dirty="0" err="1"/>
              <a:t>the</a:t>
            </a:r>
            <a:r>
              <a:rPr lang="sk-SK" dirty="0"/>
              <a:t> </a:t>
            </a:r>
            <a:r>
              <a:rPr lang="sk-SK" dirty="0" err="1"/>
              <a:t>Ministry</a:t>
            </a:r>
            <a:r>
              <a:rPr lang="sk-SK" dirty="0"/>
              <a:t> of Transport </a:t>
            </a:r>
            <a:r>
              <a:rPr lang="sk-SK" dirty="0" err="1"/>
              <a:t>selected</a:t>
            </a:r>
            <a:r>
              <a:rPr lang="sk-SK" dirty="0"/>
              <a:t> 11 </a:t>
            </a:r>
            <a:r>
              <a:rPr lang="sk-SK" dirty="0" err="1"/>
              <a:t>members</a:t>
            </a:r>
            <a:r>
              <a:rPr lang="sk-SK" dirty="0"/>
              <a:t> of </a:t>
            </a:r>
            <a:r>
              <a:rPr lang="sk-SK" dirty="0" err="1"/>
              <a:t>the</a:t>
            </a:r>
            <a:r>
              <a:rPr lang="sk-SK" dirty="0"/>
              <a:t> </a:t>
            </a:r>
            <a:r>
              <a:rPr lang="sk-SK" dirty="0" err="1"/>
              <a:t>Boards</a:t>
            </a:r>
            <a:r>
              <a:rPr lang="sk-SK" dirty="0"/>
              <a:t> of </a:t>
            </a:r>
            <a:r>
              <a:rPr lang="sk-SK" dirty="0" err="1"/>
              <a:t>Directors</a:t>
            </a:r>
            <a:r>
              <a:rPr lang="sk-SK" dirty="0"/>
              <a:t> in 4 major </a:t>
            </a:r>
            <a:r>
              <a:rPr lang="sk-SK" dirty="0" err="1"/>
              <a:t>SOEs</a:t>
            </a:r>
            <a:r>
              <a:rPr lang="sk-SK" dirty="0"/>
              <a:t> (</a:t>
            </a:r>
            <a:r>
              <a:rPr lang="sk-SK" dirty="0" err="1"/>
              <a:t>highway</a:t>
            </a:r>
            <a:r>
              <a:rPr lang="sk-SK" dirty="0"/>
              <a:t> </a:t>
            </a:r>
            <a:r>
              <a:rPr lang="sk-SK" dirty="0" err="1"/>
              <a:t>construction</a:t>
            </a:r>
            <a:r>
              <a:rPr lang="sk-SK" dirty="0"/>
              <a:t>, </a:t>
            </a:r>
            <a:r>
              <a:rPr lang="sk-SK" dirty="0" err="1"/>
              <a:t>personal</a:t>
            </a:r>
            <a:r>
              <a:rPr lang="sk-SK" dirty="0"/>
              <a:t> and </a:t>
            </a:r>
            <a:r>
              <a:rPr lang="sk-SK" dirty="0" err="1"/>
              <a:t>cargo</a:t>
            </a:r>
            <a:r>
              <a:rPr lang="sk-SK" dirty="0"/>
              <a:t> </a:t>
            </a:r>
            <a:r>
              <a:rPr lang="sk-SK" dirty="0" err="1"/>
              <a:t>railway</a:t>
            </a:r>
            <a:r>
              <a:rPr lang="sk-SK" dirty="0"/>
              <a:t> transport, and Bratislava </a:t>
            </a:r>
            <a:r>
              <a:rPr lang="sk-SK" dirty="0" err="1"/>
              <a:t>airport</a:t>
            </a:r>
            <a:r>
              <a:rPr lang="sk-SK" dirty="0"/>
              <a:t>)</a:t>
            </a:r>
          </a:p>
          <a:p>
            <a:r>
              <a:rPr lang="sk-SK" dirty="0" err="1"/>
              <a:t>Only</a:t>
            </a:r>
            <a:r>
              <a:rPr lang="sk-SK" dirty="0"/>
              <a:t> 14 </a:t>
            </a:r>
            <a:r>
              <a:rPr lang="sk-SK" dirty="0" err="1"/>
              <a:t>candidates</a:t>
            </a:r>
            <a:r>
              <a:rPr lang="sk-SK" dirty="0"/>
              <a:t> met </a:t>
            </a:r>
            <a:r>
              <a:rPr lang="sk-SK" dirty="0" err="1"/>
              <a:t>basic</a:t>
            </a:r>
            <a:r>
              <a:rPr lang="sk-SK" dirty="0"/>
              <a:t> </a:t>
            </a:r>
            <a:r>
              <a:rPr lang="sk-SK" dirty="0" err="1"/>
              <a:t>criteria</a:t>
            </a:r>
            <a:r>
              <a:rPr lang="sk-SK" dirty="0"/>
              <a:t> </a:t>
            </a:r>
          </a:p>
          <a:p>
            <a:r>
              <a:rPr lang="sk-SK" dirty="0" err="1"/>
              <a:t>Almost</a:t>
            </a:r>
            <a:r>
              <a:rPr lang="sk-SK" dirty="0"/>
              <a:t> </a:t>
            </a:r>
            <a:r>
              <a:rPr lang="sk-SK" dirty="0" err="1"/>
              <a:t>zero</a:t>
            </a:r>
            <a:r>
              <a:rPr lang="sk-SK" dirty="0"/>
              <a:t> </a:t>
            </a:r>
            <a:r>
              <a:rPr lang="sk-SK" dirty="0" err="1"/>
              <a:t>competition</a:t>
            </a:r>
            <a:endParaRPr lang="sk-SK" dirty="0"/>
          </a:p>
          <a:p>
            <a:r>
              <a:rPr lang="sk-SK" dirty="0" err="1"/>
              <a:t>Often</a:t>
            </a:r>
            <a:r>
              <a:rPr lang="sk-SK" dirty="0"/>
              <a:t> no </a:t>
            </a:r>
            <a:r>
              <a:rPr lang="sk-SK" dirty="0" err="1"/>
              <a:t>CVs</a:t>
            </a:r>
            <a:r>
              <a:rPr lang="sk-SK" dirty="0"/>
              <a:t>, </a:t>
            </a:r>
            <a:r>
              <a:rPr lang="sk-SK" dirty="0" err="1"/>
              <a:t>generally</a:t>
            </a:r>
            <a:r>
              <a:rPr lang="sk-SK" dirty="0"/>
              <a:t> </a:t>
            </a:r>
            <a:r>
              <a:rPr lang="sk-SK" dirty="0" err="1"/>
              <a:t>low</a:t>
            </a:r>
            <a:r>
              <a:rPr lang="sk-SK" dirty="0"/>
              <a:t> </a:t>
            </a:r>
            <a:r>
              <a:rPr lang="sk-SK" dirty="0" err="1"/>
              <a:t>transparency</a:t>
            </a:r>
            <a:endParaRPr lang="sk-SK" dirty="0"/>
          </a:p>
          <a:p>
            <a:r>
              <a:rPr lang="sk-SK" dirty="0" err="1"/>
              <a:t>Comment</a:t>
            </a:r>
            <a:r>
              <a:rPr lang="sk-SK" dirty="0"/>
              <a:t> </a:t>
            </a:r>
            <a:r>
              <a:rPr lang="sk-SK" dirty="0" err="1"/>
              <a:t>from</a:t>
            </a:r>
            <a:r>
              <a:rPr lang="sk-SK" dirty="0"/>
              <a:t> </a:t>
            </a:r>
            <a:r>
              <a:rPr lang="sk-SK" dirty="0" err="1"/>
              <a:t>local</a:t>
            </a:r>
            <a:r>
              <a:rPr lang="sk-SK" dirty="0"/>
              <a:t> </a:t>
            </a:r>
            <a:r>
              <a:rPr lang="sk-SK" dirty="0" err="1"/>
              <a:t>media</a:t>
            </a:r>
            <a:r>
              <a:rPr lang="sk-SK" dirty="0"/>
              <a:t>: </a:t>
            </a:r>
            <a:r>
              <a:rPr lang="sk-SK" i="1" dirty="0"/>
              <a:t>„</a:t>
            </a:r>
            <a:r>
              <a:rPr lang="sk-SK" i="1" dirty="0" err="1"/>
              <a:t>Eligible</a:t>
            </a:r>
            <a:r>
              <a:rPr lang="sk-SK" i="1" dirty="0"/>
              <a:t> </a:t>
            </a:r>
            <a:r>
              <a:rPr lang="sk-SK" i="1" dirty="0" err="1"/>
              <a:t>candidates</a:t>
            </a:r>
            <a:r>
              <a:rPr lang="sk-SK" i="1" dirty="0"/>
              <a:t> </a:t>
            </a:r>
            <a:r>
              <a:rPr lang="sk-SK" i="1" dirty="0" err="1"/>
              <a:t>appear</a:t>
            </a:r>
            <a:r>
              <a:rPr lang="sk-SK" i="1" dirty="0"/>
              <a:t> to </a:t>
            </a:r>
            <a:r>
              <a:rPr lang="sk-SK" i="1" dirty="0" err="1"/>
              <a:t>be</a:t>
            </a:r>
            <a:r>
              <a:rPr lang="sk-SK" i="1" dirty="0"/>
              <a:t> </a:t>
            </a:r>
            <a:r>
              <a:rPr lang="sk-SK" i="1" dirty="0" err="1"/>
              <a:t>either</a:t>
            </a:r>
            <a:r>
              <a:rPr lang="sk-SK" i="1" dirty="0"/>
              <a:t> </a:t>
            </a:r>
            <a:r>
              <a:rPr lang="sk-SK" i="1" dirty="0" err="1"/>
              <a:t>unaware</a:t>
            </a:r>
            <a:r>
              <a:rPr lang="sk-SK" i="1" dirty="0"/>
              <a:t> of </a:t>
            </a:r>
            <a:r>
              <a:rPr lang="sk-SK" i="1" dirty="0" err="1"/>
              <a:t>the</a:t>
            </a:r>
            <a:r>
              <a:rPr lang="sk-SK" i="1" dirty="0"/>
              <a:t> </a:t>
            </a:r>
            <a:r>
              <a:rPr lang="sk-SK" i="1" dirty="0" err="1"/>
              <a:t>interviews</a:t>
            </a:r>
            <a:r>
              <a:rPr lang="sk-SK" i="1" dirty="0"/>
              <a:t> or are </a:t>
            </a:r>
            <a:r>
              <a:rPr lang="sk-SK" i="1" dirty="0" err="1"/>
              <a:t>convinced</a:t>
            </a:r>
            <a:r>
              <a:rPr lang="sk-SK" i="1" dirty="0"/>
              <a:t> </a:t>
            </a:r>
            <a:r>
              <a:rPr lang="sk-SK" i="1" dirty="0" err="1"/>
              <a:t>that</a:t>
            </a:r>
            <a:r>
              <a:rPr lang="sk-SK" i="1" dirty="0"/>
              <a:t> </a:t>
            </a:r>
            <a:r>
              <a:rPr lang="sk-SK" i="1" dirty="0" err="1"/>
              <a:t>the</a:t>
            </a:r>
            <a:r>
              <a:rPr lang="sk-SK" i="1" dirty="0"/>
              <a:t> </a:t>
            </a:r>
            <a:r>
              <a:rPr lang="sk-SK" i="1" dirty="0" err="1"/>
              <a:t>winners</a:t>
            </a:r>
            <a:r>
              <a:rPr lang="sk-SK" i="1" dirty="0"/>
              <a:t> </a:t>
            </a:r>
            <a:r>
              <a:rPr lang="sk-SK" i="1" dirty="0" err="1"/>
              <a:t>have</a:t>
            </a:r>
            <a:r>
              <a:rPr lang="sk-SK" i="1" dirty="0"/>
              <a:t> </a:t>
            </a:r>
            <a:r>
              <a:rPr lang="sk-SK" i="1" dirty="0" err="1"/>
              <a:t>been</a:t>
            </a:r>
            <a:r>
              <a:rPr lang="sk-SK" i="1" dirty="0"/>
              <a:t> </a:t>
            </a:r>
            <a:r>
              <a:rPr lang="sk-SK" i="1" dirty="0" err="1"/>
              <a:t>decided</a:t>
            </a:r>
            <a:r>
              <a:rPr lang="sk-SK" i="1" dirty="0"/>
              <a:t> in </a:t>
            </a:r>
            <a:r>
              <a:rPr lang="sk-SK" i="1" dirty="0" err="1"/>
              <a:t>advance</a:t>
            </a:r>
            <a:r>
              <a:rPr lang="sk-SK" i="1" dirty="0"/>
              <a:t>.“</a:t>
            </a:r>
          </a:p>
        </p:txBody>
      </p:sp>
    </p:spTree>
    <p:extLst>
      <p:ext uri="{BB962C8B-B14F-4D97-AF65-F5344CB8AC3E}">
        <p14:creationId xmlns:p14="http://schemas.microsoft.com/office/powerpoint/2010/main" val="15370229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CC3DC81-5F26-424E-A4D3-7376254724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sk-SK" b="1" dirty="0" err="1"/>
              <a:t>Example</a:t>
            </a:r>
            <a:r>
              <a:rPr lang="sk-SK" b="1" dirty="0"/>
              <a:t> of </a:t>
            </a:r>
            <a:r>
              <a:rPr lang="sk-SK" b="1" dirty="0" err="1"/>
              <a:t>good</a:t>
            </a:r>
            <a:r>
              <a:rPr lang="sk-SK" b="1" dirty="0"/>
              <a:t> </a:t>
            </a:r>
            <a:r>
              <a:rPr lang="sk-SK" b="1" dirty="0" err="1"/>
              <a:t>practice</a:t>
            </a:r>
            <a:r>
              <a:rPr lang="sk-SK" b="1" dirty="0"/>
              <a:t> </a:t>
            </a:r>
            <a:r>
              <a:rPr lang="sk-SK" b="1" dirty="0" err="1"/>
              <a:t>from</a:t>
            </a:r>
            <a:r>
              <a:rPr lang="sk-SK" b="1" dirty="0"/>
              <a:t> Slovakia</a:t>
            </a:r>
            <a:endParaRPr lang="sk-SK" dirty="0"/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F01C0A07-ADD3-40A0-9963-F8FF861407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/>
              <a:t>In 2020-21 </a:t>
            </a:r>
            <a:r>
              <a:rPr lang="sk-SK" dirty="0" err="1"/>
              <a:t>the</a:t>
            </a:r>
            <a:r>
              <a:rPr lang="sk-SK" dirty="0"/>
              <a:t> </a:t>
            </a:r>
            <a:r>
              <a:rPr lang="sk-SK" dirty="0" err="1"/>
              <a:t>Ministry</a:t>
            </a:r>
            <a:r>
              <a:rPr lang="sk-SK" dirty="0"/>
              <a:t> of </a:t>
            </a:r>
            <a:r>
              <a:rPr lang="sk-SK" dirty="0" err="1"/>
              <a:t>Finance</a:t>
            </a:r>
            <a:r>
              <a:rPr lang="sk-SK" dirty="0"/>
              <a:t> </a:t>
            </a:r>
            <a:r>
              <a:rPr lang="sk-SK" dirty="0" err="1"/>
              <a:t>selected</a:t>
            </a:r>
            <a:r>
              <a:rPr lang="sk-SK" dirty="0"/>
              <a:t> 8 </a:t>
            </a:r>
            <a:r>
              <a:rPr lang="sk-SK" dirty="0" err="1"/>
              <a:t>members</a:t>
            </a:r>
            <a:r>
              <a:rPr lang="sk-SK" dirty="0"/>
              <a:t> of </a:t>
            </a:r>
            <a:r>
              <a:rPr lang="sk-SK" dirty="0" err="1"/>
              <a:t>the</a:t>
            </a:r>
            <a:r>
              <a:rPr lang="sk-SK" dirty="0"/>
              <a:t> </a:t>
            </a:r>
            <a:r>
              <a:rPr lang="sk-SK" dirty="0" err="1"/>
              <a:t>Boards</a:t>
            </a:r>
            <a:r>
              <a:rPr lang="sk-SK" dirty="0"/>
              <a:t> of </a:t>
            </a:r>
            <a:r>
              <a:rPr lang="sk-SK" dirty="0" err="1"/>
              <a:t>Directors</a:t>
            </a:r>
            <a:r>
              <a:rPr lang="sk-SK" dirty="0"/>
              <a:t> in 2 major </a:t>
            </a:r>
            <a:r>
              <a:rPr lang="sk-SK" dirty="0" err="1"/>
              <a:t>SOEs</a:t>
            </a:r>
            <a:r>
              <a:rPr lang="sk-SK" dirty="0"/>
              <a:t> (</a:t>
            </a:r>
            <a:r>
              <a:rPr lang="sk-SK" dirty="0" err="1"/>
              <a:t>electricity</a:t>
            </a:r>
            <a:r>
              <a:rPr lang="sk-SK" dirty="0"/>
              <a:t> </a:t>
            </a:r>
            <a:r>
              <a:rPr lang="sk-SK" dirty="0" err="1"/>
              <a:t>transit</a:t>
            </a:r>
            <a:r>
              <a:rPr lang="sk-SK" dirty="0"/>
              <a:t>, Slovak </a:t>
            </a:r>
            <a:r>
              <a:rPr lang="sk-SK" dirty="0" err="1"/>
              <a:t>guarantee</a:t>
            </a:r>
            <a:r>
              <a:rPr lang="sk-SK" dirty="0"/>
              <a:t> and </a:t>
            </a:r>
            <a:r>
              <a:rPr lang="sk-SK" dirty="0" err="1"/>
              <a:t>development</a:t>
            </a:r>
            <a:r>
              <a:rPr lang="sk-SK" dirty="0"/>
              <a:t> bank)</a:t>
            </a:r>
          </a:p>
          <a:p>
            <a:r>
              <a:rPr lang="sk-SK" dirty="0"/>
              <a:t>52 </a:t>
            </a:r>
            <a:r>
              <a:rPr lang="sk-SK" dirty="0" err="1"/>
              <a:t>candidates</a:t>
            </a:r>
            <a:r>
              <a:rPr lang="sk-SK" dirty="0"/>
              <a:t> met </a:t>
            </a:r>
            <a:r>
              <a:rPr lang="sk-SK" dirty="0" err="1"/>
              <a:t>basic</a:t>
            </a:r>
            <a:r>
              <a:rPr lang="sk-SK" dirty="0"/>
              <a:t> </a:t>
            </a:r>
            <a:r>
              <a:rPr lang="sk-SK" dirty="0" err="1"/>
              <a:t>criteria</a:t>
            </a:r>
            <a:r>
              <a:rPr lang="sk-SK" dirty="0"/>
              <a:t> (</a:t>
            </a:r>
            <a:r>
              <a:rPr lang="sk-SK" dirty="0" err="1"/>
              <a:t>from</a:t>
            </a:r>
            <a:r>
              <a:rPr lang="sk-SK" dirty="0"/>
              <a:t> </a:t>
            </a:r>
            <a:r>
              <a:rPr lang="sk-SK" dirty="0" err="1"/>
              <a:t>total</a:t>
            </a:r>
            <a:r>
              <a:rPr lang="sk-SK" dirty="0"/>
              <a:t> </a:t>
            </a:r>
            <a:r>
              <a:rPr lang="sk-SK" dirty="0" err="1"/>
              <a:t>pool</a:t>
            </a:r>
            <a:r>
              <a:rPr lang="sk-SK" dirty="0"/>
              <a:t> of 118)</a:t>
            </a:r>
          </a:p>
          <a:p>
            <a:r>
              <a:rPr lang="sk-SK" u="sng" dirty="0"/>
              <a:t>Expert </a:t>
            </a:r>
            <a:r>
              <a:rPr lang="sk-SK" u="sng" dirty="0" err="1"/>
              <a:t>committees</a:t>
            </a:r>
            <a:r>
              <a:rPr lang="sk-SK" u="sng" dirty="0"/>
              <a:t> </a:t>
            </a:r>
            <a:r>
              <a:rPr lang="sk-SK" dirty="0" err="1"/>
              <a:t>helped</a:t>
            </a:r>
            <a:r>
              <a:rPr lang="sk-SK" dirty="0"/>
              <a:t> to </a:t>
            </a:r>
            <a:r>
              <a:rPr lang="sk-SK" dirty="0" err="1"/>
              <a:t>assess</a:t>
            </a:r>
            <a:r>
              <a:rPr lang="sk-SK" dirty="0"/>
              <a:t> top </a:t>
            </a:r>
            <a:r>
              <a:rPr lang="sk-SK" dirty="0" err="1"/>
              <a:t>candidates</a:t>
            </a:r>
            <a:endParaRPr lang="sk-SK" dirty="0"/>
          </a:p>
          <a:p>
            <a:r>
              <a:rPr lang="sk-SK" dirty="0" err="1"/>
              <a:t>The</a:t>
            </a:r>
            <a:r>
              <a:rPr lang="sk-SK" dirty="0"/>
              <a:t> Minister </a:t>
            </a:r>
            <a:r>
              <a:rPr lang="sk-SK" dirty="0" err="1"/>
              <a:t>presented</a:t>
            </a:r>
            <a:r>
              <a:rPr lang="sk-SK" dirty="0"/>
              <a:t> </a:t>
            </a:r>
            <a:r>
              <a:rPr lang="sk-SK" dirty="0" err="1"/>
              <a:t>the</a:t>
            </a:r>
            <a:r>
              <a:rPr lang="sk-SK" dirty="0"/>
              <a:t> </a:t>
            </a:r>
            <a:r>
              <a:rPr lang="sk-SK" dirty="0" err="1"/>
              <a:t>winners</a:t>
            </a:r>
            <a:r>
              <a:rPr lang="sk-SK" dirty="0"/>
              <a:t> in a press </a:t>
            </a:r>
            <a:r>
              <a:rPr lang="sk-SK" dirty="0" err="1"/>
              <a:t>conference</a:t>
            </a:r>
            <a:r>
              <a:rPr lang="sk-SK" dirty="0"/>
              <a:t>: </a:t>
            </a:r>
            <a:r>
              <a:rPr lang="sk-SK" i="1" dirty="0"/>
              <a:t>"I </a:t>
            </a:r>
            <a:r>
              <a:rPr lang="sk-SK" i="1" dirty="0" err="1"/>
              <a:t>wanted</a:t>
            </a:r>
            <a:r>
              <a:rPr lang="sk-SK" i="1" dirty="0"/>
              <a:t> to </a:t>
            </a:r>
            <a:r>
              <a:rPr lang="sk-SK" i="1" dirty="0" err="1"/>
              <a:t>make</a:t>
            </a:r>
            <a:r>
              <a:rPr lang="sk-SK" i="1" dirty="0"/>
              <a:t> </a:t>
            </a:r>
            <a:r>
              <a:rPr lang="sk-SK" i="1" dirty="0" err="1"/>
              <a:t>sure</a:t>
            </a:r>
            <a:r>
              <a:rPr lang="sk-SK" i="1" dirty="0"/>
              <a:t> I </a:t>
            </a:r>
            <a:r>
              <a:rPr lang="sk-SK" i="1" dirty="0" err="1"/>
              <a:t>really</a:t>
            </a:r>
            <a:r>
              <a:rPr lang="sk-SK" i="1" dirty="0"/>
              <a:t> </a:t>
            </a:r>
            <a:r>
              <a:rPr lang="sk-SK" i="1" dirty="0" err="1"/>
              <a:t>picked</a:t>
            </a:r>
            <a:r>
              <a:rPr lang="sk-SK" i="1" dirty="0"/>
              <a:t> </a:t>
            </a:r>
            <a:r>
              <a:rPr lang="sk-SK" i="1" dirty="0" err="1"/>
              <a:t>the</a:t>
            </a:r>
            <a:r>
              <a:rPr lang="sk-SK" i="1" dirty="0"/>
              <a:t> </a:t>
            </a:r>
            <a:r>
              <a:rPr lang="sk-SK" i="1" dirty="0" err="1"/>
              <a:t>best</a:t>
            </a:r>
            <a:r>
              <a:rPr lang="sk-SK" i="1" dirty="0"/>
              <a:t> </a:t>
            </a:r>
            <a:r>
              <a:rPr lang="sk-SK" i="1" dirty="0" err="1"/>
              <a:t>ones</a:t>
            </a:r>
            <a:r>
              <a:rPr lang="sk-SK" i="1" dirty="0"/>
              <a:t>… No </a:t>
            </a:r>
            <a:r>
              <a:rPr lang="sk-SK" i="1" dirty="0" err="1"/>
              <a:t>political</a:t>
            </a:r>
            <a:r>
              <a:rPr lang="sk-SK" i="1" dirty="0"/>
              <a:t> </a:t>
            </a:r>
            <a:r>
              <a:rPr lang="sk-SK" i="1" dirty="0" err="1"/>
              <a:t>nominations</a:t>
            </a:r>
            <a:r>
              <a:rPr lang="sk-SK" i="1" dirty="0"/>
              <a:t>, </a:t>
            </a:r>
            <a:r>
              <a:rPr lang="sk-SK" i="1" dirty="0" err="1"/>
              <a:t>we</a:t>
            </a:r>
            <a:r>
              <a:rPr lang="sk-SK" i="1" dirty="0"/>
              <a:t> </a:t>
            </a:r>
            <a:r>
              <a:rPr lang="sk-SK" i="1" dirty="0" err="1"/>
              <a:t>selected</a:t>
            </a:r>
            <a:r>
              <a:rPr lang="sk-SK" i="1" dirty="0"/>
              <a:t> </a:t>
            </a:r>
            <a:r>
              <a:rPr lang="sk-SK" i="1" dirty="0" err="1"/>
              <a:t>quality</a:t>
            </a:r>
            <a:r>
              <a:rPr lang="sk-SK" i="1" dirty="0"/>
              <a:t> </a:t>
            </a:r>
            <a:r>
              <a:rPr lang="sk-SK" i="1" dirty="0" err="1"/>
              <a:t>managers</a:t>
            </a:r>
            <a:r>
              <a:rPr lang="sk-SK" i="1" dirty="0"/>
              <a:t>."</a:t>
            </a:r>
          </a:p>
        </p:txBody>
      </p:sp>
    </p:spTree>
    <p:extLst>
      <p:ext uri="{BB962C8B-B14F-4D97-AF65-F5344CB8AC3E}">
        <p14:creationId xmlns:p14="http://schemas.microsoft.com/office/powerpoint/2010/main" val="27379591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B4FE1E7-01F8-40AB-8DE7-9E1AAAD40F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sk-SK" b="1" dirty="0" err="1"/>
              <a:t>Example</a:t>
            </a:r>
            <a:r>
              <a:rPr lang="sk-SK" b="1" dirty="0"/>
              <a:t> of </a:t>
            </a:r>
            <a:r>
              <a:rPr lang="sk-SK" b="1" dirty="0" err="1"/>
              <a:t>the</a:t>
            </a:r>
            <a:r>
              <a:rPr lang="sk-SK" b="1" dirty="0"/>
              <a:t> </a:t>
            </a:r>
            <a:r>
              <a:rPr lang="sk-SK" b="1" dirty="0" err="1"/>
              <a:t>best</a:t>
            </a:r>
            <a:r>
              <a:rPr lang="sk-SK" b="1" dirty="0"/>
              <a:t> </a:t>
            </a:r>
            <a:r>
              <a:rPr lang="sk-SK" b="1" dirty="0" err="1"/>
              <a:t>practice</a:t>
            </a:r>
            <a:r>
              <a:rPr lang="sk-SK" b="1" dirty="0"/>
              <a:t> </a:t>
            </a:r>
            <a:r>
              <a:rPr lang="sk-SK" b="1" dirty="0" err="1"/>
              <a:t>from</a:t>
            </a:r>
            <a:r>
              <a:rPr lang="sk-SK" b="1" dirty="0"/>
              <a:t> Slovakia</a:t>
            </a:r>
            <a:endParaRPr lang="sk-SK" dirty="0"/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49849A19-2B60-42A9-95B8-563E46FD6C7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/>
              <a:t>In 2019 </a:t>
            </a:r>
            <a:r>
              <a:rPr lang="sk-SK" dirty="0" err="1"/>
              <a:t>the</a:t>
            </a:r>
            <a:r>
              <a:rPr lang="sk-SK" dirty="0"/>
              <a:t> City of Bratislava </a:t>
            </a:r>
            <a:r>
              <a:rPr lang="sk-SK" dirty="0" err="1"/>
              <a:t>selected</a:t>
            </a:r>
            <a:r>
              <a:rPr lang="sk-SK" dirty="0"/>
              <a:t> 4 </a:t>
            </a:r>
            <a:r>
              <a:rPr lang="sk-SK" dirty="0" err="1"/>
              <a:t>Chairpersons</a:t>
            </a:r>
            <a:r>
              <a:rPr lang="sk-SK" dirty="0"/>
              <a:t> of </a:t>
            </a:r>
            <a:r>
              <a:rPr lang="sk-SK" dirty="0" err="1"/>
              <a:t>the</a:t>
            </a:r>
            <a:r>
              <a:rPr lang="sk-SK" dirty="0"/>
              <a:t> </a:t>
            </a:r>
            <a:r>
              <a:rPr lang="sk-SK" dirty="0" err="1"/>
              <a:t>Boards</a:t>
            </a:r>
            <a:r>
              <a:rPr lang="sk-SK" dirty="0"/>
              <a:t> of </a:t>
            </a:r>
            <a:r>
              <a:rPr lang="sk-SK" dirty="0" err="1"/>
              <a:t>Directors</a:t>
            </a:r>
            <a:r>
              <a:rPr lang="sk-SK" dirty="0"/>
              <a:t> in 4 major </a:t>
            </a:r>
            <a:r>
              <a:rPr lang="sk-SK" dirty="0" err="1"/>
              <a:t>enterprises</a:t>
            </a:r>
            <a:r>
              <a:rPr lang="sk-SK" dirty="0"/>
              <a:t> </a:t>
            </a:r>
            <a:r>
              <a:rPr lang="sk-SK" dirty="0" err="1"/>
              <a:t>owned</a:t>
            </a:r>
            <a:r>
              <a:rPr lang="sk-SK" dirty="0"/>
              <a:t> by </a:t>
            </a:r>
            <a:r>
              <a:rPr lang="sk-SK" dirty="0" err="1"/>
              <a:t>municipality</a:t>
            </a:r>
            <a:r>
              <a:rPr lang="sk-SK" dirty="0"/>
              <a:t> (transport, </a:t>
            </a:r>
            <a:r>
              <a:rPr lang="sk-SK" dirty="0" err="1"/>
              <a:t>waste</a:t>
            </a:r>
            <a:r>
              <a:rPr lang="sk-SK" dirty="0"/>
              <a:t> </a:t>
            </a:r>
            <a:r>
              <a:rPr lang="sk-SK" dirty="0" err="1"/>
              <a:t>disposal</a:t>
            </a:r>
            <a:r>
              <a:rPr lang="sk-SK" dirty="0"/>
              <a:t>, </a:t>
            </a:r>
            <a:r>
              <a:rPr lang="sk-SK" dirty="0" err="1"/>
              <a:t>water</a:t>
            </a:r>
            <a:r>
              <a:rPr lang="sk-SK" dirty="0"/>
              <a:t> </a:t>
            </a:r>
            <a:r>
              <a:rPr lang="sk-SK" dirty="0" err="1"/>
              <a:t>supplies</a:t>
            </a:r>
            <a:r>
              <a:rPr lang="sk-SK" dirty="0"/>
              <a:t>, </a:t>
            </a:r>
            <a:r>
              <a:rPr lang="sk-SK" dirty="0" err="1"/>
              <a:t>municipal</a:t>
            </a:r>
            <a:r>
              <a:rPr lang="sk-SK" dirty="0"/>
              <a:t> </a:t>
            </a:r>
            <a:r>
              <a:rPr lang="sk-SK" dirty="0" err="1"/>
              <a:t>forests</a:t>
            </a:r>
            <a:r>
              <a:rPr lang="sk-SK" dirty="0"/>
              <a:t>)</a:t>
            </a:r>
          </a:p>
          <a:p>
            <a:r>
              <a:rPr lang="sk-SK" dirty="0"/>
              <a:t>74 </a:t>
            </a:r>
            <a:r>
              <a:rPr lang="sk-SK" dirty="0" err="1"/>
              <a:t>candidates</a:t>
            </a:r>
            <a:r>
              <a:rPr lang="sk-SK" dirty="0"/>
              <a:t> met </a:t>
            </a:r>
            <a:r>
              <a:rPr lang="sk-SK" dirty="0" err="1"/>
              <a:t>basic</a:t>
            </a:r>
            <a:r>
              <a:rPr lang="sk-SK" dirty="0"/>
              <a:t> </a:t>
            </a:r>
            <a:r>
              <a:rPr lang="sk-SK" dirty="0" err="1"/>
              <a:t>criteria</a:t>
            </a:r>
            <a:r>
              <a:rPr lang="sk-SK" dirty="0"/>
              <a:t> (</a:t>
            </a:r>
            <a:r>
              <a:rPr lang="sk-SK" dirty="0" err="1"/>
              <a:t>from</a:t>
            </a:r>
            <a:r>
              <a:rPr lang="sk-SK" dirty="0"/>
              <a:t> </a:t>
            </a:r>
            <a:r>
              <a:rPr lang="sk-SK" dirty="0" err="1"/>
              <a:t>total</a:t>
            </a:r>
            <a:r>
              <a:rPr lang="sk-SK" dirty="0"/>
              <a:t> </a:t>
            </a:r>
            <a:r>
              <a:rPr lang="sk-SK" dirty="0" err="1"/>
              <a:t>pool</a:t>
            </a:r>
            <a:r>
              <a:rPr lang="sk-SK" dirty="0"/>
              <a:t> of 104)</a:t>
            </a:r>
          </a:p>
          <a:p>
            <a:r>
              <a:rPr lang="sk-SK" dirty="0"/>
              <a:t>16 </a:t>
            </a:r>
            <a:r>
              <a:rPr lang="sk-SK" dirty="0" err="1"/>
              <a:t>candidates</a:t>
            </a:r>
            <a:r>
              <a:rPr lang="sk-SK" dirty="0"/>
              <a:t> </a:t>
            </a:r>
            <a:r>
              <a:rPr lang="sk-SK" dirty="0" err="1"/>
              <a:t>participated</a:t>
            </a:r>
            <a:r>
              <a:rPr lang="sk-SK" dirty="0"/>
              <a:t> in </a:t>
            </a:r>
            <a:r>
              <a:rPr lang="sk-SK" u="sng" dirty="0" err="1"/>
              <a:t>public</a:t>
            </a:r>
            <a:r>
              <a:rPr lang="sk-SK" u="sng" dirty="0"/>
              <a:t> </a:t>
            </a:r>
            <a:r>
              <a:rPr lang="sk-SK" u="sng" dirty="0" err="1"/>
              <a:t>hearings</a:t>
            </a:r>
            <a:endParaRPr lang="sk-SK" u="sng" dirty="0"/>
          </a:p>
          <a:p>
            <a:r>
              <a:rPr lang="sk-SK" dirty="0"/>
              <a:t>Expert </a:t>
            </a:r>
            <a:r>
              <a:rPr lang="sk-SK" dirty="0" err="1"/>
              <a:t>committees</a:t>
            </a:r>
            <a:r>
              <a:rPr lang="sk-SK" dirty="0"/>
              <a:t> </a:t>
            </a:r>
            <a:r>
              <a:rPr lang="sk-SK" dirty="0" err="1"/>
              <a:t>helped</a:t>
            </a:r>
            <a:r>
              <a:rPr lang="sk-SK" dirty="0"/>
              <a:t> to </a:t>
            </a:r>
            <a:r>
              <a:rPr lang="sk-SK" dirty="0" err="1"/>
              <a:t>assess</a:t>
            </a:r>
            <a:r>
              <a:rPr lang="sk-SK" dirty="0"/>
              <a:t> top </a:t>
            </a:r>
            <a:r>
              <a:rPr lang="sk-SK" dirty="0" err="1"/>
              <a:t>candidates</a:t>
            </a:r>
            <a:endParaRPr lang="sk-SK" dirty="0"/>
          </a:p>
          <a:p>
            <a:r>
              <a:rPr lang="sk-SK" dirty="0" err="1"/>
              <a:t>All</a:t>
            </a:r>
            <a:r>
              <a:rPr lang="sk-SK" dirty="0"/>
              <a:t> </a:t>
            </a:r>
            <a:r>
              <a:rPr lang="sk-SK" dirty="0" err="1"/>
              <a:t>CVs</a:t>
            </a:r>
            <a:r>
              <a:rPr lang="sk-SK" dirty="0"/>
              <a:t> and </a:t>
            </a:r>
            <a:r>
              <a:rPr lang="sk-SK" dirty="0" err="1"/>
              <a:t>final</a:t>
            </a:r>
            <a:r>
              <a:rPr lang="sk-SK" dirty="0"/>
              <a:t> </a:t>
            </a:r>
            <a:r>
              <a:rPr lang="sk-SK" dirty="0" err="1"/>
              <a:t>evaluations</a:t>
            </a:r>
            <a:r>
              <a:rPr lang="sk-SK" dirty="0"/>
              <a:t> </a:t>
            </a:r>
            <a:r>
              <a:rPr lang="sk-SK" dirty="0" err="1"/>
              <a:t>were</a:t>
            </a:r>
            <a:r>
              <a:rPr lang="sk-SK" dirty="0"/>
              <a:t> </a:t>
            </a:r>
            <a:r>
              <a:rPr lang="sk-SK" dirty="0" err="1"/>
              <a:t>published</a:t>
            </a:r>
            <a:endParaRPr lang="sk-SK" dirty="0"/>
          </a:p>
          <a:p>
            <a:r>
              <a:rPr lang="sk-SK" dirty="0" err="1"/>
              <a:t>The</a:t>
            </a:r>
            <a:r>
              <a:rPr lang="sk-SK" dirty="0"/>
              <a:t> City </a:t>
            </a:r>
            <a:r>
              <a:rPr lang="sk-SK" dirty="0" err="1"/>
              <a:t>adopted</a:t>
            </a:r>
            <a:r>
              <a:rPr lang="sk-SK" dirty="0"/>
              <a:t> </a:t>
            </a:r>
            <a:r>
              <a:rPr lang="sk-SK" dirty="0" err="1"/>
              <a:t>methodology</a:t>
            </a:r>
            <a:r>
              <a:rPr lang="sk-SK" dirty="0"/>
              <a:t> </a:t>
            </a:r>
            <a:r>
              <a:rPr lang="sk-SK" dirty="0" err="1"/>
              <a:t>for</a:t>
            </a:r>
            <a:r>
              <a:rPr lang="sk-SK" dirty="0"/>
              <a:t> </a:t>
            </a:r>
            <a:r>
              <a:rPr lang="sk-SK" dirty="0" err="1"/>
              <a:t>selecting</a:t>
            </a:r>
            <a:r>
              <a:rPr lang="sk-SK" dirty="0"/>
              <a:t> top </a:t>
            </a:r>
            <a:r>
              <a:rPr lang="sk-SK" dirty="0" err="1"/>
              <a:t>managers</a:t>
            </a:r>
            <a:r>
              <a:rPr lang="sk-SK" dirty="0"/>
              <a:t> </a:t>
            </a:r>
          </a:p>
          <a:p>
            <a:pPr marL="0" indent="0">
              <a:buNone/>
            </a:pPr>
            <a:r>
              <a:rPr lang="sk-SK" dirty="0"/>
              <a:t>   and has </a:t>
            </a:r>
            <a:r>
              <a:rPr lang="sk-SK" dirty="0" err="1"/>
              <a:t>used</a:t>
            </a:r>
            <a:r>
              <a:rPr lang="sk-SK" dirty="0"/>
              <a:t> </a:t>
            </a:r>
            <a:r>
              <a:rPr lang="sk-SK" dirty="0" err="1"/>
              <a:t>it</a:t>
            </a:r>
            <a:r>
              <a:rPr lang="sk-SK" dirty="0"/>
              <a:t> as a </a:t>
            </a:r>
            <a:r>
              <a:rPr lang="sk-SK" dirty="0" err="1"/>
              <a:t>standard</a:t>
            </a:r>
            <a:r>
              <a:rPr lang="sk-SK" dirty="0"/>
              <a:t> in </a:t>
            </a:r>
            <a:r>
              <a:rPr lang="sk-SK" dirty="0" err="1"/>
              <a:t>all</a:t>
            </a:r>
            <a:r>
              <a:rPr lang="sk-SK" dirty="0"/>
              <a:t> </a:t>
            </a:r>
            <a:r>
              <a:rPr lang="sk-SK" dirty="0" err="1"/>
              <a:t>subsequent</a:t>
            </a:r>
            <a:r>
              <a:rPr lang="sk-SK" dirty="0"/>
              <a:t> </a:t>
            </a:r>
            <a:r>
              <a:rPr lang="sk-SK" dirty="0" err="1"/>
              <a:t>tenders</a:t>
            </a:r>
            <a:endParaRPr lang="sk-SK" dirty="0"/>
          </a:p>
          <a:p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182830250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6A3C5A7-2F4C-4347-A122-4AABB39043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sk-SK" b="1" dirty="0"/>
              <a:t>OECD </a:t>
            </a:r>
            <a:r>
              <a:rPr lang="sk-SK" b="1" dirty="0" err="1"/>
              <a:t>Principles</a:t>
            </a:r>
            <a:r>
              <a:rPr lang="sk-SK" b="1" dirty="0"/>
              <a:t> 1/3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4EC5BA70-55FD-4E0D-AE80-5FE1C47703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598823"/>
          </a:xfrm>
        </p:spPr>
        <p:txBody>
          <a:bodyPr>
            <a:normAutofit/>
          </a:bodyPr>
          <a:lstStyle/>
          <a:p>
            <a:r>
              <a:rPr lang="sk-SK" dirty="0" err="1"/>
              <a:t>Higher</a:t>
            </a:r>
            <a:r>
              <a:rPr lang="sk-SK" dirty="0"/>
              <a:t> </a:t>
            </a:r>
            <a:r>
              <a:rPr lang="sk-SK" dirty="0" err="1"/>
              <a:t>transparency</a:t>
            </a:r>
            <a:r>
              <a:rPr lang="sk-SK" dirty="0"/>
              <a:t>: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sk-SK" dirty="0"/>
              <a:t>Transparent </a:t>
            </a:r>
            <a:r>
              <a:rPr lang="sk-SK" dirty="0" err="1"/>
              <a:t>compensation</a:t>
            </a:r>
            <a:r>
              <a:rPr lang="sk-SK" dirty="0"/>
              <a:t> </a:t>
            </a:r>
            <a:r>
              <a:rPr lang="sk-SK" dirty="0" err="1"/>
              <a:t>for</a:t>
            </a:r>
            <a:r>
              <a:rPr lang="sk-SK" dirty="0"/>
              <a:t> </a:t>
            </a:r>
            <a:r>
              <a:rPr lang="sk-SK" dirty="0" err="1"/>
              <a:t>activities</a:t>
            </a:r>
            <a:r>
              <a:rPr lang="sk-SK" dirty="0"/>
              <a:t> </a:t>
            </a:r>
            <a:r>
              <a:rPr lang="sk-SK" dirty="0" err="1"/>
              <a:t>performed</a:t>
            </a:r>
            <a:r>
              <a:rPr lang="sk-SK" dirty="0"/>
              <a:t> in </a:t>
            </a:r>
            <a:r>
              <a:rPr lang="sk-SK" dirty="0" err="1"/>
              <a:t>the</a:t>
            </a:r>
            <a:r>
              <a:rPr lang="sk-SK" dirty="0"/>
              <a:t> </a:t>
            </a:r>
            <a:r>
              <a:rPr lang="sk-SK" dirty="0" err="1"/>
              <a:t>public</a:t>
            </a:r>
            <a:r>
              <a:rPr lang="sk-SK" dirty="0"/>
              <a:t> </a:t>
            </a:r>
            <a:r>
              <a:rPr lang="sk-SK" dirty="0" err="1"/>
              <a:t>interest</a:t>
            </a:r>
            <a:r>
              <a:rPr lang="sk-SK" dirty="0"/>
              <a:t>, </a:t>
            </a:r>
            <a:r>
              <a:rPr lang="sk-SK" dirty="0" err="1"/>
              <a:t>their</a:t>
            </a:r>
            <a:r>
              <a:rPr lang="sk-SK" dirty="0"/>
              <a:t> </a:t>
            </a:r>
            <a:r>
              <a:rPr lang="sk-SK" dirty="0" err="1"/>
              <a:t>separation</a:t>
            </a:r>
            <a:r>
              <a:rPr lang="sk-SK" dirty="0"/>
              <a:t> </a:t>
            </a:r>
            <a:r>
              <a:rPr lang="sk-SK" dirty="0" err="1"/>
              <a:t>from</a:t>
            </a:r>
            <a:r>
              <a:rPr lang="sk-SK" dirty="0"/>
              <a:t> </a:t>
            </a:r>
            <a:r>
              <a:rPr lang="sk-SK" dirty="0" err="1"/>
              <a:t>commercial</a:t>
            </a:r>
            <a:r>
              <a:rPr lang="sk-SK" dirty="0"/>
              <a:t> </a:t>
            </a:r>
            <a:r>
              <a:rPr lang="sk-SK" dirty="0" err="1"/>
              <a:t>activities</a:t>
            </a:r>
            <a:endParaRPr lang="sk-SK" dirty="0"/>
          </a:p>
          <a:p>
            <a:pPr lvl="1">
              <a:buFont typeface="Wingdings" panose="05000000000000000000" pitchFamily="2" charset="2"/>
              <a:buChar char="ü"/>
            </a:pPr>
            <a:r>
              <a:rPr lang="sk-SK" dirty="0" err="1"/>
              <a:t>Informing</a:t>
            </a:r>
            <a:r>
              <a:rPr lang="sk-SK" dirty="0"/>
              <a:t> </a:t>
            </a:r>
            <a:r>
              <a:rPr lang="sk-SK" dirty="0" err="1"/>
              <a:t>about</a:t>
            </a:r>
            <a:r>
              <a:rPr lang="sk-SK" dirty="0"/>
              <a:t> </a:t>
            </a:r>
            <a:r>
              <a:rPr lang="sk-SK" dirty="0" err="1"/>
              <a:t>any</a:t>
            </a:r>
            <a:r>
              <a:rPr lang="sk-SK" dirty="0"/>
              <a:t> </a:t>
            </a:r>
            <a:r>
              <a:rPr lang="sk-SK" dirty="0" err="1"/>
              <a:t>support</a:t>
            </a:r>
            <a:r>
              <a:rPr lang="sk-SK" dirty="0"/>
              <a:t> (</a:t>
            </a:r>
            <a:r>
              <a:rPr lang="sk-SK" dirty="0" err="1"/>
              <a:t>subsidies</a:t>
            </a:r>
            <a:r>
              <a:rPr lang="sk-SK" dirty="0"/>
              <a:t>/</a:t>
            </a:r>
            <a:r>
              <a:rPr lang="sk-SK" dirty="0" err="1"/>
              <a:t>transfers</a:t>
            </a:r>
            <a:r>
              <a:rPr lang="sk-SK" dirty="0"/>
              <a:t>/</a:t>
            </a:r>
            <a:r>
              <a:rPr lang="sk-SK" dirty="0" err="1"/>
              <a:t>guarantees</a:t>
            </a:r>
            <a:r>
              <a:rPr lang="sk-SK" dirty="0"/>
              <a:t>) </a:t>
            </a:r>
            <a:r>
              <a:rPr lang="sk-SK" dirty="0" err="1"/>
              <a:t>from</a:t>
            </a:r>
            <a:r>
              <a:rPr lang="sk-SK" dirty="0"/>
              <a:t> </a:t>
            </a:r>
            <a:r>
              <a:rPr lang="sk-SK" dirty="0" err="1"/>
              <a:t>the</a:t>
            </a:r>
            <a:r>
              <a:rPr lang="sk-SK" dirty="0"/>
              <a:t> state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sk-SK" dirty="0"/>
              <a:t>Transparent </a:t>
            </a:r>
            <a:r>
              <a:rPr lang="sk-SK" dirty="0" err="1"/>
              <a:t>remmuneration</a:t>
            </a:r>
            <a:r>
              <a:rPr lang="sk-SK" dirty="0"/>
              <a:t> of </a:t>
            </a:r>
            <a:r>
              <a:rPr lang="sk-SK" dirty="0" err="1"/>
              <a:t>managers</a:t>
            </a:r>
            <a:endParaRPr lang="sk-SK" dirty="0"/>
          </a:p>
          <a:p>
            <a:pPr lvl="1">
              <a:buFont typeface="Wingdings" panose="05000000000000000000" pitchFamily="2" charset="2"/>
              <a:buChar char="ü"/>
            </a:pPr>
            <a:r>
              <a:rPr lang="sk-SK" dirty="0" err="1"/>
              <a:t>Regular</a:t>
            </a:r>
            <a:r>
              <a:rPr lang="sk-SK" dirty="0"/>
              <a:t> </a:t>
            </a:r>
            <a:r>
              <a:rPr lang="sk-SK" dirty="0" err="1"/>
              <a:t>evaluation</a:t>
            </a:r>
            <a:r>
              <a:rPr lang="sk-SK" dirty="0"/>
              <a:t> and </a:t>
            </a:r>
            <a:r>
              <a:rPr lang="sk-SK" dirty="0" err="1"/>
              <a:t>awards</a:t>
            </a:r>
            <a:endParaRPr lang="sk-SK" dirty="0"/>
          </a:p>
          <a:p>
            <a:pPr lvl="1">
              <a:buFont typeface="Wingdings" panose="05000000000000000000" pitchFamily="2" charset="2"/>
              <a:buChar char="ü"/>
            </a:pPr>
            <a:r>
              <a:rPr lang="sk-SK" dirty="0" err="1"/>
              <a:t>Open</a:t>
            </a:r>
            <a:r>
              <a:rPr lang="sk-SK" dirty="0"/>
              <a:t> </a:t>
            </a:r>
            <a:r>
              <a:rPr lang="sk-SK" dirty="0" err="1"/>
              <a:t>selection</a:t>
            </a:r>
            <a:r>
              <a:rPr lang="sk-SK" dirty="0"/>
              <a:t> </a:t>
            </a:r>
            <a:r>
              <a:rPr lang="sk-SK" dirty="0" err="1"/>
              <a:t>procedures</a:t>
            </a:r>
            <a:r>
              <a:rPr lang="sk-SK" dirty="0"/>
              <a:t> </a:t>
            </a:r>
            <a:r>
              <a:rPr lang="sk-SK" dirty="0" err="1"/>
              <a:t>for</a:t>
            </a:r>
            <a:r>
              <a:rPr lang="sk-SK" dirty="0"/>
              <a:t> top </a:t>
            </a:r>
            <a:r>
              <a:rPr lang="sk-SK" dirty="0" err="1"/>
              <a:t>positions</a:t>
            </a:r>
            <a:r>
              <a:rPr lang="sk-SK" dirty="0"/>
              <a:t>, </a:t>
            </a:r>
            <a:r>
              <a:rPr lang="sk-SK" dirty="0" err="1"/>
              <a:t>involving</a:t>
            </a:r>
            <a:r>
              <a:rPr lang="sk-SK" dirty="0"/>
              <a:t> </a:t>
            </a:r>
            <a:r>
              <a:rPr lang="sk-SK" dirty="0" err="1"/>
              <a:t>independent</a:t>
            </a:r>
            <a:r>
              <a:rPr lang="sk-SK" dirty="0"/>
              <a:t> </a:t>
            </a:r>
            <a:r>
              <a:rPr lang="sk-SK" dirty="0" err="1"/>
              <a:t>experts</a:t>
            </a:r>
            <a:r>
              <a:rPr lang="sk-SK" dirty="0"/>
              <a:t> in </a:t>
            </a:r>
            <a:r>
              <a:rPr lang="sk-SK" dirty="0" err="1"/>
              <a:t>selecting</a:t>
            </a:r>
            <a:r>
              <a:rPr lang="sk-SK" dirty="0"/>
              <a:t> top </a:t>
            </a:r>
            <a:r>
              <a:rPr lang="sk-SK" dirty="0" err="1"/>
              <a:t>managers</a:t>
            </a:r>
            <a:r>
              <a:rPr lang="sk-SK" dirty="0"/>
              <a:t> of big and </a:t>
            </a:r>
            <a:r>
              <a:rPr lang="sk-SK" dirty="0" err="1"/>
              <a:t>important</a:t>
            </a:r>
            <a:r>
              <a:rPr lang="sk-SK" dirty="0"/>
              <a:t> </a:t>
            </a:r>
            <a:r>
              <a:rPr lang="sk-SK" dirty="0" err="1"/>
              <a:t>SOEs</a:t>
            </a:r>
            <a:endParaRPr lang="sk-SK" dirty="0"/>
          </a:p>
          <a:p>
            <a:pPr lvl="1">
              <a:buFont typeface="Wingdings" panose="05000000000000000000" pitchFamily="2" charset="2"/>
              <a:buChar char="ü"/>
            </a:pPr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25192514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8B2DD11-0BB7-417A-AA0D-DA1B6E0D94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sk-SK" b="1" dirty="0"/>
              <a:t>OECD </a:t>
            </a:r>
            <a:r>
              <a:rPr lang="sk-SK" b="1" dirty="0" err="1"/>
              <a:t>Principles</a:t>
            </a:r>
            <a:r>
              <a:rPr lang="sk-SK" b="1" dirty="0"/>
              <a:t> 2/3</a:t>
            </a:r>
            <a:endParaRPr lang="sk-SK" dirty="0"/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8FE66B77-754A-4061-9F9E-26155411B0F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err="1"/>
              <a:t>Protection</a:t>
            </a:r>
            <a:r>
              <a:rPr lang="sk-SK" dirty="0"/>
              <a:t> </a:t>
            </a:r>
            <a:r>
              <a:rPr lang="sk-SK" dirty="0" err="1"/>
              <a:t>from</a:t>
            </a:r>
            <a:r>
              <a:rPr lang="sk-SK" dirty="0"/>
              <a:t> </a:t>
            </a:r>
            <a:r>
              <a:rPr lang="sk-SK" dirty="0" err="1"/>
              <a:t>political</a:t>
            </a:r>
            <a:r>
              <a:rPr lang="sk-SK" dirty="0"/>
              <a:t> </a:t>
            </a:r>
            <a:r>
              <a:rPr lang="sk-SK" dirty="0" err="1"/>
              <a:t>interference</a:t>
            </a:r>
            <a:r>
              <a:rPr lang="sk-SK" dirty="0"/>
              <a:t>: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sk-SK" dirty="0" err="1"/>
              <a:t>Autonomous</a:t>
            </a:r>
            <a:r>
              <a:rPr lang="sk-SK" dirty="0"/>
              <a:t> </a:t>
            </a:r>
            <a:r>
              <a:rPr lang="sk-SK" dirty="0" err="1"/>
              <a:t>operation</a:t>
            </a:r>
            <a:r>
              <a:rPr lang="sk-SK" dirty="0"/>
              <a:t> of </a:t>
            </a:r>
            <a:r>
              <a:rPr lang="sk-SK" dirty="0" err="1"/>
              <a:t>SOEs</a:t>
            </a:r>
            <a:r>
              <a:rPr lang="sk-SK" dirty="0"/>
              <a:t>, </a:t>
            </a:r>
            <a:r>
              <a:rPr lang="sk-SK" dirty="0" err="1"/>
              <a:t>clear</a:t>
            </a:r>
            <a:r>
              <a:rPr lang="sk-SK" dirty="0"/>
              <a:t> </a:t>
            </a:r>
            <a:r>
              <a:rPr lang="sk-SK" dirty="0" err="1"/>
              <a:t>separation</a:t>
            </a:r>
            <a:r>
              <a:rPr lang="sk-SK" dirty="0"/>
              <a:t> </a:t>
            </a:r>
            <a:r>
              <a:rPr lang="sk-SK" dirty="0" err="1"/>
              <a:t>from</a:t>
            </a:r>
            <a:r>
              <a:rPr lang="sk-SK" dirty="0"/>
              <a:t> </a:t>
            </a:r>
            <a:r>
              <a:rPr lang="sk-SK" dirty="0" err="1"/>
              <a:t>regulation</a:t>
            </a:r>
            <a:r>
              <a:rPr lang="sk-SK" dirty="0"/>
              <a:t> and </a:t>
            </a:r>
            <a:r>
              <a:rPr lang="sk-SK" dirty="0" err="1"/>
              <a:t>economic</a:t>
            </a:r>
            <a:r>
              <a:rPr lang="sk-SK" dirty="0"/>
              <a:t> </a:t>
            </a:r>
            <a:r>
              <a:rPr lang="sk-SK" dirty="0" err="1"/>
              <a:t>policy</a:t>
            </a:r>
            <a:r>
              <a:rPr lang="sk-SK" dirty="0"/>
              <a:t> 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sk-SK" dirty="0" err="1"/>
              <a:t>Avoiding</a:t>
            </a:r>
            <a:r>
              <a:rPr lang="sk-SK" dirty="0"/>
              <a:t> </a:t>
            </a:r>
            <a:r>
              <a:rPr lang="sk-SK" dirty="0" err="1"/>
              <a:t>nomination</a:t>
            </a:r>
            <a:r>
              <a:rPr lang="sk-SK" dirty="0"/>
              <a:t> of </a:t>
            </a:r>
            <a:r>
              <a:rPr lang="sk-SK" dirty="0" err="1"/>
              <a:t>people</a:t>
            </a:r>
            <a:r>
              <a:rPr lang="sk-SK" dirty="0"/>
              <a:t> </a:t>
            </a:r>
            <a:r>
              <a:rPr lang="sk-SK" dirty="0" err="1"/>
              <a:t>from</a:t>
            </a:r>
            <a:r>
              <a:rPr lang="sk-SK" dirty="0"/>
              <a:t> </a:t>
            </a:r>
            <a:r>
              <a:rPr lang="sk-SK" dirty="0" err="1"/>
              <a:t>the</a:t>
            </a:r>
            <a:r>
              <a:rPr lang="sk-SK" dirty="0"/>
              <a:t> </a:t>
            </a:r>
            <a:r>
              <a:rPr lang="sk-SK" dirty="0" err="1"/>
              <a:t>government</a:t>
            </a:r>
            <a:r>
              <a:rPr lang="sk-SK" dirty="0"/>
              <a:t> as top </a:t>
            </a:r>
            <a:r>
              <a:rPr lang="sk-SK" dirty="0" err="1"/>
              <a:t>managers</a:t>
            </a:r>
            <a:endParaRPr lang="sk-SK" dirty="0"/>
          </a:p>
          <a:p>
            <a:pPr lvl="1">
              <a:buFont typeface="Wingdings" panose="05000000000000000000" pitchFamily="2" charset="2"/>
              <a:buChar char="ü"/>
            </a:pPr>
            <a:r>
              <a:rPr lang="sk-SK" dirty="0" err="1"/>
              <a:t>Avoiding</a:t>
            </a:r>
            <a:r>
              <a:rPr lang="sk-SK" dirty="0"/>
              <a:t> </a:t>
            </a:r>
            <a:r>
              <a:rPr lang="sk-SK" dirty="0" err="1"/>
              <a:t>nomination</a:t>
            </a:r>
            <a:r>
              <a:rPr lang="sk-SK" dirty="0"/>
              <a:t> of </a:t>
            </a:r>
            <a:r>
              <a:rPr lang="sk-SK" dirty="0" err="1"/>
              <a:t>high-ranked</a:t>
            </a:r>
            <a:r>
              <a:rPr lang="sk-SK" dirty="0"/>
              <a:t> </a:t>
            </a:r>
            <a:r>
              <a:rPr lang="sk-SK" dirty="0" err="1"/>
              <a:t>people</a:t>
            </a:r>
            <a:r>
              <a:rPr lang="sk-SK" dirty="0"/>
              <a:t> </a:t>
            </a:r>
            <a:r>
              <a:rPr lang="sk-SK" dirty="0" err="1"/>
              <a:t>from</a:t>
            </a:r>
            <a:r>
              <a:rPr lang="sk-SK" dirty="0"/>
              <a:t> </a:t>
            </a:r>
            <a:r>
              <a:rPr lang="sk-SK" dirty="0" err="1"/>
              <a:t>the</a:t>
            </a:r>
            <a:r>
              <a:rPr lang="sk-SK" dirty="0"/>
              <a:t> </a:t>
            </a:r>
            <a:r>
              <a:rPr lang="sk-SK" dirty="0" err="1"/>
              <a:t>government</a:t>
            </a:r>
            <a:r>
              <a:rPr lang="sk-SK" dirty="0"/>
              <a:t> in </a:t>
            </a:r>
            <a:r>
              <a:rPr lang="sk-SK" dirty="0" err="1"/>
              <a:t>SOEs</a:t>
            </a:r>
            <a:r>
              <a:rPr lang="sk-SK" dirty="0"/>
              <a:t> </a:t>
            </a:r>
            <a:r>
              <a:rPr lang="sk-SK" dirty="0" err="1"/>
              <a:t>structures</a:t>
            </a:r>
            <a:r>
              <a:rPr lang="sk-SK" dirty="0"/>
              <a:t> (</a:t>
            </a:r>
            <a:r>
              <a:rPr lang="sk-SK" dirty="0" err="1"/>
              <a:t>supervisory</a:t>
            </a:r>
            <a:r>
              <a:rPr lang="sk-SK" dirty="0"/>
              <a:t> </a:t>
            </a:r>
            <a:r>
              <a:rPr lang="sk-SK" dirty="0" err="1"/>
              <a:t>boards</a:t>
            </a:r>
            <a:r>
              <a:rPr lang="sk-SK" dirty="0"/>
              <a:t>, </a:t>
            </a:r>
            <a:r>
              <a:rPr lang="sk-SK" dirty="0" err="1"/>
              <a:t>boards</a:t>
            </a:r>
            <a:r>
              <a:rPr lang="sk-SK" dirty="0"/>
              <a:t> of </a:t>
            </a:r>
            <a:r>
              <a:rPr lang="sk-SK" dirty="0" err="1"/>
              <a:t>directors</a:t>
            </a:r>
            <a:r>
              <a:rPr lang="sk-SK" dirty="0"/>
              <a:t>, etc.)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sk-SK" dirty="0" err="1"/>
              <a:t>SOEs</a:t>
            </a:r>
            <a:r>
              <a:rPr lang="sk-SK" dirty="0"/>
              <a:t> </a:t>
            </a:r>
            <a:r>
              <a:rPr lang="sk-SK" dirty="0" err="1"/>
              <a:t>structures</a:t>
            </a:r>
            <a:r>
              <a:rPr lang="sk-SK" dirty="0"/>
              <a:t> (</a:t>
            </a:r>
            <a:r>
              <a:rPr lang="sk-SK" dirty="0" err="1"/>
              <a:t>supervisory</a:t>
            </a:r>
            <a:r>
              <a:rPr lang="sk-SK" dirty="0"/>
              <a:t> </a:t>
            </a:r>
            <a:r>
              <a:rPr lang="sk-SK" dirty="0" err="1"/>
              <a:t>boards</a:t>
            </a:r>
            <a:r>
              <a:rPr lang="sk-SK" dirty="0"/>
              <a:t>) </a:t>
            </a:r>
            <a:r>
              <a:rPr lang="sk-SK" dirty="0" err="1"/>
              <a:t>should</a:t>
            </a:r>
            <a:r>
              <a:rPr lang="sk-SK" dirty="0"/>
              <a:t> </a:t>
            </a:r>
            <a:r>
              <a:rPr lang="sk-SK" dirty="0" err="1"/>
              <a:t>have</a:t>
            </a:r>
            <a:r>
              <a:rPr lang="sk-SK" dirty="0"/>
              <a:t> </a:t>
            </a:r>
            <a:r>
              <a:rPr lang="sk-SK" dirty="0" err="1"/>
              <a:t>the</a:t>
            </a:r>
            <a:r>
              <a:rPr lang="sk-SK" dirty="0"/>
              <a:t> </a:t>
            </a:r>
            <a:r>
              <a:rPr lang="sk-SK" dirty="0" err="1"/>
              <a:t>right</a:t>
            </a:r>
            <a:r>
              <a:rPr lang="sk-SK" dirty="0"/>
              <a:t> to </a:t>
            </a:r>
            <a:r>
              <a:rPr lang="sk-SK" dirty="0" err="1"/>
              <a:t>elect</a:t>
            </a:r>
            <a:r>
              <a:rPr lang="sk-SK" dirty="0"/>
              <a:t>/</a:t>
            </a:r>
            <a:r>
              <a:rPr lang="sk-SK" dirty="0" err="1"/>
              <a:t>dismiss</a:t>
            </a:r>
            <a:r>
              <a:rPr lang="sk-SK" dirty="0"/>
              <a:t> </a:t>
            </a:r>
            <a:r>
              <a:rPr lang="sk-SK" dirty="0" err="1"/>
              <a:t>the</a:t>
            </a:r>
            <a:r>
              <a:rPr lang="sk-SK" dirty="0"/>
              <a:t> CEO and </a:t>
            </a:r>
            <a:r>
              <a:rPr lang="sk-SK" dirty="0" err="1"/>
              <a:t>other</a:t>
            </a:r>
            <a:r>
              <a:rPr lang="sk-SK" dirty="0"/>
              <a:t> top </a:t>
            </a:r>
            <a:r>
              <a:rPr lang="sk-SK" dirty="0" err="1"/>
              <a:t>managers</a:t>
            </a:r>
            <a:r>
              <a:rPr lang="sk-SK" dirty="0"/>
              <a:t> </a:t>
            </a:r>
            <a:r>
              <a:rPr lang="sk-SK" dirty="0" err="1"/>
              <a:t>without</a:t>
            </a:r>
            <a:r>
              <a:rPr lang="sk-SK" dirty="0"/>
              <a:t> </a:t>
            </a:r>
            <a:r>
              <a:rPr lang="sk-SK" dirty="0" err="1"/>
              <a:t>any</a:t>
            </a:r>
            <a:r>
              <a:rPr lang="sk-SK" dirty="0"/>
              <a:t> </a:t>
            </a:r>
            <a:r>
              <a:rPr lang="sk-SK" dirty="0" err="1"/>
              <a:t>political</a:t>
            </a:r>
            <a:r>
              <a:rPr lang="sk-SK" dirty="0"/>
              <a:t> </a:t>
            </a:r>
            <a:r>
              <a:rPr lang="sk-SK" dirty="0" err="1"/>
              <a:t>interference</a:t>
            </a:r>
            <a:endParaRPr lang="sk-SK" dirty="0"/>
          </a:p>
          <a:p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223515333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DFBFDBF-6766-427B-AEB9-A1928D89FC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sk-SK" b="1" dirty="0"/>
              <a:t>OECD </a:t>
            </a:r>
            <a:r>
              <a:rPr lang="sk-SK" b="1" dirty="0" err="1"/>
              <a:t>Principles</a:t>
            </a:r>
            <a:r>
              <a:rPr lang="sk-SK" b="1" dirty="0"/>
              <a:t> 3/3</a:t>
            </a:r>
            <a:endParaRPr lang="sk-SK" dirty="0"/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8B959DBA-9025-4CF5-9979-DD86135395A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sk-SK" dirty="0" err="1"/>
              <a:t>Central</a:t>
            </a:r>
            <a:r>
              <a:rPr lang="sk-SK" dirty="0"/>
              <a:t>/</a:t>
            </a:r>
            <a:r>
              <a:rPr lang="sk-SK" dirty="0" err="1"/>
              <a:t>coordinated</a:t>
            </a:r>
            <a:r>
              <a:rPr lang="sk-SK" dirty="0"/>
              <a:t> monitoring on </a:t>
            </a:r>
            <a:r>
              <a:rPr lang="sk-SK" b="1" dirty="0" err="1"/>
              <a:t>objectives</a:t>
            </a:r>
            <a:r>
              <a:rPr lang="sk-SK" b="1" dirty="0"/>
              <a:t>, </a:t>
            </a:r>
            <a:r>
              <a:rPr lang="sk-SK" b="1" dirty="0" err="1"/>
              <a:t>indicators</a:t>
            </a:r>
            <a:r>
              <a:rPr lang="sk-SK" b="1" dirty="0"/>
              <a:t> </a:t>
            </a:r>
            <a:r>
              <a:rPr lang="sk-SK" dirty="0"/>
              <a:t>(</a:t>
            </a:r>
            <a:r>
              <a:rPr lang="sk-SK" dirty="0" err="1"/>
              <a:t>financial</a:t>
            </a:r>
            <a:r>
              <a:rPr lang="sk-SK" dirty="0"/>
              <a:t> and </a:t>
            </a:r>
            <a:r>
              <a:rPr lang="sk-SK" dirty="0" err="1"/>
              <a:t>non-financial</a:t>
            </a:r>
            <a:r>
              <a:rPr lang="sk-SK" dirty="0"/>
              <a:t> </a:t>
            </a:r>
            <a:r>
              <a:rPr lang="sk-SK" dirty="0" err="1"/>
              <a:t>KPIs</a:t>
            </a:r>
            <a:r>
              <a:rPr lang="sk-SK" dirty="0"/>
              <a:t>) </a:t>
            </a:r>
            <a:r>
              <a:rPr lang="sk-SK" b="1" dirty="0"/>
              <a:t>and </a:t>
            </a:r>
            <a:r>
              <a:rPr lang="sk-SK" b="1" dirty="0" err="1"/>
              <a:t>their</a:t>
            </a:r>
            <a:r>
              <a:rPr lang="sk-SK" b="1" dirty="0"/>
              <a:t> </a:t>
            </a:r>
            <a:r>
              <a:rPr lang="sk-SK" b="1" dirty="0" err="1"/>
              <a:t>fullfilment</a:t>
            </a:r>
            <a:r>
              <a:rPr lang="sk-SK" dirty="0"/>
              <a:t> </a:t>
            </a:r>
            <a:r>
              <a:rPr lang="sk-SK" dirty="0" err="1"/>
              <a:t>for</a:t>
            </a:r>
            <a:r>
              <a:rPr lang="sk-SK" dirty="0"/>
              <a:t> </a:t>
            </a:r>
            <a:r>
              <a:rPr lang="sk-SK" dirty="0" err="1"/>
              <a:t>every</a:t>
            </a:r>
            <a:r>
              <a:rPr lang="sk-SK" dirty="0"/>
              <a:t> SOE 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sk-SK" dirty="0" err="1"/>
              <a:t>Publishing</a:t>
            </a:r>
            <a:r>
              <a:rPr lang="sk-SK" dirty="0"/>
              <a:t> </a:t>
            </a:r>
            <a:r>
              <a:rPr lang="sk-SK" dirty="0" err="1"/>
              <a:t>annual</a:t>
            </a:r>
            <a:r>
              <a:rPr lang="sk-SK" dirty="0"/>
              <a:t> </a:t>
            </a:r>
            <a:r>
              <a:rPr lang="sk-SK" dirty="0" err="1"/>
              <a:t>summary</a:t>
            </a:r>
            <a:r>
              <a:rPr lang="sk-SK" dirty="0"/>
              <a:t> </a:t>
            </a:r>
            <a:r>
              <a:rPr lang="sk-SK" dirty="0" err="1"/>
              <a:t>reports</a:t>
            </a:r>
            <a:r>
              <a:rPr lang="sk-SK" dirty="0"/>
              <a:t> by </a:t>
            </a:r>
            <a:r>
              <a:rPr lang="sk-SK" dirty="0" err="1"/>
              <a:t>ownership</a:t>
            </a:r>
            <a:r>
              <a:rPr lang="sk-SK" dirty="0"/>
              <a:t> </a:t>
            </a:r>
            <a:r>
              <a:rPr lang="sk-SK" dirty="0" err="1"/>
              <a:t>entities</a:t>
            </a:r>
            <a:endParaRPr lang="sk-SK" dirty="0"/>
          </a:p>
          <a:p>
            <a:r>
              <a:rPr lang="sk-SK" dirty="0" err="1"/>
              <a:t>Adopting</a:t>
            </a:r>
            <a:r>
              <a:rPr lang="sk-SK" dirty="0"/>
              <a:t> </a:t>
            </a:r>
            <a:r>
              <a:rPr lang="sk-SK" dirty="0" err="1"/>
              <a:t>Codes</a:t>
            </a:r>
            <a:r>
              <a:rPr lang="sk-SK" dirty="0"/>
              <a:t> of </a:t>
            </a:r>
            <a:r>
              <a:rPr lang="sk-SK" dirty="0" err="1"/>
              <a:t>Ethics</a:t>
            </a:r>
            <a:r>
              <a:rPr lang="sk-SK" dirty="0"/>
              <a:t>, </a:t>
            </a:r>
            <a:r>
              <a:rPr lang="sk-SK" dirty="0" err="1"/>
              <a:t>including</a:t>
            </a:r>
            <a:r>
              <a:rPr lang="sk-SK" dirty="0"/>
              <a:t> </a:t>
            </a:r>
            <a:r>
              <a:rPr lang="sk-SK" dirty="0" err="1"/>
              <a:t>rules</a:t>
            </a:r>
            <a:r>
              <a:rPr lang="sk-SK" dirty="0"/>
              <a:t> </a:t>
            </a:r>
            <a:r>
              <a:rPr lang="sk-SK" dirty="0" err="1"/>
              <a:t>for</a:t>
            </a:r>
            <a:r>
              <a:rPr lang="sk-SK" dirty="0"/>
              <a:t> </a:t>
            </a:r>
            <a:r>
              <a:rPr lang="sk-SK" dirty="0" err="1"/>
              <a:t>protecting</a:t>
            </a:r>
            <a:r>
              <a:rPr lang="sk-SK" dirty="0"/>
              <a:t> </a:t>
            </a:r>
            <a:r>
              <a:rPr lang="sk-SK" dirty="0" err="1"/>
              <a:t>the</a:t>
            </a:r>
            <a:r>
              <a:rPr lang="sk-SK" dirty="0"/>
              <a:t> </a:t>
            </a:r>
            <a:r>
              <a:rPr lang="sk-SK" dirty="0" err="1"/>
              <a:t>whistleblowers</a:t>
            </a:r>
            <a:endParaRPr lang="sk-SK" dirty="0"/>
          </a:p>
          <a:p>
            <a:r>
              <a:rPr lang="sk-SK" dirty="0"/>
              <a:t>Ban on </a:t>
            </a:r>
            <a:r>
              <a:rPr lang="sk-SK" dirty="0" err="1"/>
              <a:t>funding</a:t>
            </a:r>
            <a:r>
              <a:rPr lang="sk-SK" dirty="0"/>
              <a:t> </a:t>
            </a:r>
            <a:r>
              <a:rPr lang="sk-SK" dirty="0" err="1"/>
              <a:t>the</a:t>
            </a:r>
            <a:r>
              <a:rPr lang="sk-SK" dirty="0"/>
              <a:t> </a:t>
            </a:r>
            <a:r>
              <a:rPr lang="sk-SK" dirty="0" err="1"/>
              <a:t>political</a:t>
            </a:r>
            <a:r>
              <a:rPr lang="sk-SK" dirty="0"/>
              <a:t> </a:t>
            </a:r>
            <a:r>
              <a:rPr lang="sk-SK" dirty="0" err="1"/>
              <a:t>campaigns</a:t>
            </a:r>
            <a:r>
              <a:rPr lang="sk-SK" dirty="0"/>
              <a:t> and </a:t>
            </a:r>
            <a:r>
              <a:rPr lang="sk-SK" dirty="0" err="1"/>
              <a:t>activities</a:t>
            </a:r>
            <a:endParaRPr lang="sk-SK" dirty="0"/>
          </a:p>
          <a:p>
            <a:r>
              <a:rPr lang="sk-SK" dirty="0" err="1"/>
              <a:t>High-quality</a:t>
            </a:r>
            <a:r>
              <a:rPr lang="sk-SK" dirty="0"/>
              <a:t> </a:t>
            </a:r>
            <a:r>
              <a:rPr lang="sk-SK" dirty="0" err="1"/>
              <a:t>independent</a:t>
            </a:r>
            <a:r>
              <a:rPr lang="sk-SK" dirty="0"/>
              <a:t> </a:t>
            </a:r>
            <a:r>
              <a:rPr lang="sk-SK" dirty="0" err="1"/>
              <a:t>external</a:t>
            </a:r>
            <a:r>
              <a:rPr lang="sk-SK" dirty="0"/>
              <a:t> </a:t>
            </a:r>
            <a:r>
              <a:rPr lang="sk-SK" dirty="0" err="1"/>
              <a:t>audits</a:t>
            </a:r>
            <a:r>
              <a:rPr lang="sk-SK" dirty="0"/>
              <a:t> of </a:t>
            </a:r>
            <a:r>
              <a:rPr lang="sk-SK" dirty="0" err="1"/>
              <a:t>financial</a:t>
            </a:r>
            <a:r>
              <a:rPr lang="sk-SK" dirty="0"/>
              <a:t> </a:t>
            </a:r>
            <a:r>
              <a:rPr lang="sk-SK" dirty="0" err="1"/>
              <a:t>statements</a:t>
            </a:r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28591306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C7D0CE9-915F-458B-8B44-CE87A664E3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sk-SK" b="1" dirty="0" err="1"/>
              <a:t>Next</a:t>
            </a:r>
            <a:r>
              <a:rPr lang="sk-SK" b="1" dirty="0"/>
              <a:t> </a:t>
            </a:r>
            <a:r>
              <a:rPr lang="sk-SK" b="1" dirty="0" err="1"/>
              <a:t>steps</a:t>
            </a:r>
            <a:r>
              <a:rPr lang="sk-SK" b="1" dirty="0"/>
              <a:t> in Slovakia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4983C099-E041-403F-B221-0C619E6077C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sk-SK" dirty="0" err="1"/>
              <a:t>The</a:t>
            </a:r>
            <a:r>
              <a:rPr lang="sk-SK" dirty="0"/>
              <a:t> </a:t>
            </a:r>
            <a:r>
              <a:rPr lang="sk-SK" dirty="0" err="1"/>
              <a:t>Government</a:t>
            </a:r>
            <a:r>
              <a:rPr lang="sk-SK" dirty="0"/>
              <a:t> </a:t>
            </a:r>
            <a:r>
              <a:rPr lang="sk-SK" dirty="0" err="1"/>
              <a:t>will</a:t>
            </a:r>
            <a:r>
              <a:rPr lang="sk-SK" dirty="0"/>
              <a:t> </a:t>
            </a:r>
            <a:r>
              <a:rPr lang="sk-SK" dirty="0" err="1"/>
              <a:t>approve</a:t>
            </a:r>
            <a:r>
              <a:rPr lang="sk-SK" dirty="0"/>
              <a:t> </a:t>
            </a:r>
            <a:r>
              <a:rPr lang="sk-SK" dirty="0" err="1"/>
              <a:t>the</a:t>
            </a:r>
            <a:r>
              <a:rPr lang="sk-SK" dirty="0"/>
              <a:t> OECD </a:t>
            </a:r>
            <a:r>
              <a:rPr lang="sk-SK" dirty="0" err="1"/>
              <a:t>Principles</a:t>
            </a:r>
            <a:endParaRPr lang="sk-SK" dirty="0"/>
          </a:p>
          <a:p>
            <a:r>
              <a:rPr lang="sk-SK" dirty="0" err="1"/>
              <a:t>The</a:t>
            </a:r>
            <a:r>
              <a:rPr lang="sk-SK" dirty="0"/>
              <a:t> </a:t>
            </a:r>
            <a:r>
              <a:rPr lang="sk-SK" dirty="0" err="1"/>
              <a:t>MoF</a:t>
            </a:r>
            <a:r>
              <a:rPr lang="sk-SK" dirty="0"/>
              <a:t> </a:t>
            </a:r>
            <a:r>
              <a:rPr lang="sk-SK" dirty="0" err="1"/>
              <a:t>will</a:t>
            </a:r>
            <a:r>
              <a:rPr lang="sk-SK" dirty="0"/>
              <a:t>: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sk-SK" dirty="0" err="1"/>
              <a:t>Publish</a:t>
            </a:r>
            <a:r>
              <a:rPr lang="sk-SK" dirty="0"/>
              <a:t> list of </a:t>
            </a:r>
            <a:r>
              <a:rPr lang="sk-SK" dirty="0" err="1"/>
              <a:t>SOEs</a:t>
            </a:r>
            <a:r>
              <a:rPr lang="sk-SK" dirty="0"/>
              <a:t> </a:t>
            </a:r>
            <a:r>
              <a:rPr lang="sk-SK" dirty="0" err="1"/>
              <a:t>with</a:t>
            </a:r>
            <a:r>
              <a:rPr lang="sk-SK" dirty="0"/>
              <a:t> </a:t>
            </a:r>
            <a:r>
              <a:rPr lang="sk-SK" dirty="0" err="1"/>
              <a:t>basic</a:t>
            </a:r>
            <a:r>
              <a:rPr lang="sk-SK" dirty="0"/>
              <a:t> </a:t>
            </a:r>
            <a:r>
              <a:rPr lang="sk-SK" dirty="0" err="1"/>
              <a:t>information</a:t>
            </a:r>
            <a:r>
              <a:rPr lang="sk-SK" dirty="0"/>
              <a:t> (</a:t>
            </a:r>
            <a:r>
              <a:rPr lang="sk-SK" dirty="0" err="1"/>
              <a:t>legal</a:t>
            </a:r>
            <a:r>
              <a:rPr lang="sk-SK" dirty="0"/>
              <a:t> </a:t>
            </a:r>
            <a:r>
              <a:rPr lang="sk-SK" dirty="0" err="1"/>
              <a:t>form</a:t>
            </a:r>
            <a:r>
              <a:rPr lang="sk-SK" dirty="0"/>
              <a:t>, </a:t>
            </a:r>
            <a:r>
              <a:rPr lang="sk-SK" dirty="0" err="1"/>
              <a:t>ownership</a:t>
            </a:r>
            <a:r>
              <a:rPr lang="sk-SK" dirty="0"/>
              <a:t> </a:t>
            </a:r>
            <a:r>
              <a:rPr lang="sk-SK" dirty="0" err="1"/>
              <a:t>structure</a:t>
            </a:r>
            <a:r>
              <a:rPr lang="sk-SK" dirty="0"/>
              <a:t>, </a:t>
            </a:r>
            <a:r>
              <a:rPr lang="sk-SK" dirty="0" err="1"/>
              <a:t>economic</a:t>
            </a:r>
            <a:r>
              <a:rPr lang="sk-SK" dirty="0"/>
              <a:t> </a:t>
            </a:r>
            <a:r>
              <a:rPr lang="sk-SK" dirty="0" err="1"/>
              <a:t>activity</a:t>
            </a:r>
            <a:r>
              <a:rPr lang="sk-SK" dirty="0"/>
              <a:t>, etc.)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sk-SK" dirty="0" err="1"/>
              <a:t>Publish</a:t>
            </a:r>
            <a:r>
              <a:rPr lang="sk-SK" dirty="0"/>
              <a:t> </a:t>
            </a:r>
            <a:r>
              <a:rPr lang="sk-SK" dirty="0" err="1"/>
              <a:t>datasets</a:t>
            </a:r>
            <a:r>
              <a:rPr lang="sk-SK" dirty="0"/>
              <a:t> </a:t>
            </a:r>
            <a:r>
              <a:rPr lang="sk-SK" dirty="0" err="1"/>
              <a:t>with</a:t>
            </a:r>
            <a:r>
              <a:rPr lang="sk-SK" dirty="0"/>
              <a:t> </a:t>
            </a:r>
            <a:r>
              <a:rPr lang="sk-SK" dirty="0" err="1"/>
              <a:t>key</a:t>
            </a:r>
            <a:r>
              <a:rPr lang="sk-SK" dirty="0"/>
              <a:t> </a:t>
            </a:r>
            <a:r>
              <a:rPr lang="sk-SK" dirty="0" err="1"/>
              <a:t>financial</a:t>
            </a:r>
            <a:r>
              <a:rPr lang="sk-SK" dirty="0"/>
              <a:t> </a:t>
            </a:r>
            <a:r>
              <a:rPr lang="sk-SK" dirty="0" err="1"/>
              <a:t>indicators</a:t>
            </a:r>
            <a:r>
              <a:rPr lang="sk-SK" dirty="0"/>
              <a:t>, </a:t>
            </a:r>
            <a:r>
              <a:rPr lang="sk-SK" dirty="0" err="1"/>
              <a:t>dividends</a:t>
            </a:r>
            <a:r>
              <a:rPr lang="sk-SK" dirty="0"/>
              <a:t>, </a:t>
            </a:r>
            <a:r>
              <a:rPr lang="sk-SK" dirty="0" err="1"/>
              <a:t>subsidies</a:t>
            </a:r>
            <a:endParaRPr lang="sk-SK" dirty="0"/>
          </a:p>
          <a:p>
            <a:pPr lvl="1">
              <a:buFont typeface="Wingdings" panose="05000000000000000000" pitchFamily="2" charset="2"/>
              <a:buChar char="ü"/>
            </a:pPr>
            <a:r>
              <a:rPr lang="sk-SK" dirty="0" err="1"/>
              <a:t>Collect</a:t>
            </a:r>
            <a:r>
              <a:rPr lang="sk-SK" dirty="0"/>
              <a:t> </a:t>
            </a:r>
            <a:r>
              <a:rPr lang="sk-SK" dirty="0" err="1"/>
              <a:t>data</a:t>
            </a:r>
            <a:r>
              <a:rPr lang="sk-SK" dirty="0"/>
              <a:t> on </a:t>
            </a:r>
            <a:r>
              <a:rPr lang="sk-SK" dirty="0" err="1"/>
              <a:t>objectives</a:t>
            </a:r>
            <a:r>
              <a:rPr lang="sk-SK" dirty="0"/>
              <a:t>, </a:t>
            </a:r>
            <a:r>
              <a:rPr lang="sk-SK" dirty="0" err="1"/>
              <a:t>indicators</a:t>
            </a:r>
            <a:r>
              <a:rPr lang="sk-SK" dirty="0"/>
              <a:t> and </a:t>
            </a:r>
            <a:r>
              <a:rPr lang="sk-SK" dirty="0" err="1"/>
              <a:t>their</a:t>
            </a:r>
            <a:r>
              <a:rPr lang="sk-SK" dirty="0"/>
              <a:t> </a:t>
            </a:r>
            <a:r>
              <a:rPr lang="sk-SK" dirty="0" err="1"/>
              <a:t>fulfilment</a:t>
            </a:r>
            <a:endParaRPr lang="sk-SK" dirty="0"/>
          </a:p>
          <a:p>
            <a:pPr lvl="1">
              <a:buFont typeface="Wingdings" panose="05000000000000000000" pitchFamily="2" charset="2"/>
              <a:buChar char="ü"/>
            </a:pPr>
            <a:r>
              <a:rPr lang="sk-SK" dirty="0" err="1"/>
              <a:t>Start</a:t>
            </a:r>
            <a:r>
              <a:rPr lang="sk-SK" dirty="0"/>
              <a:t> </a:t>
            </a:r>
            <a:r>
              <a:rPr lang="sk-SK" dirty="0" err="1"/>
              <a:t>due</a:t>
            </a:r>
            <a:r>
              <a:rPr lang="sk-SK" dirty="0"/>
              <a:t> </a:t>
            </a:r>
            <a:r>
              <a:rPr lang="sk-SK" dirty="0" err="1"/>
              <a:t>diligence</a:t>
            </a:r>
            <a:r>
              <a:rPr lang="sk-SK" dirty="0"/>
              <a:t> in </a:t>
            </a:r>
            <a:r>
              <a:rPr lang="sk-SK" dirty="0" err="1"/>
              <a:t>selected</a:t>
            </a:r>
            <a:r>
              <a:rPr lang="sk-SK" dirty="0"/>
              <a:t> </a:t>
            </a:r>
            <a:r>
              <a:rPr lang="sk-SK" dirty="0" err="1"/>
              <a:t>companies</a:t>
            </a:r>
            <a:endParaRPr lang="sk-SK" dirty="0"/>
          </a:p>
          <a:p>
            <a:pPr lvl="1">
              <a:buFont typeface="Wingdings" panose="05000000000000000000" pitchFamily="2" charset="2"/>
              <a:buChar char="ü"/>
            </a:pPr>
            <a:r>
              <a:rPr lang="sk-SK" dirty="0"/>
              <a:t>Monitor </a:t>
            </a:r>
            <a:r>
              <a:rPr lang="sk-SK" dirty="0" err="1"/>
              <a:t>compliance</a:t>
            </a:r>
            <a:r>
              <a:rPr lang="sk-SK" dirty="0"/>
              <a:t> </a:t>
            </a:r>
            <a:r>
              <a:rPr lang="sk-SK" dirty="0" err="1"/>
              <a:t>with</a:t>
            </a:r>
            <a:r>
              <a:rPr lang="sk-SK" dirty="0"/>
              <a:t> </a:t>
            </a:r>
            <a:r>
              <a:rPr lang="sk-SK" dirty="0" err="1"/>
              <a:t>the</a:t>
            </a:r>
            <a:r>
              <a:rPr lang="sk-SK" dirty="0"/>
              <a:t> </a:t>
            </a:r>
            <a:r>
              <a:rPr lang="sk-SK" dirty="0" err="1"/>
              <a:t>Principles</a:t>
            </a:r>
            <a:endParaRPr lang="sk-SK" dirty="0"/>
          </a:p>
          <a:p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129660946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5CC7CA8-FBC6-49FE-8F83-4086FE63CA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103437"/>
            <a:ext cx="10515600" cy="1646442"/>
          </a:xfrm>
        </p:spPr>
        <p:txBody>
          <a:bodyPr>
            <a:normAutofit fontScale="90000"/>
          </a:bodyPr>
          <a:lstStyle/>
          <a:p>
            <a:pPr algn="ctr"/>
            <a:r>
              <a:rPr lang="sk-SK" b="1" dirty="0" err="1"/>
              <a:t>Thank</a:t>
            </a:r>
            <a:r>
              <a:rPr lang="sk-SK" b="1" dirty="0"/>
              <a:t> </a:t>
            </a:r>
            <a:r>
              <a:rPr lang="sk-SK" b="1" dirty="0" err="1"/>
              <a:t>you</a:t>
            </a:r>
            <a:r>
              <a:rPr lang="sk-SK" b="1" dirty="0"/>
              <a:t> </a:t>
            </a:r>
            <a:r>
              <a:rPr lang="sk-SK" b="1" dirty="0" err="1"/>
              <a:t>for</a:t>
            </a:r>
            <a:r>
              <a:rPr lang="sk-SK" b="1" dirty="0"/>
              <a:t> </a:t>
            </a:r>
            <a:r>
              <a:rPr lang="sk-SK" b="1" dirty="0" err="1"/>
              <a:t>your</a:t>
            </a:r>
            <a:r>
              <a:rPr lang="sk-SK" b="1" dirty="0"/>
              <a:t> </a:t>
            </a:r>
            <a:r>
              <a:rPr lang="sk-SK" b="1" dirty="0" err="1"/>
              <a:t>attention</a:t>
            </a:r>
            <a:r>
              <a:rPr lang="sk-SK" b="1" dirty="0"/>
              <a:t>!</a:t>
            </a:r>
            <a:br>
              <a:rPr lang="sk-SK" b="1" dirty="0"/>
            </a:br>
            <a:r>
              <a:rPr lang="sk-SK" sz="1600" b="1" dirty="0"/>
              <a:t> </a:t>
            </a:r>
            <a:br>
              <a:rPr lang="sk-SK" b="1" dirty="0"/>
            </a:br>
            <a:r>
              <a:rPr lang="sk-SK" sz="1800" dirty="0">
                <a:hlinkClick r:id="rId2"/>
              </a:rPr>
              <a:t>https://www.ineko.sk/projekty/strengthening-democratic-resilience-of-key-public-institutions-in-ukraine</a:t>
            </a:r>
            <a:r>
              <a:rPr lang="sk-SK" sz="1800" dirty="0"/>
              <a:t> </a:t>
            </a:r>
            <a:br>
              <a:rPr lang="sk-SK" sz="1800" dirty="0"/>
            </a:br>
            <a:r>
              <a:rPr lang="sk-SK" sz="1800" dirty="0">
                <a:hlinkClick r:id="rId3"/>
              </a:rPr>
              <a:t>https://www.oecd.org/corporate/guidelines-corporate-governance-soes.htm</a:t>
            </a:r>
            <a:r>
              <a:rPr lang="sk-SK" sz="1800" dirty="0"/>
              <a:t> </a:t>
            </a:r>
            <a:br>
              <a:rPr lang="sk-SK" sz="1800" dirty="0"/>
            </a:br>
            <a:r>
              <a:rPr lang="sk-SK" sz="1800" dirty="0">
                <a:hlinkClick r:id="rId4"/>
              </a:rPr>
              <a:t>http://companies.icps.com.ua/</a:t>
            </a:r>
            <a:r>
              <a:rPr lang="sk-SK" sz="18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759720228"/>
      </p:ext>
    </p:extLst>
  </p:cSld>
  <p:clrMapOvr>
    <a:masterClrMapping/>
  </p:clrMapOvr>
</p:sld>
</file>

<file path=ppt/theme/theme1.xml><?xml version="1.0" encoding="utf-8"?>
<a:theme xmlns:a="http://schemas.openxmlformats.org/drawingml/2006/main" name="Motív balíka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1695</TotalTime>
  <Words>913</Words>
  <Application>Microsoft Office PowerPoint</Application>
  <PresentationFormat>Širokouhlá</PresentationFormat>
  <Paragraphs>99</Paragraphs>
  <Slides>13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5</vt:i4>
      </vt:variant>
      <vt:variant>
        <vt:lpstr>Motív</vt:lpstr>
      </vt:variant>
      <vt:variant>
        <vt:i4>1</vt:i4>
      </vt:variant>
      <vt:variant>
        <vt:lpstr>Nadpisy snímok</vt:lpstr>
      </vt:variant>
      <vt:variant>
        <vt:i4>13</vt:i4>
      </vt:variant>
    </vt:vector>
  </HeadingPairs>
  <TitlesOfParts>
    <vt:vector size="19" baseType="lpstr">
      <vt:lpstr>Arial</vt:lpstr>
      <vt:lpstr>Calibri</vt:lpstr>
      <vt:lpstr>Calibri Light</vt:lpstr>
      <vt:lpstr>Times New Roman</vt:lpstr>
      <vt:lpstr>Wingdings</vt:lpstr>
      <vt:lpstr>Motív balíka Office</vt:lpstr>
      <vt:lpstr>Corporate Governance of State-Owned Enterprises – Key Principles </vt:lpstr>
      <vt:lpstr>About project</vt:lpstr>
      <vt:lpstr>Why we do this</vt:lpstr>
      <vt:lpstr>Key outputs and results</vt:lpstr>
      <vt:lpstr>Corporate Governance</vt:lpstr>
      <vt:lpstr>Example of bad practice from Slovakia</vt:lpstr>
      <vt:lpstr>Example of good practice from Slovakia</vt:lpstr>
      <vt:lpstr>Example of the best practice from Slovakia</vt:lpstr>
      <vt:lpstr>OECD Principles 1/3</vt:lpstr>
      <vt:lpstr>OECD Principles 2/3</vt:lpstr>
      <vt:lpstr>OECD Principles 3/3</vt:lpstr>
      <vt:lpstr>Next steps in Slovakia</vt:lpstr>
      <vt:lpstr>Thank you for your attention!   https://www.ineko.sk/projekty/strengthening-democratic-resilience-of-key-public-institutions-in-ukraine  https://www.oecd.org/corporate/guidelines-corporate-governance-soes.htm  http://companies.icps.com.ua/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Key Principles on the Corporate Governance of State-Owned Enterprises</dc:title>
  <dc:creator>Peter Golias</dc:creator>
  <cp:lastModifiedBy>Peter Golias</cp:lastModifiedBy>
  <cp:revision>107</cp:revision>
  <dcterms:created xsi:type="dcterms:W3CDTF">2021-05-12T09:03:04Z</dcterms:created>
  <dcterms:modified xsi:type="dcterms:W3CDTF">2021-09-06T09:05:59Z</dcterms:modified>
</cp:coreProperties>
</file>