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14"/>
  </p:notesMasterIdLst>
  <p:handoutMasterIdLst>
    <p:handoutMasterId r:id="rId15"/>
  </p:handoutMasterIdLst>
  <p:sldIdLst>
    <p:sldId id="256" r:id="rId2"/>
    <p:sldId id="257" r:id="rId3"/>
    <p:sldId id="278" r:id="rId4"/>
    <p:sldId id="273" r:id="rId5"/>
    <p:sldId id="272" r:id="rId6"/>
    <p:sldId id="276" r:id="rId7"/>
    <p:sldId id="280" r:id="rId8"/>
    <p:sldId id="284" r:id="rId9"/>
    <p:sldId id="277" r:id="rId10"/>
    <p:sldId id="285" r:id="rId11"/>
    <p:sldId id="281" r:id="rId12"/>
    <p:sldId id="268"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45B8F"/>
    <a:srgbClr val="2E75B8"/>
    <a:srgbClr val="243442"/>
    <a:srgbClr val="2B3C4B"/>
    <a:srgbClr val="458BCB"/>
    <a:srgbClr val="307CC2"/>
    <a:srgbClr val="9CBEDC"/>
    <a:srgbClr val="78A6D0"/>
    <a:srgbClr val="4483BC"/>
    <a:srgbClr val="78A6C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8394" autoAdjust="0"/>
  </p:normalViewPr>
  <p:slideViewPr>
    <p:cSldViewPr snapToGrid="0" showGuides="1">
      <p:cViewPr>
        <p:scale>
          <a:sx n="50" d="100"/>
          <a:sy n="50" d="100"/>
        </p:scale>
        <p:origin x="1260" y="232"/>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notesViewPr>
    <p:cSldViewPr snapToGrid="0" showGuides="1">
      <p:cViewPr varScale="1">
        <p:scale>
          <a:sx n="51" d="100"/>
          <a:sy n="51" d="100"/>
        </p:scale>
        <p:origin x="2692" y="2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9DF8C8B1-9E99-4F33-8E29-1CC278690DAC}"/>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B92A1534-C073-4849-BA68-CE4578C9D819}"/>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327259A-1FB6-40E4-B41A-254548228486}" type="datetimeFigureOut">
              <a:rPr lang="en-GB" smtClean="0"/>
              <a:t>13/07/2021</a:t>
            </a:fld>
            <a:endParaRPr lang="en-GB"/>
          </a:p>
        </p:txBody>
      </p:sp>
      <p:sp>
        <p:nvSpPr>
          <p:cNvPr id="4" name="Footer Placeholder 3">
            <a:extLst>
              <a:ext uri="{FF2B5EF4-FFF2-40B4-BE49-F238E27FC236}">
                <a16:creationId xmlns:a16="http://schemas.microsoft.com/office/drawing/2014/main" id="{78D108AB-E186-40CB-B83A-A39F384C7F2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A9FA24E5-DB6B-4AED-B359-65002B794AE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D99E272-3B11-4356-BDEF-C66513857EBA}" type="slidenum">
              <a:rPr lang="en-GB" smtClean="0"/>
              <a:t>‹#›</a:t>
            </a:fld>
            <a:endParaRPr lang="en-GB"/>
          </a:p>
        </p:txBody>
      </p:sp>
    </p:spTree>
    <p:extLst>
      <p:ext uri="{BB962C8B-B14F-4D97-AF65-F5344CB8AC3E}">
        <p14:creationId xmlns:p14="http://schemas.microsoft.com/office/powerpoint/2010/main" val="16000790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69BCBFD-BDA6-4719-AD6B-111AFA3C9A7E}" type="datetimeFigureOut">
              <a:rPr lang="en-GB" smtClean="0"/>
              <a:t>13/07/2021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81F7242-4D65-4C43-AAF9-FD4B791D2CF3}" type="slidenum">
              <a:rPr lang="en-GB" smtClean="0"/>
              <a:t>‹#›</a:t>
            </a:fld>
            <a:endParaRPr lang="en-GB"/>
          </a:p>
        </p:txBody>
      </p:sp>
    </p:spTree>
    <p:extLst>
      <p:ext uri="{BB962C8B-B14F-4D97-AF65-F5344CB8AC3E}">
        <p14:creationId xmlns:p14="http://schemas.microsoft.com/office/powerpoint/2010/main" val="12573774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Hi everyone, </a:t>
            </a:r>
          </a:p>
          <a:p>
            <a:r>
              <a:rPr lang="en-GB" sz="1200" kern="1200" dirty="0">
                <a:solidFill>
                  <a:schemeClr val="tx1"/>
                </a:solidFill>
                <a:effectLst/>
                <a:latin typeface="+mn-lt"/>
                <a:ea typeface="+mn-ea"/>
                <a:cs typeface="+mn-cs"/>
              </a:rPr>
              <a:t>My name is Alzbeta Tibenska, I am an analyst at the Institute for economic and social reforms – INEKO</a:t>
            </a:r>
          </a:p>
          <a:p>
            <a:r>
              <a:rPr lang="en-GB" sz="1200" kern="1200" dirty="0">
                <a:solidFill>
                  <a:schemeClr val="tx1"/>
                </a:solidFill>
                <a:effectLst/>
                <a:latin typeface="+mn-lt"/>
                <a:ea typeface="+mn-ea"/>
                <a:cs typeface="+mn-cs"/>
              </a:rPr>
              <a:t>In today’s presentation I will talk about a project we have been working here on in INEKO for the past couple of years, which has also been adopted by ICPS (International Centre for Policy Studies), as well as by the Institute for Development and Social Initiatives (IDIS) in Moldova.</a:t>
            </a:r>
          </a:p>
          <a:p>
            <a:r>
              <a:rPr lang="en-GB" sz="1200" kern="1200" dirty="0">
                <a:solidFill>
                  <a:schemeClr val="tx1"/>
                </a:solidFill>
                <a:effectLst/>
                <a:latin typeface="+mn-lt"/>
                <a:ea typeface="+mn-ea"/>
                <a:cs typeface="+mn-cs"/>
              </a:rPr>
              <a:t>The project is called Independence of public institutions and its’ goal is to improve political independence of judiciary, control, regulatory and watchdog institutions in Slovakia.</a:t>
            </a:r>
          </a:p>
          <a:p>
            <a:endParaRPr lang="en-GB" dirty="0"/>
          </a:p>
        </p:txBody>
      </p:sp>
      <p:sp>
        <p:nvSpPr>
          <p:cNvPr id="4" name="Slide Number Placeholder 3"/>
          <p:cNvSpPr>
            <a:spLocks noGrp="1"/>
          </p:cNvSpPr>
          <p:nvPr>
            <p:ph type="sldNum" sz="quarter" idx="5"/>
          </p:nvPr>
        </p:nvSpPr>
        <p:spPr/>
        <p:txBody>
          <a:bodyPr/>
          <a:lstStyle/>
          <a:p>
            <a:fld id="{D81F7242-4D65-4C43-AAF9-FD4B791D2CF3}" type="slidenum">
              <a:rPr lang="en-GB" smtClean="0"/>
              <a:t>1</a:t>
            </a:fld>
            <a:endParaRPr lang="en-GB" dirty="0"/>
          </a:p>
        </p:txBody>
      </p:sp>
    </p:spTree>
    <p:extLst>
      <p:ext uri="{BB962C8B-B14F-4D97-AF65-F5344CB8AC3E}">
        <p14:creationId xmlns:p14="http://schemas.microsoft.com/office/powerpoint/2010/main" val="36752650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Why is independence important</a:t>
            </a:r>
          </a:p>
          <a:p>
            <a:pPr lvl="0"/>
            <a:r>
              <a:rPr lang="en-GB" sz="1200" kern="1200" dirty="0">
                <a:solidFill>
                  <a:schemeClr val="tx1"/>
                </a:solidFill>
                <a:effectLst/>
                <a:latin typeface="+mn-lt"/>
                <a:ea typeface="+mn-ea"/>
                <a:cs typeface="+mn-cs"/>
              </a:rPr>
              <a:t>Institutions impact quality of life, how citizens’ rights are protected and how well they are served by the government.</a:t>
            </a:r>
          </a:p>
          <a:p>
            <a:pPr lvl="0"/>
            <a:r>
              <a:rPr lang="en-GB" sz="1200" kern="1200" dirty="0">
                <a:solidFill>
                  <a:schemeClr val="tx1"/>
                </a:solidFill>
                <a:effectLst/>
                <a:latin typeface="+mn-lt"/>
                <a:ea typeface="+mn-ea"/>
                <a:cs typeface="+mn-cs"/>
              </a:rPr>
              <a:t>Institutions such as the Constitutional Court, Office for Public Procurement, (Police) Inspection Service and many other big and small institutions are the main vehicles for the exercise of executive or judiciary power in the country which should be independent from political interference</a:t>
            </a:r>
          </a:p>
          <a:p>
            <a:pPr lvl="0"/>
            <a:r>
              <a:rPr lang="en-GB" sz="1200" kern="1200" dirty="0">
                <a:solidFill>
                  <a:schemeClr val="tx1"/>
                </a:solidFill>
                <a:effectLst/>
                <a:latin typeface="+mn-lt"/>
                <a:ea typeface="+mn-ea"/>
                <a:cs typeface="+mn-cs"/>
              </a:rPr>
              <a:t>So these Independent institutions help protect democratic principles</a:t>
            </a:r>
          </a:p>
          <a:p>
            <a:pPr lvl="0"/>
            <a:r>
              <a:rPr lang="en-GB" sz="1200" kern="1200" dirty="0">
                <a:solidFill>
                  <a:schemeClr val="tx1"/>
                </a:solidFill>
                <a:effectLst/>
                <a:latin typeface="+mn-lt"/>
                <a:ea typeface="+mn-ea"/>
                <a:cs typeface="+mn-cs"/>
              </a:rPr>
              <a:t>And increase long - term stability of countries.</a:t>
            </a:r>
          </a:p>
          <a:p>
            <a:endParaRPr lang="en-GB" dirty="0"/>
          </a:p>
        </p:txBody>
      </p:sp>
      <p:sp>
        <p:nvSpPr>
          <p:cNvPr id="4" name="Slide Number Placeholder 3"/>
          <p:cNvSpPr>
            <a:spLocks noGrp="1"/>
          </p:cNvSpPr>
          <p:nvPr>
            <p:ph type="sldNum" sz="quarter" idx="5"/>
          </p:nvPr>
        </p:nvSpPr>
        <p:spPr/>
        <p:txBody>
          <a:bodyPr/>
          <a:lstStyle/>
          <a:p>
            <a:fld id="{D81F7242-4D65-4C43-AAF9-FD4B791D2CF3}" type="slidenum">
              <a:rPr lang="en-GB" smtClean="0"/>
              <a:t>2</a:t>
            </a:fld>
            <a:endParaRPr lang="en-GB" dirty="0"/>
          </a:p>
        </p:txBody>
      </p:sp>
    </p:spTree>
    <p:extLst>
      <p:ext uri="{BB962C8B-B14F-4D97-AF65-F5344CB8AC3E}">
        <p14:creationId xmlns:p14="http://schemas.microsoft.com/office/powerpoint/2010/main" val="35221488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 If institutions are not guarded from political interference, many problems may arise, such as</a:t>
            </a:r>
          </a:p>
          <a:p>
            <a:pPr lvl="0"/>
            <a:r>
              <a:rPr lang="en-GB" sz="1200" kern="1200" dirty="0">
                <a:solidFill>
                  <a:schemeClr val="tx1"/>
                </a:solidFill>
                <a:effectLst/>
                <a:latin typeface="+mn-lt"/>
                <a:ea typeface="+mn-ea"/>
                <a:cs typeface="+mn-cs"/>
              </a:rPr>
              <a:t>Corruption</a:t>
            </a:r>
          </a:p>
          <a:p>
            <a:pPr lvl="0"/>
            <a:r>
              <a:rPr lang="en-GB" sz="1200" kern="1200" dirty="0">
                <a:solidFill>
                  <a:schemeClr val="tx1"/>
                </a:solidFill>
                <a:effectLst/>
                <a:latin typeface="+mn-lt"/>
                <a:ea typeface="+mn-ea"/>
                <a:cs typeface="+mn-cs"/>
              </a:rPr>
              <a:t>Unofficial transfer of power to politicians or other interested parties as well as</a:t>
            </a:r>
          </a:p>
          <a:p>
            <a:pPr lvl="0"/>
            <a:r>
              <a:rPr lang="en-GB" sz="1200" kern="1200" dirty="0">
                <a:solidFill>
                  <a:schemeClr val="tx1"/>
                </a:solidFill>
                <a:effectLst/>
                <a:latin typeface="+mn-lt"/>
                <a:ea typeface="+mn-ea"/>
                <a:cs typeface="+mn-cs"/>
              </a:rPr>
              <a:t>Nepotism</a:t>
            </a:r>
          </a:p>
          <a:p>
            <a:r>
              <a:rPr lang="en-GB" sz="1200" kern="1200" dirty="0">
                <a:solidFill>
                  <a:schemeClr val="tx1"/>
                </a:solidFill>
                <a:effectLst/>
                <a:latin typeface="+mn-lt"/>
                <a:ea typeface="+mn-ea"/>
                <a:cs typeface="+mn-cs"/>
              </a:rPr>
              <a:t>Which leads to</a:t>
            </a:r>
          </a:p>
          <a:p>
            <a:pPr lvl="0"/>
            <a:r>
              <a:rPr lang="en-GB" sz="1200" kern="1200" dirty="0">
                <a:solidFill>
                  <a:schemeClr val="tx1"/>
                </a:solidFill>
                <a:effectLst/>
                <a:latin typeface="+mn-lt"/>
                <a:ea typeface="+mn-ea"/>
                <a:cs typeface="+mn-cs"/>
              </a:rPr>
              <a:t>Loss of citizens’ trust in government, also often in country’s judiciary system,</a:t>
            </a:r>
          </a:p>
          <a:p>
            <a:pPr lvl="0"/>
            <a:r>
              <a:rPr lang="en-GB" sz="1200" kern="1200" dirty="0">
                <a:solidFill>
                  <a:schemeClr val="tx1"/>
                </a:solidFill>
                <a:effectLst/>
                <a:latin typeface="+mn-lt"/>
                <a:ea typeface="+mn-ea"/>
                <a:cs typeface="+mn-cs"/>
              </a:rPr>
              <a:t>Market failure especially if control and regulatory institutions fail, and an overall</a:t>
            </a:r>
          </a:p>
          <a:p>
            <a:pPr lvl="0"/>
            <a:r>
              <a:rPr lang="en-GB" sz="1200" kern="1200" dirty="0">
                <a:solidFill>
                  <a:schemeClr val="tx1"/>
                </a:solidFill>
                <a:effectLst/>
                <a:latin typeface="+mn-lt"/>
                <a:ea typeface="+mn-ea"/>
                <a:cs typeface="+mn-cs"/>
              </a:rPr>
              <a:t>Lower level of democracy </a:t>
            </a:r>
          </a:p>
          <a:p>
            <a:endParaRPr lang="en-GB" dirty="0"/>
          </a:p>
        </p:txBody>
      </p:sp>
      <p:sp>
        <p:nvSpPr>
          <p:cNvPr id="4" name="Slide Number Placeholder 3"/>
          <p:cNvSpPr>
            <a:spLocks noGrp="1"/>
          </p:cNvSpPr>
          <p:nvPr>
            <p:ph type="sldNum" sz="quarter" idx="5"/>
          </p:nvPr>
        </p:nvSpPr>
        <p:spPr/>
        <p:txBody>
          <a:bodyPr/>
          <a:lstStyle/>
          <a:p>
            <a:fld id="{D81F7242-4D65-4C43-AAF9-FD4B791D2CF3}" type="slidenum">
              <a:rPr lang="en-GB" smtClean="0"/>
              <a:t>3</a:t>
            </a:fld>
            <a:endParaRPr lang="en-GB"/>
          </a:p>
        </p:txBody>
      </p:sp>
    </p:spTree>
    <p:extLst>
      <p:ext uri="{BB962C8B-B14F-4D97-AF65-F5344CB8AC3E}">
        <p14:creationId xmlns:p14="http://schemas.microsoft.com/office/powerpoint/2010/main" val="36470612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During 2020 and 2021 multiple arrests of directors of some of the most important institutions were made in Slovakia. All were based on charges of corruption which they carried out during their time in office.</a:t>
            </a:r>
          </a:p>
          <a:p>
            <a:r>
              <a:rPr lang="en-GB" sz="1200" kern="1200" dirty="0">
                <a:solidFill>
                  <a:schemeClr val="tx1"/>
                </a:solidFill>
                <a:effectLst/>
                <a:latin typeface="+mn-lt"/>
                <a:ea typeface="+mn-ea"/>
                <a:cs typeface="+mn-cs"/>
              </a:rPr>
              <a:t>Investigation in these cases uncovered a serious and systematic misuse of power in institutions, manifesting lack of independence and safeguards to prevent it.</a:t>
            </a:r>
          </a:p>
          <a:p>
            <a:r>
              <a:rPr lang="en-GB" sz="1200" kern="1200" dirty="0">
                <a:solidFill>
                  <a:schemeClr val="tx1"/>
                </a:solidFill>
                <a:effectLst/>
                <a:latin typeface="+mn-lt"/>
                <a:ea typeface="+mn-ea"/>
                <a:cs typeface="+mn-cs"/>
              </a:rPr>
              <a:t>Here are some of the most notable cases – the involve institutions such as Police, Slovak Information Service, as well as Special Prosecutor’s Office, all of which we evaluate in our project.</a:t>
            </a:r>
          </a:p>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D81F7242-4D65-4C43-AAF9-FD4B791D2CF3}" type="slidenum">
              <a:rPr lang="en-GB" smtClean="0"/>
              <a:t>4</a:t>
            </a:fld>
            <a:endParaRPr lang="en-GB"/>
          </a:p>
        </p:txBody>
      </p:sp>
    </p:spTree>
    <p:extLst>
      <p:ext uri="{BB962C8B-B14F-4D97-AF65-F5344CB8AC3E}">
        <p14:creationId xmlns:p14="http://schemas.microsoft.com/office/powerpoint/2010/main" val="10820253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Methodology</a:t>
            </a:r>
          </a:p>
          <a:p>
            <a:r>
              <a:rPr lang="en-GB" sz="1200" kern="1200" dirty="0">
                <a:solidFill>
                  <a:schemeClr val="tx1"/>
                </a:solidFill>
                <a:effectLst/>
                <a:latin typeface="+mn-lt"/>
                <a:ea typeface="+mn-ea"/>
                <a:cs typeface="+mn-cs"/>
              </a:rPr>
              <a:t>Similarly to the Ukrainian methodology, we evaluate five main areas.</a:t>
            </a:r>
          </a:p>
          <a:p>
            <a:r>
              <a:rPr lang="en-GB" sz="1200" kern="1200" dirty="0">
                <a:solidFill>
                  <a:schemeClr val="tx1"/>
                </a:solidFill>
                <a:effectLst/>
                <a:latin typeface="+mn-lt"/>
                <a:ea typeface="+mn-ea"/>
                <a:cs typeface="+mn-cs"/>
              </a:rPr>
              <a:t>Firstly,</a:t>
            </a:r>
            <a:r>
              <a:rPr lang="en-GB" sz="1200" b="1" kern="1200" dirty="0">
                <a:solidFill>
                  <a:schemeClr val="tx1"/>
                </a:solidFill>
                <a:effectLst/>
                <a:latin typeface="+mn-lt"/>
                <a:ea typeface="+mn-ea"/>
                <a:cs typeface="+mn-cs"/>
              </a:rPr>
              <a:t> the Appointment and position of the governing body</a:t>
            </a:r>
            <a:r>
              <a:rPr lang="en-GB" sz="1200" kern="1200" dirty="0">
                <a:solidFill>
                  <a:schemeClr val="tx1"/>
                </a:solidFill>
                <a:effectLst/>
                <a:latin typeface="+mn-lt"/>
                <a:ea typeface="+mn-ea"/>
                <a:cs typeface="+mn-cs"/>
              </a:rPr>
              <a:t> – where we look at what authorities appoint representatives, how many times can one person hold the office, how many people share the power within the institution, etc.</a:t>
            </a:r>
          </a:p>
          <a:p>
            <a:r>
              <a:rPr lang="en-GB" sz="1200" kern="1200" dirty="0">
                <a:solidFill>
                  <a:schemeClr val="tx1"/>
                </a:solidFill>
                <a:effectLst/>
                <a:latin typeface="+mn-lt"/>
                <a:ea typeface="+mn-ea"/>
                <a:cs typeface="+mn-cs"/>
              </a:rPr>
              <a:t>Secondly, we focus on </a:t>
            </a:r>
            <a:r>
              <a:rPr lang="en-GB" sz="1200" b="1" kern="1200" dirty="0">
                <a:solidFill>
                  <a:schemeClr val="tx1"/>
                </a:solidFill>
                <a:effectLst/>
                <a:latin typeface="+mn-lt"/>
                <a:ea typeface="+mn-ea"/>
                <a:cs typeface="+mn-cs"/>
              </a:rPr>
              <a:t>Dismissal of appointees, where we examine u</a:t>
            </a:r>
            <a:r>
              <a:rPr lang="en-GB" sz="1200" kern="1200" dirty="0">
                <a:solidFill>
                  <a:schemeClr val="tx1"/>
                </a:solidFill>
                <a:effectLst/>
                <a:latin typeface="+mn-lt"/>
                <a:ea typeface="+mn-ea"/>
                <a:cs typeface="+mn-cs"/>
              </a:rPr>
              <a:t>nder what circumstances </a:t>
            </a:r>
            <a:r>
              <a:rPr lang="sk-SK" sz="1200" kern="1200" dirty="0" err="1">
                <a:solidFill>
                  <a:schemeClr val="tx1"/>
                </a:solidFill>
                <a:effectLst/>
                <a:latin typeface="+mn-lt"/>
                <a:ea typeface="+mn-ea"/>
                <a:cs typeface="+mn-cs"/>
              </a:rPr>
              <a:t>representative</a:t>
            </a:r>
            <a:r>
              <a:rPr lang="en-GB" sz="1200" kern="1200" dirty="0">
                <a:solidFill>
                  <a:schemeClr val="tx1"/>
                </a:solidFill>
                <a:effectLst/>
                <a:latin typeface="+mn-lt"/>
                <a:ea typeface="+mn-ea"/>
                <a:cs typeface="+mn-cs"/>
              </a:rPr>
              <a:t>s can</a:t>
            </a:r>
            <a:r>
              <a:rPr lang="sk-SK" sz="1200" kern="1200" dirty="0">
                <a:solidFill>
                  <a:schemeClr val="tx1"/>
                </a:solidFill>
                <a:effectLst/>
                <a:latin typeface="+mn-lt"/>
                <a:ea typeface="+mn-ea"/>
                <a:cs typeface="+mn-cs"/>
              </a:rPr>
              <a:t> </a:t>
            </a:r>
            <a:r>
              <a:rPr lang="sk-SK" sz="1200" kern="1200" dirty="0" err="1">
                <a:solidFill>
                  <a:schemeClr val="tx1"/>
                </a:solidFill>
                <a:effectLst/>
                <a:latin typeface="+mn-lt"/>
                <a:ea typeface="+mn-ea"/>
                <a:cs typeface="+mn-cs"/>
              </a:rPr>
              <a:t>be</a:t>
            </a:r>
            <a:r>
              <a:rPr lang="sk-SK" sz="1200" kern="1200" dirty="0">
                <a:solidFill>
                  <a:schemeClr val="tx1"/>
                </a:solidFill>
                <a:effectLst/>
                <a:latin typeface="+mn-lt"/>
                <a:ea typeface="+mn-ea"/>
                <a:cs typeface="+mn-cs"/>
              </a:rPr>
              <a:t> </a:t>
            </a:r>
            <a:r>
              <a:rPr lang="sk-SK" sz="1200" kern="1200" dirty="0" err="1">
                <a:solidFill>
                  <a:schemeClr val="tx1"/>
                </a:solidFill>
                <a:effectLst/>
                <a:latin typeface="+mn-lt"/>
                <a:ea typeface="+mn-ea"/>
                <a:cs typeface="+mn-cs"/>
              </a:rPr>
              <a:t>dismissed</a:t>
            </a:r>
            <a:r>
              <a:rPr lang="sk-SK" sz="1200" kern="1200" dirty="0">
                <a:solidFill>
                  <a:schemeClr val="tx1"/>
                </a:solidFill>
                <a:effectLst/>
                <a:latin typeface="+mn-lt"/>
                <a:ea typeface="+mn-ea"/>
                <a:cs typeface="+mn-cs"/>
              </a:rPr>
              <a:t>.</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Thirdly, in </a:t>
            </a:r>
            <a:r>
              <a:rPr lang="en-GB" sz="1200" b="1" kern="1200" dirty="0">
                <a:solidFill>
                  <a:schemeClr val="tx1"/>
                </a:solidFill>
                <a:effectLst/>
                <a:latin typeface="+mn-lt"/>
                <a:ea typeface="+mn-ea"/>
                <a:cs typeface="+mn-cs"/>
              </a:rPr>
              <a:t>Sovereignty</a:t>
            </a:r>
            <a:r>
              <a:rPr lang="en-GB" sz="1200" kern="1200" dirty="0">
                <a:solidFill>
                  <a:schemeClr val="tx1"/>
                </a:solidFill>
                <a:effectLst/>
                <a:latin typeface="+mn-lt"/>
                <a:ea typeface="+mn-ea"/>
                <a:cs typeface="+mn-cs"/>
              </a:rPr>
              <a:t> of institutions section we evaluate how independent institutions are from the government, and also for example how are they being financed.</a:t>
            </a:r>
          </a:p>
          <a:p>
            <a:r>
              <a:rPr lang="en-GB" sz="1200" kern="1200" dirty="0">
                <a:solidFill>
                  <a:schemeClr val="tx1"/>
                </a:solidFill>
                <a:effectLst/>
                <a:latin typeface="+mn-lt"/>
                <a:ea typeface="+mn-ea"/>
                <a:cs typeface="+mn-cs"/>
              </a:rPr>
              <a:t>We also look at how fair financial </a:t>
            </a:r>
            <a:r>
              <a:rPr lang="en-GB" sz="1200" b="1" kern="1200" dirty="0">
                <a:solidFill>
                  <a:schemeClr val="tx1"/>
                </a:solidFill>
                <a:effectLst/>
                <a:latin typeface="+mn-lt"/>
                <a:ea typeface="+mn-ea"/>
                <a:cs typeface="+mn-cs"/>
              </a:rPr>
              <a:t>compensation</a:t>
            </a:r>
            <a:r>
              <a:rPr lang="en-GB" sz="1200" kern="1200" dirty="0">
                <a:solidFill>
                  <a:schemeClr val="tx1"/>
                </a:solidFill>
                <a:effectLst/>
                <a:latin typeface="+mn-lt"/>
                <a:ea typeface="+mn-ea"/>
                <a:cs typeface="+mn-cs"/>
              </a:rPr>
              <a:t> in these institutions is (that’s the fourth section).</a:t>
            </a:r>
          </a:p>
          <a:p>
            <a:r>
              <a:rPr lang="en-GB" sz="1200" kern="1200" dirty="0">
                <a:solidFill>
                  <a:schemeClr val="tx1"/>
                </a:solidFill>
                <a:effectLst/>
                <a:latin typeface="+mn-lt"/>
                <a:ea typeface="+mn-ea"/>
                <a:cs typeface="+mn-cs"/>
              </a:rPr>
              <a:t>And lastly, we focus on </a:t>
            </a:r>
            <a:r>
              <a:rPr lang="en-GB" sz="1200" b="1" kern="1200" dirty="0">
                <a:solidFill>
                  <a:schemeClr val="tx1"/>
                </a:solidFill>
                <a:effectLst/>
                <a:latin typeface="+mn-lt"/>
                <a:ea typeface="+mn-ea"/>
                <a:cs typeface="+mn-cs"/>
              </a:rPr>
              <a:t>selection</a:t>
            </a:r>
            <a:r>
              <a:rPr lang="en-GB" sz="1200" kern="1200" dirty="0">
                <a:solidFill>
                  <a:schemeClr val="tx1"/>
                </a:solidFill>
                <a:effectLst/>
                <a:latin typeface="+mn-lt"/>
                <a:ea typeface="+mn-ea"/>
                <a:cs typeface="+mn-cs"/>
              </a:rPr>
              <a:t> procedures of the main representative.</a:t>
            </a:r>
          </a:p>
          <a:p>
            <a:r>
              <a:rPr lang="en-GB" sz="1200" kern="1200" dirty="0">
                <a:solidFill>
                  <a:schemeClr val="tx1"/>
                </a:solidFill>
                <a:effectLst/>
                <a:latin typeface="+mn-lt"/>
                <a:ea typeface="+mn-ea"/>
                <a:cs typeface="+mn-cs"/>
              </a:rPr>
              <a:t>Here, we focus mainly on how</a:t>
            </a:r>
            <a:r>
              <a:rPr lang="sk-SK" sz="1200" kern="1200" dirty="0">
                <a:solidFill>
                  <a:schemeClr val="tx1"/>
                </a:solidFill>
                <a:effectLst/>
                <a:latin typeface="+mn-lt"/>
                <a:ea typeface="+mn-ea"/>
                <a:cs typeface="+mn-cs"/>
              </a:rPr>
              <a:t> transparent, </a:t>
            </a:r>
            <a:r>
              <a:rPr lang="en-GB" sz="1200" kern="1200" dirty="0">
                <a:solidFill>
                  <a:schemeClr val="tx1"/>
                </a:solidFill>
                <a:effectLst/>
                <a:latin typeface="+mn-lt"/>
                <a:ea typeface="+mn-ea"/>
                <a:cs typeface="+mn-cs"/>
              </a:rPr>
              <a:t>competitive,</a:t>
            </a:r>
            <a:r>
              <a:rPr lang="sk-SK" sz="1200" kern="1200" dirty="0">
                <a:solidFill>
                  <a:schemeClr val="tx1"/>
                </a:solidFill>
                <a:effectLst/>
                <a:latin typeface="+mn-lt"/>
                <a:ea typeface="+mn-ea"/>
                <a:cs typeface="+mn-cs"/>
              </a:rPr>
              <a:t> and </a:t>
            </a:r>
            <a:r>
              <a:rPr lang="en-GB" sz="1200" kern="1200" dirty="0">
                <a:solidFill>
                  <a:schemeClr val="tx1"/>
                </a:solidFill>
                <a:effectLst/>
                <a:latin typeface="+mn-lt"/>
                <a:ea typeface="+mn-ea"/>
                <a:cs typeface="+mn-cs"/>
              </a:rPr>
              <a:t>expertise-oriented the selection process is.</a:t>
            </a:r>
          </a:p>
        </p:txBody>
      </p:sp>
      <p:sp>
        <p:nvSpPr>
          <p:cNvPr id="4" name="Slide Number Placeholder 3"/>
          <p:cNvSpPr>
            <a:spLocks noGrp="1"/>
          </p:cNvSpPr>
          <p:nvPr>
            <p:ph type="sldNum" sz="quarter" idx="5"/>
          </p:nvPr>
        </p:nvSpPr>
        <p:spPr/>
        <p:txBody>
          <a:bodyPr/>
          <a:lstStyle/>
          <a:p>
            <a:fld id="{D81F7242-4D65-4C43-AAF9-FD4B791D2CF3}" type="slidenum">
              <a:rPr lang="en-GB" smtClean="0"/>
              <a:t>5</a:t>
            </a:fld>
            <a:endParaRPr lang="en-GB"/>
          </a:p>
        </p:txBody>
      </p:sp>
    </p:spTree>
    <p:extLst>
      <p:ext uri="{BB962C8B-B14F-4D97-AF65-F5344CB8AC3E}">
        <p14:creationId xmlns:p14="http://schemas.microsoft.com/office/powerpoint/2010/main" val="20112522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results show, no institution scored a full 100 per cent. The highest score is 87 per cent, and is to be mainly attributed to well written laws, that helps safeguard the institution. The same applies to the other top three – both General Prosecutor’s office and Constitutional Court have very independent position guaranteed by the legislation.</a:t>
            </a:r>
          </a:p>
          <a:p>
            <a:r>
              <a:rPr lang="en-GB" sz="1200" kern="1200" dirty="0">
                <a:solidFill>
                  <a:schemeClr val="tx1"/>
                </a:solidFill>
                <a:effectLst/>
                <a:latin typeface="+mn-lt"/>
                <a:ea typeface="+mn-ea"/>
                <a:cs typeface="+mn-cs"/>
              </a:rPr>
              <a:t>The three lowest scoring institutions are all below 35 per cent, and their ex directors are all currently being investigated or arrested. Main issue connecting the lowest scoring bodies is the lack of independence from ministries under which they belong. And an overarching problem was also the lack of any regulations when it comes to how the head of these institutions are selected. In all three examples the minister has the power to appoint anyone they wish. There is also a major issue with remuneration in Agricultural Paying Agency.</a:t>
            </a:r>
          </a:p>
        </p:txBody>
      </p:sp>
      <p:sp>
        <p:nvSpPr>
          <p:cNvPr id="4" name="Slide Number Placeholder 3"/>
          <p:cNvSpPr>
            <a:spLocks noGrp="1"/>
          </p:cNvSpPr>
          <p:nvPr>
            <p:ph type="sldNum" sz="quarter" idx="5"/>
          </p:nvPr>
        </p:nvSpPr>
        <p:spPr/>
        <p:txBody>
          <a:bodyPr/>
          <a:lstStyle/>
          <a:p>
            <a:fld id="{D81F7242-4D65-4C43-AAF9-FD4B791D2CF3}" type="slidenum">
              <a:rPr lang="en-GB" smtClean="0"/>
              <a:t>6</a:t>
            </a:fld>
            <a:endParaRPr lang="en-GB"/>
          </a:p>
        </p:txBody>
      </p:sp>
    </p:spTree>
    <p:extLst>
      <p:ext uri="{BB962C8B-B14F-4D97-AF65-F5344CB8AC3E}">
        <p14:creationId xmlns:p14="http://schemas.microsoft.com/office/powerpoint/2010/main" val="9200386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In comparison to results from Moldova and from Ukraine, we notice the top three institutions all score around 70 per cent (apart from Council for Budget responsibility in Slovakia), and the bottom three range from 23 to 36 per cent for Slovakia and Moldova, while they are higher, 40 per cent for Ukraine. </a:t>
            </a:r>
          </a:p>
        </p:txBody>
      </p:sp>
      <p:sp>
        <p:nvSpPr>
          <p:cNvPr id="4" name="Slide Number Placeholder 3"/>
          <p:cNvSpPr>
            <a:spLocks noGrp="1"/>
          </p:cNvSpPr>
          <p:nvPr>
            <p:ph type="sldNum" sz="quarter" idx="5"/>
          </p:nvPr>
        </p:nvSpPr>
        <p:spPr/>
        <p:txBody>
          <a:bodyPr/>
          <a:lstStyle/>
          <a:p>
            <a:fld id="{D81F7242-4D65-4C43-AAF9-FD4B791D2CF3}" type="slidenum">
              <a:rPr lang="en-GB" smtClean="0"/>
              <a:t>7</a:t>
            </a:fld>
            <a:endParaRPr lang="en-GB"/>
          </a:p>
        </p:txBody>
      </p:sp>
    </p:spTree>
    <p:extLst>
      <p:ext uri="{BB962C8B-B14F-4D97-AF65-F5344CB8AC3E}">
        <p14:creationId xmlns:p14="http://schemas.microsoft.com/office/powerpoint/2010/main" val="13645959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Recommendations</a:t>
            </a:r>
          </a:p>
          <a:p>
            <a:r>
              <a:rPr lang="en-GB" sz="1200" kern="1200" dirty="0">
                <a:solidFill>
                  <a:schemeClr val="tx1"/>
                </a:solidFill>
                <a:effectLst/>
                <a:latin typeface="+mn-lt"/>
                <a:ea typeface="+mn-ea"/>
                <a:cs typeface="+mn-cs"/>
              </a:rPr>
              <a:t>Some examples of recommendations based on best examples are as follows:</a:t>
            </a:r>
          </a:p>
          <a:p>
            <a:r>
              <a:rPr lang="en-GB" sz="1200" kern="1200" dirty="0">
                <a:solidFill>
                  <a:schemeClr val="tx1"/>
                </a:solidFill>
                <a:effectLst/>
                <a:latin typeface="+mn-lt"/>
                <a:ea typeface="+mn-ea"/>
                <a:cs typeface="+mn-cs"/>
              </a:rPr>
              <a:t>1.</a:t>
            </a:r>
          </a:p>
          <a:p>
            <a:pPr lvl="0"/>
            <a:r>
              <a:rPr lang="en-GB" sz="1200" kern="1200" dirty="0">
                <a:solidFill>
                  <a:schemeClr val="tx1"/>
                </a:solidFill>
                <a:effectLst/>
                <a:latin typeface="+mn-lt"/>
                <a:ea typeface="+mn-ea"/>
                <a:cs typeface="+mn-cs"/>
              </a:rPr>
              <a:t>There should be Power division within institution,</a:t>
            </a:r>
          </a:p>
          <a:p>
            <a:pPr lvl="0"/>
            <a:r>
              <a:rPr lang="en-GB" sz="1200" kern="1200" dirty="0">
                <a:solidFill>
                  <a:schemeClr val="tx1"/>
                </a:solidFill>
                <a:effectLst/>
                <a:latin typeface="+mn-lt"/>
                <a:ea typeface="+mn-ea"/>
                <a:cs typeface="+mn-cs"/>
              </a:rPr>
              <a:t>Two or more authorities should agree on appointment of the head</a:t>
            </a:r>
          </a:p>
          <a:p>
            <a:pPr lvl="0"/>
            <a:r>
              <a:rPr lang="en-GB" sz="1200" kern="1200" dirty="0">
                <a:solidFill>
                  <a:schemeClr val="tx1"/>
                </a:solidFill>
                <a:effectLst/>
                <a:latin typeface="+mn-lt"/>
                <a:ea typeface="+mn-ea"/>
                <a:cs typeface="+mn-cs"/>
              </a:rPr>
              <a:t>Office term should be limited</a:t>
            </a:r>
          </a:p>
          <a:p>
            <a:r>
              <a:rPr lang="en-GB" sz="1200" kern="1200" dirty="0">
                <a:solidFill>
                  <a:schemeClr val="tx1"/>
                </a:solidFill>
                <a:effectLst/>
                <a:latin typeface="+mn-lt"/>
                <a:ea typeface="+mn-ea"/>
                <a:cs typeface="+mn-cs"/>
              </a:rPr>
              <a:t>2.</a:t>
            </a:r>
          </a:p>
          <a:p>
            <a:pPr lvl="0"/>
            <a:r>
              <a:rPr lang="en-GB" sz="1200" kern="1200" dirty="0">
                <a:solidFill>
                  <a:schemeClr val="tx1"/>
                </a:solidFill>
                <a:effectLst/>
                <a:latin typeface="+mn-lt"/>
                <a:ea typeface="+mn-ea"/>
                <a:cs typeface="+mn-cs"/>
              </a:rPr>
              <a:t>Representatives can only be dismissed in case of serious misconduct and</a:t>
            </a:r>
          </a:p>
          <a:p>
            <a:pPr lvl="0"/>
            <a:r>
              <a:rPr lang="en-GB" sz="1200" kern="1200" dirty="0">
                <a:solidFill>
                  <a:schemeClr val="tx1"/>
                </a:solidFill>
                <a:effectLst/>
                <a:latin typeface="+mn-lt"/>
                <a:ea typeface="+mn-ea"/>
                <a:cs typeface="+mn-cs"/>
              </a:rPr>
              <a:t>Two or more bodies must agree on dismissal</a:t>
            </a:r>
          </a:p>
          <a:p>
            <a:r>
              <a:rPr lang="en-GB" sz="1200" kern="1200" dirty="0">
                <a:solidFill>
                  <a:schemeClr val="tx1"/>
                </a:solidFill>
                <a:effectLst/>
                <a:latin typeface="+mn-lt"/>
                <a:ea typeface="+mn-ea"/>
                <a:cs typeface="+mn-cs"/>
              </a:rPr>
              <a:t>3.</a:t>
            </a:r>
          </a:p>
          <a:p>
            <a:pPr lvl="0"/>
            <a:r>
              <a:rPr lang="en-GB" sz="1200" kern="1200" dirty="0">
                <a:solidFill>
                  <a:schemeClr val="tx1"/>
                </a:solidFill>
                <a:effectLst/>
                <a:latin typeface="+mn-lt"/>
                <a:ea typeface="+mn-ea"/>
                <a:cs typeface="+mn-cs"/>
              </a:rPr>
              <a:t>Decisions of institutions cannot be overruled by the government,</a:t>
            </a:r>
          </a:p>
          <a:p>
            <a:pPr lvl="0"/>
            <a:r>
              <a:rPr lang="en-GB" sz="1200" kern="1200" dirty="0">
                <a:solidFill>
                  <a:schemeClr val="tx1"/>
                </a:solidFill>
                <a:effectLst/>
                <a:latin typeface="+mn-lt"/>
                <a:ea typeface="+mn-ea"/>
                <a:cs typeface="+mn-cs"/>
              </a:rPr>
              <a:t>Institutions have the right to decide on their own internal organisation, and</a:t>
            </a:r>
          </a:p>
          <a:p>
            <a:pPr lvl="0"/>
            <a:r>
              <a:rPr lang="en-GB" sz="1200" kern="1200" dirty="0">
                <a:solidFill>
                  <a:schemeClr val="tx1"/>
                </a:solidFill>
                <a:effectLst/>
                <a:latin typeface="+mn-lt"/>
                <a:ea typeface="+mn-ea"/>
                <a:cs typeface="+mn-cs"/>
              </a:rPr>
              <a:t>Institutions have financial freedom</a:t>
            </a:r>
          </a:p>
          <a:p>
            <a:r>
              <a:rPr lang="en-GB" sz="1200" kern="1200" dirty="0">
                <a:solidFill>
                  <a:schemeClr val="tx1"/>
                </a:solidFill>
                <a:effectLst/>
                <a:latin typeface="+mn-lt"/>
                <a:ea typeface="+mn-ea"/>
                <a:cs typeface="+mn-cs"/>
              </a:rPr>
              <a:t>4.</a:t>
            </a:r>
          </a:p>
          <a:p>
            <a:pPr lvl="0"/>
            <a:r>
              <a:rPr lang="en-GB" sz="1200" kern="1200" dirty="0">
                <a:solidFill>
                  <a:schemeClr val="tx1"/>
                </a:solidFill>
                <a:effectLst/>
                <a:latin typeface="+mn-lt"/>
                <a:ea typeface="+mn-ea"/>
                <a:cs typeface="+mn-cs"/>
              </a:rPr>
              <a:t>Remuneration should reflect current job market rates to attract qualified directors and employees</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5.</a:t>
            </a:r>
          </a:p>
          <a:p>
            <a:pPr lvl="0"/>
            <a:r>
              <a:rPr lang="en-GB" sz="1200" kern="1200" dirty="0">
                <a:solidFill>
                  <a:schemeClr val="tx1"/>
                </a:solidFill>
                <a:effectLst/>
                <a:latin typeface="+mn-lt"/>
                <a:ea typeface="+mn-ea"/>
                <a:cs typeface="+mn-cs"/>
              </a:rPr>
              <a:t>Reasonable but strict qualification criteria</a:t>
            </a:r>
          </a:p>
          <a:p>
            <a:pPr lvl="0"/>
            <a:r>
              <a:rPr lang="en-GB" sz="1200" kern="1200" dirty="0">
                <a:solidFill>
                  <a:schemeClr val="tx1"/>
                </a:solidFill>
                <a:effectLst/>
                <a:latin typeface="+mn-lt"/>
                <a:ea typeface="+mn-ea"/>
                <a:cs typeface="+mn-cs"/>
              </a:rPr>
              <a:t>Public hearing, streamed live</a:t>
            </a:r>
          </a:p>
          <a:p>
            <a:pPr lvl="0"/>
            <a:r>
              <a:rPr lang="en-GB" sz="1200" kern="1200" dirty="0">
                <a:solidFill>
                  <a:schemeClr val="tx1"/>
                </a:solidFill>
                <a:effectLst/>
                <a:latin typeface="+mn-lt"/>
                <a:ea typeface="+mn-ea"/>
                <a:cs typeface="+mn-cs"/>
              </a:rPr>
              <a:t>Expert committee</a:t>
            </a:r>
          </a:p>
          <a:p>
            <a:pPr lvl="0"/>
            <a:r>
              <a:rPr lang="en-GB" sz="1200" kern="1200" dirty="0">
                <a:solidFill>
                  <a:schemeClr val="tx1"/>
                </a:solidFill>
                <a:effectLst/>
                <a:latin typeface="+mn-lt"/>
                <a:ea typeface="+mn-ea"/>
                <a:cs typeface="+mn-cs"/>
              </a:rPr>
              <a:t>Results presented to the public</a:t>
            </a:r>
          </a:p>
        </p:txBody>
      </p:sp>
      <p:sp>
        <p:nvSpPr>
          <p:cNvPr id="4" name="Slide Number Placeholder 3"/>
          <p:cNvSpPr>
            <a:spLocks noGrp="1"/>
          </p:cNvSpPr>
          <p:nvPr>
            <p:ph type="sldNum" sz="quarter" idx="5"/>
          </p:nvPr>
        </p:nvSpPr>
        <p:spPr/>
        <p:txBody>
          <a:bodyPr/>
          <a:lstStyle/>
          <a:p>
            <a:fld id="{D81F7242-4D65-4C43-AAF9-FD4B791D2CF3}" type="slidenum">
              <a:rPr lang="en-GB" smtClean="0"/>
              <a:t>8</a:t>
            </a:fld>
            <a:endParaRPr lang="en-GB"/>
          </a:p>
        </p:txBody>
      </p:sp>
    </p:spTree>
    <p:extLst>
      <p:ext uri="{BB962C8B-B14F-4D97-AF65-F5344CB8AC3E}">
        <p14:creationId xmlns:p14="http://schemas.microsoft.com/office/powerpoint/2010/main" val="28050141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impact of our project in Slovakia was threefold.</a:t>
            </a:r>
          </a:p>
          <a:p>
            <a:r>
              <a:rPr lang="en-GB" sz="1200" kern="1200" dirty="0">
                <a:solidFill>
                  <a:schemeClr val="tx1"/>
                </a:solidFill>
                <a:effectLst/>
                <a:latin typeface="+mn-lt"/>
                <a:ea typeface="+mn-ea"/>
                <a:cs typeface="+mn-cs"/>
              </a:rPr>
              <a:t>Firstly </a:t>
            </a:r>
            <a:r>
              <a:rPr lang="en-GB" sz="1200" kern="1200" dirty="0" err="1">
                <a:solidFill>
                  <a:schemeClr val="tx1"/>
                </a:solidFill>
                <a:effectLst/>
                <a:latin typeface="+mn-lt"/>
                <a:ea typeface="+mn-ea"/>
                <a:cs typeface="+mn-cs"/>
              </a:rPr>
              <a:t>Ineko</a:t>
            </a:r>
            <a:r>
              <a:rPr lang="en-GB" sz="1200" kern="1200" dirty="0">
                <a:solidFill>
                  <a:schemeClr val="tx1"/>
                </a:solidFill>
                <a:effectLst/>
                <a:latin typeface="+mn-lt"/>
                <a:ea typeface="+mn-ea"/>
                <a:cs typeface="+mn-cs"/>
              </a:rPr>
              <a:t> is involved in writing legislative proposals. Last year we prepared a document in partnership with the Office for Public Procurement that was accepted into the framework plan of legislative tasks of the government office, meaning it should be discussed by the government in this election period. This document was based on our recommendations that resulted from this project.</a:t>
            </a:r>
          </a:p>
          <a:p>
            <a:r>
              <a:rPr lang="en-GB" sz="1200" kern="1200" dirty="0">
                <a:solidFill>
                  <a:schemeClr val="tx1"/>
                </a:solidFill>
                <a:effectLst/>
                <a:latin typeface="+mn-lt"/>
                <a:ea typeface="+mn-ea"/>
                <a:cs typeface="+mn-cs"/>
              </a:rPr>
              <a:t>We are also currently involved in proposing changes to legislation to ensure the next selection of the head of the Office for Public Procurement is selected in a transparent and fair manner.</a:t>
            </a:r>
          </a:p>
          <a:p>
            <a:pPr lvl="0"/>
            <a:r>
              <a:rPr lang="en-GB" sz="1200" kern="1200" dirty="0">
                <a:solidFill>
                  <a:schemeClr val="tx1"/>
                </a:solidFill>
                <a:effectLst/>
                <a:latin typeface="+mn-lt"/>
                <a:ea typeface="+mn-ea"/>
                <a:cs typeface="+mn-cs"/>
              </a:rPr>
              <a:t>Secondly, our </a:t>
            </a:r>
            <a:r>
              <a:rPr lang="en-GB" sz="1200" kern="1200" dirty="0" err="1">
                <a:solidFill>
                  <a:schemeClr val="tx1"/>
                </a:solidFill>
                <a:effectLst/>
                <a:latin typeface="+mn-lt"/>
                <a:ea typeface="+mn-ea"/>
                <a:cs typeface="+mn-cs"/>
              </a:rPr>
              <a:t>collegues</a:t>
            </a:r>
            <a:r>
              <a:rPr lang="en-GB" sz="1200" kern="1200" dirty="0">
                <a:solidFill>
                  <a:schemeClr val="tx1"/>
                </a:solidFill>
                <a:effectLst/>
                <a:latin typeface="+mn-lt"/>
                <a:ea typeface="+mn-ea"/>
                <a:cs typeface="+mn-cs"/>
              </a:rPr>
              <a:t> from INEKO are also recurrently invited on selection and expert </a:t>
            </a:r>
            <a:r>
              <a:rPr lang="en-GB" sz="1200" kern="1200" dirty="0" err="1">
                <a:solidFill>
                  <a:schemeClr val="tx1"/>
                </a:solidFill>
                <a:effectLst/>
                <a:latin typeface="+mn-lt"/>
                <a:ea typeface="+mn-ea"/>
                <a:cs typeface="+mn-cs"/>
              </a:rPr>
              <a:t>commitees</a:t>
            </a:r>
            <a:r>
              <a:rPr lang="en-GB" sz="1200" kern="1200" dirty="0">
                <a:solidFill>
                  <a:schemeClr val="tx1"/>
                </a:solidFill>
                <a:effectLst/>
                <a:latin typeface="+mn-lt"/>
                <a:ea typeface="+mn-ea"/>
                <a:cs typeface="+mn-cs"/>
              </a:rPr>
              <a:t> in selection procedures. For example Peter </a:t>
            </a:r>
            <a:r>
              <a:rPr lang="en-GB" sz="1200" kern="1200" dirty="0" err="1">
                <a:solidFill>
                  <a:schemeClr val="tx1"/>
                </a:solidFill>
                <a:effectLst/>
                <a:latin typeface="+mn-lt"/>
                <a:ea typeface="+mn-ea"/>
                <a:cs typeface="+mn-cs"/>
              </a:rPr>
              <a:t>Golias</a:t>
            </a:r>
            <a:r>
              <a:rPr lang="en-GB" sz="1200" kern="1200" dirty="0">
                <a:solidFill>
                  <a:schemeClr val="tx1"/>
                </a:solidFill>
                <a:effectLst/>
                <a:latin typeface="+mn-lt"/>
                <a:ea typeface="+mn-ea"/>
                <a:cs typeface="+mn-cs"/>
              </a:rPr>
              <a:t> acted as a member of selection committee in tender for new director of Council for Budget Responsibility. This institution scored a near perfect score for this tender, and was also the overall winner in the project. Peter </a:t>
            </a:r>
            <a:r>
              <a:rPr lang="en-GB" sz="1200" kern="1200" dirty="0" err="1">
                <a:solidFill>
                  <a:schemeClr val="tx1"/>
                </a:solidFill>
                <a:effectLst/>
                <a:latin typeface="+mn-lt"/>
                <a:ea typeface="+mn-ea"/>
                <a:cs typeface="+mn-cs"/>
              </a:rPr>
              <a:t>Golias</a:t>
            </a:r>
            <a:r>
              <a:rPr lang="en-GB" sz="1200" kern="1200" dirty="0">
                <a:solidFill>
                  <a:schemeClr val="tx1"/>
                </a:solidFill>
                <a:effectLst/>
                <a:latin typeface="+mn-lt"/>
                <a:ea typeface="+mn-ea"/>
                <a:cs typeface="+mn-cs"/>
              </a:rPr>
              <a:t> was also on the selection committee in the tender for new director of Agricultural Paying Agency. And our </a:t>
            </a:r>
            <a:r>
              <a:rPr lang="en-GB" sz="1200" kern="1200" dirty="0" err="1">
                <a:solidFill>
                  <a:schemeClr val="tx1"/>
                </a:solidFill>
                <a:effectLst/>
                <a:latin typeface="+mn-lt"/>
                <a:ea typeface="+mn-ea"/>
                <a:cs typeface="+mn-cs"/>
              </a:rPr>
              <a:t>collegue</a:t>
            </a:r>
            <a:r>
              <a:rPr lang="en-GB" sz="1200" kern="1200" dirty="0">
                <a:solidFill>
                  <a:schemeClr val="tx1"/>
                </a:solidFill>
                <a:effectLst/>
                <a:latin typeface="+mn-lt"/>
                <a:ea typeface="+mn-ea"/>
                <a:cs typeface="+mn-cs"/>
              </a:rPr>
              <a:t> Jan </a:t>
            </a:r>
            <a:r>
              <a:rPr lang="en-GB" sz="1200" kern="1200" dirty="0" err="1">
                <a:solidFill>
                  <a:schemeClr val="tx1"/>
                </a:solidFill>
                <a:effectLst/>
                <a:latin typeface="+mn-lt"/>
                <a:ea typeface="+mn-ea"/>
                <a:cs typeface="+mn-cs"/>
              </a:rPr>
              <a:t>Kovalcik</a:t>
            </a:r>
            <a:r>
              <a:rPr lang="en-GB" sz="1200" kern="1200" dirty="0">
                <a:solidFill>
                  <a:schemeClr val="tx1"/>
                </a:solidFill>
                <a:effectLst/>
                <a:latin typeface="+mn-lt"/>
                <a:ea typeface="+mn-ea"/>
                <a:cs typeface="+mn-cs"/>
              </a:rPr>
              <a:t> acted as a member of selection committee in tender for members of Office for Public Procurement’s board.</a:t>
            </a:r>
          </a:p>
          <a:p>
            <a:pPr lvl="0"/>
            <a:r>
              <a:rPr lang="en-GB" sz="1200" kern="1200" dirty="0">
                <a:solidFill>
                  <a:schemeClr val="tx1"/>
                </a:solidFill>
                <a:effectLst/>
                <a:latin typeface="+mn-lt"/>
                <a:ea typeface="+mn-ea"/>
                <a:cs typeface="+mn-cs"/>
              </a:rPr>
              <a:t>Thirdly, </a:t>
            </a:r>
            <a:r>
              <a:rPr lang="en-GB" sz="1200" kern="1200" dirty="0" err="1">
                <a:solidFill>
                  <a:schemeClr val="tx1"/>
                </a:solidFill>
                <a:effectLst/>
                <a:latin typeface="+mn-lt"/>
                <a:ea typeface="+mn-ea"/>
                <a:cs typeface="+mn-cs"/>
              </a:rPr>
              <a:t>Ineko</a:t>
            </a:r>
            <a:r>
              <a:rPr lang="en-GB" sz="1200" kern="1200" dirty="0">
                <a:solidFill>
                  <a:schemeClr val="tx1"/>
                </a:solidFill>
                <a:effectLst/>
                <a:latin typeface="+mn-lt"/>
                <a:ea typeface="+mn-ea"/>
                <a:cs typeface="+mn-cs"/>
              </a:rPr>
              <a:t> has been involved in devising selection procedure frameworks. Selection procedure for the new president of Financial Administration was codesigned by INEKO, as was the universal framework for selection procedures of directors of analytical sections of ministries.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All selection procedures INEKO participated in or helped devise include competition open to all qualified candidates, public hearing, streamed live, expert committee and all results presented to the public.</a:t>
            </a:r>
          </a:p>
          <a:p>
            <a:pPr lvl="0"/>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D81F7242-4D65-4C43-AAF9-FD4B791D2CF3}" type="slidenum">
              <a:rPr lang="en-GB" smtClean="0"/>
              <a:t>9</a:t>
            </a:fld>
            <a:endParaRPr lang="en-GB"/>
          </a:p>
        </p:txBody>
      </p:sp>
    </p:spTree>
    <p:extLst>
      <p:ext uri="{BB962C8B-B14F-4D97-AF65-F5344CB8AC3E}">
        <p14:creationId xmlns:p14="http://schemas.microsoft.com/office/powerpoint/2010/main" val="9046235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What is happening beyond this project?</a:t>
            </a:r>
          </a:p>
          <a:p>
            <a:r>
              <a:rPr lang="en-GB" sz="1200" kern="1200" dirty="0">
                <a:solidFill>
                  <a:schemeClr val="tx1"/>
                </a:solidFill>
                <a:effectLst/>
                <a:latin typeface="+mn-lt"/>
                <a:ea typeface="+mn-ea"/>
                <a:cs typeface="+mn-cs"/>
              </a:rPr>
              <a:t>Here are some other notable examples:</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There is always more work to be done however, as even good legislation can be compromised, and weak laws are unfortunately still prevalent. </a:t>
            </a:r>
          </a:p>
          <a:p>
            <a:r>
              <a:rPr lang="en-GB" sz="1200" kern="1200" dirty="0">
                <a:solidFill>
                  <a:schemeClr val="tx1"/>
                </a:solidFill>
                <a:effectLst/>
                <a:latin typeface="+mn-lt"/>
                <a:ea typeface="+mn-ea"/>
                <a:cs typeface="+mn-cs"/>
              </a:rPr>
              <a:t>Recently, new director of Prison and Court Guard service was selected, without Ministry of Justice that is </a:t>
            </a:r>
            <a:r>
              <a:rPr lang="en-GB" sz="1200" kern="1200" dirty="0" err="1">
                <a:solidFill>
                  <a:schemeClr val="tx1"/>
                </a:solidFill>
                <a:effectLst/>
                <a:latin typeface="+mn-lt"/>
                <a:ea typeface="+mn-ea"/>
                <a:cs typeface="+mn-cs"/>
              </a:rPr>
              <a:t>responsiblr</a:t>
            </a:r>
            <a:r>
              <a:rPr lang="en-GB" sz="1200" kern="1200" dirty="0">
                <a:solidFill>
                  <a:schemeClr val="tx1"/>
                </a:solidFill>
                <a:effectLst/>
                <a:latin typeface="+mn-lt"/>
                <a:ea typeface="+mn-ea"/>
                <a:cs typeface="+mn-cs"/>
              </a:rPr>
              <a:t> for this selection, even attempting to make the process transparent. Candidate’s name was announced for the first time after he was officially appointed. This all happened behind closed doors, with no preceding competition. And similar nominations are very common still.</a:t>
            </a:r>
          </a:p>
          <a:p>
            <a:r>
              <a:rPr lang="en-GB" sz="1200" kern="1200" dirty="0">
                <a:solidFill>
                  <a:schemeClr val="tx1"/>
                </a:solidFill>
                <a:effectLst/>
                <a:latin typeface="+mn-lt"/>
                <a:ea typeface="+mn-ea"/>
                <a:cs typeface="+mn-cs"/>
              </a:rPr>
              <a:t>Another highly criticised nomination occurred in February 2021 when the new special prosecutor was selected, after the previous one ended up arrested. With a fairly strong legislative framework for selection procedure already in place, the current government decided to change and relax the laws only to end up appointing a </a:t>
            </a:r>
            <a:r>
              <a:rPr lang="en-GB" sz="1200" kern="1200" dirty="0" err="1">
                <a:solidFill>
                  <a:schemeClr val="tx1"/>
                </a:solidFill>
                <a:effectLst/>
                <a:latin typeface="+mn-lt"/>
                <a:ea typeface="+mn-ea"/>
                <a:cs typeface="+mn-cs"/>
              </a:rPr>
              <a:t>candidat</a:t>
            </a:r>
            <a:r>
              <a:rPr lang="en-GB" sz="1200" kern="1200" dirty="0">
                <a:solidFill>
                  <a:schemeClr val="tx1"/>
                </a:solidFill>
                <a:effectLst/>
                <a:latin typeface="+mn-lt"/>
                <a:ea typeface="+mn-ea"/>
                <a:cs typeface="+mn-cs"/>
              </a:rPr>
              <a:t>, Mr </a:t>
            </a:r>
            <a:r>
              <a:rPr lang="en-GB" sz="1200" kern="1200" dirty="0" err="1">
                <a:solidFill>
                  <a:schemeClr val="tx1"/>
                </a:solidFill>
                <a:effectLst/>
                <a:latin typeface="+mn-lt"/>
                <a:ea typeface="+mn-ea"/>
                <a:cs typeface="+mn-cs"/>
              </a:rPr>
              <a:t>Lipsic</a:t>
            </a:r>
            <a:r>
              <a:rPr lang="en-GB" sz="1200" kern="1200" dirty="0">
                <a:solidFill>
                  <a:schemeClr val="tx1"/>
                </a:solidFill>
                <a:effectLst/>
                <a:latin typeface="+mn-lt"/>
                <a:ea typeface="+mn-ea"/>
                <a:cs typeface="+mn-cs"/>
              </a:rPr>
              <a:t>, who is highly politically involved and would not meet the criteria without these changes.</a:t>
            </a:r>
          </a:p>
          <a:p>
            <a:r>
              <a:rPr lang="en-GB" sz="1200" kern="1200" dirty="0">
                <a:solidFill>
                  <a:schemeClr val="tx1"/>
                </a:solidFill>
                <a:effectLst/>
                <a:latin typeface="+mn-lt"/>
                <a:ea typeface="+mn-ea"/>
                <a:cs typeface="+mn-cs"/>
              </a:rPr>
              <a:t> Apart from being an ex-minister of justice, and one who has been closely cooperating with the party currently in power, he did not meet some of the qualifications previously required by law – such as already being a prosecutor. Additionally, in 2017 he was convicted of killing a pedestrian while driving and is still serving a suspended sentence for this crime. For prosecutors, this is generally unacceptable.</a:t>
            </a:r>
          </a:p>
          <a:p>
            <a:r>
              <a:rPr lang="en-GB" sz="1200" kern="1200" dirty="0">
                <a:solidFill>
                  <a:schemeClr val="tx1"/>
                </a:solidFill>
                <a:effectLst/>
                <a:latin typeface="+mn-lt"/>
                <a:ea typeface="+mn-ea"/>
                <a:cs typeface="+mn-cs"/>
              </a:rPr>
              <a:t>The third example is the Agricultural Paying Agency</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In April this year, Minister of Agriculture organised a tender for the director of Agricultural Paying Agency. The now ex-minister </a:t>
            </a:r>
            <a:r>
              <a:rPr lang="en-GB" sz="1200" kern="1200" dirty="0" err="1">
                <a:solidFill>
                  <a:schemeClr val="tx1"/>
                </a:solidFill>
                <a:effectLst/>
                <a:latin typeface="+mn-lt"/>
                <a:ea typeface="+mn-ea"/>
                <a:cs typeface="+mn-cs"/>
              </a:rPr>
              <a:t>Micovsky</a:t>
            </a:r>
            <a:r>
              <a:rPr lang="en-GB" sz="1200" kern="1200" dirty="0">
                <a:solidFill>
                  <a:schemeClr val="tx1"/>
                </a:solidFill>
                <a:effectLst/>
                <a:latin typeface="+mn-lt"/>
                <a:ea typeface="+mn-ea"/>
                <a:cs typeface="+mn-cs"/>
              </a:rPr>
              <a:t> (who had to leave office because of another scandalous nomination) invited a committee to assess and evaluate candidates, a member of which was also Peter </a:t>
            </a:r>
            <a:r>
              <a:rPr lang="en-GB" sz="1200" kern="1200" dirty="0" err="1">
                <a:solidFill>
                  <a:schemeClr val="tx1"/>
                </a:solidFill>
                <a:effectLst/>
                <a:latin typeface="+mn-lt"/>
                <a:ea typeface="+mn-ea"/>
                <a:cs typeface="+mn-cs"/>
              </a:rPr>
              <a:t>Golias</a:t>
            </a:r>
            <a:r>
              <a:rPr lang="en-GB" sz="1200" kern="1200" dirty="0">
                <a:solidFill>
                  <a:schemeClr val="tx1"/>
                </a:solidFill>
                <a:effectLst/>
                <a:latin typeface="+mn-lt"/>
                <a:ea typeface="+mn-ea"/>
                <a:cs typeface="+mn-cs"/>
              </a:rPr>
              <a:t>. However, the minister then proceeded to ignore the results the committee had submitted, and appointed a candidate – Mr </a:t>
            </a:r>
            <a:r>
              <a:rPr lang="en-GB" sz="1200" kern="1200" dirty="0" err="1">
                <a:solidFill>
                  <a:schemeClr val="tx1"/>
                </a:solidFill>
                <a:effectLst/>
                <a:latin typeface="+mn-lt"/>
                <a:ea typeface="+mn-ea"/>
                <a:cs typeface="+mn-cs"/>
              </a:rPr>
              <a:t>Janoska</a:t>
            </a:r>
            <a:r>
              <a:rPr lang="en-GB" sz="1200" kern="1200" dirty="0">
                <a:solidFill>
                  <a:schemeClr val="tx1"/>
                </a:solidFill>
                <a:effectLst/>
                <a:latin typeface="+mn-lt"/>
                <a:ea typeface="+mn-ea"/>
                <a:cs typeface="+mn-cs"/>
              </a:rPr>
              <a:t>, who didn’t even apply for the position. Mr </a:t>
            </a:r>
            <a:r>
              <a:rPr lang="en-GB" sz="1200" kern="1200" dirty="0" err="1">
                <a:solidFill>
                  <a:schemeClr val="tx1"/>
                </a:solidFill>
                <a:effectLst/>
                <a:latin typeface="+mn-lt"/>
                <a:ea typeface="+mn-ea"/>
                <a:cs typeface="+mn-cs"/>
              </a:rPr>
              <a:t>Janoska</a:t>
            </a:r>
            <a:r>
              <a:rPr lang="en-GB" sz="1200" kern="1200" dirty="0">
                <a:solidFill>
                  <a:schemeClr val="tx1"/>
                </a:solidFill>
                <a:effectLst/>
                <a:latin typeface="+mn-lt"/>
                <a:ea typeface="+mn-ea"/>
                <a:cs typeface="+mn-cs"/>
              </a:rPr>
              <a:t> was an interim director before, appointed after the previous director was arrested for corruption. </a:t>
            </a:r>
            <a:r>
              <a:rPr lang="en-GB" sz="1200" kern="1200" dirty="0" err="1">
                <a:solidFill>
                  <a:schemeClr val="tx1"/>
                </a:solidFill>
                <a:effectLst/>
                <a:latin typeface="+mn-lt"/>
                <a:ea typeface="+mn-ea"/>
                <a:cs typeface="+mn-cs"/>
              </a:rPr>
              <a:t>Janoska’s</a:t>
            </a:r>
            <a:r>
              <a:rPr lang="en-GB" sz="1200" kern="1200" dirty="0">
                <a:solidFill>
                  <a:schemeClr val="tx1"/>
                </a:solidFill>
                <a:effectLst/>
                <a:latin typeface="+mn-lt"/>
                <a:ea typeface="+mn-ea"/>
                <a:cs typeface="+mn-cs"/>
              </a:rPr>
              <a:t> qualifications are said to be inadequate for the given position, and he has also been criticised for having serious conflict of interest. </a:t>
            </a:r>
          </a:p>
          <a:p>
            <a:r>
              <a:rPr lang="en-GB" sz="1200" kern="1200" dirty="0">
                <a:solidFill>
                  <a:schemeClr val="tx1"/>
                </a:solidFill>
                <a:effectLst/>
                <a:latin typeface="+mn-lt"/>
                <a:ea typeface="+mn-ea"/>
                <a:cs typeface="+mn-cs"/>
              </a:rPr>
              <a:t>The worrying part in all three examples is that these selection procedures were highly monitored by the media and the public, mainly due to the preceding arrests and scandals. The appointing bodies, however, did not care enough and proceeded to ignore basic rules of transparency.</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Things are not all bad however, </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In the past few months, and years in case of City of Bratislava, some authorities have dramatically improved their selection procedures. </a:t>
            </a:r>
          </a:p>
          <a:p>
            <a:r>
              <a:rPr lang="en-GB" sz="1200" kern="1200" dirty="0">
                <a:solidFill>
                  <a:schemeClr val="tx1"/>
                </a:solidFill>
                <a:effectLst/>
                <a:latin typeface="+mn-lt"/>
                <a:ea typeface="+mn-ea"/>
                <a:cs typeface="+mn-cs"/>
              </a:rPr>
              <a:t>In case of the Constitutional Court and the Supreme court, strong legislation is already in place. Only highly qualified candidates are eligible, selection procedure is highly transparent from the very start, with the public having access to all information about candidates and evaluation criteria, with a mandatory public hearing in place and with a detailed public record of final evaluation of candidates. </a:t>
            </a:r>
          </a:p>
          <a:p>
            <a:r>
              <a:rPr lang="en-GB" sz="1200" kern="1200" dirty="0">
                <a:solidFill>
                  <a:schemeClr val="tx1"/>
                </a:solidFill>
                <a:effectLst/>
                <a:latin typeface="+mn-lt"/>
                <a:ea typeface="+mn-ea"/>
                <a:cs typeface="+mn-cs"/>
              </a:rPr>
              <a:t>While there are always ways to compromise the process despite existing binding regulation, this was certainly not the case for the two courts of Slovakia and the tenders were some of the most transparent we have seen.</a:t>
            </a:r>
          </a:p>
          <a:p>
            <a:r>
              <a:rPr lang="en-GB" sz="1200" kern="1200" dirty="0">
                <a:solidFill>
                  <a:schemeClr val="tx1"/>
                </a:solidFill>
                <a:effectLst/>
                <a:latin typeface="+mn-lt"/>
                <a:ea typeface="+mn-ea"/>
                <a:cs typeface="+mn-cs"/>
              </a:rPr>
              <a:t>Furthermore, these underlying laws are very well written and detailed and are a great reference when appealing to lawmakers to make changes to other laws.</a:t>
            </a:r>
          </a:p>
          <a:p>
            <a:r>
              <a:rPr lang="en-GB" sz="1200" kern="1200" dirty="0">
                <a:solidFill>
                  <a:schemeClr val="tx1"/>
                </a:solidFill>
                <a:effectLst/>
                <a:latin typeface="+mn-lt"/>
                <a:ea typeface="+mn-ea"/>
                <a:cs typeface="+mn-cs"/>
              </a:rPr>
              <a:t>A commendable action has been taken by other authorities as well, despite the lack of legal framework.</a:t>
            </a:r>
          </a:p>
          <a:p>
            <a:r>
              <a:rPr lang="en-GB" sz="1200" kern="1200" dirty="0">
                <a:solidFill>
                  <a:schemeClr val="tx1"/>
                </a:solidFill>
                <a:effectLst/>
                <a:latin typeface="+mn-lt"/>
                <a:ea typeface="+mn-ea"/>
                <a:cs typeface="+mn-cs"/>
              </a:rPr>
              <a:t>The City of Bratislava, Ministry of Health and Ministry of Transport have all passed their own regulations on how their selection procedures are conducted. Both Bratislava and Ministry of Transport have published frameworks for transparent selection processes in all their public institutions and public companies and have so far been successful in complying with their own rules. The City of Bratislava has also opened all of their hearings to the public and allowed citizens to watch and participate online in real time. The list of candidates along with their CVs and projects is always published prior to the public hearing. There is also a detailed written record of the committees decision and evaluation, including for example the points awarded to each candidate for each of the relevant categories. The members of selection committees are also always presented to the public in advance.</a:t>
            </a:r>
          </a:p>
        </p:txBody>
      </p:sp>
      <p:sp>
        <p:nvSpPr>
          <p:cNvPr id="4" name="Slide Number Placeholder 3"/>
          <p:cNvSpPr>
            <a:spLocks noGrp="1"/>
          </p:cNvSpPr>
          <p:nvPr>
            <p:ph type="sldNum" sz="quarter" idx="5"/>
          </p:nvPr>
        </p:nvSpPr>
        <p:spPr/>
        <p:txBody>
          <a:bodyPr/>
          <a:lstStyle/>
          <a:p>
            <a:fld id="{D81F7242-4D65-4C43-AAF9-FD4B791D2CF3}" type="slidenum">
              <a:rPr lang="en-GB" smtClean="0"/>
              <a:t>11</a:t>
            </a:fld>
            <a:endParaRPr lang="en-GB"/>
          </a:p>
        </p:txBody>
      </p:sp>
    </p:spTree>
    <p:extLst>
      <p:ext uri="{BB962C8B-B14F-4D97-AF65-F5344CB8AC3E}">
        <p14:creationId xmlns:p14="http://schemas.microsoft.com/office/powerpoint/2010/main" val="31683847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That would be all from me, thank you very much for your attention.</a:t>
            </a:r>
          </a:p>
          <a:p>
            <a:endParaRPr lang="en-GB" dirty="0"/>
          </a:p>
        </p:txBody>
      </p:sp>
      <p:sp>
        <p:nvSpPr>
          <p:cNvPr id="4" name="Slide Number Placeholder 3"/>
          <p:cNvSpPr>
            <a:spLocks noGrp="1"/>
          </p:cNvSpPr>
          <p:nvPr>
            <p:ph type="sldNum" sz="quarter" idx="5"/>
          </p:nvPr>
        </p:nvSpPr>
        <p:spPr/>
        <p:txBody>
          <a:bodyPr/>
          <a:lstStyle/>
          <a:p>
            <a:fld id="{D81F7242-4D65-4C43-AAF9-FD4B791D2CF3}" type="slidenum">
              <a:rPr lang="en-GB" smtClean="0"/>
              <a:t>12</a:t>
            </a:fld>
            <a:endParaRPr lang="en-GB"/>
          </a:p>
        </p:txBody>
      </p:sp>
    </p:spTree>
    <p:extLst>
      <p:ext uri="{BB962C8B-B14F-4D97-AF65-F5344CB8AC3E}">
        <p14:creationId xmlns:p14="http://schemas.microsoft.com/office/powerpoint/2010/main" val="207669337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1C43C1-2B45-4FFA-B0D9-74326FF87D5C}"/>
              </a:ext>
            </a:extLst>
          </p:cNvPr>
          <p:cNvSpPr>
            <a:spLocks noGrp="1"/>
          </p:cNvSpPr>
          <p:nvPr>
            <p:ph type="ctrTitle"/>
          </p:nvPr>
        </p:nvSpPr>
        <p:spPr>
          <a:xfrm>
            <a:off x="1524000" y="1122363"/>
            <a:ext cx="9144000" cy="2387600"/>
          </a:xfrm>
        </p:spPr>
        <p:txBody>
          <a:bodyPr anchor="b"/>
          <a:lstStyle>
            <a:lvl1pPr algn="ctr">
              <a:defRPr sz="6000"/>
            </a:lvl1pPr>
          </a:lstStyle>
          <a:p>
            <a:r>
              <a:rPr lang="en-US" dirty="0"/>
              <a:t>Click to edit Master title style</a:t>
            </a:r>
            <a:endParaRPr lang="en-GB" dirty="0"/>
          </a:p>
        </p:txBody>
      </p:sp>
      <p:sp>
        <p:nvSpPr>
          <p:cNvPr id="3" name="Subtitle 2">
            <a:extLst>
              <a:ext uri="{FF2B5EF4-FFF2-40B4-BE49-F238E27FC236}">
                <a16:creationId xmlns:a16="http://schemas.microsoft.com/office/drawing/2014/main" id="{325358B4-0973-465F-BC2B-96FC75D6394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4" name="Date Placeholder 3">
            <a:extLst>
              <a:ext uri="{FF2B5EF4-FFF2-40B4-BE49-F238E27FC236}">
                <a16:creationId xmlns:a16="http://schemas.microsoft.com/office/drawing/2014/main" id="{A52F68DF-CAD3-4933-8339-9674B22725AE}"/>
              </a:ext>
            </a:extLst>
          </p:cNvPr>
          <p:cNvSpPr>
            <a:spLocks noGrp="1"/>
          </p:cNvSpPr>
          <p:nvPr>
            <p:ph type="dt" sz="half" idx="10"/>
          </p:nvPr>
        </p:nvSpPr>
        <p:spPr/>
        <p:txBody>
          <a:bodyPr/>
          <a:lstStyle/>
          <a:p>
            <a:endParaRPr lang="en-GB" dirty="0"/>
          </a:p>
        </p:txBody>
      </p:sp>
      <p:sp>
        <p:nvSpPr>
          <p:cNvPr id="5" name="Footer Placeholder 4">
            <a:extLst>
              <a:ext uri="{FF2B5EF4-FFF2-40B4-BE49-F238E27FC236}">
                <a16:creationId xmlns:a16="http://schemas.microsoft.com/office/drawing/2014/main" id="{B5A7F2D8-5018-438B-84ED-DB3A468533B4}"/>
              </a:ext>
            </a:extLst>
          </p:cNvPr>
          <p:cNvSpPr>
            <a:spLocks noGrp="1"/>
          </p:cNvSpPr>
          <p:nvPr>
            <p:ph type="ftr" sz="quarter" idx="11"/>
          </p:nvPr>
        </p:nvSpPr>
        <p:spPr/>
        <p:txBody>
          <a:bodyPr/>
          <a:lstStyle/>
          <a:p>
            <a:r>
              <a:rPr lang="sv-SE"/>
              <a:t>Alzbeta Tibenska</a:t>
            </a:r>
            <a:endParaRPr lang="en-GB" dirty="0"/>
          </a:p>
        </p:txBody>
      </p:sp>
      <p:sp>
        <p:nvSpPr>
          <p:cNvPr id="6" name="Slide Number Placeholder 5">
            <a:extLst>
              <a:ext uri="{FF2B5EF4-FFF2-40B4-BE49-F238E27FC236}">
                <a16:creationId xmlns:a16="http://schemas.microsoft.com/office/drawing/2014/main" id="{B2E8CCB2-ADE0-4281-A433-1BD6651A984F}"/>
              </a:ext>
            </a:extLst>
          </p:cNvPr>
          <p:cNvSpPr>
            <a:spLocks noGrp="1"/>
          </p:cNvSpPr>
          <p:nvPr>
            <p:ph type="sldNum" sz="quarter" idx="12"/>
          </p:nvPr>
        </p:nvSpPr>
        <p:spPr/>
        <p:txBody>
          <a:bodyPr/>
          <a:lstStyle/>
          <a:p>
            <a:fld id="{D612AA2A-FC6A-46BB-A8C4-F1CFAF90B4D0}" type="slidenum">
              <a:rPr lang="en-GB" smtClean="0"/>
              <a:t>‹#›</a:t>
            </a:fld>
            <a:endParaRPr lang="en-GB" dirty="0"/>
          </a:p>
        </p:txBody>
      </p:sp>
      <p:pic>
        <p:nvPicPr>
          <p:cNvPr id="7" name="Picture 6">
            <a:extLst>
              <a:ext uri="{FF2B5EF4-FFF2-40B4-BE49-F238E27FC236}">
                <a16:creationId xmlns:a16="http://schemas.microsoft.com/office/drawing/2014/main" id="{3CE9FF14-E279-4F52-A3BB-BCFC5410165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244360" y="384050"/>
            <a:ext cx="2109439" cy="402927"/>
          </a:xfrm>
          <a:prstGeom prst="rect">
            <a:avLst/>
          </a:prstGeom>
        </p:spPr>
      </p:pic>
      <p:pic>
        <p:nvPicPr>
          <p:cNvPr id="8" name="Obrázok 6">
            <a:extLst>
              <a:ext uri="{FF2B5EF4-FFF2-40B4-BE49-F238E27FC236}">
                <a16:creationId xmlns:a16="http://schemas.microsoft.com/office/drawing/2014/main" id="{5F40DE47-8FA7-4E3C-9A1A-8B9863715853}"/>
              </a:ext>
            </a:extLst>
          </p:cNvPr>
          <p:cNvPicPr/>
          <p:nvPr userDrawn="1"/>
        </p:nvPicPr>
        <p:blipFill rotWithShape="1">
          <a:blip r:embed="rId3" cstate="print">
            <a:extLst>
              <a:ext uri="{28A0092B-C50C-407E-A947-70E740481C1C}">
                <a14:useLocalDpi xmlns:a14="http://schemas.microsoft.com/office/drawing/2010/main" val="0"/>
              </a:ext>
            </a:extLst>
          </a:blip>
          <a:srcRect l="11169" t="10169" r="8269" b="10435"/>
          <a:stretch/>
        </p:blipFill>
        <p:spPr bwMode="auto">
          <a:xfrm>
            <a:off x="411480" y="136525"/>
            <a:ext cx="1798320" cy="857568"/>
          </a:xfrm>
          <a:prstGeom prst="rect">
            <a:avLst/>
          </a:prstGeom>
          <a:noFill/>
          <a:ln>
            <a:noFill/>
          </a:ln>
        </p:spPr>
      </p:pic>
    </p:spTree>
    <p:extLst>
      <p:ext uri="{BB962C8B-B14F-4D97-AF65-F5344CB8AC3E}">
        <p14:creationId xmlns:p14="http://schemas.microsoft.com/office/powerpoint/2010/main" val="29537087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693D8C-F9EC-4DE5-B8B2-93D0D0AC842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0D448C7-CB41-4B99-B1D1-E39D5215E9E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8A0C05C-C398-4180-8E4F-ABAAF7B21600}"/>
              </a:ext>
            </a:extLst>
          </p:cNvPr>
          <p:cNvSpPr>
            <a:spLocks noGrp="1"/>
          </p:cNvSpPr>
          <p:nvPr>
            <p:ph type="dt" sz="half" idx="10"/>
          </p:nvPr>
        </p:nvSpPr>
        <p:spPr/>
        <p:txBody>
          <a:bodyPr/>
          <a:lstStyle/>
          <a:p>
            <a:endParaRPr lang="en-GB" dirty="0"/>
          </a:p>
        </p:txBody>
      </p:sp>
      <p:sp>
        <p:nvSpPr>
          <p:cNvPr id="5" name="Footer Placeholder 4">
            <a:extLst>
              <a:ext uri="{FF2B5EF4-FFF2-40B4-BE49-F238E27FC236}">
                <a16:creationId xmlns:a16="http://schemas.microsoft.com/office/drawing/2014/main" id="{B6DA00EA-9B31-4733-B074-F2C358FAF86F}"/>
              </a:ext>
            </a:extLst>
          </p:cNvPr>
          <p:cNvSpPr>
            <a:spLocks noGrp="1"/>
          </p:cNvSpPr>
          <p:nvPr>
            <p:ph type="ftr" sz="quarter" idx="11"/>
          </p:nvPr>
        </p:nvSpPr>
        <p:spPr/>
        <p:txBody>
          <a:bodyPr/>
          <a:lstStyle/>
          <a:p>
            <a:r>
              <a:rPr lang="sv-SE"/>
              <a:t>Alzbeta Tibenska</a:t>
            </a:r>
            <a:endParaRPr lang="en-GB"/>
          </a:p>
        </p:txBody>
      </p:sp>
      <p:sp>
        <p:nvSpPr>
          <p:cNvPr id="6" name="Slide Number Placeholder 5">
            <a:extLst>
              <a:ext uri="{FF2B5EF4-FFF2-40B4-BE49-F238E27FC236}">
                <a16:creationId xmlns:a16="http://schemas.microsoft.com/office/drawing/2014/main" id="{1E30861D-E904-4C41-AF4C-F83595D73A80}"/>
              </a:ext>
            </a:extLst>
          </p:cNvPr>
          <p:cNvSpPr>
            <a:spLocks noGrp="1"/>
          </p:cNvSpPr>
          <p:nvPr>
            <p:ph type="sldNum" sz="quarter" idx="12"/>
          </p:nvPr>
        </p:nvSpPr>
        <p:spPr/>
        <p:txBody>
          <a:bodyPr/>
          <a:lstStyle/>
          <a:p>
            <a:fld id="{D612AA2A-FC6A-46BB-A8C4-F1CFAF90B4D0}" type="slidenum">
              <a:rPr lang="en-GB" smtClean="0"/>
              <a:t>‹#›</a:t>
            </a:fld>
            <a:endParaRPr lang="en-GB"/>
          </a:p>
        </p:txBody>
      </p:sp>
    </p:spTree>
    <p:extLst>
      <p:ext uri="{BB962C8B-B14F-4D97-AF65-F5344CB8AC3E}">
        <p14:creationId xmlns:p14="http://schemas.microsoft.com/office/powerpoint/2010/main" val="37117155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C52BCF-6B00-4F2A-8655-81645A5E8B92}"/>
              </a:ext>
            </a:extLst>
          </p:cNvPr>
          <p:cNvSpPr>
            <a:spLocks noGrp="1"/>
          </p:cNvSpPr>
          <p:nvPr>
            <p:ph type="title"/>
          </p:nvPr>
        </p:nvSpPr>
        <p:spPr>
          <a:xfrm>
            <a:off x="831850" y="1709738"/>
            <a:ext cx="10515600" cy="2852737"/>
          </a:xfrm>
        </p:spPr>
        <p:txBody>
          <a:bodyPr anchor="b"/>
          <a:lstStyle>
            <a:lvl1pPr>
              <a:defRPr sz="6000"/>
            </a:lvl1p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63E60279-4D0C-4750-A6DE-DE1B81DBE1D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14CECED-7392-4755-9571-420B4B010A6A}"/>
              </a:ext>
            </a:extLst>
          </p:cNvPr>
          <p:cNvSpPr>
            <a:spLocks noGrp="1"/>
          </p:cNvSpPr>
          <p:nvPr>
            <p:ph type="dt" sz="half" idx="10"/>
          </p:nvPr>
        </p:nvSpPr>
        <p:spPr/>
        <p:txBody>
          <a:bodyPr/>
          <a:lstStyle/>
          <a:p>
            <a:endParaRPr lang="en-GB" dirty="0"/>
          </a:p>
        </p:txBody>
      </p:sp>
      <p:sp>
        <p:nvSpPr>
          <p:cNvPr id="5" name="Footer Placeholder 4">
            <a:extLst>
              <a:ext uri="{FF2B5EF4-FFF2-40B4-BE49-F238E27FC236}">
                <a16:creationId xmlns:a16="http://schemas.microsoft.com/office/drawing/2014/main" id="{80D46B5E-8F45-477B-B402-42D3E1124101}"/>
              </a:ext>
            </a:extLst>
          </p:cNvPr>
          <p:cNvSpPr>
            <a:spLocks noGrp="1"/>
          </p:cNvSpPr>
          <p:nvPr>
            <p:ph type="ftr" sz="quarter" idx="11"/>
          </p:nvPr>
        </p:nvSpPr>
        <p:spPr/>
        <p:txBody>
          <a:bodyPr/>
          <a:lstStyle/>
          <a:p>
            <a:r>
              <a:rPr lang="sv-SE"/>
              <a:t>Alzbeta Tibenska</a:t>
            </a:r>
            <a:endParaRPr lang="en-GB"/>
          </a:p>
        </p:txBody>
      </p:sp>
      <p:sp>
        <p:nvSpPr>
          <p:cNvPr id="6" name="Slide Number Placeholder 5">
            <a:extLst>
              <a:ext uri="{FF2B5EF4-FFF2-40B4-BE49-F238E27FC236}">
                <a16:creationId xmlns:a16="http://schemas.microsoft.com/office/drawing/2014/main" id="{907C4520-7366-4339-AE98-0D3FFE7A1349}"/>
              </a:ext>
            </a:extLst>
          </p:cNvPr>
          <p:cNvSpPr>
            <a:spLocks noGrp="1"/>
          </p:cNvSpPr>
          <p:nvPr>
            <p:ph type="sldNum" sz="quarter" idx="12"/>
          </p:nvPr>
        </p:nvSpPr>
        <p:spPr/>
        <p:txBody>
          <a:bodyPr/>
          <a:lstStyle/>
          <a:p>
            <a:fld id="{D612AA2A-FC6A-46BB-A8C4-F1CFAF90B4D0}" type="slidenum">
              <a:rPr lang="en-GB" smtClean="0"/>
              <a:t>‹#›</a:t>
            </a:fld>
            <a:endParaRPr lang="en-GB"/>
          </a:p>
        </p:txBody>
      </p:sp>
    </p:spTree>
    <p:extLst>
      <p:ext uri="{BB962C8B-B14F-4D97-AF65-F5344CB8AC3E}">
        <p14:creationId xmlns:p14="http://schemas.microsoft.com/office/powerpoint/2010/main" val="242090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7B0AAB-C0E5-4ED3-A4E5-0228206E4A2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2645F2F-21BF-4D9C-BF5E-BD66F9FB4A3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06C8384-A3BE-4F3B-B115-54563ECD248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5F6F3A3-B33E-4E70-8F9B-C45C7B02F53D}"/>
              </a:ext>
            </a:extLst>
          </p:cNvPr>
          <p:cNvSpPr>
            <a:spLocks noGrp="1"/>
          </p:cNvSpPr>
          <p:nvPr>
            <p:ph type="dt" sz="half" idx="10"/>
          </p:nvPr>
        </p:nvSpPr>
        <p:spPr/>
        <p:txBody>
          <a:bodyPr/>
          <a:lstStyle/>
          <a:p>
            <a:endParaRPr lang="en-GB" dirty="0"/>
          </a:p>
        </p:txBody>
      </p:sp>
      <p:sp>
        <p:nvSpPr>
          <p:cNvPr id="6" name="Footer Placeholder 5">
            <a:extLst>
              <a:ext uri="{FF2B5EF4-FFF2-40B4-BE49-F238E27FC236}">
                <a16:creationId xmlns:a16="http://schemas.microsoft.com/office/drawing/2014/main" id="{7DDBEE96-D1EA-4F74-8703-3F7BC2DD6D69}"/>
              </a:ext>
            </a:extLst>
          </p:cNvPr>
          <p:cNvSpPr>
            <a:spLocks noGrp="1"/>
          </p:cNvSpPr>
          <p:nvPr>
            <p:ph type="ftr" sz="quarter" idx="11"/>
          </p:nvPr>
        </p:nvSpPr>
        <p:spPr/>
        <p:txBody>
          <a:bodyPr/>
          <a:lstStyle/>
          <a:p>
            <a:r>
              <a:rPr lang="sv-SE"/>
              <a:t>Alzbeta Tibenska</a:t>
            </a:r>
            <a:endParaRPr lang="en-GB"/>
          </a:p>
        </p:txBody>
      </p:sp>
      <p:sp>
        <p:nvSpPr>
          <p:cNvPr id="7" name="Slide Number Placeholder 6">
            <a:extLst>
              <a:ext uri="{FF2B5EF4-FFF2-40B4-BE49-F238E27FC236}">
                <a16:creationId xmlns:a16="http://schemas.microsoft.com/office/drawing/2014/main" id="{E57AB41C-2717-43C7-8921-0EC8246041E6}"/>
              </a:ext>
            </a:extLst>
          </p:cNvPr>
          <p:cNvSpPr>
            <a:spLocks noGrp="1"/>
          </p:cNvSpPr>
          <p:nvPr>
            <p:ph type="sldNum" sz="quarter" idx="12"/>
          </p:nvPr>
        </p:nvSpPr>
        <p:spPr/>
        <p:txBody>
          <a:bodyPr/>
          <a:lstStyle/>
          <a:p>
            <a:fld id="{D612AA2A-FC6A-46BB-A8C4-F1CFAF90B4D0}" type="slidenum">
              <a:rPr lang="en-GB" smtClean="0"/>
              <a:t>‹#›</a:t>
            </a:fld>
            <a:endParaRPr lang="en-GB"/>
          </a:p>
        </p:txBody>
      </p:sp>
    </p:spTree>
    <p:extLst>
      <p:ext uri="{BB962C8B-B14F-4D97-AF65-F5344CB8AC3E}">
        <p14:creationId xmlns:p14="http://schemas.microsoft.com/office/powerpoint/2010/main" val="19755003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76F34E-EB4D-43AD-9AD6-160C045E8F2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D44610C-0F8E-4922-93FB-8EC483D19C5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7EACE9-8623-47A0-A76B-5CB9FCF67BE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C1269DC-28ED-4D6C-9A18-7B4C96D75DD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6AA7FB5-4560-4F30-9B61-BE1BD3722C3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8A9236C-47E8-4F9F-9D9D-7292F45F10CC}"/>
              </a:ext>
            </a:extLst>
          </p:cNvPr>
          <p:cNvSpPr>
            <a:spLocks noGrp="1"/>
          </p:cNvSpPr>
          <p:nvPr>
            <p:ph type="dt" sz="half" idx="10"/>
          </p:nvPr>
        </p:nvSpPr>
        <p:spPr/>
        <p:txBody>
          <a:bodyPr/>
          <a:lstStyle/>
          <a:p>
            <a:endParaRPr lang="en-GB" dirty="0"/>
          </a:p>
        </p:txBody>
      </p:sp>
      <p:sp>
        <p:nvSpPr>
          <p:cNvPr id="8" name="Footer Placeholder 7">
            <a:extLst>
              <a:ext uri="{FF2B5EF4-FFF2-40B4-BE49-F238E27FC236}">
                <a16:creationId xmlns:a16="http://schemas.microsoft.com/office/drawing/2014/main" id="{5CAE274D-87DD-4595-A67A-90DFF268BF87}"/>
              </a:ext>
            </a:extLst>
          </p:cNvPr>
          <p:cNvSpPr>
            <a:spLocks noGrp="1"/>
          </p:cNvSpPr>
          <p:nvPr>
            <p:ph type="ftr" sz="quarter" idx="11"/>
          </p:nvPr>
        </p:nvSpPr>
        <p:spPr/>
        <p:txBody>
          <a:bodyPr/>
          <a:lstStyle/>
          <a:p>
            <a:r>
              <a:rPr lang="sv-SE"/>
              <a:t>Alzbeta Tibenska</a:t>
            </a:r>
            <a:endParaRPr lang="en-GB"/>
          </a:p>
        </p:txBody>
      </p:sp>
      <p:sp>
        <p:nvSpPr>
          <p:cNvPr id="9" name="Slide Number Placeholder 8">
            <a:extLst>
              <a:ext uri="{FF2B5EF4-FFF2-40B4-BE49-F238E27FC236}">
                <a16:creationId xmlns:a16="http://schemas.microsoft.com/office/drawing/2014/main" id="{799B3BA2-E9DD-40E3-AB5E-2183B26988CF}"/>
              </a:ext>
            </a:extLst>
          </p:cNvPr>
          <p:cNvSpPr>
            <a:spLocks noGrp="1"/>
          </p:cNvSpPr>
          <p:nvPr>
            <p:ph type="sldNum" sz="quarter" idx="12"/>
          </p:nvPr>
        </p:nvSpPr>
        <p:spPr/>
        <p:txBody>
          <a:bodyPr/>
          <a:lstStyle/>
          <a:p>
            <a:fld id="{D612AA2A-FC6A-46BB-A8C4-F1CFAF90B4D0}" type="slidenum">
              <a:rPr lang="en-GB" smtClean="0"/>
              <a:t>‹#›</a:t>
            </a:fld>
            <a:endParaRPr lang="en-GB"/>
          </a:p>
        </p:txBody>
      </p:sp>
    </p:spTree>
    <p:extLst>
      <p:ext uri="{BB962C8B-B14F-4D97-AF65-F5344CB8AC3E}">
        <p14:creationId xmlns:p14="http://schemas.microsoft.com/office/powerpoint/2010/main" val="28267612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E115D8-F662-4E2C-BE5C-F9B4060344B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5E7AEDD-ECD4-4364-8830-4C97B71F2192}"/>
              </a:ext>
            </a:extLst>
          </p:cNvPr>
          <p:cNvSpPr>
            <a:spLocks noGrp="1"/>
          </p:cNvSpPr>
          <p:nvPr>
            <p:ph type="dt" sz="half" idx="10"/>
          </p:nvPr>
        </p:nvSpPr>
        <p:spPr/>
        <p:txBody>
          <a:bodyPr/>
          <a:lstStyle/>
          <a:p>
            <a:endParaRPr lang="en-GB" dirty="0"/>
          </a:p>
        </p:txBody>
      </p:sp>
      <p:sp>
        <p:nvSpPr>
          <p:cNvPr id="4" name="Footer Placeholder 3">
            <a:extLst>
              <a:ext uri="{FF2B5EF4-FFF2-40B4-BE49-F238E27FC236}">
                <a16:creationId xmlns:a16="http://schemas.microsoft.com/office/drawing/2014/main" id="{9D1FF093-F12C-4663-BC69-48B3D40CE16A}"/>
              </a:ext>
            </a:extLst>
          </p:cNvPr>
          <p:cNvSpPr>
            <a:spLocks noGrp="1"/>
          </p:cNvSpPr>
          <p:nvPr>
            <p:ph type="ftr" sz="quarter" idx="11"/>
          </p:nvPr>
        </p:nvSpPr>
        <p:spPr/>
        <p:txBody>
          <a:bodyPr/>
          <a:lstStyle/>
          <a:p>
            <a:r>
              <a:rPr lang="sv-SE"/>
              <a:t>Alzbeta Tibenska</a:t>
            </a:r>
            <a:endParaRPr lang="en-GB"/>
          </a:p>
        </p:txBody>
      </p:sp>
      <p:sp>
        <p:nvSpPr>
          <p:cNvPr id="5" name="Slide Number Placeholder 4">
            <a:extLst>
              <a:ext uri="{FF2B5EF4-FFF2-40B4-BE49-F238E27FC236}">
                <a16:creationId xmlns:a16="http://schemas.microsoft.com/office/drawing/2014/main" id="{986D05AF-6EB3-469D-A172-CBDF8042F978}"/>
              </a:ext>
            </a:extLst>
          </p:cNvPr>
          <p:cNvSpPr>
            <a:spLocks noGrp="1"/>
          </p:cNvSpPr>
          <p:nvPr>
            <p:ph type="sldNum" sz="quarter" idx="12"/>
          </p:nvPr>
        </p:nvSpPr>
        <p:spPr/>
        <p:txBody>
          <a:bodyPr/>
          <a:lstStyle/>
          <a:p>
            <a:fld id="{D612AA2A-FC6A-46BB-A8C4-F1CFAF90B4D0}" type="slidenum">
              <a:rPr lang="en-GB" smtClean="0"/>
              <a:t>‹#›</a:t>
            </a:fld>
            <a:endParaRPr lang="en-GB"/>
          </a:p>
        </p:txBody>
      </p:sp>
    </p:spTree>
    <p:extLst>
      <p:ext uri="{BB962C8B-B14F-4D97-AF65-F5344CB8AC3E}">
        <p14:creationId xmlns:p14="http://schemas.microsoft.com/office/powerpoint/2010/main" val="24232337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58350B4-A94D-457C-9E5E-41ABB4634F46}"/>
              </a:ext>
            </a:extLst>
          </p:cNvPr>
          <p:cNvSpPr>
            <a:spLocks noGrp="1"/>
          </p:cNvSpPr>
          <p:nvPr>
            <p:ph type="dt" sz="half" idx="10"/>
          </p:nvPr>
        </p:nvSpPr>
        <p:spPr/>
        <p:txBody>
          <a:bodyPr/>
          <a:lstStyle/>
          <a:p>
            <a:endParaRPr lang="en-GB" dirty="0"/>
          </a:p>
        </p:txBody>
      </p:sp>
      <p:sp>
        <p:nvSpPr>
          <p:cNvPr id="3" name="Footer Placeholder 2">
            <a:extLst>
              <a:ext uri="{FF2B5EF4-FFF2-40B4-BE49-F238E27FC236}">
                <a16:creationId xmlns:a16="http://schemas.microsoft.com/office/drawing/2014/main" id="{BCAC2587-2DA8-4F73-9A47-942560393D47}"/>
              </a:ext>
            </a:extLst>
          </p:cNvPr>
          <p:cNvSpPr>
            <a:spLocks noGrp="1"/>
          </p:cNvSpPr>
          <p:nvPr>
            <p:ph type="ftr" sz="quarter" idx="11"/>
          </p:nvPr>
        </p:nvSpPr>
        <p:spPr/>
        <p:txBody>
          <a:bodyPr/>
          <a:lstStyle/>
          <a:p>
            <a:r>
              <a:rPr lang="sv-SE"/>
              <a:t>Alzbeta Tibenska</a:t>
            </a:r>
            <a:endParaRPr lang="en-GB"/>
          </a:p>
        </p:txBody>
      </p:sp>
      <p:sp>
        <p:nvSpPr>
          <p:cNvPr id="4" name="Slide Number Placeholder 3">
            <a:extLst>
              <a:ext uri="{FF2B5EF4-FFF2-40B4-BE49-F238E27FC236}">
                <a16:creationId xmlns:a16="http://schemas.microsoft.com/office/drawing/2014/main" id="{5122F228-5A15-4589-B9D5-C4B30D1E1499}"/>
              </a:ext>
            </a:extLst>
          </p:cNvPr>
          <p:cNvSpPr>
            <a:spLocks noGrp="1"/>
          </p:cNvSpPr>
          <p:nvPr>
            <p:ph type="sldNum" sz="quarter" idx="12"/>
          </p:nvPr>
        </p:nvSpPr>
        <p:spPr/>
        <p:txBody>
          <a:bodyPr/>
          <a:lstStyle/>
          <a:p>
            <a:fld id="{D612AA2A-FC6A-46BB-A8C4-F1CFAF90B4D0}" type="slidenum">
              <a:rPr lang="en-GB" smtClean="0"/>
              <a:t>‹#›</a:t>
            </a:fld>
            <a:endParaRPr lang="en-GB"/>
          </a:p>
        </p:txBody>
      </p:sp>
    </p:spTree>
    <p:extLst>
      <p:ext uri="{BB962C8B-B14F-4D97-AF65-F5344CB8AC3E}">
        <p14:creationId xmlns:p14="http://schemas.microsoft.com/office/powerpoint/2010/main" val="4411280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EB2DC4-2D2D-48FC-BE24-5CF64753AFE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BE34429-BF87-4309-9D8E-69E1CAF239A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0E0DE42-8D27-424D-8842-E5F6B1DFDEF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DCD35BF-0121-4722-953B-8C5448BA6E33}"/>
              </a:ext>
            </a:extLst>
          </p:cNvPr>
          <p:cNvSpPr>
            <a:spLocks noGrp="1"/>
          </p:cNvSpPr>
          <p:nvPr>
            <p:ph type="dt" sz="half" idx="10"/>
          </p:nvPr>
        </p:nvSpPr>
        <p:spPr/>
        <p:txBody>
          <a:bodyPr/>
          <a:lstStyle/>
          <a:p>
            <a:endParaRPr lang="en-GB" dirty="0"/>
          </a:p>
        </p:txBody>
      </p:sp>
      <p:sp>
        <p:nvSpPr>
          <p:cNvPr id="6" name="Footer Placeholder 5">
            <a:extLst>
              <a:ext uri="{FF2B5EF4-FFF2-40B4-BE49-F238E27FC236}">
                <a16:creationId xmlns:a16="http://schemas.microsoft.com/office/drawing/2014/main" id="{0DC3A188-A665-4A20-8B83-FED1D464D8A7}"/>
              </a:ext>
            </a:extLst>
          </p:cNvPr>
          <p:cNvSpPr>
            <a:spLocks noGrp="1"/>
          </p:cNvSpPr>
          <p:nvPr>
            <p:ph type="ftr" sz="quarter" idx="11"/>
          </p:nvPr>
        </p:nvSpPr>
        <p:spPr/>
        <p:txBody>
          <a:bodyPr/>
          <a:lstStyle/>
          <a:p>
            <a:r>
              <a:rPr lang="sv-SE"/>
              <a:t>Alzbeta Tibenska</a:t>
            </a:r>
            <a:endParaRPr lang="en-GB"/>
          </a:p>
        </p:txBody>
      </p:sp>
      <p:sp>
        <p:nvSpPr>
          <p:cNvPr id="7" name="Slide Number Placeholder 6">
            <a:extLst>
              <a:ext uri="{FF2B5EF4-FFF2-40B4-BE49-F238E27FC236}">
                <a16:creationId xmlns:a16="http://schemas.microsoft.com/office/drawing/2014/main" id="{9C7864FA-8CE0-498E-A88B-3C21B7846A23}"/>
              </a:ext>
            </a:extLst>
          </p:cNvPr>
          <p:cNvSpPr>
            <a:spLocks noGrp="1"/>
          </p:cNvSpPr>
          <p:nvPr>
            <p:ph type="sldNum" sz="quarter" idx="12"/>
          </p:nvPr>
        </p:nvSpPr>
        <p:spPr/>
        <p:txBody>
          <a:bodyPr/>
          <a:lstStyle/>
          <a:p>
            <a:fld id="{D612AA2A-FC6A-46BB-A8C4-F1CFAF90B4D0}" type="slidenum">
              <a:rPr lang="en-GB" smtClean="0"/>
              <a:t>‹#›</a:t>
            </a:fld>
            <a:endParaRPr lang="en-GB"/>
          </a:p>
        </p:txBody>
      </p:sp>
    </p:spTree>
    <p:extLst>
      <p:ext uri="{BB962C8B-B14F-4D97-AF65-F5344CB8AC3E}">
        <p14:creationId xmlns:p14="http://schemas.microsoft.com/office/powerpoint/2010/main" val="4297498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ED14F9-F507-4990-B651-2AB3484DA7C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1E63841-7691-4809-BDB2-23D67C23B32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615C5E3-75E0-4BA3-B711-71030BC304D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C0C715B-0A53-48A0-A722-9D32F0EA77EE}"/>
              </a:ext>
            </a:extLst>
          </p:cNvPr>
          <p:cNvSpPr>
            <a:spLocks noGrp="1"/>
          </p:cNvSpPr>
          <p:nvPr>
            <p:ph type="dt" sz="half" idx="10"/>
          </p:nvPr>
        </p:nvSpPr>
        <p:spPr/>
        <p:txBody>
          <a:bodyPr/>
          <a:lstStyle/>
          <a:p>
            <a:endParaRPr lang="en-GB" dirty="0"/>
          </a:p>
        </p:txBody>
      </p:sp>
      <p:sp>
        <p:nvSpPr>
          <p:cNvPr id="6" name="Footer Placeholder 5">
            <a:extLst>
              <a:ext uri="{FF2B5EF4-FFF2-40B4-BE49-F238E27FC236}">
                <a16:creationId xmlns:a16="http://schemas.microsoft.com/office/drawing/2014/main" id="{DA1CD6E4-1CC9-441E-89F1-EA87939C15D2}"/>
              </a:ext>
            </a:extLst>
          </p:cNvPr>
          <p:cNvSpPr>
            <a:spLocks noGrp="1"/>
          </p:cNvSpPr>
          <p:nvPr>
            <p:ph type="ftr" sz="quarter" idx="11"/>
          </p:nvPr>
        </p:nvSpPr>
        <p:spPr/>
        <p:txBody>
          <a:bodyPr/>
          <a:lstStyle/>
          <a:p>
            <a:r>
              <a:rPr lang="sv-SE"/>
              <a:t>Alzbeta Tibenska</a:t>
            </a:r>
            <a:endParaRPr lang="en-GB"/>
          </a:p>
        </p:txBody>
      </p:sp>
      <p:sp>
        <p:nvSpPr>
          <p:cNvPr id="7" name="Slide Number Placeholder 6">
            <a:extLst>
              <a:ext uri="{FF2B5EF4-FFF2-40B4-BE49-F238E27FC236}">
                <a16:creationId xmlns:a16="http://schemas.microsoft.com/office/drawing/2014/main" id="{56E6CEB6-0D84-4DC6-AEF6-29F790BF86D4}"/>
              </a:ext>
            </a:extLst>
          </p:cNvPr>
          <p:cNvSpPr>
            <a:spLocks noGrp="1"/>
          </p:cNvSpPr>
          <p:nvPr>
            <p:ph type="sldNum" sz="quarter" idx="12"/>
          </p:nvPr>
        </p:nvSpPr>
        <p:spPr/>
        <p:txBody>
          <a:bodyPr/>
          <a:lstStyle/>
          <a:p>
            <a:fld id="{D612AA2A-FC6A-46BB-A8C4-F1CFAF90B4D0}" type="slidenum">
              <a:rPr lang="en-GB" smtClean="0"/>
              <a:t>‹#›</a:t>
            </a:fld>
            <a:endParaRPr lang="en-GB"/>
          </a:p>
        </p:txBody>
      </p:sp>
    </p:spTree>
    <p:extLst>
      <p:ext uri="{BB962C8B-B14F-4D97-AF65-F5344CB8AC3E}">
        <p14:creationId xmlns:p14="http://schemas.microsoft.com/office/powerpoint/2010/main" val="8109222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FD1003-8321-47B9-8AD6-907B6FA26AE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E391FA3-0661-4ACF-AA5A-505850C6E13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C1A9008-38BB-4FFF-B7A3-D296B94B8F69}"/>
              </a:ext>
            </a:extLst>
          </p:cNvPr>
          <p:cNvSpPr>
            <a:spLocks noGrp="1"/>
          </p:cNvSpPr>
          <p:nvPr>
            <p:ph type="dt" sz="half" idx="10"/>
          </p:nvPr>
        </p:nvSpPr>
        <p:spPr/>
        <p:txBody>
          <a:bodyPr/>
          <a:lstStyle/>
          <a:p>
            <a:endParaRPr lang="en-GB" dirty="0"/>
          </a:p>
        </p:txBody>
      </p:sp>
      <p:sp>
        <p:nvSpPr>
          <p:cNvPr id="5" name="Footer Placeholder 4">
            <a:extLst>
              <a:ext uri="{FF2B5EF4-FFF2-40B4-BE49-F238E27FC236}">
                <a16:creationId xmlns:a16="http://schemas.microsoft.com/office/drawing/2014/main" id="{CD049EED-BEB3-4C07-910B-A674251B8194}"/>
              </a:ext>
            </a:extLst>
          </p:cNvPr>
          <p:cNvSpPr>
            <a:spLocks noGrp="1"/>
          </p:cNvSpPr>
          <p:nvPr>
            <p:ph type="ftr" sz="quarter" idx="11"/>
          </p:nvPr>
        </p:nvSpPr>
        <p:spPr/>
        <p:txBody>
          <a:bodyPr/>
          <a:lstStyle/>
          <a:p>
            <a:r>
              <a:rPr lang="sv-SE"/>
              <a:t>Alzbeta Tibenska</a:t>
            </a:r>
            <a:endParaRPr lang="en-GB"/>
          </a:p>
        </p:txBody>
      </p:sp>
      <p:sp>
        <p:nvSpPr>
          <p:cNvPr id="6" name="Slide Number Placeholder 5">
            <a:extLst>
              <a:ext uri="{FF2B5EF4-FFF2-40B4-BE49-F238E27FC236}">
                <a16:creationId xmlns:a16="http://schemas.microsoft.com/office/drawing/2014/main" id="{FA6733A1-6F62-4549-9696-3D555EE28A77}"/>
              </a:ext>
            </a:extLst>
          </p:cNvPr>
          <p:cNvSpPr>
            <a:spLocks noGrp="1"/>
          </p:cNvSpPr>
          <p:nvPr>
            <p:ph type="sldNum" sz="quarter" idx="12"/>
          </p:nvPr>
        </p:nvSpPr>
        <p:spPr/>
        <p:txBody>
          <a:bodyPr/>
          <a:lstStyle/>
          <a:p>
            <a:fld id="{D612AA2A-FC6A-46BB-A8C4-F1CFAF90B4D0}" type="slidenum">
              <a:rPr lang="en-GB" smtClean="0"/>
              <a:t>‹#›</a:t>
            </a:fld>
            <a:endParaRPr lang="en-GB"/>
          </a:p>
        </p:txBody>
      </p:sp>
    </p:spTree>
    <p:extLst>
      <p:ext uri="{BB962C8B-B14F-4D97-AF65-F5344CB8AC3E}">
        <p14:creationId xmlns:p14="http://schemas.microsoft.com/office/powerpoint/2010/main" val="31331677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540CE3E-9E6E-4D4D-83BE-F35036AFE9E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F717674-F46B-4CE0-B2D4-C34F9396B96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55FC47E-CD9B-4691-A235-D6FF13E60FF2}"/>
              </a:ext>
            </a:extLst>
          </p:cNvPr>
          <p:cNvSpPr>
            <a:spLocks noGrp="1"/>
          </p:cNvSpPr>
          <p:nvPr>
            <p:ph type="dt" sz="half" idx="10"/>
          </p:nvPr>
        </p:nvSpPr>
        <p:spPr/>
        <p:txBody>
          <a:bodyPr/>
          <a:lstStyle/>
          <a:p>
            <a:endParaRPr lang="en-GB" dirty="0"/>
          </a:p>
        </p:txBody>
      </p:sp>
      <p:sp>
        <p:nvSpPr>
          <p:cNvPr id="5" name="Footer Placeholder 4">
            <a:extLst>
              <a:ext uri="{FF2B5EF4-FFF2-40B4-BE49-F238E27FC236}">
                <a16:creationId xmlns:a16="http://schemas.microsoft.com/office/drawing/2014/main" id="{A5C0E15F-E522-4A98-966C-C21CCA62E0F2}"/>
              </a:ext>
            </a:extLst>
          </p:cNvPr>
          <p:cNvSpPr>
            <a:spLocks noGrp="1"/>
          </p:cNvSpPr>
          <p:nvPr>
            <p:ph type="ftr" sz="quarter" idx="11"/>
          </p:nvPr>
        </p:nvSpPr>
        <p:spPr/>
        <p:txBody>
          <a:bodyPr/>
          <a:lstStyle/>
          <a:p>
            <a:r>
              <a:rPr lang="sv-SE"/>
              <a:t>Alzbeta Tibenska</a:t>
            </a:r>
            <a:endParaRPr lang="en-GB"/>
          </a:p>
        </p:txBody>
      </p:sp>
      <p:sp>
        <p:nvSpPr>
          <p:cNvPr id="6" name="Slide Number Placeholder 5">
            <a:extLst>
              <a:ext uri="{FF2B5EF4-FFF2-40B4-BE49-F238E27FC236}">
                <a16:creationId xmlns:a16="http://schemas.microsoft.com/office/drawing/2014/main" id="{B57696C3-2FFA-4DE7-8FF9-B53C46411920}"/>
              </a:ext>
            </a:extLst>
          </p:cNvPr>
          <p:cNvSpPr>
            <a:spLocks noGrp="1"/>
          </p:cNvSpPr>
          <p:nvPr>
            <p:ph type="sldNum" sz="quarter" idx="12"/>
          </p:nvPr>
        </p:nvSpPr>
        <p:spPr/>
        <p:txBody>
          <a:bodyPr/>
          <a:lstStyle/>
          <a:p>
            <a:fld id="{D612AA2A-FC6A-46BB-A8C4-F1CFAF90B4D0}" type="slidenum">
              <a:rPr lang="en-GB" smtClean="0"/>
              <a:t>‹#›</a:t>
            </a:fld>
            <a:endParaRPr lang="en-GB"/>
          </a:p>
        </p:txBody>
      </p:sp>
    </p:spTree>
    <p:extLst>
      <p:ext uri="{BB962C8B-B14F-4D97-AF65-F5344CB8AC3E}">
        <p14:creationId xmlns:p14="http://schemas.microsoft.com/office/powerpoint/2010/main" val="12091980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0C36C51-5200-4D94-8E77-79DFCD6C4506}"/>
              </a:ext>
            </a:extLst>
          </p:cNvPr>
          <p:cNvSpPr/>
          <p:nvPr userDrawn="1"/>
        </p:nvSpPr>
        <p:spPr>
          <a:xfrm>
            <a:off x="0" y="6356350"/>
            <a:ext cx="12192000" cy="501650"/>
          </a:xfrm>
          <a:prstGeom prst="rect">
            <a:avLst/>
          </a:prstGeom>
          <a:solidFill>
            <a:srgbClr val="126A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Placeholder 1">
            <a:extLst>
              <a:ext uri="{FF2B5EF4-FFF2-40B4-BE49-F238E27FC236}">
                <a16:creationId xmlns:a16="http://schemas.microsoft.com/office/drawing/2014/main" id="{0D687B17-3DB5-4FC6-A1AF-13FC12749ECA}"/>
              </a:ext>
            </a:extLst>
          </p:cNvPr>
          <p:cNvSpPr>
            <a:spLocks noGrp="1"/>
          </p:cNvSpPr>
          <p:nvPr>
            <p:ph type="title"/>
          </p:nvPr>
        </p:nvSpPr>
        <p:spPr>
          <a:xfrm>
            <a:off x="838200" y="365125"/>
            <a:ext cx="8406161"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2A22039B-6922-400D-8EC8-E8E3BFAB004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B9990D-D0A6-448B-B92C-B9C6D2085F3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rgbClr val="F3F7FA"/>
                </a:solidFill>
              </a:defRPr>
            </a:lvl1pPr>
          </a:lstStyle>
          <a:p>
            <a:endParaRPr lang="en-GB"/>
          </a:p>
        </p:txBody>
      </p:sp>
      <p:sp>
        <p:nvSpPr>
          <p:cNvPr id="5" name="Footer Placeholder 4">
            <a:extLst>
              <a:ext uri="{FF2B5EF4-FFF2-40B4-BE49-F238E27FC236}">
                <a16:creationId xmlns:a16="http://schemas.microsoft.com/office/drawing/2014/main" id="{976303A9-4970-4B8B-9253-3C38D3AB812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rgbClr val="F3F7FA"/>
                </a:solidFill>
              </a:defRPr>
            </a:lvl1pPr>
          </a:lstStyle>
          <a:p>
            <a:r>
              <a:rPr lang="sv-SE"/>
              <a:t>Alzbeta Tibenska</a:t>
            </a:r>
            <a:endParaRPr lang="en-GB"/>
          </a:p>
        </p:txBody>
      </p:sp>
      <p:sp>
        <p:nvSpPr>
          <p:cNvPr id="6" name="Slide Number Placeholder 5">
            <a:extLst>
              <a:ext uri="{FF2B5EF4-FFF2-40B4-BE49-F238E27FC236}">
                <a16:creationId xmlns:a16="http://schemas.microsoft.com/office/drawing/2014/main" id="{70FC1E5A-9A24-4293-84F9-080DB791D49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rgbClr val="F3F7FA"/>
                </a:solidFill>
              </a:defRPr>
            </a:lvl1pPr>
          </a:lstStyle>
          <a:p>
            <a:fld id="{D612AA2A-FC6A-46BB-A8C4-F1CFAF90B4D0}" type="slidenum">
              <a:rPr lang="en-GB" smtClean="0"/>
              <a:pPr/>
              <a:t>‹#›</a:t>
            </a:fld>
            <a:endParaRPr lang="en-GB"/>
          </a:p>
        </p:txBody>
      </p:sp>
      <p:pic>
        <p:nvPicPr>
          <p:cNvPr id="7" name="Picture 6">
            <a:extLst>
              <a:ext uri="{FF2B5EF4-FFF2-40B4-BE49-F238E27FC236}">
                <a16:creationId xmlns:a16="http://schemas.microsoft.com/office/drawing/2014/main" id="{68D3CB19-1B62-4F71-84A0-306FDB898289}"/>
              </a:ext>
            </a:extLst>
          </p:cNvPr>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9244361" y="365125"/>
            <a:ext cx="2109439" cy="402927"/>
          </a:xfrm>
          <a:prstGeom prst="rect">
            <a:avLst/>
          </a:prstGeom>
        </p:spPr>
      </p:pic>
      <p:pic>
        <p:nvPicPr>
          <p:cNvPr id="8" name="Picture 7">
            <a:extLst>
              <a:ext uri="{FF2B5EF4-FFF2-40B4-BE49-F238E27FC236}">
                <a16:creationId xmlns:a16="http://schemas.microsoft.com/office/drawing/2014/main" id="{0941CFD5-E413-4B45-8875-0E7BAD17DF76}"/>
              </a:ext>
            </a:extLst>
          </p:cNvPr>
          <p:cNvPicPr>
            <a:picLocks noChangeAspect="1"/>
          </p:cNvPicPr>
          <p:nvPr userDrawn="1"/>
        </p:nvPicPr>
        <p:blipFill>
          <a:blip r:embed="rId13">
            <a:alphaModFix amt="5000"/>
            <a:extLst>
              <a:ext uri="{28A0092B-C50C-407E-A947-70E740481C1C}">
                <a14:useLocalDpi xmlns:a14="http://schemas.microsoft.com/office/drawing/2010/main" val="0"/>
              </a:ext>
            </a:extLst>
          </a:blip>
          <a:stretch>
            <a:fillRect/>
          </a:stretch>
        </p:blipFill>
        <p:spPr>
          <a:xfrm>
            <a:off x="882650" y="2141091"/>
            <a:ext cx="10426700" cy="1991619"/>
          </a:xfrm>
          <a:prstGeom prst="rect">
            <a:avLst/>
          </a:prstGeom>
        </p:spPr>
      </p:pic>
    </p:spTree>
    <p:extLst>
      <p:ext uri="{BB962C8B-B14F-4D97-AF65-F5344CB8AC3E}">
        <p14:creationId xmlns:p14="http://schemas.microsoft.com/office/powerpoint/2010/main" val="7758801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rgbClr val="062230"/>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062230"/>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062230"/>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062230"/>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062230"/>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6223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12" Type="http://schemas.openxmlformats.org/officeDocument/2006/relationships/image" Target="../media/image18.sv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2.svg"/><Relationship Id="rId11" Type="http://schemas.openxmlformats.org/officeDocument/2006/relationships/image" Target="../media/image17.png"/><Relationship Id="rId5" Type="http://schemas.openxmlformats.org/officeDocument/2006/relationships/image" Target="../media/image11.png"/><Relationship Id="rId10" Type="http://schemas.openxmlformats.org/officeDocument/2006/relationships/image" Target="../media/image16.svg"/><Relationship Id="rId4" Type="http://schemas.openxmlformats.org/officeDocument/2006/relationships/image" Target="../media/image10.svg"/><Relationship Id="rId9"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hyperlink" Target="http://www.ineko.sk/file_download/1654" TargetMode="External"/><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www.ineko.sk/file_download/1654" TargetMode="External"/><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12" Type="http://schemas.openxmlformats.org/officeDocument/2006/relationships/image" Target="../media/image18.sv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2.svg"/><Relationship Id="rId11" Type="http://schemas.openxmlformats.org/officeDocument/2006/relationships/image" Target="../media/image17.png"/><Relationship Id="rId5" Type="http://schemas.openxmlformats.org/officeDocument/2006/relationships/image" Target="../media/image11.png"/><Relationship Id="rId10" Type="http://schemas.openxmlformats.org/officeDocument/2006/relationships/image" Target="../media/image16.svg"/><Relationship Id="rId4" Type="http://schemas.openxmlformats.org/officeDocument/2006/relationships/image" Target="../media/image10.svg"/><Relationship Id="rId9" Type="http://schemas.openxmlformats.org/officeDocument/2006/relationships/image" Target="../media/image15.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g"/><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D2830F-BAE9-422F-83A3-C95FA3C9250E}"/>
              </a:ext>
            </a:extLst>
          </p:cNvPr>
          <p:cNvSpPr>
            <a:spLocks noGrp="1"/>
          </p:cNvSpPr>
          <p:nvPr>
            <p:ph type="ctrTitle"/>
          </p:nvPr>
        </p:nvSpPr>
        <p:spPr/>
        <p:txBody>
          <a:bodyPr/>
          <a:lstStyle/>
          <a:p>
            <a:r>
              <a:rPr lang="en-GB" dirty="0"/>
              <a:t>Independence</a:t>
            </a:r>
            <a:r>
              <a:rPr lang="sk-SK" dirty="0"/>
              <a:t> </a:t>
            </a:r>
            <a:r>
              <a:rPr lang="en-GB" dirty="0"/>
              <a:t>of Key Public Institutions in Slovakia</a:t>
            </a:r>
          </a:p>
        </p:txBody>
      </p:sp>
      <p:sp>
        <p:nvSpPr>
          <p:cNvPr id="3" name="Subtitle 2">
            <a:extLst>
              <a:ext uri="{FF2B5EF4-FFF2-40B4-BE49-F238E27FC236}">
                <a16:creationId xmlns:a16="http://schemas.microsoft.com/office/drawing/2014/main" id="{F2AC1D86-DBB8-4C1A-86A3-F12FA0CA8CF3}"/>
              </a:ext>
            </a:extLst>
          </p:cNvPr>
          <p:cNvSpPr>
            <a:spLocks noGrp="1"/>
          </p:cNvSpPr>
          <p:nvPr>
            <p:ph type="subTitle" idx="1"/>
          </p:nvPr>
        </p:nvSpPr>
        <p:spPr>
          <a:xfrm>
            <a:off x="1534160" y="4622800"/>
            <a:ext cx="9144000" cy="1216025"/>
          </a:xfrm>
        </p:spPr>
        <p:txBody>
          <a:bodyPr>
            <a:normAutofit lnSpcReduction="10000"/>
          </a:bodyPr>
          <a:lstStyle/>
          <a:p>
            <a:pPr algn="l"/>
            <a:r>
              <a:rPr lang="en-GB" sz="1400" dirty="0"/>
              <a:t>Alzbeta Tibenska, INEKO</a:t>
            </a:r>
          </a:p>
          <a:p>
            <a:pPr algn="l"/>
            <a:r>
              <a:rPr lang="en-GB" sz="1400" dirty="0">
                <a:solidFill>
                  <a:schemeClr val="tx1"/>
                </a:solidFill>
              </a:rPr>
              <a:t>June</a:t>
            </a:r>
            <a:r>
              <a:rPr lang="sk-SK" sz="1400" dirty="0">
                <a:solidFill>
                  <a:schemeClr val="tx1"/>
                </a:solidFill>
              </a:rPr>
              <a:t> 2</a:t>
            </a:r>
            <a:r>
              <a:rPr lang="en-GB" sz="1400" dirty="0">
                <a:solidFill>
                  <a:schemeClr val="tx1"/>
                </a:solidFill>
              </a:rPr>
              <a:t>9</a:t>
            </a:r>
            <a:r>
              <a:rPr lang="sk-SK" sz="1400" dirty="0">
                <a:solidFill>
                  <a:schemeClr val="tx1"/>
                </a:solidFill>
              </a:rPr>
              <a:t>, 202</a:t>
            </a:r>
            <a:r>
              <a:rPr lang="en-GB" sz="1400" dirty="0">
                <a:solidFill>
                  <a:schemeClr val="tx1"/>
                </a:solidFill>
              </a:rPr>
              <a:t>1</a:t>
            </a:r>
            <a:endParaRPr lang="sk-SK" sz="1400" dirty="0">
              <a:solidFill>
                <a:schemeClr val="tx1"/>
              </a:solidFill>
            </a:endParaRPr>
          </a:p>
          <a:p>
            <a:pPr algn="l"/>
            <a:r>
              <a:rPr lang="sk-SK" sz="1400" dirty="0">
                <a:solidFill>
                  <a:schemeClr val="tx1"/>
                </a:solidFill>
              </a:rPr>
              <a:t>On-line </a:t>
            </a:r>
            <a:r>
              <a:rPr lang="en-GB" sz="1400" dirty="0">
                <a:solidFill>
                  <a:schemeClr val="tx1"/>
                </a:solidFill>
              </a:rPr>
              <a:t>conference</a:t>
            </a:r>
            <a:r>
              <a:rPr lang="sk-SK" sz="1400" dirty="0">
                <a:solidFill>
                  <a:schemeClr val="tx1"/>
                </a:solidFill>
              </a:rPr>
              <a:t>,   </a:t>
            </a:r>
            <a:endParaRPr lang="en-GB" sz="1400" dirty="0">
              <a:solidFill>
                <a:schemeClr val="tx1"/>
              </a:solidFill>
            </a:endParaRPr>
          </a:p>
          <a:p>
            <a:pPr algn="l"/>
            <a:r>
              <a:rPr lang="en-GB" sz="1400" dirty="0">
                <a:solidFill>
                  <a:schemeClr val="tx1"/>
                </a:solidFill>
              </a:rPr>
              <a:t>Ukraine</a:t>
            </a:r>
            <a:endParaRPr lang="sk-SK" sz="1400" dirty="0">
              <a:solidFill>
                <a:schemeClr val="tx1"/>
              </a:solidFill>
            </a:endParaRPr>
          </a:p>
          <a:p>
            <a:pPr algn="l"/>
            <a:endParaRPr lang="en-GB" sz="1400" dirty="0"/>
          </a:p>
        </p:txBody>
      </p:sp>
      <p:pic>
        <p:nvPicPr>
          <p:cNvPr id="5" name="Picture 4" descr="A picture containing square&#10;&#10;Description automatically generated">
            <a:extLst>
              <a:ext uri="{FF2B5EF4-FFF2-40B4-BE49-F238E27FC236}">
                <a16:creationId xmlns:a16="http://schemas.microsoft.com/office/drawing/2014/main" id="{36690255-ADDE-428A-B00A-4471773912E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48262" y="103188"/>
            <a:ext cx="1895475" cy="1609725"/>
          </a:xfrm>
          <a:prstGeom prst="rect">
            <a:avLst/>
          </a:prstGeom>
        </p:spPr>
      </p:pic>
    </p:spTree>
    <p:extLst>
      <p:ext uri="{BB962C8B-B14F-4D97-AF65-F5344CB8AC3E}">
        <p14:creationId xmlns:p14="http://schemas.microsoft.com/office/powerpoint/2010/main" val="994216082"/>
      </p:ext>
    </p:extLst>
  </p:cSld>
  <p:clrMapOvr>
    <a:masterClrMapping/>
  </p:clrMapOvr>
  <mc:AlternateContent xmlns:mc="http://schemas.openxmlformats.org/markup-compatibility/2006" xmlns:p14="http://schemas.microsoft.com/office/powerpoint/2010/main">
    <mc:Choice Requires="p14">
      <p:transition spd="slow" p14:dur="2000" advTm="33281"/>
    </mc:Choice>
    <mc:Fallback xmlns="">
      <p:transition spd="slow" advTm="3328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03C3EA6-A627-4C52-AAD8-0CAA88256391}"/>
              </a:ext>
            </a:extLst>
          </p:cNvPr>
          <p:cNvSpPr>
            <a:spLocks noGrp="1"/>
          </p:cNvSpPr>
          <p:nvPr>
            <p:ph idx="1"/>
          </p:nvPr>
        </p:nvSpPr>
        <p:spPr/>
        <p:txBody>
          <a:bodyPr>
            <a:normAutofit/>
          </a:bodyPr>
          <a:lstStyle/>
          <a:p>
            <a:r>
              <a:rPr lang="en-GB" sz="3200" dirty="0"/>
              <a:t>Why independence?</a:t>
            </a:r>
          </a:p>
          <a:p>
            <a:pPr lvl="1">
              <a:lnSpc>
                <a:spcPct val="150000"/>
              </a:lnSpc>
              <a:buFont typeface="Wingdings" panose="05000000000000000000" pitchFamily="2" charset="2"/>
              <a:buChar char="Ø"/>
            </a:pPr>
            <a:r>
              <a:rPr lang="en-GB" sz="2800" dirty="0"/>
              <a:t>Higher quality of life</a:t>
            </a:r>
          </a:p>
          <a:p>
            <a:pPr lvl="1">
              <a:lnSpc>
                <a:spcPct val="150000"/>
              </a:lnSpc>
              <a:buFont typeface="Wingdings" panose="05000000000000000000" pitchFamily="2" charset="2"/>
              <a:buChar char="Ø"/>
            </a:pPr>
            <a:r>
              <a:rPr lang="en-GB" sz="2800" dirty="0"/>
              <a:t>Protected democratic principles</a:t>
            </a:r>
          </a:p>
          <a:p>
            <a:pPr lvl="1">
              <a:lnSpc>
                <a:spcPct val="150000"/>
              </a:lnSpc>
              <a:buFont typeface="Wingdings" panose="05000000000000000000" pitchFamily="2" charset="2"/>
              <a:buChar char="Ø"/>
            </a:pPr>
            <a:r>
              <a:rPr lang="en-GB" sz="2800" dirty="0"/>
              <a:t>Increased long-term stability of countries</a:t>
            </a:r>
          </a:p>
        </p:txBody>
      </p:sp>
      <p:sp>
        <p:nvSpPr>
          <p:cNvPr id="9" name="Title 1">
            <a:extLst>
              <a:ext uri="{FF2B5EF4-FFF2-40B4-BE49-F238E27FC236}">
                <a16:creationId xmlns:a16="http://schemas.microsoft.com/office/drawing/2014/main" id="{33952F2C-E87E-4772-A693-087DAA76A6F4}"/>
              </a:ext>
            </a:extLst>
          </p:cNvPr>
          <p:cNvSpPr>
            <a:spLocks noGrp="1"/>
          </p:cNvSpPr>
          <p:nvPr>
            <p:ph type="title"/>
          </p:nvPr>
        </p:nvSpPr>
        <p:spPr>
          <a:xfrm>
            <a:off x="838200" y="365125"/>
            <a:ext cx="8406161" cy="1325563"/>
          </a:xfrm>
        </p:spPr>
        <p:txBody>
          <a:bodyPr>
            <a:normAutofit fontScale="90000"/>
          </a:bodyPr>
          <a:lstStyle/>
          <a:p>
            <a:pPr algn="ctr"/>
            <a:r>
              <a:rPr lang="en-GB" dirty="0"/>
              <a:t>Independence of Key Public Institutions</a:t>
            </a:r>
            <a:br>
              <a:rPr lang="en-GB" dirty="0"/>
            </a:br>
            <a:r>
              <a:rPr lang="en-GB" sz="2700" dirty="0"/>
              <a:t>Helping increase independence of key judiciary, control, regulatory and watchdog institutions</a:t>
            </a:r>
            <a:endParaRPr lang="en-GB" dirty="0"/>
          </a:p>
        </p:txBody>
      </p:sp>
      <p:sp>
        <p:nvSpPr>
          <p:cNvPr id="10" name="Slide Number Placeholder 9">
            <a:extLst>
              <a:ext uri="{FF2B5EF4-FFF2-40B4-BE49-F238E27FC236}">
                <a16:creationId xmlns:a16="http://schemas.microsoft.com/office/drawing/2014/main" id="{9BACA3CF-AB09-42C2-A1DD-452646563E77}"/>
              </a:ext>
            </a:extLst>
          </p:cNvPr>
          <p:cNvSpPr>
            <a:spLocks noGrp="1"/>
          </p:cNvSpPr>
          <p:nvPr>
            <p:ph type="sldNum" sz="quarter" idx="12"/>
          </p:nvPr>
        </p:nvSpPr>
        <p:spPr/>
        <p:txBody>
          <a:bodyPr/>
          <a:lstStyle/>
          <a:p>
            <a:fld id="{D612AA2A-FC6A-46BB-A8C4-F1CFAF90B4D0}" type="slidenum">
              <a:rPr lang="en-GB" smtClean="0"/>
              <a:t>2</a:t>
            </a:fld>
            <a:endParaRPr lang="en-GB" dirty="0"/>
          </a:p>
        </p:txBody>
      </p:sp>
    </p:spTree>
    <p:extLst>
      <p:ext uri="{BB962C8B-B14F-4D97-AF65-F5344CB8AC3E}">
        <p14:creationId xmlns:p14="http://schemas.microsoft.com/office/powerpoint/2010/main" val="2134301464"/>
      </p:ext>
    </p:extLst>
  </p:cSld>
  <p:clrMapOvr>
    <a:masterClrMapping/>
  </p:clrMapOvr>
  <mc:AlternateContent xmlns:mc="http://schemas.openxmlformats.org/markup-compatibility/2006" xmlns:p14="http://schemas.microsoft.com/office/powerpoint/2010/main">
    <mc:Choice Requires="p14">
      <p:transition spd="slow" p14:dur="2000" advTm="9135"/>
    </mc:Choice>
    <mc:Fallback xmlns="">
      <p:transition spd="slow" advTm="9135"/>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728593-1DFF-4257-BCF1-CD717166AFBC}"/>
              </a:ext>
            </a:extLst>
          </p:cNvPr>
          <p:cNvSpPr>
            <a:spLocks noGrp="1"/>
          </p:cNvSpPr>
          <p:nvPr>
            <p:ph type="title"/>
          </p:nvPr>
        </p:nvSpPr>
        <p:spPr/>
        <p:txBody>
          <a:bodyPr/>
          <a:lstStyle/>
          <a:p>
            <a:r>
              <a:rPr lang="en-GB" dirty="0"/>
              <a:t>Negative effects of political interference</a:t>
            </a:r>
          </a:p>
        </p:txBody>
      </p:sp>
      <p:sp>
        <p:nvSpPr>
          <p:cNvPr id="3" name="Content Placeholder 2">
            <a:extLst>
              <a:ext uri="{FF2B5EF4-FFF2-40B4-BE49-F238E27FC236}">
                <a16:creationId xmlns:a16="http://schemas.microsoft.com/office/drawing/2014/main" id="{F1B6ED46-D936-4731-9EC8-97CF0C416C91}"/>
              </a:ext>
            </a:extLst>
          </p:cNvPr>
          <p:cNvSpPr>
            <a:spLocks noGrp="1"/>
          </p:cNvSpPr>
          <p:nvPr>
            <p:ph idx="1"/>
          </p:nvPr>
        </p:nvSpPr>
        <p:spPr/>
        <p:txBody>
          <a:bodyPr/>
          <a:lstStyle/>
          <a:p>
            <a:r>
              <a:rPr lang="en-GB" dirty="0"/>
              <a:t>Corruption</a:t>
            </a:r>
          </a:p>
          <a:p>
            <a:r>
              <a:rPr lang="en-GB" dirty="0"/>
              <a:t>Unofficial transfer of power to politicians </a:t>
            </a:r>
          </a:p>
          <a:p>
            <a:r>
              <a:rPr lang="en-GB" dirty="0"/>
              <a:t>Nepotism</a:t>
            </a:r>
          </a:p>
          <a:p>
            <a:endParaRPr lang="en-GB" dirty="0"/>
          </a:p>
          <a:p>
            <a:pPr>
              <a:buFont typeface="Wingdings" panose="05000000000000000000" pitchFamily="2" charset="2"/>
              <a:buChar char="Ø"/>
            </a:pPr>
            <a:r>
              <a:rPr lang="en-GB" dirty="0"/>
              <a:t>Loss of citizens’ trust in government</a:t>
            </a:r>
          </a:p>
          <a:p>
            <a:pPr>
              <a:buFont typeface="Wingdings" panose="05000000000000000000" pitchFamily="2" charset="2"/>
              <a:buChar char="Ø"/>
            </a:pPr>
            <a:r>
              <a:rPr lang="en-GB" dirty="0"/>
              <a:t>Market failure (if control and regulatory institutions fail)</a:t>
            </a:r>
          </a:p>
          <a:p>
            <a:pPr>
              <a:buFont typeface="Wingdings" panose="05000000000000000000" pitchFamily="2" charset="2"/>
              <a:buChar char="Ø"/>
            </a:pPr>
            <a:r>
              <a:rPr lang="en-GB" dirty="0"/>
              <a:t>Lower level of democracy overall</a:t>
            </a:r>
          </a:p>
          <a:p>
            <a:endParaRPr lang="en-GB" dirty="0"/>
          </a:p>
        </p:txBody>
      </p:sp>
      <p:sp>
        <p:nvSpPr>
          <p:cNvPr id="4" name="Slide Number Placeholder 3">
            <a:extLst>
              <a:ext uri="{FF2B5EF4-FFF2-40B4-BE49-F238E27FC236}">
                <a16:creationId xmlns:a16="http://schemas.microsoft.com/office/drawing/2014/main" id="{06EA7E1E-069F-4CA2-BA96-C3C2FB2D3716}"/>
              </a:ext>
            </a:extLst>
          </p:cNvPr>
          <p:cNvSpPr>
            <a:spLocks noGrp="1"/>
          </p:cNvSpPr>
          <p:nvPr>
            <p:ph type="sldNum" sz="quarter" idx="12"/>
          </p:nvPr>
        </p:nvSpPr>
        <p:spPr/>
        <p:txBody>
          <a:bodyPr/>
          <a:lstStyle/>
          <a:p>
            <a:fld id="{D612AA2A-FC6A-46BB-A8C4-F1CFAF90B4D0}" type="slidenum">
              <a:rPr lang="en-GB" smtClean="0"/>
              <a:t>3</a:t>
            </a:fld>
            <a:endParaRPr lang="en-GB" dirty="0"/>
          </a:p>
        </p:txBody>
      </p:sp>
    </p:spTree>
    <p:extLst>
      <p:ext uri="{BB962C8B-B14F-4D97-AF65-F5344CB8AC3E}">
        <p14:creationId xmlns:p14="http://schemas.microsoft.com/office/powerpoint/2010/main" val="740840298"/>
      </p:ext>
    </p:extLst>
  </p:cSld>
  <p:clrMapOvr>
    <a:masterClrMapping/>
  </p:clrMapOvr>
  <mc:AlternateContent xmlns:mc="http://schemas.openxmlformats.org/markup-compatibility/2006" xmlns:p14="http://schemas.microsoft.com/office/powerpoint/2010/main">
    <mc:Choice Requires="p14">
      <p:transition spd="slow" p14:dur="2000" advTm="20071"/>
    </mc:Choice>
    <mc:Fallback xmlns="">
      <p:transition spd="slow" advTm="2007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27CC4989-2BEA-4436-862F-A804D733B90D}"/>
              </a:ext>
            </a:extLst>
          </p:cNvPr>
          <p:cNvSpPr/>
          <p:nvPr/>
        </p:nvSpPr>
        <p:spPr>
          <a:xfrm>
            <a:off x="0" y="1"/>
            <a:ext cx="7677151" cy="6356350"/>
          </a:xfrm>
          <a:prstGeom prst="rect">
            <a:avLst/>
          </a:prstGeom>
          <a:gradFill flip="none" rotWithShape="1">
            <a:gsLst>
              <a:gs pos="0">
                <a:srgbClr val="8DBAE3"/>
              </a:gs>
              <a:gs pos="76000">
                <a:srgbClr val="DFE2E4">
                  <a:shade val="67500"/>
                  <a:satMod val="115000"/>
                  <a:alpha val="68000"/>
                </a:srgbClr>
              </a:gs>
              <a:gs pos="100000">
                <a:srgbClr val="DFE2E4">
                  <a:shade val="100000"/>
                  <a:satMod val="115000"/>
                  <a:alpha val="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Slide Number Placeholder 4">
            <a:extLst>
              <a:ext uri="{FF2B5EF4-FFF2-40B4-BE49-F238E27FC236}">
                <a16:creationId xmlns:a16="http://schemas.microsoft.com/office/drawing/2014/main" id="{57B6EB0E-9EFD-403B-B9E3-0027CE630E14}"/>
              </a:ext>
            </a:extLst>
          </p:cNvPr>
          <p:cNvSpPr>
            <a:spLocks noGrp="1"/>
          </p:cNvSpPr>
          <p:nvPr>
            <p:ph type="sldNum" sz="quarter" idx="12"/>
          </p:nvPr>
        </p:nvSpPr>
        <p:spPr/>
        <p:txBody>
          <a:bodyPr/>
          <a:lstStyle/>
          <a:p>
            <a:fld id="{D612AA2A-FC6A-46BB-A8C4-F1CFAF90B4D0}" type="slidenum">
              <a:rPr lang="en-GB" smtClean="0"/>
              <a:t>4</a:t>
            </a:fld>
            <a:endParaRPr lang="en-GB" dirty="0"/>
          </a:p>
        </p:txBody>
      </p:sp>
      <p:pic>
        <p:nvPicPr>
          <p:cNvPr id="7" name="Content Placeholder 7">
            <a:extLst>
              <a:ext uri="{FF2B5EF4-FFF2-40B4-BE49-F238E27FC236}">
                <a16:creationId xmlns:a16="http://schemas.microsoft.com/office/drawing/2014/main" id="{4D0628FD-652F-466B-80FC-812358AAFE06}"/>
              </a:ext>
            </a:extLst>
          </p:cNvPr>
          <p:cNvPicPr>
            <a:picLocks noChangeAspect="1"/>
          </p:cNvPicPr>
          <p:nvPr/>
        </p:nvPicPr>
        <p:blipFill>
          <a:blip r:embed="rId3"/>
          <a:stretch>
            <a:fillRect/>
          </a:stretch>
        </p:blipFill>
        <p:spPr>
          <a:xfrm>
            <a:off x="7037707" y="925151"/>
            <a:ext cx="3722595" cy="2769062"/>
          </a:xfrm>
          <a:prstGeom prst="rect">
            <a:avLst/>
          </a:prstGeom>
        </p:spPr>
      </p:pic>
      <p:sp>
        <p:nvSpPr>
          <p:cNvPr id="9" name="TextBox 8">
            <a:extLst>
              <a:ext uri="{FF2B5EF4-FFF2-40B4-BE49-F238E27FC236}">
                <a16:creationId xmlns:a16="http://schemas.microsoft.com/office/drawing/2014/main" id="{09C2DFAA-46EF-4685-B2EA-C769714E8DB4}"/>
              </a:ext>
            </a:extLst>
          </p:cNvPr>
          <p:cNvSpPr txBox="1"/>
          <p:nvPr/>
        </p:nvSpPr>
        <p:spPr>
          <a:xfrm>
            <a:off x="3536930" y="3414154"/>
            <a:ext cx="1131323" cy="2273560"/>
          </a:xfrm>
          <a:prstGeom prst="rect">
            <a:avLst/>
          </a:prstGeom>
          <a:solidFill>
            <a:srgbClr val="DFE2E4"/>
          </a:solidFill>
        </p:spPr>
        <p:txBody>
          <a:bodyPr wrap="square" rtlCol="0">
            <a:noAutofit/>
          </a:bodyPr>
          <a:lstStyle/>
          <a:p>
            <a:r>
              <a:rPr lang="en-GB" sz="1250" b="1" dirty="0"/>
              <a:t>Ex-Police president Tibor Gaspar</a:t>
            </a:r>
            <a:r>
              <a:rPr lang="en-GB" sz="1250" dirty="0"/>
              <a:t> is currently under arrest on several criminal charges including corruption</a:t>
            </a:r>
          </a:p>
        </p:txBody>
      </p:sp>
      <p:pic>
        <p:nvPicPr>
          <p:cNvPr id="10" name="Picture 9">
            <a:extLst>
              <a:ext uri="{FF2B5EF4-FFF2-40B4-BE49-F238E27FC236}">
                <a16:creationId xmlns:a16="http://schemas.microsoft.com/office/drawing/2014/main" id="{98127C52-47EE-4213-BA88-A22254C5AA7D}"/>
              </a:ext>
            </a:extLst>
          </p:cNvPr>
          <p:cNvPicPr>
            <a:picLocks noChangeAspect="1"/>
          </p:cNvPicPr>
          <p:nvPr/>
        </p:nvPicPr>
        <p:blipFill>
          <a:blip r:embed="rId4"/>
          <a:stretch>
            <a:fillRect/>
          </a:stretch>
        </p:blipFill>
        <p:spPr>
          <a:xfrm>
            <a:off x="276731" y="3429000"/>
            <a:ext cx="3260199" cy="2273560"/>
          </a:xfrm>
          <a:prstGeom prst="rect">
            <a:avLst/>
          </a:prstGeom>
        </p:spPr>
      </p:pic>
      <p:sp>
        <p:nvSpPr>
          <p:cNvPr id="11" name="TextBox 10">
            <a:extLst>
              <a:ext uri="{FF2B5EF4-FFF2-40B4-BE49-F238E27FC236}">
                <a16:creationId xmlns:a16="http://schemas.microsoft.com/office/drawing/2014/main" id="{61DF6E16-012C-4122-83CD-B580FBC71011}"/>
              </a:ext>
            </a:extLst>
          </p:cNvPr>
          <p:cNvSpPr txBox="1"/>
          <p:nvPr/>
        </p:nvSpPr>
        <p:spPr>
          <a:xfrm>
            <a:off x="10760302" y="925150"/>
            <a:ext cx="1274833" cy="2893100"/>
          </a:xfrm>
          <a:prstGeom prst="rect">
            <a:avLst/>
          </a:prstGeom>
          <a:solidFill>
            <a:srgbClr val="DFE2E4"/>
          </a:solidFill>
        </p:spPr>
        <p:txBody>
          <a:bodyPr wrap="square" rtlCol="0">
            <a:spAutoFit/>
          </a:bodyPr>
          <a:lstStyle/>
          <a:p>
            <a:r>
              <a:rPr lang="en-GB" sz="1400" b="1" dirty="0"/>
              <a:t>Ex - special prosecutor </a:t>
            </a:r>
            <a:r>
              <a:rPr lang="en-GB" sz="1400" b="1" dirty="0" err="1"/>
              <a:t>Dusan</a:t>
            </a:r>
            <a:r>
              <a:rPr lang="en-GB" sz="1400" b="1" dirty="0"/>
              <a:t> </a:t>
            </a:r>
            <a:r>
              <a:rPr lang="en-GB" sz="1400" b="1" dirty="0" err="1"/>
              <a:t>Kovacik</a:t>
            </a:r>
            <a:r>
              <a:rPr lang="en-GB" sz="1400" dirty="0"/>
              <a:t> being arrested by the police on several criminal charges including corruption</a:t>
            </a:r>
          </a:p>
          <a:p>
            <a:endParaRPr lang="en-GB" sz="1400" dirty="0"/>
          </a:p>
          <a:p>
            <a:endParaRPr lang="en-GB" sz="1400" dirty="0"/>
          </a:p>
        </p:txBody>
      </p:sp>
      <p:grpSp>
        <p:nvGrpSpPr>
          <p:cNvPr id="17" name="Group 16">
            <a:extLst>
              <a:ext uri="{FF2B5EF4-FFF2-40B4-BE49-F238E27FC236}">
                <a16:creationId xmlns:a16="http://schemas.microsoft.com/office/drawing/2014/main" id="{9DF8B8C0-99B7-49DC-9238-8DFA3C373C05}"/>
              </a:ext>
            </a:extLst>
          </p:cNvPr>
          <p:cNvGrpSpPr/>
          <p:nvPr/>
        </p:nvGrpSpPr>
        <p:grpSpPr>
          <a:xfrm>
            <a:off x="3714356" y="255410"/>
            <a:ext cx="3066808" cy="3040558"/>
            <a:chOff x="5590164" y="248458"/>
            <a:chExt cx="3066808" cy="3040558"/>
          </a:xfrm>
        </p:grpSpPr>
        <p:pic>
          <p:nvPicPr>
            <p:cNvPr id="12" name="Picture 11">
              <a:extLst>
                <a:ext uri="{FF2B5EF4-FFF2-40B4-BE49-F238E27FC236}">
                  <a16:creationId xmlns:a16="http://schemas.microsoft.com/office/drawing/2014/main" id="{8D6E5920-60C9-4C13-9066-756BD690C728}"/>
                </a:ext>
              </a:extLst>
            </p:cNvPr>
            <p:cNvPicPr>
              <a:picLocks noChangeAspect="1"/>
            </p:cNvPicPr>
            <p:nvPr/>
          </p:nvPicPr>
          <p:blipFill>
            <a:blip r:embed="rId5"/>
            <a:stretch>
              <a:fillRect/>
            </a:stretch>
          </p:blipFill>
          <p:spPr>
            <a:xfrm>
              <a:off x="5590164" y="248458"/>
              <a:ext cx="3058294" cy="2212989"/>
            </a:xfrm>
            <a:prstGeom prst="rect">
              <a:avLst/>
            </a:prstGeom>
          </p:spPr>
        </p:pic>
        <p:grpSp>
          <p:nvGrpSpPr>
            <p:cNvPr id="16" name="Group 15">
              <a:extLst>
                <a:ext uri="{FF2B5EF4-FFF2-40B4-BE49-F238E27FC236}">
                  <a16:creationId xmlns:a16="http://schemas.microsoft.com/office/drawing/2014/main" id="{E12BDCB3-191F-4A84-B096-A52A1D5B338B}"/>
                </a:ext>
              </a:extLst>
            </p:cNvPr>
            <p:cNvGrpSpPr/>
            <p:nvPr/>
          </p:nvGrpSpPr>
          <p:grpSpPr>
            <a:xfrm>
              <a:off x="5590164" y="2461447"/>
              <a:ext cx="3066808" cy="827569"/>
              <a:chOff x="5590164" y="2461447"/>
              <a:chExt cx="3066808" cy="827569"/>
            </a:xfrm>
          </p:grpSpPr>
          <p:sp>
            <p:nvSpPr>
              <p:cNvPr id="14" name="TextBox 13">
                <a:extLst>
                  <a:ext uri="{FF2B5EF4-FFF2-40B4-BE49-F238E27FC236}">
                    <a16:creationId xmlns:a16="http://schemas.microsoft.com/office/drawing/2014/main" id="{70BA8EC5-767E-4A47-8178-FB3E86862930}"/>
                  </a:ext>
                </a:extLst>
              </p:cNvPr>
              <p:cNvSpPr txBox="1"/>
              <p:nvPr/>
            </p:nvSpPr>
            <p:spPr>
              <a:xfrm>
                <a:off x="5590167" y="2461447"/>
                <a:ext cx="3058293" cy="184666"/>
              </a:xfrm>
              <a:prstGeom prst="rect">
                <a:avLst/>
              </a:prstGeom>
              <a:solidFill>
                <a:srgbClr val="DFE2E4"/>
              </a:solidFill>
            </p:spPr>
            <p:txBody>
              <a:bodyPr wrap="square" rtlCol="0">
                <a:spAutoFit/>
              </a:bodyPr>
              <a:lstStyle/>
              <a:p>
                <a:r>
                  <a:rPr lang="en-GB" sz="600" dirty="0"/>
                  <a:t>Source: Plus 7 </a:t>
                </a:r>
                <a:r>
                  <a:rPr lang="en-GB" sz="600" dirty="0" err="1"/>
                  <a:t>Dni</a:t>
                </a:r>
                <a:endParaRPr lang="en-GB" sz="600" dirty="0"/>
              </a:p>
            </p:txBody>
          </p:sp>
          <p:sp>
            <p:nvSpPr>
              <p:cNvPr id="15" name="TextBox 14">
                <a:extLst>
                  <a:ext uri="{FF2B5EF4-FFF2-40B4-BE49-F238E27FC236}">
                    <a16:creationId xmlns:a16="http://schemas.microsoft.com/office/drawing/2014/main" id="{803CB401-A5DE-4532-B489-402A7E2DD44B}"/>
                  </a:ext>
                </a:extLst>
              </p:cNvPr>
              <p:cNvSpPr txBox="1"/>
              <p:nvPr/>
            </p:nvSpPr>
            <p:spPr>
              <a:xfrm>
                <a:off x="5590164" y="2642685"/>
                <a:ext cx="3066808" cy="646331"/>
              </a:xfrm>
              <a:prstGeom prst="rect">
                <a:avLst/>
              </a:prstGeom>
              <a:solidFill>
                <a:srgbClr val="DFE2E4"/>
              </a:solidFill>
            </p:spPr>
            <p:txBody>
              <a:bodyPr wrap="square" rtlCol="0">
                <a:spAutoFit/>
              </a:bodyPr>
              <a:lstStyle/>
              <a:p>
                <a:r>
                  <a:rPr lang="en-GB" sz="1200" b="1" dirty="0"/>
                  <a:t>Ex-director of Administration of State Material Reserves </a:t>
                </a:r>
                <a:r>
                  <a:rPr lang="en-GB" sz="1200" b="1" dirty="0" err="1"/>
                  <a:t>Kajetan</a:t>
                </a:r>
                <a:r>
                  <a:rPr lang="en-GB" sz="1200" b="1" dirty="0"/>
                  <a:t> </a:t>
                </a:r>
                <a:r>
                  <a:rPr lang="en-GB" sz="1200" b="1" dirty="0" err="1"/>
                  <a:t>Kicura</a:t>
                </a:r>
                <a:r>
                  <a:rPr lang="en-GB" sz="1200" b="1" dirty="0"/>
                  <a:t> </a:t>
                </a:r>
                <a:r>
                  <a:rPr lang="en-GB" sz="1200" dirty="0"/>
                  <a:t>is currently under arrest for crimes of corruption</a:t>
                </a:r>
              </a:p>
            </p:txBody>
          </p:sp>
        </p:grpSp>
      </p:grpSp>
      <p:grpSp>
        <p:nvGrpSpPr>
          <p:cNvPr id="22" name="Group 21">
            <a:extLst>
              <a:ext uri="{FF2B5EF4-FFF2-40B4-BE49-F238E27FC236}">
                <a16:creationId xmlns:a16="http://schemas.microsoft.com/office/drawing/2014/main" id="{DE196320-5A64-468F-91FF-2CEC7DBE8E28}"/>
              </a:ext>
            </a:extLst>
          </p:cNvPr>
          <p:cNvGrpSpPr/>
          <p:nvPr/>
        </p:nvGrpSpPr>
        <p:grpSpPr>
          <a:xfrm>
            <a:off x="4758784" y="3755656"/>
            <a:ext cx="4557935" cy="2580361"/>
            <a:chOff x="4850224" y="3622917"/>
            <a:chExt cx="4557935" cy="2580361"/>
          </a:xfrm>
        </p:grpSpPr>
        <p:pic>
          <p:nvPicPr>
            <p:cNvPr id="18" name="Picture 17">
              <a:extLst>
                <a:ext uri="{FF2B5EF4-FFF2-40B4-BE49-F238E27FC236}">
                  <a16:creationId xmlns:a16="http://schemas.microsoft.com/office/drawing/2014/main" id="{8770F4CE-8CAE-4166-877E-ABD6846F1C28}"/>
                </a:ext>
              </a:extLst>
            </p:cNvPr>
            <p:cNvPicPr>
              <a:picLocks noChangeAspect="1"/>
            </p:cNvPicPr>
            <p:nvPr/>
          </p:nvPicPr>
          <p:blipFill>
            <a:blip r:embed="rId6"/>
            <a:stretch>
              <a:fillRect/>
            </a:stretch>
          </p:blipFill>
          <p:spPr>
            <a:xfrm>
              <a:off x="4850224" y="3622917"/>
              <a:ext cx="3531776" cy="2580361"/>
            </a:xfrm>
            <a:prstGeom prst="rect">
              <a:avLst/>
            </a:prstGeom>
          </p:spPr>
        </p:pic>
        <p:sp>
          <p:nvSpPr>
            <p:cNvPr id="19" name="TextBox 18">
              <a:extLst>
                <a:ext uri="{FF2B5EF4-FFF2-40B4-BE49-F238E27FC236}">
                  <a16:creationId xmlns:a16="http://schemas.microsoft.com/office/drawing/2014/main" id="{6D0AB0ED-6B6E-4F6D-A04B-E8847273F71A}"/>
                </a:ext>
              </a:extLst>
            </p:cNvPr>
            <p:cNvSpPr txBox="1"/>
            <p:nvPr/>
          </p:nvSpPr>
          <p:spPr>
            <a:xfrm>
              <a:off x="8382000" y="3624068"/>
              <a:ext cx="1026159" cy="2547616"/>
            </a:xfrm>
            <a:prstGeom prst="rect">
              <a:avLst/>
            </a:prstGeom>
            <a:solidFill>
              <a:srgbClr val="DFE2E4"/>
            </a:solidFill>
          </p:spPr>
          <p:txBody>
            <a:bodyPr wrap="square" rtlCol="0">
              <a:noAutofit/>
            </a:bodyPr>
            <a:lstStyle/>
            <a:p>
              <a:r>
                <a:rPr lang="en-GB" sz="1200" b="1" dirty="0"/>
                <a:t>Ex-director of Agricultural Paying Agency </a:t>
              </a:r>
              <a:r>
                <a:rPr lang="en-GB" sz="1200" b="1" dirty="0" err="1"/>
                <a:t>Juraj</a:t>
              </a:r>
              <a:r>
                <a:rPr lang="en-GB" sz="1200" b="1" dirty="0"/>
                <a:t> </a:t>
              </a:r>
              <a:r>
                <a:rPr lang="en-GB" sz="1200" b="1" dirty="0" err="1"/>
                <a:t>Kozuch</a:t>
              </a:r>
              <a:r>
                <a:rPr lang="en-GB" sz="1200" b="1" dirty="0"/>
                <a:t> </a:t>
              </a:r>
              <a:r>
                <a:rPr lang="en-GB" sz="1200" dirty="0"/>
                <a:t>is currently under arrest for crimes of corruption</a:t>
              </a:r>
            </a:p>
          </p:txBody>
        </p:sp>
      </p:grpSp>
      <p:sp>
        <p:nvSpPr>
          <p:cNvPr id="21" name="TextBox 20">
            <a:extLst>
              <a:ext uri="{FF2B5EF4-FFF2-40B4-BE49-F238E27FC236}">
                <a16:creationId xmlns:a16="http://schemas.microsoft.com/office/drawing/2014/main" id="{F5D2686D-20D7-4847-A289-D04351B92DCA}"/>
              </a:ext>
            </a:extLst>
          </p:cNvPr>
          <p:cNvSpPr txBox="1"/>
          <p:nvPr/>
        </p:nvSpPr>
        <p:spPr>
          <a:xfrm>
            <a:off x="276732" y="255410"/>
            <a:ext cx="2743199" cy="830997"/>
          </a:xfrm>
          <a:prstGeom prst="rect">
            <a:avLst/>
          </a:prstGeom>
          <a:solidFill>
            <a:srgbClr val="DFE2E4"/>
          </a:solidFill>
        </p:spPr>
        <p:txBody>
          <a:bodyPr wrap="square" rtlCol="0">
            <a:spAutoFit/>
          </a:bodyPr>
          <a:lstStyle/>
          <a:p>
            <a:pPr algn="r"/>
            <a:r>
              <a:rPr lang="en-GB" sz="1200" b="1" dirty="0"/>
              <a:t>Ex-director of Slovak Information service </a:t>
            </a:r>
            <a:r>
              <a:rPr lang="en-GB" sz="1200" b="1" dirty="0" err="1"/>
              <a:t>Vladim</a:t>
            </a:r>
            <a:r>
              <a:rPr lang="sk-SK" sz="1200" b="1" dirty="0" err="1"/>
              <a:t>ír</a:t>
            </a:r>
            <a:r>
              <a:rPr lang="sk-SK" sz="1200" b="1" dirty="0"/>
              <a:t> </a:t>
            </a:r>
            <a:r>
              <a:rPr lang="sk-SK" sz="1200" b="1" dirty="0" err="1"/>
              <a:t>Pčolinský</a:t>
            </a:r>
            <a:r>
              <a:rPr lang="en-GB" sz="1200" b="1" dirty="0"/>
              <a:t> </a:t>
            </a:r>
            <a:r>
              <a:rPr lang="en-GB" sz="1200" dirty="0"/>
              <a:t>is currently under investigation on criminal charges including corruption</a:t>
            </a:r>
          </a:p>
        </p:txBody>
      </p:sp>
      <p:pic>
        <p:nvPicPr>
          <p:cNvPr id="4" name="Picture 3" descr="A picture containing person&#10;&#10;Description automatically generated">
            <a:extLst>
              <a:ext uri="{FF2B5EF4-FFF2-40B4-BE49-F238E27FC236}">
                <a16:creationId xmlns:a16="http://schemas.microsoft.com/office/drawing/2014/main" id="{878E0EDD-934B-4990-9339-F07D227C3F3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76731" y="1086407"/>
            <a:ext cx="2743199" cy="1872000"/>
          </a:xfrm>
          <a:prstGeom prst="rect">
            <a:avLst/>
          </a:prstGeom>
        </p:spPr>
      </p:pic>
    </p:spTree>
    <p:extLst>
      <p:ext uri="{BB962C8B-B14F-4D97-AF65-F5344CB8AC3E}">
        <p14:creationId xmlns:p14="http://schemas.microsoft.com/office/powerpoint/2010/main" val="3878880729"/>
      </p:ext>
    </p:extLst>
  </p:cSld>
  <p:clrMapOvr>
    <a:masterClrMapping/>
  </p:clrMapOvr>
  <mc:AlternateContent xmlns:mc="http://schemas.openxmlformats.org/markup-compatibility/2006" xmlns:p14="http://schemas.microsoft.com/office/powerpoint/2010/main">
    <mc:Choice Requires="p14">
      <p:transition spd="slow" p14:dur="2000" advTm="36116"/>
    </mc:Choice>
    <mc:Fallback xmlns="">
      <p:transition spd="slow" advTm="3611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Rectangle 78">
            <a:extLst>
              <a:ext uri="{FF2B5EF4-FFF2-40B4-BE49-F238E27FC236}">
                <a16:creationId xmlns:a16="http://schemas.microsoft.com/office/drawing/2014/main" id="{5702187F-7458-4956-89EF-281EDA730980}"/>
              </a:ext>
            </a:extLst>
          </p:cNvPr>
          <p:cNvSpPr/>
          <p:nvPr/>
        </p:nvSpPr>
        <p:spPr>
          <a:xfrm>
            <a:off x="0" y="1"/>
            <a:ext cx="7677151" cy="6356350"/>
          </a:xfrm>
          <a:prstGeom prst="rect">
            <a:avLst/>
          </a:prstGeom>
          <a:gradFill flip="none" rotWithShape="1">
            <a:gsLst>
              <a:gs pos="0">
                <a:srgbClr val="8DBAE3"/>
              </a:gs>
              <a:gs pos="76000">
                <a:srgbClr val="DFE2E4">
                  <a:shade val="67500"/>
                  <a:satMod val="115000"/>
                  <a:alpha val="68000"/>
                </a:srgbClr>
              </a:gs>
              <a:gs pos="100000">
                <a:srgbClr val="DFE2E4">
                  <a:shade val="100000"/>
                  <a:satMod val="115000"/>
                  <a:alpha val="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Slide Number Placeholder 4">
            <a:extLst>
              <a:ext uri="{FF2B5EF4-FFF2-40B4-BE49-F238E27FC236}">
                <a16:creationId xmlns:a16="http://schemas.microsoft.com/office/drawing/2014/main" id="{AECEBB21-DC1C-415A-A913-57F6CC852BB5}"/>
              </a:ext>
            </a:extLst>
          </p:cNvPr>
          <p:cNvSpPr>
            <a:spLocks noGrp="1"/>
          </p:cNvSpPr>
          <p:nvPr>
            <p:ph type="sldNum" sz="quarter" idx="12"/>
          </p:nvPr>
        </p:nvSpPr>
        <p:spPr/>
        <p:txBody>
          <a:bodyPr/>
          <a:lstStyle/>
          <a:p>
            <a:fld id="{D612AA2A-FC6A-46BB-A8C4-F1CFAF90B4D0}" type="slidenum">
              <a:rPr lang="en-GB" smtClean="0"/>
              <a:t>5</a:t>
            </a:fld>
            <a:endParaRPr lang="en-GB"/>
          </a:p>
        </p:txBody>
      </p:sp>
      <p:sp>
        <p:nvSpPr>
          <p:cNvPr id="78" name="TextBox 77">
            <a:extLst>
              <a:ext uri="{FF2B5EF4-FFF2-40B4-BE49-F238E27FC236}">
                <a16:creationId xmlns:a16="http://schemas.microsoft.com/office/drawing/2014/main" id="{A57AD03B-EC58-4B3C-B463-BC33BE5CF212}"/>
              </a:ext>
            </a:extLst>
          </p:cNvPr>
          <p:cNvSpPr txBox="1"/>
          <p:nvPr/>
        </p:nvSpPr>
        <p:spPr>
          <a:xfrm>
            <a:off x="542768" y="221222"/>
            <a:ext cx="4202774" cy="584775"/>
          </a:xfrm>
          <a:prstGeom prst="rect">
            <a:avLst/>
          </a:prstGeom>
          <a:noFill/>
        </p:spPr>
        <p:txBody>
          <a:bodyPr wrap="square" rtlCol="0">
            <a:spAutoFit/>
          </a:bodyPr>
          <a:lstStyle/>
          <a:p>
            <a:r>
              <a:rPr lang="en-GB" sz="3200" b="1" cap="all">
                <a:solidFill>
                  <a:schemeClr val="bg1"/>
                </a:solidFill>
              </a:rPr>
              <a:t>Methodology</a:t>
            </a:r>
          </a:p>
        </p:txBody>
      </p:sp>
      <p:grpSp>
        <p:nvGrpSpPr>
          <p:cNvPr id="127" name="Group 126">
            <a:extLst>
              <a:ext uri="{FF2B5EF4-FFF2-40B4-BE49-F238E27FC236}">
                <a16:creationId xmlns:a16="http://schemas.microsoft.com/office/drawing/2014/main" id="{53169477-0BAE-44ED-97E0-E6FC8E26F8F2}"/>
              </a:ext>
            </a:extLst>
          </p:cNvPr>
          <p:cNvGrpSpPr/>
          <p:nvPr/>
        </p:nvGrpSpPr>
        <p:grpSpPr>
          <a:xfrm>
            <a:off x="508437" y="1026219"/>
            <a:ext cx="10209290" cy="1250918"/>
            <a:chOff x="1331401" y="1181100"/>
            <a:chExt cx="10209290" cy="1250918"/>
          </a:xfrm>
        </p:grpSpPr>
        <p:sp>
          <p:nvSpPr>
            <p:cNvPr id="112" name="Arrow: Pentagon 111">
              <a:extLst>
                <a:ext uri="{FF2B5EF4-FFF2-40B4-BE49-F238E27FC236}">
                  <a16:creationId xmlns:a16="http://schemas.microsoft.com/office/drawing/2014/main" id="{D2D35665-8BC4-4D1D-990C-2D99AF100028}"/>
                </a:ext>
              </a:extLst>
            </p:cNvPr>
            <p:cNvSpPr/>
            <p:nvPr/>
          </p:nvSpPr>
          <p:spPr>
            <a:xfrm>
              <a:off x="3184189" y="1181100"/>
              <a:ext cx="8356502" cy="995436"/>
            </a:xfrm>
            <a:prstGeom prst="homePlate">
              <a:avLst/>
            </a:prstGeom>
            <a:solidFill>
              <a:srgbClr val="112A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cap="all" dirty="0"/>
                <a:t>Appointment and position of the governing body</a:t>
              </a:r>
            </a:p>
            <a:p>
              <a:r>
                <a:rPr lang="en-GB" sz="1400" dirty="0"/>
                <a:t>What authorities appoint representatives, how many times can one person hold the office, how </a:t>
              </a:r>
            </a:p>
            <a:p>
              <a:r>
                <a:rPr lang="en-GB" sz="1400" dirty="0"/>
                <a:t>many people share the power within the institution</a:t>
              </a:r>
              <a:endParaRPr lang="en-GB" sz="1400" b="1" cap="all" dirty="0"/>
            </a:p>
            <a:p>
              <a:endParaRPr lang="en-GB" b="1" cap="all" dirty="0"/>
            </a:p>
          </p:txBody>
        </p:sp>
        <p:sp>
          <p:nvSpPr>
            <p:cNvPr id="113" name="Rectangle 112">
              <a:extLst>
                <a:ext uri="{FF2B5EF4-FFF2-40B4-BE49-F238E27FC236}">
                  <a16:creationId xmlns:a16="http://schemas.microsoft.com/office/drawing/2014/main" id="{4CBDB30D-2FE2-4553-A364-0C8DA804FD48}"/>
                </a:ext>
              </a:extLst>
            </p:cNvPr>
            <p:cNvSpPr/>
            <p:nvPr/>
          </p:nvSpPr>
          <p:spPr>
            <a:xfrm>
              <a:off x="1331401" y="1594930"/>
              <a:ext cx="741116" cy="829530"/>
            </a:xfrm>
            <a:prstGeom prst="rect">
              <a:avLst/>
            </a:prstGeom>
            <a:solidFill>
              <a:srgbClr val="112A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400" b="1"/>
            </a:p>
          </p:txBody>
        </p:sp>
        <p:grpSp>
          <p:nvGrpSpPr>
            <p:cNvPr id="114" name="Group 113">
              <a:extLst>
                <a:ext uri="{FF2B5EF4-FFF2-40B4-BE49-F238E27FC236}">
                  <a16:creationId xmlns:a16="http://schemas.microsoft.com/office/drawing/2014/main" id="{2F84EFA9-4AD7-4CB8-8A19-2CEBE6DD0B6A}"/>
                </a:ext>
              </a:extLst>
            </p:cNvPr>
            <p:cNvGrpSpPr/>
            <p:nvPr/>
          </p:nvGrpSpPr>
          <p:grpSpPr>
            <a:xfrm>
              <a:off x="2072516" y="1183981"/>
              <a:ext cx="1111673" cy="1248037"/>
              <a:chOff x="2015400" y="1841045"/>
              <a:chExt cx="1080000" cy="1083248"/>
            </a:xfrm>
            <a:gradFill flip="none" rotWithShape="1">
              <a:gsLst>
                <a:gs pos="6000">
                  <a:srgbClr val="112A42">
                    <a:lumMod val="80000"/>
                  </a:srgbClr>
                </a:gs>
                <a:gs pos="100000">
                  <a:srgbClr val="112A42">
                    <a:alpha val="88000"/>
                  </a:srgbClr>
                </a:gs>
                <a:gs pos="80000">
                  <a:srgbClr val="112A42">
                    <a:alpha val="85000"/>
                  </a:srgbClr>
                </a:gs>
                <a:gs pos="100000">
                  <a:srgbClr val="112A42">
                    <a:alpha val="80000"/>
                  </a:srgbClr>
                </a:gs>
              </a:gsLst>
              <a:lin ang="10800000" scaled="1"/>
              <a:tileRect/>
            </a:gradFill>
          </p:grpSpPr>
          <p:sp>
            <p:nvSpPr>
              <p:cNvPr id="116" name="Rectangle 115">
                <a:extLst>
                  <a:ext uri="{FF2B5EF4-FFF2-40B4-BE49-F238E27FC236}">
                    <a16:creationId xmlns:a16="http://schemas.microsoft.com/office/drawing/2014/main" id="{E0D3F053-209A-4349-B5BB-D4699351E35E}"/>
                  </a:ext>
                </a:extLst>
              </p:cNvPr>
              <p:cNvSpPr/>
              <p:nvPr/>
            </p:nvSpPr>
            <p:spPr>
              <a:xfrm>
                <a:off x="2015400" y="2198544"/>
                <a:ext cx="1080000" cy="504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p>
            </p:txBody>
          </p:sp>
          <p:sp>
            <p:nvSpPr>
              <p:cNvPr id="117" name="Right Triangle 116">
                <a:extLst>
                  <a:ext uri="{FF2B5EF4-FFF2-40B4-BE49-F238E27FC236}">
                    <a16:creationId xmlns:a16="http://schemas.microsoft.com/office/drawing/2014/main" id="{00315FEB-1D7D-4DDA-8A09-28C410418548}"/>
                  </a:ext>
                </a:extLst>
              </p:cNvPr>
              <p:cNvSpPr/>
              <p:nvPr/>
            </p:nvSpPr>
            <p:spPr>
              <a:xfrm flipH="1">
                <a:off x="2015400" y="1841045"/>
                <a:ext cx="1080000" cy="360000"/>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p>
            </p:txBody>
          </p:sp>
          <p:sp>
            <p:nvSpPr>
              <p:cNvPr id="118" name="Right Triangle 117">
                <a:extLst>
                  <a:ext uri="{FF2B5EF4-FFF2-40B4-BE49-F238E27FC236}">
                    <a16:creationId xmlns:a16="http://schemas.microsoft.com/office/drawing/2014/main" id="{18EB2140-B414-49F2-A294-35C7B91763CD}"/>
                  </a:ext>
                </a:extLst>
              </p:cNvPr>
              <p:cNvSpPr/>
              <p:nvPr/>
            </p:nvSpPr>
            <p:spPr>
              <a:xfrm flipV="1">
                <a:off x="2015400" y="2701074"/>
                <a:ext cx="1080000" cy="22321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p>
            </p:txBody>
          </p:sp>
        </p:grpSp>
        <p:pic>
          <p:nvPicPr>
            <p:cNvPr id="115" name="Graphic 114" descr="Meeting">
              <a:extLst>
                <a:ext uri="{FF2B5EF4-FFF2-40B4-BE49-F238E27FC236}">
                  <a16:creationId xmlns:a16="http://schemas.microsoft.com/office/drawing/2014/main" id="{467C3795-B9D3-4A1A-AF56-7D673573E3E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365732" y="1675419"/>
              <a:ext cx="669729" cy="679182"/>
            </a:xfrm>
            <a:prstGeom prst="rect">
              <a:avLst/>
            </a:prstGeom>
          </p:spPr>
        </p:pic>
        <p:sp>
          <p:nvSpPr>
            <p:cNvPr id="82" name="TextBox 81">
              <a:extLst>
                <a:ext uri="{FF2B5EF4-FFF2-40B4-BE49-F238E27FC236}">
                  <a16:creationId xmlns:a16="http://schemas.microsoft.com/office/drawing/2014/main" id="{257606FF-4EF0-4C45-97B0-35319CF775EE}"/>
                </a:ext>
              </a:extLst>
            </p:cNvPr>
            <p:cNvSpPr txBox="1"/>
            <p:nvPr/>
          </p:nvSpPr>
          <p:spPr>
            <a:xfrm>
              <a:off x="10731179" y="1383031"/>
              <a:ext cx="423514" cy="584775"/>
            </a:xfrm>
            <a:prstGeom prst="rect">
              <a:avLst/>
            </a:prstGeom>
            <a:noFill/>
          </p:spPr>
          <p:txBody>
            <a:bodyPr wrap="none" rtlCol="0">
              <a:spAutoFit/>
            </a:bodyPr>
            <a:lstStyle/>
            <a:p>
              <a:r>
                <a:rPr lang="en-GB" sz="3200">
                  <a:solidFill>
                    <a:schemeClr val="bg1"/>
                  </a:solidFill>
                </a:rPr>
                <a:t>I.</a:t>
              </a:r>
            </a:p>
          </p:txBody>
        </p:sp>
      </p:grpSp>
      <p:grpSp>
        <p:nvGrpSpPr>
          <p:cNvPr id="128" name="Group 127">
            <a:extLst>
              <a:ext uri="{FF2B5EF4-FFF2-40B4-BE49-F238E27FC236}">
                <a16:creationId xmlns:a16="http://schemas.microsoft.com/office/drawing/2014/main" id="{76C05B69-06FD-4952-A7D5-F70A3B6A14A7}"/>
              </a:ext>
            </a:extLst>
          </p:cNvPr>
          <p:cNvGrpSpPr/>
          <p:nvPr/>
        </p:nvGrpSpPr>
        <p:grpSpPr>
          <a:xfrm>
            <a:off x="508437" y="2016470"/>
            <a:ext cx="10209288" cy="1084149"/>
            <a:chOff x="1331401" y="2171351"/>
            <a:chExt cx="10209288" cy="1084149"/>
          </a:xfrm>
        </p:grpSpPr>
        <p:sp>
          <p:nvSpPr>
            <p:cNvPr id="120" name="Rectangle 119">
              <a:extLst>
                <a:ext uri="{FF2B5EF4-FFF2-40B4-BE49-F238E27FC236}">
                  <a16:creationId xmlns:a16="http://schemas.microsoft.com/office/drawing/2014/main" id="{4F1E3432-98F3-46DE-A22E-3E3E165E0240}"/>
                </a:ext>
              </a:extLst>
            </p:cNvPr>
            <p:cNvSpPr/>
            <p:nvPr/>
          </p:nvSpPr>
          <p:spPr>
            <a:xfrm>
              <a:off x="1331401" y="2424460"/>
              <a:ext cx="741115" cy="829530"/>
            </a:xfrm>
            <a:prstGeom prst="rect">
              <a:avLst/>
            </a:prstGeom>
            <a:solidFill>
              <a:srgbClr val="70A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p>
          </p:txBody>
        </p:sp>
        <p:sp>
          <p:nvSpPr>
            <p:cNvPr id="121" name="Arrow: Pentagon 120">
              <a:extLst>
                <a:ext uri="{FF2B5EF4-FFF2-40B4-BE49-F238E27FC236}">
                  <a16:creationId xmlns:a16="http://schemas.microsoft.com/office/drawing/2014/main" id="{CC8129EF-DBDF-4F11-9065-28F3D24A51EE}"/>
                </a:ext>
              </a:extLst>
            </p:cNvPr>
            <p:cNvSpPr/>
            <p:nvPr/>
          </p:nvSpPr>
          <p:spPr>
            <a:xfrm>
              <a:off x="3184188" y="2176536"/>
              <a:ext cx="8356501" cy="995436"/>
            </a:xfrm>
            <a:prstGeom prst="homePlate">
              <a:avLst/>
            </a:prstGeom>
            <a:solidFill>
              <a:srgbClr val="70A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cap="all" dirty="0"/>
                <a:t>Dismissal of appointees</a:t>
              </a:r>
            </a:p>
            <a:p>
              <a:r>
                <a:rPr lang="en-GB" dirty="0"/>
                <a:t>Under what circumstances can representatives be dismissed</a:t>
              </a:r>
            </a:p>
            <a:p>
              <a:endParaRPr lang="en-GB" b="1" cap="all" dirty="0"/>
            </a:p>
          </p:txBody>
        </p:sp>
        <p:grpSp>
          <p:nvGrpSpPr>
            <p:cNvPr id="122" name="Group 121">
              <a:extLst>
                <a:ext uri="{FF2B5EF4-FFF2-40B4-BE49-F238E27FC236}">
                  <a16:creationId xmlns:a16="http://schemas.microsoft.com/office/drawing/2014/main" id="{1DA2BC9F-6CF7-4B98-AE58-B70F08424A16}"/>
                </a:ext>
              </a:extLst>
            </p:cNvPr>
            <p:cNvGrpSpPr/>
            <p:nvPr/>
          </p:nvGrpSpPr>
          <p:grpSpPr>
            <a:xfrm>
              <a:off x="2072516" y="2171351"/>
              <a:ext cx="1111673" cy="1084149"/>
              <a:chOff x="2015400" y="2698044"/>
              <a:chExt cx="1080000" cy="941000"/>
            </a:xfrm>
            <a:gradFill flip="none" rotWithShape="1">
              <a:gsLst>
                <a:gs pos="6000">
                  <a:srgbClr val="70A0CC">
                    <a:lumMod val="80000"/>
                  </a:srgbClr>
                </a:gs>
                <a:gs pos="80000">
                  <a:srgbClr val="70A0CC">
                    <a:alpha val="85000"/>
                  </a:srgbClr>
                </a:gs>
                <a:gs pos="100000">
                  <a:srgbClr val="70A0CC">
                    <a:alpha val="80000"/>
                    <a:lumMod val="100000"/>
                  </a:srgbClr>
                </a:gs>
              </a:gsLst>
              <a:lin ang="10800000" scaled="0"/>
              <a:tileRect/>
            </a:gradFill>
          </p:grpSpPr>
          <p:sp>
            <p:nvSpPr>
              <p:cNvPr id="124" name="Rectangle 123">
                <a:extLst>
                  <a:ext uri="{FF2B5EF4-FFF2-40B4-BE49-F238E27FC236}">
                    <a16:creationId xmlns:a16="http://schemas.microsoft.com/office/drawing/2014/main" id="{9FF7ECAA-A3B9-4DA3-B0BD-F785E8B66B05}"/>
                  </a:ext>
                </a:extLst>
              </p:cNvPr>
              <p:cNvSpPr/>
              <p:nvPr/>
            </p:nvSpPr>
            <p:spPr>
              <a:xfrm>
                <a:off x="2015400" y="2919545"/>
                <a:ext cx="1080000" cy="64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p>
            </p:txBody>
          </p:sp>
          <p:sp>
            <p:nvSpPr>
              <p:cNvPr id="125" name="Right Triangle 124">
                <a:extLst>
                  <a:ext uri="{FF2B5EF4-FFF2-40B4-BE49-F238E27FC236}">
                    <a16:creationId xmlns:a16="http://schemas.microsoft.com/office/drawing/2014/main" id="{AB536625-0EA3-46B8-9F71-3B48EF92C091}"/>
                  </a:ext>
                </a:extLst>
              </p:cNvPr>
              <p:cNvSpPr/>
              <p:nvPr/>
            </p:nvSpPr>
            <p:spPr>
              <a:xfrm flipH="1">
                <a:off x="2015400" y="2698044"/>
                <a:ext cx="1080000" cy="224250"/>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p>
            </p:txBody>
          </p:sp>
          <p:sp>
            <p:nvSpPr>
              <p:cNvPr id="126" name="Right Triangle 125">
                <a:extLst>
                  <a:ext uri="{FF2B5EF4-FFF2-40B4-BE49-F238E27FC236}">
                    <a16:creationId xmlns:a16="http://schemas.microsoft.com/office/drawing/2014/main" id="{CF13FEAC-F100-4776-B40B-7256CAFD599C}"/>
                  </a:ext>
                </a:extLst>
              </p:cNvPr>
              <p:cNvSpPr/>
              <p:nvPr/>
            </p:nvSpPr>
            <p:spPr>
              <a:xfrm flipV="1">
                <a:off x="2015400" y="3567044"/>
                <a:ext cx="1080000" cy="72000"/>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p>
            </p:txBody>
          </p:sp>
        </p:grpSp>
        <p:pic>
          <p:nvPicPr>
            <p:cNvPr id="123" name="Graphic 122" descr="Forbidden">
              <a:extLst>
                <a:ext uri="{FF2B5EF4-FFF2-40B4-BE49-F238E27FC236}">
                  <a16:creationId xmlns:a16="http://schemas.microsoft.com/office/drawing/2014/main" id="{47D606EE-2C2B-4B30-AA6E-3806E9E7C57D}"/>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365732" y="2493294"/>
              <a:ext cx="669729" cy="679182"/>
            </a:xfrm>
            <a:prstGeom prst="rect">
              <a:avLst/>
            </a:prstGeom>
          </p:spPr>
        </p:pic>
        <p:sp>
          <p:nvSpPr>
            <p:cNvPr id="83" name="TextBox 82">
              <a:extLst>
                <a:ext uri="{FF2B5EF4-FFF2-40B4-BE49-F238E27FC236}">
                  <a16:creationId xmlns:a16="http://schemas.microsoft.com/office/drawing/2014/main" id="{00C343EC-5ABC-490A-8412-9931A33B1DFA}"/>
                </a:ext>
              </a:extLst>
            </p:cNvPr>
            <p:cNvSpPr txBox="1"/>
            <p:nvPr/>
          </p:nvSpPr>
          <p:spPr>
            <a:xfrm>
              <a:off x="10663051" y="2373455"/>
              <a:ext cx="559769" cy="584775"/>
            </a:xfrm>
            <a:prstGeom prst="rect">
              <a:avLst/>
            </a:prstGeom>
            <a:noFill/>
          </p:spPr>
          <p:txBody>
            <a:bodyPr wrap="none" rtlCol="0">
              <a:spAutoFit/>
            </a:bodyPr>
            <a:lstStyle/>
            <a:p>
              <a:r>
                <a:rPr lang="en-GB" sz="3200">
                  <a:solidFill>
                    <a:schemeClr val="bg1"/>
                  </a:solidFill>
                </a:rPr>
                <a:t>II.</a:t>
              </a:r>
            </a:p>
          </p:txBody>
        </p:sp>
      </p:grpSp>
      <p:grpSp>
        <p:nvGrpSpPr>
          <p:cNvPr id="129" name="Group 128">
            <a:extLst>
              <a:ext uri="{FF2B5EF4-FFF2-40B4-BE49-F238E27FC236}">
                <a16:creationId xmlns:a16="http://schemas.microsoft.com/office/drawing/2014/main" id="{78FC20E2-41B4-46F6-ADF9-C4D45CA134AB}"/>
              </a:ext>
            </a:extLst>
          </p:cNvPr>
          <p:cNvGrpSpPr/>
          <p:nvPr/>
        </p:nvGrpSpPr>
        <p:grpSpPr>
          <a:xfrm>
            <a:off x="508437" y="3004017"/>
            <a:ext cx="10209288" cy="1009373"/>
            <a:chOff x="1331401" y="3158898"/>
            <a:chExt cx="10209288" cy="1009373"/>
          </a:xfrm>
        </p:grpSpPr>
        <p:grpSp>
          <p:nvGrpSpPr>
            <p:cNvPr id="104" name="Group 103">
              <a:extLst>
                <a:ext uri="{FF2B5EF4-FFF2-40B4-BE49-F238E27FC236}">
                  <a16:creationId xmlns:a16="http://schemas.microsoft.com/office/drawing/2014/main" id="{C1191F94-020B-47AB-BE18-C34C0920EDEE}"/>
                </a:ext>
              </a:extLst>
            </p:cNvPr>
            <p:cNvGrpSpPr/>
            <p:nvPr/>
          </p:nvGrpSpPr>
          <p:grpSpPr>
            <a:xfrm>
              <a:off x="2035461" y="3158898"/>
              <a:ext cx="1148729" cy="1009373"/>
              <a:chOff x="1979400" y="3555197"/>
              <a:chExt cx="1116000" cy="876097"/>
            </a:xfrm>
            <a:gradFill flip="none" rotWithShape="1">
              <a:gsLst>
                <a:gs pos="6000">
                  <a:srgbClr val="307CC2">
                    <a:lumMod val="80000"/>
                  </a:srgbClr>
                </a:gs>
                <a:gs pos="100000">
                  <a:srgbClr val="307CC2">
                    <a:lumMod val="83000"/>
                    <a:lumOff val="17000"/>
                  </a:srgbClr>
                </a:gs>
                <a:gs pos="80000">
                  <a:srgbClr val="307CC2">
                    <a:alpha val="85000"/>
                  </a:srgbClr>
                </a:gs>
              </a:gsLst>
              <a:lin ang="10800000" scaled="1"/>
              <a:tileRect/>
            </a:gradFill>
          </p:grpSpPr>
          <p:sp>
            <p:nvSpPr>
              <p:cNvPr id="108" name="Rectangle 107">
                <a:extLst>
                  <a:ext uri="{FF2B5EF4-FFF2-40B4-BE49-F238E27FC236}">
                    <a16:creationId xmlns:a16="http://schemas.microsoft.com/office/drawing/2014/main" id="{4126F7BD-5207-4741-AADB-62037175C965}"/>
                  </a:ext>
                </a:extLst>
              </p:cNvPr>
              <p:cNvSpPr/>
              <p:nvPr/>
            </p:nvSpPr>
            <p:spPr>
              <a:xfrm>
                <a:off x="2015400" y="3641294"/>
                <a:ext cx="1080000" cy="720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p>
            </p:txBody>
          </p:sp>
          <p:sp>
            <p:nvSpPr>
              <p:cNvPr id="109" name="Right Triangle 108">
                <a:extLst>
                  <a:ext uri="{FF2B5EF4-FFF2-40B4-BE49-F238E27FC236}">
                    <a16:creationId xmlns:a16="http://schemas.microsoft.com/office/drawing/2014/main" id="{F6CC85F7-8C00-4592-8081-BCDBDF0637C5}"/>
                  </a:ext>
                </a:extLst>
              </p:cNvPr>
              <p:cNvSpPr/>
              <p:nvPr/>
            </p:nvSpPr>
            <p:spPr>
              <a:xfrm flipH="1">
                <a:off x="1979400" y="3555197"/>
                <a:ext cx="1116000" cy="87097"/>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p>
            </p:txBody>
          </p:sp>
          <p:sp>
            <p:nvSpPr>
              <p:cNvPr id="110" name="Right Triangle 109">
                <a:extLst>
                  <a:ext uri="{FF2B5EF4-FFF2-40B4-BE49-F238E27FC236}">
                    <a16:creationId xmlns:a16="http://schemas.microsoft.com/office/drawing/2014/main" id="{2090C91F-72E3-41B7-9C42-4C3B13C7F9CE}"/>
                  </a:ext>
                </a:extLst>
              </p:cNvPr>
              <p:cNvSpPr/>
              <p:nvPr/>
            </p:nvSpPr>
            <p:spPr>
              <a:xfrm flipH="1" flipV="1">
                <a:off x="2015400" y="4359294"/>
                <a:ext cx="1080000" cy="72000"/>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p>
            </p:txBody>
          </p:sp>
        </p:grpSp>
        <p:sp>
          <p:nvSpPr>
            <p:cNvPr id="105" name="Rectangle 104">
              <a:extLst>
                <a:ext uri="{FF2B5EF4-FFF2-40B4-BE49-F238E27FC236}">
                  <a16:creationId xmlns:a16="http://schemas.microsoft.com/office/drawing/2014/main" id="{D9B85279-27C6-4BA0-BFEC-70213BA2B1C8}"/>
                </a:ext>
              </a:extLst>
            </p:cNvPr>
            <p:cNvSpPr/>
            <p:nvPr/>
          </p:nvSpPr>
          <p:spPr>
            <a:xfrm>
              <a:off x="1331401" y="3255788"/>
              <a:ext cx="741115" cy="829530"/>
            </a:xfrm>
            <a:prstGeom prst="rect">
              <a:avLst/>
            </a:prstGeom>
            <a:solidFill>
              <a:srgbClr val="307C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p>
          </p:txBody>
        </p:sp>
        <p:sp>
          <p:nvSpPr>
            <p:cNvPr id="106" name="Arrow: Pentagon 105">
              <a:extLst>
                <a:ext uri="{FF2B5EF4-FFF2-40B4-BE49-F238E27FC236}">
                  <a16:creationId xmlns:a16="http://schemas.microsoft.com/office/drawing/2014/main" id="{21F80DEF-BF2A-4BDF-A23D-F6AE1E59C2B4}"/>
                </a:ext>
              </a:extLst>
            </p:cNvPr>
            <p:cNvSpPr/>
            <p:nvPr/>
          </p:nvSpPr>
          <p:spPr>
            <a:xfrm>
              <a:off x="3184189" y="3172835"/>
              <a:ext cx="8356500" cy="995436"/>
            </a:xfrm>
            <a:prstGeom prst="homePlate">
              <a:avLst/>
            </a:prstGeom>
            <a:solidFill>
              <a:srgbClr val="307C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cap="all" dirty="0"/>
                <a:t>Sovereignty of </a:t>
              </a:r>
              <a:r>
                <a:rPr lang="en-GB" b="1" cap="all" dirty="0" err="1">
                  <a:solidFill>
                    <a:srgbClr val="DFE2E4"/>
                  </a:solidFill>
                </a:rPr>
                <a:t>institutionS</a:t>
              </a:r>
              <a:endParaRPr lang="en-GB" b="1" cap="all" dirty="0">
                <a:solidFill>
                  <a:srgbClr val="DFE2E4"/>
                </a:solidFill>
              </a:endParaRPr>
            </a:p>
            <a:p>
              <a:r>
                <a:rPr lang="en-GB" sz="1400" dirty="0"/>
                <a:t>How independent institutions are from</a:t>
              </a:r>
              <a:r>
                <a:rPr lang="sk-SK" sz="1400" dirty="0"/>
                <a:t> </a:t>
              </a:r>
              <a:r>
                <a:rPr lang="en-GB" sz="1400" dirty="0"/>
                <a:t>the government</a:t>
              </a:r>
              <a:r>
                <a:rPr lang="sk-SK" sz="1400" dirty="0"/>
                <a:t>,</a:t>
              </a:r>
              <a:r>
                <a:rPr lang="en-GB" sz="1400" dirty="0"/>
                <a:t> how are they being financed</a:t>
              </a:r>
            </a:p>
            <a:p>
              <a:endParaRPr lang="en-GB" sz="1400" dirty="0"/>
            </a:p>
          </p:txBody>
        </p:sp>
        <p:pic>
          <p:nvPicPr>
            <p:cNvPr id="107" name="Graphic 106" descr="Court">
              <a:extLst>
                <a:ext uri="{FF2B5EF4-FFF2-40B4-BE49-F238E27FC236}">
                  <a16:creationId xmlns:a16="http://schemas.microsoft.com/office/drawing/2014/main" id="{AB1A98DB-7E8E-4854-8743-F7399ED49A8A}"/>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365732" y="3330386"/>
              <a:ext cx="669729" cy="679182"/>
            </a:xfrm>
            <a:prstGeom prst="rect">
              <a:avLst/>
            </a:prstGeom>
          </p:spPr>
        </p:pic>
        <p:sp>
          <p:nvSpPr>
            <p:cNvPr id="84" name="TextBox 83">
              <a:extLst>
                <a:ext uri="{FF2B5EF4-FFF2-40B4-BE49-F238E27FC236}">
                  <a16:creationId xmlns:a16="http://schemas.microsoft.com/office/drawing/2014/main" id="{DBF621E0-C18A-455C-A384-7DF096537E20}"/>
                </a:ext>
              </a:extLst>
            </p:cNvPr>
            <p:cNvSpPr txBox="1"/>
            <p:nvPr/>
          </p:nvSpPr>
          <p:spPr>
            <a:xfrm>
              <a:off x="10594923" y="3377302"/>
              <a:ext cx="696024" cy="584775"/>
            </a:xfrm>
            <a:prstGeom prst="rect">
              <a:avLst/>
            </a:prstGeom>
            <a:noFill/>
          </p:spPr>
          <p:txBody>
            <a:bodyPr wrap="none" rtlCol="0">
              <a:spAutoFit/>
            </a:bodyPr>
            <a:lstStyle/>
            <a:p>
              <a:r>
                <a:rPr lang="en-GB" sz="3200">
                  <a:solidFill>
                    <a:schemeClr val="bg1"/>
                  </a:solidFill>
                </a:rPr>
                <a:t>III.</a:t>
              </a:r>
            </a:p>
          </p:txBody>
        </p:sp>
      </p:grpSp>
      <p:grpSp>
        <p:nvGrpSpPr>
          <p:cNvPr id="130" name="Group 129">
            <a:extLst>
              <a:ext uri="{FF2B5EF4-FFF2-40B4-BE49-F238E27FC236}">
                <a16:creationId xmlns:a16="http://schemas.microsoft.com/office/drawing/2014/main" id="{42568ADE-7F15-4754-AE93-2DBB53342BA6}"/>
              </a:ext>
            </a:extLst>
          </p:cNvPr>
          <p:cNvGrpSpPr/>
          <p:nvPr/>
        </p:nvGrpSpPr>
        <p:grpSpPr>
          <a:xfrm>
            <a:off x="508437" y="3922878"/>
            <a:ext cx="10209288" cy="1087101"/>
            <a:chOff x="1331401" y="4077759"/>
            <a:chExt cx="10209288" cy="1087101"/>
          </a:xfrm>
        </p:grpSpPr>
        <p:sp>
          <p:nvSpPr>
            <p:cNvPr id="96" name="Rectangle 95">
              <a:extLst>
                <a:ext uri="{FF2B5EF4-FFF2-40B4-BE49-F238E27FC236}">
                  <a16:creationId xmlns:a16="http://schemas.microsoft.com/office/drawing/2014/main" id="{DC6DF290-0531-4C88-B457-0AA668F808A6}"/>
                </a:ext>
              </a:extLst>
            </p:cNvPr>
            <p:cNvSpPr/>
            <p:nvPr/>
          </p:nvSpPr>
          <p:spPr>
            <a:xfrm>
              <a:off x="1331401" y="4084166"/>
              <a:ext cx="741115" cy="829530"/>
            </a:xfrm>
            <a:prstGeom prst="rect">
              <a:avLst/>
            </a:prstGeom>
            <a:solidFill>
              <a:srgbClr val="2434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p>
          </p:txBody>
        </p:sp>
        <p:sp>
          <p:nvSpPr>
            <p:cNvPr id="97" name="Arrow: Pentagon 96">
              <a:extLst>
                <a:ext uri="{FF2B5EF4-FFF2-40B4-BE49-F238E27FC236}">
                  <a16:creationId xmlns:a16="http://schemas.microsoft.com/office/drawing/2014/main" id="{1F0705C3-B48F-41CC-A8D3-57F7C8C83A6C}"/>
                </a:ext>
              </a:extLst>
            </p:cNvPr>
            <p:cNvSpPr/>
            <p:nvPr/>
          </p:nvSpPr>
          <p:spPr>
            <a:xfrm>
              <a:off x="3184189" y="4169424"/>
              <a:ext cx="8356500" cy="995436"/>
            </a:xfrm>
            <a:prstGeom prst="homePlate">
              <a:avLst/>
            </a:prstGeom>
            <a:solidFill>
              <a:srgbClr val="2434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cap="all" dirty="0"/>
                <a:t>Remuneration of appointees and employees</a:t>
              </a:r>
            </a:p>
            <a:p>
              <a:r>
                <a:rPr lang="en-GB" dirty="0"/>
                <a:t>How fair is financial compensation</a:t>
              </a:r>
            </a:p>
          </p:txBody>
        </p:sp>
        <p:grpSp>
          <p:nvGrpSpPr>
            <p:cNvPr id="98" name="Group 97">
              <a:extLst>
                <a:ext uri="{FF2B5EF4-FFF2-40B4-BE49-F238E27FC236}">
                  <a16:creationId xmlns:a16="http://schemas.microsoft.com/office/drawing/2014/main" id="{0D9917DB-82E3-4A72-9956-D4FD4D07DC69}"/>
                </a:ext>
              </a:extLst>
            </p:cNvPr>
            <p:cNvGrpSpPr/>
            <p:nvPr/>
          </p:nvGrpSpPr>
          <p:grpSpPr>
            <a:xfrm>
              <a:off x="2072516" y="4077759"/>
              <a:ext cx="1111673" cy="1083643"/>
              <a:chOff x="2015400" y="4359294"/>
              <a:chExt cx="1080000" cy="934000"/>
            </a:xfrm>
            <a:gradFill flip="none" rotWithShape="1">
              <a:gsLst>
                <a:gs pos="6000">
                  <a:srgbClr val="243442">
                    <a:lumMod val="80000"/>
                  </a:srgbClr>
                </a:gs>
                <a:gs pos="100000">
                  <a:srgbClr val="243442">
                    <a:alpha val="95000"/>
                  </a:srgbClr>
                </a:gs>
                <a:gs pos="80000">
                  <a:srgbClr val="243442">
                    <a:alpha val="89000"/>
                  </a:srgbClr>
                </a:gs>
              </a:gsLst>
              <a:lin ang="10800000" scaled="1"/>
              <a:tileRect/>
            </a:gradFill>
          </p:grpSpPr>
          <p:sp>
            <p:nvSpPr>
              <p:cNvPr id="100" name="Rectangle 99">
                <a:extLst>
                  <a:ext uri="{FF2B5EF4-FFF2-40B4-BE49-F238E27FC236}">
                    <a16:creationId xmlns:a16="http://schemas.microsoft.com/office/drawing/2014/main" id="{8123E355-1B7A-48FE-96BC-2BE2A2788F66}"/>
                  </a:ext>
                </a:extLst>
              </p:cNvPr>
              <p:cNvSpPr/>
              <p:nvPr/>
            </p:nvSpPr>
            <p:spPr>
              <a:xfrm>
                <a:off x="2015400" y="4425294"/>
                <a:ext cx="1080000" cy="65550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p>
            </p:txBody>
          </p:sp>
          <p:sp>
            <p:nvSpPr>
              <p:cNvPr id="101" name="Right Triangle 100">
                <a:extLst>
                  <a:ext uri="{FF2B5EF4-FFF2-40B4-BE49-F238E27FC236}">
                    <a16:creationId xmlns:a16="http://schemas.microsoft.com/office/drawing/2014/main" id="{14D42700-F330-4821-AE75-0B6C589D1653}"/>
                  </a:ext>
                </a:extLst>
              </p:cNvPr>
              <p:cNvSpPr/>
              <p:nvPr/>
            </p:nvSpPr>
            <p:spPr>
              <a:xfrm>
                <a:off x="2015400" y="4359294"/>
                <a:ext cx="1080000" cy="72000"/>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p>
            </p:txBody>
          </p:sp>
          <p:sp>
            <p:nvSpPr>
              <p:cNvPr id="102" name="Right Triangle 101">
                <a:extLst>
                  <a:ext uri="{FF2B5EF4-FFF2-40B4-BE49-F238E27FC236}">
                    <a16:creationId xmlns:a16="http://schemas.microsoft.com/office/drawing/2014/main" id="{26E7FAB1-4EB0-40A6-8CFE-73D3FA615D5A}"/>
                  </a:ext>
                </a:extLst>
              </p:cNvPr>
              <p:cNvSpPr/>
              <p:nvPr/>
            </p:nvSpPr>
            <p:spPr>
              <a:xfrm flipH="1" flipV="1">
                <a:off x="2015400" y="5077294"/>
                <a:ext cx="1080000" cy="216000"/>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p>
            </p:txBody>
          </p:sp>
        </p:grpSp>
        <p:pic>
          <p:nvPicPr>
            <p:cNvPr id="99" name="Graphic 98" descr="Money">
              <a:extLst>
                <a:ext uri="{FF2B5EF4-FFF2-40B4-BE49-F238E27FC236}">
                  <a16:creationId xmlns:a16="http://schemas.microsoft.com/office/drawing/2014/main" id="{08162BF2-AC46-4F5A-9F3C-AB56FC3C964E}"/>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365732" y="4148240"/>
              <a:ext cx="669729" cy="679182"/>
            </a:xfrm>
            <a:prstGeom prst="rect">
              <a:avLst/>
            </a:prstGeom>
          </p:spPr>
        </p:pic>
        <p:sp>
          <p:nvSpPr>
            <p:cNvPr id="85" name="TextBox 84">
              <a:extLst>
                <a:ext uri="{FF2B5EF4-FFF2-40B4-BE49-F238E27FC236}">
                  <a16:creationId xmlns:a16="http://schemas.microsoft.com/office/drawing/2014/main" id="{4A40A050-FC91-4E21-91FA-B3CE080033FA}"/>
                </a:ext>
              </a:extLst>
            </p:cNvPr>
            <p:cNvSpPr txBox="1"/>
            <p:nvPr/>
          </p:nvSpPr>
          <p:spPr>
            <a:xfrm>
              <a:off x="10555650" y="4374754"/>
              <a:ext cx="667170" cy="584775"/>
            </a:xfrm>
            <a:prstGeom prst="rect">
              <a:avLst/>
            </a:prstGeom>
            <a:noFill/>
          </p:spPr>
          <p:txBody>
            <a:bodyPr wrap="none" rtlCol="0">
              <a:spAutoFit/>
            </a:bodyPr>
            <a:lstStyle/>
            <a:p>
              <a:r>
                <a:rPr lang="en-GB" sz="3200">
                  <a:solidFill>
                    <a:schemeClr val="bg1"/>
                  </a:solidFill>
                </a:rPr>
                <a:t>IV.</a:t>
              </a:r>
            </a:p>
          </p:txBody>
        </p:sp>
      </p:grpSp>
      <p:grpSp>
        <p:nvGrpSpPr>
          <p:cNvPr id="131" name="Group 130">
            <a:extLst>
              <a:ext uri="{FF2B5EF4-FFF2-40B4-BE49-F238E27FC236}">
                <a16:creationId xmlns:a16="http://schemas.microsoft.com/office/drawing/2014/main" id="{447334A5-C1F5-4394-9F45-7FB522A5BC1C}"/>
              </a:ext>
            </a:extLst>
          </p:cNvPr>
          <p:cNvGrpSpPr/>
          <p:nvPr/>
        </p:nvGrpSpPr>
        <p:grpSpPr>
          <a:xfrm>
            <a:off x="508437" y="4748951"/>
            <a:ext cx="10209286" cy="1256463"/>
            <a:chOff x="1331401" y="4903832"/>
            <a:chExt cx="10209286" cy="1256463"/>
          </a:xfrm>
        </p:grpSpPr>
        <p:grpSp>
          <p:nvGrpSpPr>
            <p:cNvPr id="88" name="Group 87">
              <a:extLst>
                <a:ext uri="{FF2B5EF4-FFF2-40B4-BE49-F238E27FC236}">
                  <a16:creationId xmlns:a16="http://schemas.microsoft.com/office/drawing/2014/main" id="{9CE9F8D3-F326-44AE-9D68-F1324D7817C3}"/>
                </a:ext>
              </a:extLst>
            </p:cNvPr>
            <p:cNvGrpSpPr/>
            <p:nvPr/>
          </p:nvGrpSpPr>
          <p:grpSpPr>
            <a:xfrm>
              <a:off x="2072516" y="4903832"/>
              <a:ext cx="1111673" cy="1248397"/>
              <a:chOff x="2015400" y="5069733"/>
              <a:chExt cx="1080000" cy="1083561"/>
            </a:xfrm>
            <a:gradFill flip="none" rotWithShape="1">
              <a:gsLst>
                <a:gs pos="0">
                  <a:srgbClr val="245B8F">
                    <a:lumMod val="80000"/>
                  </a:srgbClr>
                </a:gs>
                <a:gs pos="100000">
                  <a:srgbClr val="112A42">
                    <a:alpha val="88000"/>
                  </a:srgbClr>
                </a:gs>
                <a:gs pos="75000">
                  <a:srgbClr val="245B8F"/>
                </a:gs>
                <a:gs pos="100000">
                  <a:srgbClr val="245B8F"/>
                </a:gs>
              </a:gsLst>
              <a:lin ang="0" scaled="0"/>
              <a:tileRect/>
            </a:gradFill>
          </p:grpSpPr>
          <p:sp>
            <p:nvSpPr>
              <p:cNvPr id="92" name="Right Triangle 91">
                <a:extLst>
                  <a:ext uri="{FF2B5EF4-FFF2-40B4-BE49-F238E27FC236}">
                    <a16:creationId xmlns:a16="http://schemas.microsoft.com/office/drawing/2014/main" id="{CCC07D7A-D8D7-4BED-8293-20F073C38E39}"/>
                  </a:ext>
                </a:extLst>
              </p:cNvPr>
              <p:cNvSpPr/>
              <p:nvPr/>
            </p:nvSpPr>
            <p:spPr>
              <a:xfrm>
                <a:off x="2015400" y="5069733"/>
                <a:ext cx="1080000" cy="223561"/>
              </a:xfrm>
              <a:prstGeom prst="rtTriangle">
                <a:avLst/>
              </a:prstGeom>
              <a:gradFill>
                <a:gsLst>
                  <a:gs pos="0">
                    <a:srgbClr val="245B8F">
                      <a:lumMod val="80000"/>
                    </a:srgbClr>
                  </a:gs>
                  <a:gs pos="75000">
                    <a:srgbClr val="245B8F"/>
                  </a:gs>
                  <a:gs pos="100000">
                    <a:srgbClr val="245B8F">
                      <a:lumMod val="80000"/>
                      <a:lumOff val="20000"/>
                    </a:srgb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p>
            </p:txBody>
          </p:sp>
          <p:sp>
            <p:nvSpPr>
              <p:cNvPr id="93" name="Rectangle 92">
                <a:extLst>
                  <a:ext uri="{FF2B5EF4-FFF2-40B4-BE49-F238E27FC236}">
                    <a16:creationId xmlns:a16="http://schemas.microsoft.com/office/drawing/2014/main" id="{D08811F1-AB04-4B5F-AA6D-B78BD752960D}"/>
                  </a:ext>
                </a:extLst>
              </p:cNvPr>
              <p:cNvSpPr/>
              <p:nvPr/>
            </p:nvSpPr>
            <p:spPr>
              <a:xfrm>
                <a:off x="2015400" y="5289239"/>
                <a:ext cx="1080000" cy="508555"/>
              </a:xfrm>
              <a:prstGeom prst="rect">
                <a:avLst/>
              </a:prstGeom>
              <a:gradFill>
                <a:gsLst>
                  <a:gs pos="0">
                    <a:srgbClr val="245B8F">
                      <a:lumMod val="80000"/>
                    </a:srgbClr>
                  </a:gs>
                  <a:gs pos="75000">
                    <a:srgbClr val="245B8F"/>
                  </a:gs>
                  <a:gs pos="100000">
                    <a:srgbClr val="245B8F">
                      <a:lumMod val="80000"/>
                      <a:lumOff val="20000"/>
                    </a:srgb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p>
            </p:txBody>
          </p:sp>
          <p:sp>
            <p:nvSpPr>
              <p:cNvPr id="94" name="Right Triangle 93">
                <a:extLst>
                  <a:ext uri="{FF2B5EF4-FFF2-40B4-BE49-F238E27FC236}">
                    <a16:creationId xmlns:a16="http://schemas.microsoft.com/office/drawing/2014/main" id="{16F0750B-590E-4347-8325-5244ACB9AFAE}"/>
                  </a:ext>
                </a:extLst>
              </p:cNvPr>
              <p:cNvSpPr/>
              <p:nvPr/>
            </p:nvSpPr>
            <p:spPr>
              <a:xfrm flipH="1" flipV="1">
                <a:off x="2015400" y="5793294"/>
                <a:ext cx="1080000" cy="360000"/>
              </a:xfrm>
              <a:prstGeom prst="rtTriangle">
                <a:avLst/>
              </a:prstGeom>
              <a:gradFill>
                <a:gsLst>
                  <a:gs pos="0">
                    <a:srgbClr val="245B8F">
                      <a:lumMod val="80000"/>
                    </a:srgbClr>
                  </a:gs>
                  <a:gs pos="75000">
                    <a:srgbClr val="245B8F"/>
                  </a:gs>
                  <a:gs pos="100000">
                    <a:srgbClr val="245B8F">
                      <a:lumMod val="80000"/>
                      <a:lumOff val="2000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p>
            </p:txBody>
          </p:sp>
        </p:grpSp>
        <p:sp>
          <p:nvSpPr>
            <p:cNvPr id="89" name="Rectangle 88">
              <a:extLst>
                <a:ext uri="{FF2B5EF4-FFF2-40B4-BE49-F238E27FC236}">
                  <a16:creationId xmlns:a16="http://schemas.microsoft.com/office/drawing/2014/main" id="{4ABF1906-77D3-4C6E-A1D6-57F091990932}"/>
                </a:ext>
              </a:extLst>
            </p:cNvPr>
            <p:cNvSpPr/>
            <p:nvPr/>
          </p:nvSpPr>
          <p:spPr>
            <a:xfrm>
              <a:off x="1331401" y="4911391"/>
              <a:ext cx="741115" cy="829530"/>
            </a:xfrm>
            <a:prstGeom prst="rect">
              <a:avLst/>
            </a:prstGeom>
            <a:solidFill>
              <a:srgbClr val="245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p>
          </p:txBody>
        </p:sp>
        <p:sp>
          <p:nvSpPr>
            <p:cNvPr id="90" name="Arrow: Pentagon 89">
              <a:extLst>
                <a:ext uri="{FF2B5EF4-FFF2-40B4-BE49-F238E27FC236}">
                  <a16:creationId xmlns:a16="http://schemas.microsoft.com/office/drawing/2014/main" id="{D254629A-79EC-40F7-9D25-D23307DE98C7}"/>
                </a:ext>
              </a:extLst>
            </p:cNvPr>
            <p:cNvSpPr/>
            <p:nvPr/>
          </p:nvSpPr>
          <p:spPr>
            <a:xfrm>
              <a:off x="3184188" y="5164859"/>
              <a:ext cx="8356499" cy="995436"/>
            </a:xfrm>
            <a:prstGeom prst="homePlate">
              <a:avLst/>
            </a:prstGeom>
            <a:solidFill>
              <a:srgbClr val="245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cap="all" dirty="0"/>
                <a:t>Selection procedure of the main representative</a:t>
              </a:r>
            </a:p>
            <a:p>
              <a:r>
                <a:rPr lang="en-GB" dirty="0"/>
                <a:t>How</a:t>
              </a:r>
              <a:r>
                <a:rPr lang="sk-SK" dirty="0"/>
                <a:t> transparent, </a:t>
              </a:r>
              <a:r>
                <a:rPr lang="en-GB" dirty="0"/>
                <a:t>competitive</a:t>
              </a:r>
              <a:r>
                <a:rPr lang="sk-SK" dirty="0"/>
                <a:t> and </a:t>
              </a:r>
              <a:r>
                <a:rPr lang="en-GB" dirty="0"/>
                <a:t>expertise-oriented</a:t>
              </a:r>
              <a:r>
                <a:rPr lang="sk-SK" dirty="0"/>
                <a:t> </a:t>
              </a:r>
              <a:r>
                <a:rPr lang="en-GB" dirty="0"/>
                <a:t>is the selection process</a:t>
              </a:r>
              <a:endParaRPr lang="en-GB" b="1" cap="all" dirty="0"/>
            </a:p>
          </p:txBody>
        </p:sp>
        <p:pic>
          <p:nvPicPr>
            <p:cNvPr id="91" name="Graphic 90" descr="Target Audience">
              <a:extLst>
                <a:ext uri="{FF2B5EF4-FFF2-40B4-BE49-F238E27FC236}">
                  <a16:creationId xmlns:a16="http://schemas.microsoft.com/office/drawing/2014/main" id="{9FC5DC86-DF59-45FD-9F98-B793A269866F}"/>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1365732" y="4944580"/>
              <a:ext cx="669729" cy="679182"/>
            </a:xfrm>
            <a:prstGeom prst="rect">
              <a:avLst/>
            </a:prstGeom>
          </p:spPr>
        </p:pic>
        <p:sp>
          <p:nvSpPr>
            <p:cNvPr id="86" name="TextBox 85">
              <a:extLst>
                <a:ext uri="{FF2B5EF4-FFF2-40B4-BE49-F238E27FC236}">
                  <a16:creationId xmlns:a16="http://schemas.microsoft.com/office/drawing/2014/main" id="{7B7554C2-1124-449C-897E-8200F310BC6D}"/>
                </a:ext>
              </a:extLst>
            </p:cNvPr>
            <p:cNvSpPr txBox="1"/>
            <p:nvPr/>
          </p:nvSpPr>
          <p:spPr>
            <a:xfrm>
              <a:off x="10595141" y="5360915"/>
              <a:ext cx="530915" cy="584775"/>
            </a:xfrm>
            <a:prstGeom prst="rect">
              <a:avLst/>
            </a:prstGeom>
            <a:noFill/>
          </p:spPr>
          <p:txBody>
            <a:bodyPr wrap="none" rtlCol="0">
              <a:spAutoFit/>
            </a:bodyPr>
            <a:lstStyle/>
            <a:p>
              <a:r>
                <a:rPr lang="en-GB" sz="3200">
                  <a:solidFill>
                    <a:schemeClr val="bg1"/>
                  </a:solidFill>
                </a:rPr>
                <a:t>V.</a:t>
              </a:r>
            </a:p>
          </p:txBody>
        </p:sp>
      </p:grpSp>
    </p:spTree>
    <p:extLst>
      <p:ext uri="{BB962C8B-B14F-4D97-AF65-F5344CB8AC3E}">
        <p14:creationId xmlns:p14="http://schemas.microsoft.com/office/powerpoint/2010/main" val="2599505337"/>
      </p:ext>
    </p:extLst>
  </p:cSld>
  <p:clrMapOvr>
    <a:masterClrMapping/>
  </p:clrMapOvr>
  <mc:AlternateContent xmlns:mc="http://schemas.openxmlformats.org/markup-compatibility/2006" xmlns:p14="http://schemas.microsoft.com/office/powerpoint/2010/main">
    <mc:Choice Requires="p14">
      <p:transition spd="slow" p14:dur="2000" advTm="52997"/>
    </mc:Choice>
    <mc:Fallback xmlns="">
      <p:transition spd="slow" advTm="52997"/>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FCE1049-3142-4046-A679-1A5DF3DCA081}"/>
              </a:ext>
            </a:extLst>
          </p:cNvPr>
          <p:cNvSpPr/>
          <p:nvPr/>
        </p:nvSpPr>
        <p:spPr>
          <a:xfrm>
            <a:off x="0" y="1"/>
            <a:ext cx="7677151" cy="6356350"/>
          </a:xfrm>
          <a:prstGeom prst="rect">
            <a:avLst/>
          </a:prstGeom>
          <a:gradFill flip="none" rotWithShape="1">
            <a:gsLst>
              <a:gs pos="0">
                <a:srgbClr val="8DBAE3"/>
              </a:gs>
              <a:gs pos="76000">
                <a:srgbClr val="DFE2E4">
                  <a:shade val="67500"/>
                  <a:satMod val="115000"/>
                  <a:alpha val="68000"/>
                </a:srgbClr>
              </a:gs>
              <a:gs pos="100000">
                <a:srgbClr val="DFE2E4">
                  <a:shade val="100000"/>
                  <a:satMod val="115000"/>
                  <a:alpha val="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TextBox 7">
            <a:extLst>
              <a:ext uri="{FF2B5EF4-FFF2-40B4-BE49-F238E27FC236}">
                <a16:creationId xmlns:a16="http://schemas.microsoft.com/office/drawing/2014/main" id="{F7A3B3AA-230B-4B43-908E-200F4891AB53}"/>
              </a:ext>
            </a:extLst>
          </p:cNvPr>
          <p:cNvSpPr txBox="1"/>
          <p:nvPr/>
        </p:nvSpPr>
        <p:spPr>
          <a:xfrm>
            <a:off x="542768" y="221222"/>
            <a:ext cx="4202774" cy="584775"/>
          </a:xfrm>
          <a:prstGeom prst="rect">
            <a:avLst/>
          </a:prstGeom>
          <a:noFill/>
        </p:spPr>
        <p:txBody>
          <a:bodyPr wrap="square" rtlCol="0">
            <a:spAutoFit/>
          </a:bodyPr>
          <a:lstStyle/>
          <a:p>
            <a:r>
              <a:rPr lang="en-GB" sz="3200" b="1" cap="all" dirty="0">
                <a:solidFill>
                  <a:schemeClr val="bg1"/>
                </a:solidFill>
              </a:rPr>
              <a:t>RESULTS</a:t>
            </a:r>
          </a:p>
        </p:txBody>
      </p:sp>
      <p:sp>
        <p:nvSpPr>
          <p:cNvPr id="5" name="Slide Number Placeholder 4">
            <a:extLst>
              <a:ext uri="{FF2B5EF4-FFF2-40B4-BE49-F238E27FC236}">
                <a16:creationId xmlns:a16="http://schemas.microsoft.com/office/drawing/2014/main" id="{56C07CB2-0D5C-4CC9-B2C7-F11CC9014EA7}"/>
              </a:ext>
            </a:extLst>
          </p:cNvPr>
          <p:cNvSpPr>
            <a:spLocks noGrp="1"/>
          </p:cNvSpPr>
          <p:nvPr>
            <p:ph type="sldNum" sz="quarter" idx="12"/>
          </p:nvPr>
        </p:nvSpPr>
        <p:spPr/>
        <p:txBody>
          <a:bodyPr/>
          <a:lstStyle/>
          <a:p>
            <a:fld id="{D612AA2A-FC6A-46BB-A8C4-F1CFAF90B4D0}" type="slidenum">
              <a:rPr lang="en-GB" smtClean="0"/>
              <a:t>6</a:t>
            </a:fld>
            <a:endParaRPr lang="en-GB"/>
          </a:p>
        </p:txBody>
      </p:sp>
      <p:graphicFrame>
        <p:nvGraphicFramePr>
          <p:cNvPr id="3" name="Table 2">
            <a:extLst>
              <a:ext uri="{FF2B5EF4-FFF2-40B4-BE49-F238E27FC236}">
                <a16:creationId xmlns:a16="http://schemas.microsoft.com/office/drawing/2014/main" id="{C339E588-AD8F-46C5-957B-8B93C09B47BA}"/>
              </a:ext>
            </a:extLst>
          </p:cNvPr>
          <p:cNvGraphicFramePr>
            <a:graphicFrameLocks noGrp="1"/>
          </p:cNvGraphicFramePr>
          <p:nvPr>
            <p:extLst>
              <p:ext uri="{D42A27DB-BD31-4B8C-83A1-F6EECF244321}">
                <p14:modId xmlns:p14="http://schemas.microsoft.com/office/powerpoint/2010/main" val="4097439101"/>
              </p:ext>
            </p:extLst>
          </p:nvPr>
        </p:nvGraphicFramePr>
        <p:xfrm>
          <a:off x="838202" y="1684421"/>
          <a:ext cx="10515596" cy="3341447"/>
        </p:xfrm>
        <a:graphic>
          <a:graphicData uri="http://schemas.openxmlformats.org/drawingml/2006/table">
            <a:tbl>
              <a:tblPr firstRow="1" firstCol="1" bandRow="1">
                <a:tableStyleId>{5C22544A-7EE6-4342-B048-85BDC9FD1C3A}</a:tableStyleId>
              </a:tblPr>
              <a:tblGrid>
                <a:gridCol w="473391">
                  <a:extLst>
                    <a:ext uri="{9D8B030D-6E8A-4147-A177-3AD203B41FA5}">
                      <a16:colId xmlns:a16="http://schemas.microsoft.com/office/drawing/2014/main" val="525595887"/>
                    </a:ext>
                  </a:extLst>
                </a:gridCol>
                <a:gridCol w="4647651">
                  <a:extLst>
                    <a:ext uri="{9D8B030D-6E8A-4147-A177-3AD203B41FA5}">
                      <a16:colId xmlns:a16="http://schemas.microsoft.com/office/drawing/2014/main" val="182037404"/>
                    </a:ext>
                  </a:extLst>
                </a:gridCol>
                <a:gridCol w="898391">
                  <a:extLst>
                    <a:ext uri="{9D8B030D-6E8A-4147-A177-3AD203B41FA5}">
                      <a16:colId xmlns:a16="http://schemas.microsoft.com/office/drawing/2014/main" val="3182746752"/>
                    </a:ext>
                  </a:extLst>
                </a:gridCol>
                <a:gridCol w="898391">
                  <a:extLst>
                    <a:ext uri="{9D8B030D-6E8A-4147-A177-3AD203B41FA5}">
                      <a16:colId xmlns:a16="http://schemas.microsoft.com/office/drawing/2014/main" val="2130268109"/>
                    </a:ext>
                  </a:extLst>
                </a:gridCol>
                <a:gridCol w="900495">
                  <a:extLst>
                    <a:ext uri="{9D8B030D-6E8A-4147-A177-3AD203B41FA5}">
                      <a16:colId xmlns:a16="http://schemas.microsoft.com/office/drawing/2014/main" val="7390540"/>
                    </a:ext>
                  </a:extLst>
                </a:gridCol>
                <a:gridCol w="898391">
                  <a:extLst>
                    <a:ext uri="{9D8B030D-6E8A-4147-A177-3AD203B41FA5}">
                      <a16:colId xmlns:a16="http://schemas.microsoft.com/office/drawing/2014/main" val="604602234"/>
                    </a:ext>
                  </a:extLst>
                </a:gridCol>
                <a:gridCol w="898391">
                  <a:extLst>
                    <a:ext uri="{9D8B030D-6E8A-4147-A177-3AD203B41FA5}">
                      <a16:colId xmlns:a16="http://schemas.microsoft.com/office/drawing/2014/main" val="3983430738"/>
                    </a:ext>
                  </a:extLst>
                </a:gridCol>
                <a:gridCol w="900495">
                  <a:extLst>
                    <a:ext uri="{9D8B030D-6E8A-4147-A177-3AD203B41FA5}">
                      <a16:colId xmlns:a16="http://schemas.microsoft.com/office/drawing/2014/main" val="968149868"/>
                    </a:ext>
                  </a:extLst>
                </a:gridCol>
              </a:tblGrid>
              <a:tr h="462749">
                <a:tc>
                  <a:txBody>
                    <a:bodyPr/>
                    <a:lstStyle/>
                    <a:p>
                      <a:pPr>
                        <a:lnSpc>
                          <a:spcPct val="107000"/>
                        </a:lnSpc>
                      </a:pPr>
                      <a:endParaRPr lang="en-GB" sz="1100" dirty="0">
                        <a:solidFill>
                          <a:schemeClr val="tx1"/>
                        </a:solidFill>
                        <a:effectLst/>
                        <a:latin typeface="Calibri" panose="020F0502020204030204" pitchFamily="34" charset="0"/>
                        <a:cs typeface="Times New Roman" panose="02020603050405020304" pitchFamily="18" charset="0"/>
                      </a:endParaRPr>
                    </a:p>
                  </a:txBody>
                  <a:tcPr marL="57785" marR="57785" marT="9525" marB="0" anchor="ctr">
                    <a:solidFill>
                      <a:schemeClr val="accent1">
                        <a:lumMod val="20000"/>
                        <a:lumOff val="80000"/>
                      </a:schemeClr>
                    </a:solidFill>
                  </a:tcPr>
                </a:tc>
                <a:tc>
                  <a:txBody>
                    <a:bodyPr/>
                    <a:lstStyle/>
                    <a:p>
                      <a:pPr>
                        <a:lnSpc>
                          <a:spcPct val="107000"/>
                        </a:lnSpc>
                        <a:spcAft>
                          <a:spcPts val="800"/>
                        </a:spcAft>
                      </a:pPr>
                      <a:r>
                        <a:rPr lang="en-GB" sz="1600" dirty="0">
                          <a:solidFill>
                            <a:schemeClr val="tx1"/>
                          </a:solidFill>
                          <a:effectLst/>
                        </a:rPr>
                        <a:t>Final results</a:t>
                      </a:r>
                      <a:endParaRPr lang="en-GB" sz="1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ctr">
                    <a:solidFill>
                      <a:schemeClr val="accent1">
                        <a:lumMod val="20000"/>
                        <a:lumOff val="80000"/>
                      </a:schemeClr>
                    </a:solidFill>
                  </a:tcPr>
                </a:tc>
                <a:tc>
                  <a:txBody>
                    <a:bodyPr/>
                    <a:lstStyle/>
                    <a:p>
                      <a:pPr>
                        <a:lnSpc>
                          <a:spcPct val="107000"/>
                        </a:lnSpc>
                        <a:spcAft>
                          <a:spcPts val="800"/>
                        </a:spcAft>
                      </a:pPr>
                      <a:r>
                        <a:rPr lang="en-GB" sz="1400" dirty="0">
                          <a:solidFill>
                            <a:schemeClr val="tx1"/>
                          </a:solidFill>
                          <a:effectLst/>
                        </a:rPr>
                        <a:t>I</a:t>
                      </a:r>
                      <a:endParaRPr lang="en-GB" sz="1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ctr">
                    <a:solidFill>
                      <a:schemeClr val="accent1">
                        <a:lumMod val="20000"/>
                        <a:lumOff val="80000"/>
                      </a:schemeClr>
                    </a:solidFill>
                  </a:tcPr>
                </a:tc>
                <a:tc>
                  <a:txBody>
                    <a:bodyPr/>
                    <a:lstStyle/>
                    <a:p>
                      <a:pPr>
                        <a:lnSpc>
                          <a:spcPct val="107000"/>
                        </a:lnSpc>
                        <a:spcAft>
                          <a:spcPts val="800"/>
                        </a:spcAft>
                      </a:pPr>
                      <a:r>
                        <a:rPr lang="en-GB" sz="1400" dirty="0">
                          <a:solidFill>
                            <a:schemeClr val="tx1"/>
                          </a:solidFill>
                          <a:effectLst/>
                        </a:rPr>
                        <a:t>II</a:t>
                      </a:r>
                      <a:endParaRPr lang="en-GB" sz="1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ctr">
                    <a:solidFill>
                      <a:schemeClr val="accent1">
                        <a:lumMod val="20000"/>
                        <a:lumOff val="80000"/>
                      </a:schemeClr>
                    </a:solidFill>
                  </a:tcPr>
                </a:tc>
                <a:tc>
                  <a:txBody>
                    <a:bodyPr/>
                    <a:lstStyle/>
                    <a:p>
                      <a:pPr>
                        <a:lnSpc>
                          <a:spcPct val="107000"/>
                        </a:lnSpc>
                        <a:spcAft>
                          <a:spcPts val="800"/>
                        </a:spcAft>
                      </a:pPr>
                      <a:r>
                        <a:rPr lang="en-GB" sz="1400" dirty="0">
                          <a:solidFill>
                            <a:schemeClr val="tx1"/>
                          </a:solidFill>
                          <a:effectLst/>
                        </a:rPr>
                        <a:t>III</a:t>
                      </a:r>
                      <a:endParaRPr lang="en-GB" sz="1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ctr">
                    <a:solidFill>
                      <a:schemeClr val="accent1">
                        <a:lumMod val="20000"/>
                        <a:lumOff val="80000"/>
                      </a:schemeClr>
                    </a:solidFill>
                  </a:tcPr>
                </a:tc>
                <a:tc>
                  <a:txBody>
                    <a:bodyPr/>
                    <a:lstStyle/>
                    <a:p>
                      <a:pPr>
                        <a:lnSpc>
                          <a:spcPct val="107000"/>
                        </a:lnSpc>
                        <a:spcAft>
                          <a:spcPts val="800"/>
                        </a:spcAft>
                      </a:pPr>
                      <a:r>
                        <a:rPr lang="en-GB" sz="1400" dirty="0">
                          <a:solidFill>
                            <a:schemeClr val="tx1"/>
                          </a:solidFill>
                          <a:effectLst/>
                        </a:rPr>
                        <a:t>IV</a:t>
                      </a:r>
                      <a:endParaRPr lang="en-GB" sz="1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ctr">
                    <a:solidFill>
                      <a:schemeClr val="accent1">
                        <a:lumMod val="20000"/>
                        <a:lumOff val="80000"/>
                      </a:schemeClr>
                    </a:solidFill>
                  </a:tcPr>
                </a:tc>
                <a:tc>
                  <a:txBody>
                    <a:bodyPr/>
                    <a:lstStyle/>
                    <a:p>
                      <a:pPr>
                        <a:lnSpc>
                          <a:spcPct val="107000"/>
                        </a:lnSpc>
                        <a:spcAft>
                          <a:spcPts val="800"/>
                        </a:spcAft>
                      </a:pPr>
                      <a:r>
                        <a:rPr lang="en-GB" sz="1400" dirty="0">
                          <a:solidFill>
                            <a:schemeClr val="tx1"/>
                          </a:solidFill>
                          <a:effectLst/>
                        </a:rPr>
                        <a:t>V</a:t>
                      </a:r>
                      <a:endParaRPr lang="en-GB" sz="1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ctr">
                    <a:solidFill>
                      <a:schemeClr val="accent1">
                        <a:lumMod val="20000"/>
                        <a:lumOff val="80000"/>
                      </a:schemeClr>
                    </a:solidFill>
                  </a:tcPr>
                </a:tc>
                <a:tc>
                  <a:txBody>
                    <a:bodyPr/>
                    <a:lstStyle/>
                    <a:p>
                      <a:pPr>
                        <a:lnSpc>
                          <a:spcPct val="107000"/>
                        </a:lnSpc>
                      </a:pPr>
                      <a:endParaRPr lang="en-GB" sz="1100" dirty="0">
                        <a:solidFill>
                          <a:schemeClr val="tx1"/>
                        </a:solidFill>
                        <a:effectLst/>
                        <a:latin typeface="Calibri" panose="020F0502020204030204" pitchFamily="34" charset="0"/>
                        <a:cs typeface="Times New Roman" panose="02020603050405020304" pitchFamily="18" charset="0"/>
                      </a:endParaRPr>
                    </a:p>
                  </a:txBody>
                  <a:tcPr marL="57785" marR="57785" marT="9525" marB="0" anchor="ctr">
                    <a:solidFill>
                      <a:schemeClr val="accent1">
                        <a:lumMod val="20000"/>
                        <a:lumOff val="80000"/>
                      </a:schemeClr>
                    </a:solidFill>
                  </a:tcPr>
                </a:tc>
                <a:extLst>
                  <a:ext uri="{0D108BD9-81ED-4DB2-BD59-A6C34878D82A}">
                    <a16:rowId xmlns:a16="http://schemas.microsoft.com/office/drawing/2014/main" val="74093937"/>
                  </a:ext>
                </a:extLst>
              </a:tr>
              <a:tr h="479783">
                <a:tc>
                  <a:txBody>
                    <a:bodyPr/>
                    <a:lstStyle/>
                    <a:p>
                      <a:pPr algn="l">
                        <a:lnSpc>
                          <a:spcPct val="107000"/>
                        </a:lnSpc>
                        <a:spcAft>
                          <a:spcPts val="800"/>
                        </a:spcAft>
                      </a:pPr>
                      <a:r>
                        <a:rPr lang="en-GB" sz="1400" dirty="0">
                          <a:solidFill>
                            <a:schemeClr val="bg1"/>
                          </a:solidFill>
                          <a:effectLst/>
                        </a:rPr>
                        <a:t>1</a:t>
                      </a:r>
                      <a:endParaRPr lang="en-GB" sz="14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ctr">
                    <a:solidFill>
                      <a:srgbClr val="126A97"/>
                    </a:solidFill>
                  </a:tcPr>
                </a:tc>
                <a:tc>
                  <a:txBody>
                    <a:bodyPr/>
                    <a:lstStyle/>
                    <a:p>
                      <a:pPr algn="l">
                        <a:lnSpc>
                          <a:spcPct val="107000"/>
                        </a:lnSpc>
                        <a:spcAft>
                          <a:spcPts val="800"/>
                        </a:spcAft>
                      </a:pPr>
                      <a:r>
                        <a:rPr lang="en-GB" sz="1400" dirty="0">
                          <a:solidFill>
                            <a:schemeClr val="bg1"/>
                          </a:solidFill>
                          <a:effectLst/>
                        </a:rPr>
                        <a:t>Council for Budget Responsibility</a:t>
                      </a:r>
                      <a:endParaRPr lang="en-GB" sz="14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ctr">
                    <a:solidFill>
                      <a:srgbClr val="126A97"/>
                    </a:solidFill>
                  </a:tcPr>
                </a:tc>
                <a:tc>
                  <a:txBody>
                    <a:bodyPr/>
                    <a:lstStyle/>
                    <a:p>
                      <a:pPr algn="l">
                        <a:lnSpc>
                          <a:spcPct val="107000"/>
                        </a:lnSpc>
                        <a:spcAft>
                          <a:spcPts val="800"/>
                        </a:spcAft>
                      </a:pPr>
                      <a:r>
                        <a:rPr lang="en-GB" sz="1400" dirty="0">
                          <a:effectLst/>
                        </a:rPr>
                        <a:t>91%</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ctr"/>
                </a:tc>
                <a:tc>
                  <a:txBody>
                    <a:bodyPr/>
                    <a:lstStyle/>
                    <a:p>
                      <a:pPr algn="l">
                        <a:lnSpc>
                          <a:spcPct val="107000"/>
                        </a:lnSpc>
                        <a:spcAft>
                          <a:spcPts val="800"/>
                        </a:spcAft>
                      </a:pPr>
                      <a:r>
                        <a:rPr lang="en-GB" sz="1400" dirty="0">
                          <a:effectLst/>
                        </a:rPr>
                        <a:t>100%</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ctr"/>
                </a:tc>
                <a:tc>
                  <a:txBody>
                    <a:bodyPr/>
                    <a:lstStyle/>
                    <a:p>
                      <a:pPr algn="l">
                        <a:lnSpc>
                          <a:spcPct val="107000"/>
                        </a:lnSpc>
                        <a:spcAft>
                          <a:spcPts val="800"/>
                        </a:spcAft>
                      </a:pPr>
                      <a:r>
                        <a:rPr lang="en-GB" sz="1400" dirty="0">
                          <a:effectLst/>
                        </a:rPr>
                        <a:t>78%</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ctr"/>
                </a:tc>
                <a:tc>
                  <a:txBody>
                    <a:bodyPr/>
                    <a:lstStyle/>
                    <a:p>
                      <a:pPr algn="l">
                        <a:lnSpc>
                          <a:spcPct val="107000"/>
                        </a:lnSpc>
                        <a:spcAft>
                          <a:spcPts val="800"/>
                        </a:spcAft>
                      </a:pPr>
                      <a:r>
                        <a:rPr lang="en-GB" sz="1400">
                          <a:effectLst/>
                        </a:rPr>
                        <a:t>74%</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ctr"/>
                </a:tc>
                <a:tc>
                  <a:txBody>
                    <a:bodyPr/>
                    <a:lstStyle/>
                    <a:p>
                      <a:pPr algn="l">
                        <a:lnSpc>
                          <a:spcPct val="107000"/>
                        </a:lnSpc>
                        <a:spcAft>
                          <a:spcPts val="800"/>
                        </a:spcAft>
                      </a:pPr>
                      <a:r>
                        <a:rPr lang="en-GB" sz="1400">
                          <a:effectLst/>
                        </a:rPr>
                        <a:t>96%</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ctr"/>
                </a:tc>
                <a:tc>
                  <a:txBody>
                    <a:bodyPr/>
                    <a:lstStyle/>
                    <a:p>
                      <a:pPr algn="l">
                        <a:lnSpc>
                          <a:spcPct val="107000"/>
                        </a:lnSpc>
                        <a:spcAft>
                          <a:spcPts val="800"/>
                        </a:spcAft>
                      </a:pPr>
                      <a:r>
                        <a:rPr lang="en-GB" sz="1400" b="1" dirty="0">
                          <a:effectLst/>
                        </a:rPr>
                        <a:t>87%</a:t>
                      </a: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ctr"/>
                </a:tc>
                <a:extLst>
                  <a:ext uri="{0D108BD9-81ED-4DB2-BD59-A6C34878D82A}">
                    <a16:rowId xmlns:a16="http://schemas.microsoft.com/office/drawing/2014/main" val="1087347947"/>
                  </a:ext>
                </a:extLst>
              </a:tr>
              <a:tr h="479783">
                <a:tc>
                  <a:txBody>
                    <a:bodyPr/>
                    <a:lstStyle/>
                    <a:p>
                      <a:pPr algn="l">
                        <a:lnSpc>
                          <a:spcPct val="107000"/>
                        </a:lnSpc>
                        <a:spcAft>
                          <a:spcPts val="800"/>
                        </a:spcAft>
                      </a:pPr>
                      <a:r>
                        <a:rPr lang="en-GB" sz="1400">
                          <a:solidFill>
                            <a:schemeClr val="bg1"/>
                          </a:solidFill>
                          <a:effectLst/>
                        </a:rPr>
                        <a:t>2</a:t>
                      </a:r>
                      <a:endParaRPr lang="en-GB" sz="14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ctr">
                    <a:solidFill>
                      <a:srgbClr val="126A97"/>
                    </a:solidFill>
                  </a:tcPr>
                </a:tc>
                <a:tc>
                  <a:txBody>
                    <a:bodyPr/>
                    <a:lstStyle/>
                    <a:p>
                      <a:pPr algn="l">
                        <a:lnSpc>
                          <a:spcPct val="107000"/>
                        </a:lnSpc>
                        <a:spcAft>
                          <a:spcPts val="800"/>
                        </a:spcAft>
                      </a:pPr>
                      <a:r>
                        <a:rPr lang="en-GB" sz="1400" dirty="0">
                          <a:solidFill>
                            <a:schemeClr val="bg1"/>
                          </a:solidFill>
                          <a:effectLst/>
                        </a:rPr>
                        <a:t>General Prosecutors Office</a:t>
                      </a:r>
                      <a:endParaRPr lang="en-GB" sz="14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ctr">
                    <a:solidFill>
                      <a:srgbClr val="126A97"/>
                    </a:solidFill>
                  </a:tcPr>
                </a:tc>
                <a:tc>
                  <a:txBody>
                    <a:bodyPr/>
                    <a:lstStyle/>
                    <a:p>
                      <a:pPr algn="l">
                        <a:lnSpc>
                          <a:spcPct val="107000"/>
                        </a:lnSpc>
                        <a:spcAft>
                          <a:spcPts val="800"/>
                        </a:spcAft>
                      </a:pPr>
                      <a:r>
                        <a:rPr lang="en-GB" sz="1400" dirty="0">
                          <a:effectLst/>
                        </a:rPr>
                        <a:t>73%</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ctr"/>
                </a:tc>
                <a:tc>
                  <a:txBody>
                    <a:bodyPr/>
                    <a:lstStyle/>
                    <a:p>
                      <a:pPr algn="l">
                        <a:lnSpc>
                          <a:spcPct val="107000"/>
                        </a:lnSpc>
                        <a:spcAft>
                          <a:spcPts val="800"/>
                        </a:spcAft>
                      </a:pPr>
                      <a:r>
                        <a:rPr lang="en-GB" sz="1400" dirty="0">
                          <a:effectLst/>
                        </a:rPr>
                        <a:t>100%</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ctr"/>
                </a:tc>
                <a:tc>
                  <a:txBody>
                    <a:bodyPr/>
                    <a:lstStyle/>
                    <a:p>
                      <a:pPr algn="l">
                        <a:lnSpc>
                          <a:spcPct val="107000"/>
                        </a:lnSpc>
                        <a:spcAft>
                          <a:spcPts val="800"/>
                        </a:spcAft>
                      </a:pPr>
                      <a:r>
                        <a:rPr lang="en-GB" sz="1400" dirty="0">
                          <a:effectLst/>
                        </a:rPr>
                        <a:t>78%</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ctr"/>
                </a:tc>
                <a:tc>
                  <a:txBody>
                    <a:bodyPr/>
                    <a:lstStyle/>
                    <a:p>
                      <a:pPr algn="l">
                        <a:lnSpc>
                          <a:spcPct val="107000"/>
                        </a:lnSpc>
                        <a:spcAft>
                          <a:spcPts val="800"/>
                        </a:spcAft>
                      </a:pPr>
                      <a:r>
                        <a:rPr lang="en-GB" sz="1400" dirty="0">
                          <a:effectLst/>
                        </a:rPr>
                        <a:t>82%</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ctr"/>
                </a:tc>
                <a:tc>
                  <a:txBody>
                    <a:bodyPr/>
                    <a:lstStyle/>
                    <a:p>
                      <a:pPr algn="l">
                        <a:lnSpc>
                          <a:spcPct val="107000"/>
                        </a:lnSpc>
                        <a:spcAft>
                          <a:spcPts val="800"/>
                        </a:spcAft>
                      </a:pPr>
                      <a:r>
                        <a:rPr lang="en-GB" sz="1400" dirty="0">
                          <a:effectLst/>
                        </a:rPr>
                        <a:t>65%</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ctr"/>
                </a:tc>
                <a:tc>
                  <a:txBody>
                    <a:bodyPr/>
                    <a:lstStyle/>
                    <a:p>
                      <a:pPr algn="l">
                        <a:lnSpc>
                          <a:spcPct val="107000"/>
                        </a:lnSpc>
                        <a:spcAft>
                          <a:spcPts val="800"/>
                        </a:spcAft>
                      </a:pPr>
                      <a:r>
                        <a:rPr lang="en-GB" sz="1400" b="1" dirty="0">
                          <a:effectLst/>
                        </a:rPr>
                        <a:t>77%</a:t>
                      </a: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ctr"/>
                </a:tc>
                <a:extLst>
                  <a:ext uri="{0D108BD9-81ED-4DB2-BD59-A6C34878D82A}">
                    <a16:rowId xmlns:a16="http://schemas.microsoft.com/office/drawing/2014/main" val="3370667525"/>
                  </a:ext>
                </a:extLst>
              </a:tr>
              <a:tr h="479783">
                <a:tc>
                  <a:txBody>
                    <a:bodyPr/>
                    <a:lstStyle/>
                    <a:p>
                      <a:pPr algn="l">
                        <a:lnSpc>
                          <a:spcPct val="107000"/>
                        </a:lnSpc>
                        <a:spcAft>
                          <a:spcPts val="800"/>
                        </a:spcAft>
                      </a:pPr>
                      <a:r>
                        <a:rPr lang="en-GB" sz="1400">
                          <a:solidFill>
                            <a:schemeClr val="bg1"/>
                          </a:solidFill>
                          <a:effectLst/>
                        </a:rPr>
                        <a:t>2</a:t>
                      </a:r>
                      <a:endParaRPr lang="en-GB" sz="14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ctr">
                    <a:solidFill>
                      <a:srgbClr val="126A97"/>
                    </a:solidFill>
                  </a:tcPr>
                </a:tc>
                <a:tc>
                  <a:txBody>
                    <a:bodyPr/>
                    <a:lstStyle/>
                    <a:p>
                      <a:pPr algn="l">
                        <a:lnSpc>
                          <a:spcPct val="107000"/>
                        </a:lnSpc>
                        <a:spcAft>
                          <a:spcPts val="800"/>
                        </a:spcAft>
                      </a:pPr>
                      <a:r>
                        <a:rPr lang="en-GB" sz="1400" dirty="0">
                          <a:solidFill>
                            <a:schemeClr val="bg1"/>
                          </a:solidFill>
                          <a:effectLst/>
                        </a:rPr>
                        <a:t>Constitutional Court</a:t>
                      </a:r>
                      <a:endParaRPr lang="en-GB" sz="14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ctr">
                    <a:solidFill>
                      <a:srgbClr val="126A97"/>
                    </a:solidFill>
                  </a:tcPr>
                </a:tc>
                <a:tc>
                  <a:txBody>
                    <a:bodyPr/>
                    <a:lstStyle/>
                    <a:p>
                      <a:pPr algn="l">
                        <a:lnSpc>
                          <a:spcPct val="107000"/>
                        </a:lnSpc>
                        <a:spcAft>
                          <a:spcPts val="800"/>
                        </a:spcAft>
                      </a:pPr>
                      <a:r>
                        <a:rPr lang="en-GB" sz="1400" dirty="0">
                          <a:effectLst/>
                        </a:rPr>
                        <a:t>91%</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ctr"/>
                </a:tc>
                <a:tc>
                  <a:txBody>
                    <a:bodyPr/>
                    <a:lstStyle/>
                    <a:p>
                      <a:pPr algn="l">
                        <a:lnSpc>
                          <a:spcPct val="107000"/>
                        </a:lnSpc>
                        <a:spcAft>
                          <a:spcPts val="800"/>
                        </a:spcAft>
                      </a:pPr>
                      <a:r>
                        <a:rPr lang="en-GB" sz="1400" dirty="0">
                          <a:effectLst/>
                        </a:rPr>
                        <a:t>50%</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ctr"/>
                </a:tc>
                <a:tc>
                  <a:txBody>
                    <a:bodyPr/>
                    <a:lstStyle/>
                    <a:p>
                      <a:pPr algn="l">
                        <a:lnSpc>
                          <a:spcPct val="107000"/>
                        </a:lnSpc>
                        <a:spcAft>
                          <a:spcPts val="800"/>
                        </a:spcAft>
                      </a:pPr>
                      <a:r>
                        <a:rPr lang="en-GB" sz="1400" dirty="0">
                          <a:effectLst/>
                        </a:rPr>
                        <a:t>80%</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ctr"/>
                </a:tc>
                <a:tc>
                  <a:txBody>
                    <a:bodyPr/>
                    <a:lstStyle/>
                    <a:p>
                      <a:pPr algn="l">
                        <a:lnSpc>
                          <a:spcPct val="107000"/>
                        </a:lnSpc>
                        <a:spcAft>
                          <a:spcPts val="800"/>
                        </a:spcAft>
                      </a:pPr>
                      <a:r>
                        <a:rPr lang="en-GB" sz="1400" dirty="0">
                          <a:effectLst/>
                        </a:rPr>
                        <a:t>80%</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ctr"/>
                </a:tc>
                <a:tc>
                  <a:txBody>
                    <a:bodyPr/>
                    <a:lstStyle/>
                    <a:p>
                      <a:pPr algn="l">
                        <a:lnSpc>
                          <a:spcPct val="107000"/>
                        </a:lnSpc>
                        <a:spcAft>
                          <a:spcPts val="800"/>
                        </a:spcAft>
                      </a:pPr>
                      <a:r>
                        <a:rPr lang="en-GB" sz="1400" dirty="0">
                          <a:effectLst/>
                        </a:rPr>
                        <a:t>60%</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ctr"/>
                </a:tc>
                <a:tc>
                  <a:txBody>
                    <a:bodyPr/>
                    <a:lstStyle/>
                    <a:p>
                      <a:pPr algn="l">
                        <a:lnSpc>
                          <a:spcPct val="107000"/>
                        </a:lnSpc>
                        <a:spcAft>
                          <a:spcPts val="800"/>
                        </a:spcAft>
                      </a:pPr>
                      <a:r>
                        <a:rPr lang="en-GB" sz="1400" b="1" dirty="0">
                          <a:effectLst/>
                        </a:rPr>
                        <a:t>77%</a:t>
                      </a: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ctr"/>
                </a:tc>
                <a:extLst>
                  <a:ext uri="{0D108BD9-81ED-4DB2-BD59-A6C34878D82A}">
                    <a16:rowId xmlns:a16="http://schemas.microsoft.com/office/drawing/2014/main" val="1581953822"/>
                  </a:ext>
                </a:extLst>
              </a:tr>
              <a:tr h="479783">
                <a:tc>
                  <a:txBody>
                    <a:bodyPr/>
                    <a:lstStyle/>
                    <a:p>
                      <a:pPr algn="l">
                        <a:lnSpc>
                          <a:spcPct val="107000"/>
                        </a:lnSpc>
                        <a:spcAft>
                          <a:spcPts val="800"/>
                        </a:spcAft>
                      </a:pPr>
                      <a:r>
                        <a:rPr lang="en-GB" sz="1400" dirty="0">
                          <a:effectLst/>
                        </a:rPr>
                        <a:t>24</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ctr">
                    <a:solidFill>
                      <a:srgbClr val="C24B44"/>
                    </a:solidFill>
                  </a:tcPr>
                </a:tc>
                <a:tc>
                  <a:txBody>
                    <a:bodyPr/>
                    <a:lstStyle/>
                    <a:p>
                      <a:pPr marL="0" algn="l" defTabSz="914400" rtl="0" eaLnBrk="1" latinLnBrk="0" hangingPunct="1">
                        <a:lnSpc>
                          <a:spcPct val="107000"/>
                        </a:lnSpc>
                        <a:spcAft>
                          <a:spcPts val="800"/>
                        </a:spcAft>
                      </a:pPr>
                      <a:r>
                        <a:rPr lang="en-GB" sz="1400" kern="1200" dirty="0">
                          <a:solidFill>
                            <a:schemeClr val="bg1"/>
                          </a:solidFill>
                          <a:effectLst/>
                          <a:latin typeface="+mn-lt"/>
                          <a:ea typeface="+mn-ea"/>
                          <a:cs typeface="+mn-cs"/>
                        </a:rPr>
                        <a:t>Financial Administration</a:t>
                      </a:r>
                    </a:p>
                  </a:txBody>
                  <a:tcPr marL="57785" marR="57785" marT="9525" marB="0" anchor="ctr">
                    <a:solidFill>
                      <a:srgbClr val="C24B44"/>
                    </a:solidFill>
                  </a:tcPr>
                </a:tc>
                <a:tc>
                  <a:txBody>
                    <a:bodyPr/>
                    <a:lstStyle/>
                    <a:p>
                      <a:pPr algn="l">
                        <a:lnSpc>
                          <a:spcPct val="107000"/>
                        </a:lnSpc>
                        <a:spcAft>
                          <a:spcPts val="800"/>
                        </a:spcAft>
                      </a:pPr>
                      <a:r>
                        <a:rPr lang="en-GB" sz="1400">
                          <a:effectLst/>
                        </a:rPr>
                        <a:t>27%</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ctr"/>
                </a:tc>
                <a:tc>
                  <a:txBody>
                    <a:bodyPr/>
                    <a:lstStyle/>
                    <a:p>
                      <a:pPr algn="l">
                        <a:lnSpc>
                          <a:spcPct val="107000"/>
                        </a:lnSpc>
                        <a:spcAft>
                          <a:spcPts val="800"/>
                        </a:spcAft>
                      </a:pPr>
                      <a:r>
                        <a:rPr lang="en-GB" sz="1400">
                          <a:effectLst/>
                        </a:rPr>
                        <a:t>0%</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ctr"/>
                </a:tc>
                <a:tc>
                  <a:txBody>
                    <a:bodyPr/>
                    <a:lstStyle/>
                    <a:p>
                      <a:pPr algn="l">
                        <a:lnSpc>
                          <a:spcPct val="107000"/>
                        </a:lnSpc>
                        <a:spcAft>
                          <a:spcPts val="800"/>
                        </a:spcAft>
                      </a:pPr>
                      <a:r>
                        <a:rPr lang="en-GB" sz="1400">
                          <a:effectLst/>
                        </a:rPr>
                        <a:t>22%</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ctr"/>
                </a:tc>
                <a:tc>
                  <a:txBody>
                    <a:bodyPr/>
                    <a:lstStyle/>
                    <a:p>
                      <a:pPr algn="l">
                        <a:lnSpc>
                          <a:spcPct val="107000"/>
                        </a:lnSpc>
                        <a:spcAft>
                          <a:spcPts val="800"/>
                        </a:spcAft>
                      </a:pPr>
                      <a:r>
                        <a:rPr lang="en-GB" sz="1400" dirty="0">
                          <a:effectLst/>
                        </a:rPr>
                        <a:t>61%</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ctr"/>
                </a:tc>
                <a:tc>
                  <a:txBody>
                    <a:bodyPr/>
                    <a:lstStyle/>
                    <a:p>
                      <a:pPr algn="l">
                        <a:lnSpc>
                          <a:spcPct val="107000"/>
                        </a:lnSpc>
                        <a:spcAft>
                          <a:spcPts val="800"/>
                        </a:spcAft>
                      </a:pPr>
                      <a:r>
                        <a:rPr lang="en-GB" sz="1400" dirty="0">
                          <a:effectLst/>
                        </a:rPr>
                        <a:t>54%</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ctr"/>
                </a:tc>
                <a:tc>
                  <a:txBody>
                    <a:bodyPr/>
                    <a:lstStyle/>
                    <a:p>
                      <a:pPr algn="l">
                        <a:lnSpc>
                          <a:spcPct val="107000"/>
                        </a:lnSpc>
                        <a:spcAft>
                          <a:spcPts val="800"/>
                        </a:spcAft>
                      </a:pPr>
                      <a:r>
                        <a:rPr lang="en-GB" sz="1400" b="1" dirty="0">
                          <a:effectLst/>
                        </a:rPr>
                        <a:t>32%</a:t>
                      </a: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ctr"/>
                </a:tc>
                <a:extLst>
                  <a:ext uri="{0D108BD9-81ED-4DB2-BD59-A6C34878D82A}">
                    <a16:rowId xmlns:a16="http://schemas.microsoft.com/office/drawing/2014/main" val="2257763227"/>
                  </a:ext>
                </a:extLst>
              </a:tr>
              <a:tr h="479783">
                <a:tc>
                  <a:txBody>
                    <a:bodyPr/>
                    <a:lstStyle/>
                    <a:p>
                      <a:pPr algn="l">
                        <a:lnSpc>
                          <a:spcPct val="107000"/>
                        </a:lnSpc>
                        <a:spcAft>
                          <a:spcPts val="800"/>
                        </a:spcAft>
                      </a:pPr>
                      <a:r>
                        <a:rPr lang="en-GB" sz="1400">
                          <a:effectLst/>
                        </a:rPr>
                        <a:t>25</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ctr">
                    <a:solidFill>
                      <a:srgbClr val="C24B44"/>
                    </a:solidFill>
                  </a:tcPr>
                </a:tc>
                <a:tc>
                  <a:txBody>
                    <a:bodyPr/>
                    <a:lstStyle/>
                    <a:p>
                      <a:pPr marL="0" algn="l" defTabSz="914400" rtl="0" eaLnBrk="1" latinLnBrk="0" hangingPunct="1">
                        <a:lnSpc>
                          <a:spcPct val="107000"/>
                        </a:lnSpc>
                        <a:spcAft>
                          <a:spcPts val="800"/>
                        </a:spcAft>
                      </a:pPr>
                      <a:r>
                        <a:rPr lang="en-GB" sz="1400" kern="1200" dirty="0">
                          <a:solidFill>
                            <a:schemeClr val="bg1"/>
                          </a:solidFill>
                          <a:effectLst/>
                          <a:latin typeface="+mn-lt"/>
                          <a:ea typeface="+mn-ea"/>
                          <a:cs typeface="+mn-cs"/>
                        </a:rPr>
                        <a:t>Administration of State Material Reserves</a:t>
                      </a:r>
                    </a:p>
                  </a:txBody>
                  <a:tcPr marL="57785" marR="57785" marT="9525" marB="0" anchor="ctr">
                    <a:solidFill>
                      <a:srgbClr val="C24B44"/>
                    </a:solidFill>
                  </a:tcPr>
                </a:tc>
                <a:tc>
                  <a:txBody>
                    <a:bodyPr/>
                    <a:lstStyle/>
                    <a:p>
                      <a:pPr algn="l">
                        <a:lnSpc>
                          <a:spcPct val="107000"/>
                        </a:lnSpc>
                        <a:spcAft>
                          <a:spcPts val="800"/>
                        </a:spcAft>
                      </a:pPr>
                      <a:r>
                        <a:rPr lang="en-GB" sz="1400">
                          <a:effectLst/>
                        </a:rPr>
                        <a:t>36%</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ctr"/>
                </a:tc>
                <a:tc>
                  <a:txBody>
                    <a:bodyPr/>
                    <a:lstStyle/>
                    <a:p>
                      <a:pPr algn="l">
                        <a:lnSpc>
                          <a:spcPct val="107000"/>
                        </a:lnSpc>
                        <a:spcAft>
                          <a:spcPts val="800"/>
                        </a:spcAft>
                      </a:pPr>
                      <a:r>
                        <a:rPr lang="en-GB" sz="1400">
                          <a:effectLst/>
                        </a:rPr>
                        <a:t>0%</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ctr"/>
                </a:tc>
                <a:tc>
                  <a:txBody>
                    <a:bodyPr/>
                    <a:lstStyle/>
                    <a:p>
                      <a:pPr algn="l">
                        <a:lnSpc>
                          <a:spcPct val="107000"/>
                        </a:lnSpc>
                        <a:spcAft>
                          <a:spcPts val="800"/>
                        </a:spcAft>
                      </a:pPr>
                      <a:r>
                        <a:rPr lang="en-GB" sz="1400">
                          <a:effectLst/>
                        </a:rPr>
                        <a:t>33%</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ctr"/>
                </a:tc>
                <a:tc>
                  <a:txBody>
                    <a:bodyPr/>
                    <a:lstStyle/>
                    <a:p>
                      <a:pPr algn="l">
                        <a:lnSpc>
                          <a:spcPct val="107000"/>
                        </a:lnSpc>
                        <a:spcAft>
                          <a:spcPts val="800"/>
                        </a:spcAft>
                      </a:pPr>
                      <a:r>
                        <a:rPr lang="en-GB" sz="1400" dirty="0">
                          <a:effectLst/>
                        </a:rPr>
                        <a:t>54%</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ctr"/>
                </a:tc>
                <a:tc>
                  <a:txBody>
                    <a:bodyPr/>
                    <a:lstStyle/>
                    <a:p>
                      <a:pPr algn="l">
                        <a:lnSpc>
                          <a:spcPct val="107000"/>
                        </a:lnSpc>
                        <a:spcAft>
                          <a:spcPts val="800"/>
                        </a:spcAft>
                      </a:pPr>
                      <a:r>
                        <a:rPr lang="en-GB" sz="1400" dirty="0">
                          <a:effectLst/>
                        </a:rPr>
                        <a:t>17%</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ctr"/>
                </a:tc>
                <a:tc>
                  <a:txBody>
                    <a:bodyPr/>
                    <a:lstStyle/>
                    <a:p>
                      <a:pPr algn="l">
                        <a:lnSpc>
                          <a:spcPct val="107000"/>
                        </a:lnSpc>
                        <a:spcAft>
                          <a:spcPts val="800"/>
                        </a:spcAft>
                      </a:pPr>
                      <a:r>
                        <a:rPr lang="en-GB" sz="1400" b="1" dirty="0">
                          <a:effectLst/>
                        </a:rPr>
                        <a:t>31%</a:t>
                      </a: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ctr"/>
                </a:tc>
                <a:extLst>
                  <a:ext uri="{0D108BD9-81ED-4DB2-BD59-A6C34878D82A}">
                    <a16:rowId xmlns:a16="http://schemas.microsoft.com/office/drawing/2014/main" val="1234679533"/>
                  </a:ext>
                </a:extLst>
              </a:tr>
              <a:tr h="479783">
                <a:tc>
                  <a:txBody>
                    <a:bodyPr/>
                    <a:lstStyle/>
                    <a:p>
                      <a:pPr algn="l">
                        <a:lnSpc>
                          <a:spcPct val="107000"/>
                        </a:lnSpc>
                        <a:spcAft>
                          <a:spcPts val="800"/>
                        </a:spcAft>
                      </a:pPr>
                      <a:r>
                        <a:rPr lang="en-GB" sz="1400">
                          <a:effectLst/>
                        </a:rPr>
                        <a:t>26</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ctr">
                    <a:solidFill>
                      <a:srgbClr val="C24B44"/>
                    </a:solidFill>
                  </a:tcPr>
                </a:tc>
                <a:tc>
                  <a:txBody>
                    <a:bodyPr/>
                    <a:lstStyle/>
                    <a:p>
                      <a:pPr marL="0" algn="l" defTabSz="914400" rtl="0" eaLnBrk="1" latinLnBrk="0" hangingPunct="1">
                        <a:lnSpc>
                          <a:spcPct val="107000"/>
                        </a:lnSpc>
                        <a:spcAft>
                          <a:spcPts val="800"/>
                        </a:spcAft>
                      </a:pPr>
                      <a:r>
                        <a:rPr lang="en-GB" sz="1400" kern="1200" dirty="0">
                          <a:solidFill>
                            <a:schemeClr val="bg1"/>
                          </a:solidFill>
                          <a:effectLst/>
                          <a:latin typeface="+mn-lt"/>
                          <a:ea typeface="+mn-ea"/>
                          <a:cs typeface="+mn-cs"/>
                        </a:rPr>
                        <a:t>Agricultural Paying Agency</a:t>
                      </a:r>
                    </a:p>
                  </a:txBody>
                  <a:tcPr marL="57785" marR="57785" marT="9525" marB="0" anchor="ctr">
                    <a:solidFill>
                      <a:srgbClr val="C24B44"/>
                    </a:solidFill>
                  </a:tcPr>
                </a:tc>
                <a:tc>
                  <a:txBody>
                    <a:bodyPr/>
                    <a:lstStyle/>
                    <a:p>
                      <a:pPr algn="l">
                        <a:lnSpc>
                          <a:spcPct val="107000"/>
                        </a:lnSpc>
                        <a:spcAft>
                          <a:spcPts val="800"/>
                        </a:spcAft>
                      </a:pPr>
                      <a:r>
                        <a:rPr lang="en-GB" sz="1400">
                          <a:effectLst/>
                        </a:rPr>
                        <a:t>27%</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ctr"/>
                </a:tc>
                <a:tc>
                  <a:txBody>
                    <a:bodyPr/>
                    <a:lstStyle/>
                    <a:p>
                      <a:pPr algn="l">
                        <a:lnSpc>
                          <a:spcPct val="107000"/>
                        </a:lnSpc>
                        <a:spcAft>
                          <a:spcPts val="800"/>
                        </a:spcAft>
                      </a:pPr>
                      <a:r>
                        <a:rPr lang="en-GB" sz="1400">
                          <a:effectLst/>
                        </a:rPr>
                        <a:t>0%</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ctr"/>
                </a:tc>
                <a:tc>
                  <a:txBody>
                    <a:bodyPr/>
                    <a:lstStyle/>
                    <a:p>
                      <a:pPr algn="l">
                        <a:lnSpc>
                          <a:spcPct val="107000"/>
                        </a:lnSpc>
                        <a:spcAft>
                          <a:spcPts val="800"/>
                        </a:spcAft>
                      </a:pPr>
                      <a:r>
                        <a:rPr lang="en-GB" sz="1400">
                          <a:effectLst/>
                        </a:rPr>
                        <a:t>22%</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ctr"/>
                </a:tc>
                <a:tc>
                  <a:txBody>
                    <a:bodyPr/>
                    <a:lstStyle/>
                    <a:p>
                      <a:pPr algn="l">
                        <a:lnSpc>
                          <a:spcPct val="107000"/>
                        </a:lnSpc>
                        <a:spcAft>
                          <a:spcPts val="800"/>
                        </a:spcAft>
                      </a:pPr>
                      <a:r>
                        <a:rPr lang="en-GB" sz="1400">
                          <a:effectLst/>
                        </a:rPr>
                        <a:t>38%</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ctr"/>
                </a:tc>
                <a:tc>
                  <a:txBody>
                    <a:bodyPr/>
                    <a:lstStyle/>
                    <a:p>
                      <a:pPr algn="l">
                        <a:lnSpc>
                          <a:spcPct val="107000"/>
                        </a:lnSpc>
                        <a:spcAft>
                          <a:spcPts val="800"/>
                        </a:spcAft>
                      </a:pPr>
                      <a:r>
                        <a:rPr lang="en-GB" sz="1400" dirty="0">
                          <a:effectLst/>
                        </a:rPr>
                        <a:t>17%</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ctr"/>
                </a:tc>
                <a:tc>
                  <a:txBody>
                    <a:bodyPr/>
                    <a:lstStyle/>
                    <a:p>
                      <a:pPr algn="l">
                        <a:lnSpc>
                          <a:spcPct val="107000"/>
                        </a:lnSpc>
                        <a:spcAft>
                          <a:spcPts val="800"/>
                        </a:spcAft>
                      </a:pPr>
                      <a:r>
                        <a:rPr lang="en-GB" sz="1400" b="1" dirty="0">
                          <a:effectLst/>
                        </a:rPr>
                        <a:t>23%</a:t>
                      </a: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ctr"/>
                </a:tc>
                <a:extLst>
                  <a:ext uri="{0D108BD9-81ED-4DB2-BD59-A6C34878D82A}">
                    <a16:rowId xmlns:a16="http://schemas.microsoft.com/office/drawing/2014/main" val="2809746631"/>
                  </a:ext>
                </a:extLst>
              </a:tr>
            </a:tbl>
          </a:graphicData>
        </a:graphic>
      </p:graphicFrame>
      <p:sp>
        <p:nvSpPr>
          <p:cNvPr id="4" name="TextBox 3">
            <a:extLst>
              <a:ext uri="{FF2B5EF4-FFF2-40B4-BE49-F238E27FC236}">
                <a16:creationId xmlns:a16="http://schemas.microsoft.com/office/drawing/2014/main" id="{43958B2B-5C10-4DA4-9FFD-85E53B3EF1B0}"/>
              </a:ext>
            </a:extLst>
          </p:cNvPr>
          <p:cNvSpPr txBox="1"/>
          <p:nvPr/>
        </p:nvSpPr>
        <p:spPr>
          <a:xfrm>
            <a:off x="838202" y="5520088"/>
            <a:ext cx="7555831" cy="954107"/>
          </a:xfrm>
          <a:prstGeom prst="rect">
            <a:avLst/>
          </a:prstGeom>
          <a:noFill/>
        </p:spPr>
        <p:txBody>
          <a:bodyPr wrap="square" rtlCol="0">
            <a:spAutoFit/>
          </a:bodyPr>
          <a:lstStyle/>
          <a:p>
            <a:r>
              <a:rPr lang="en-GB" sz="1400" dirty="0"/>
              <a:t>Sources: </a:t>
            </a:r>
          </a:p>
          <a:p>
            <a:r>
              <a:rPr lang="en-GB" sz="1400" dirty="0">
                <a:hlinkClick r:id="rId3"/>
              </a:rPr>
              <a:t>www.institucie.ineko.sk/</a:t>
            </a:r>
          </a:p>
          <a:p>
            <a:r>
              <a:rPr lang="en-GB" sz="1400" dirty="0">
                <a:hlinkClick r:id="rId3"/>
              </a:rPr>
              <a:t>http://www.ineko.sk/file_download/1654</a:t>
            </a:r>
            <a:endParaRPr lang="en-GB" sz="1400" dirty="0"/>
          </a:p>
          <a:p>
            <a:endParaRPr lang="en-GB" sz="1400" dirty="0"/>
          </a:p>
        </p:txBody>
      </p:sp>
    </p:spTree>
    <p:extLst>
      <p:ext uri="{BB962C8B-B14F-4D97-AF65-F5344CB8AC3E}">
        <p14:creationId xmlns:p14="http://schemas.microsoft.com/office/powerpoint/2010/main" val="3288504287"/>
      </p:ext>
    </p:extLst>
  </p:cSld>
  <p:clrMapOvr>
    <a:masterClrMapping/>
  </p:clrMapOvr>
  <mc:AlternateContent xmlns:mc="http://schemas.openxmlformats.org/markup-compatibility/2006" xmlns:p14="http://schemas.microsoft.com/office/powerpoint/2010/main">
    <mc:Choice Requires="p14">
      <p:transition spd="slow" p14:dur="2000" advTm="39274"/>
    </mc:Choice>
    <mc:Fallback xmlns="">
      <p:transition spd="slow" advTm="3927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FCE1049-3142-4046-A679-1A5DF3DCA081}"/>
              </a:ext>
            </a:extLst>
          </p:cNvPr>
          <p:cNvSpPr/>
          <p:nvPr/>
        </p:nvSpPr>
        <p:spPr>
          <a:xfrm>
            <a:off x="0" y="1"/>
            <a:ext cx="7677151" cy="6356350"/>
          </a:xfrm>
          <a:prstGeom prst="rect">
            <a:avLst/>
          </a:prstGeom>
          <a:gradFill flip="none" rotWithShape="1">
            <a:gsLst>
              <a:gs pos="0">
                <a:srgbClr val="8DBAE3"/>
              </a:gs>
              <a:gs pos="76000">
                <a:srgbClr val="DFE2E4">
                  <a:shade val="67500"/>
                  <a:satMod val="115000"/>
                  <a:alpha val="68000"/>
                </a:srgbClr>
              </a:gs>
              <a:gs pos="100000">
                <a:srgbClr val="DFE2E4">
                  <a:shade val="100000"/>
                  <a:satMod val="115000"/>
                  <a:alpha val="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TextBox 7">
            <a:extLst>
              <a:ext uri="{FF2B5EF4-FFF2-40B4-BE49-F238E27FC236}">
                <a16:creationId xmlns:a16="http://schemas.microsoft.com/office/drawing/2014/main" id="{F7A3B3AA-230B-4B43-908E-200F4891AB53}"/>
              </a:ext>
            </a:extLst>
          </p:cNvPr>
          <p:cNvSpPr txBox="1"/>
          <p:nvPr/>
        </p:nvSpPr>
        <p:spPr>
          <a:xfrm>
            <a:off x="542768" y="221222"/>
            <a:ext cx="4202774" cy="1508105"/>
          </a:xfrm>
          <a:prstGeom prst="rect">
            <a:avLst/>
          </a:prstGeom>
          <a:noFill/>
        </p:spPr>
        <p:txBody>
          <a:bodyPr wrap="square" rtlCol="0">
            <a:spAutoFit/>
          </a:bodyPr>
          <a:lstStyle/>
          <a:p>
            <a:r>
              <a:rPr lang="en-GB" sz="3200" b="1" cap="all" dirty="0">
                <a:solidFill>
                  <a:schemeClr val="bg1"/>
                </a:solidFill>
              </a:rPr>
              <a:t>Comparison of results: </a:t>
            </a:r>
            <a:r>
              <a:rPr lang="en-GB" sz="2800" b="1" dirty="0">
                <a:solidFill>
                  <a:schemeClr val="bg1"/>
                </a:solidFill>
              </a:rPr>
              <a:t>Slovakia, Ukraine, Moldova</a:t>
            </a:r>
            <a:endParaRPr lang="en-GB" sz="3200" b="1" cap="all" dirty="0">
              <a:solidFill>
                <a:schemeClr val="bg1"/>
              </a:solidFill>
            </a:endParaRPr>
          </a:p>
        </p:txBody>
      </p:sp>
      <p:sp>
        <p:nvSpPr>
          <p:cNvPr id="5" name="Slide Number Placeholder 4">
            <a:extLst>
              <a:ext uri="{FF2B5EF4-FFF2-40B4-BE49-F238E27FC236}">
                <a16:creationId xmlns:a16="http://schemas.microsoft.com/office/drawing/2014/main" id="{56C07CB2-0D5C-4CC9-B2C7-F11CC9014EA7}"/>
              </a:ext>
            </a:extLst>
          </p:cNvPr>
          <p:cNvSpPr>
            <a:spLocks noGrp="1"/>
          </p:cNvSpPr>
          <p:nvPr>
            <p:ph type="sldNum" sz="quarter" idx="12"/>
          </p:nvPr>
        </p:nvSpPr>
        <p:spPr/>
        <p:txBody>
          <a:bodyPr/>
          <a:lstStyle/>
          <a:p>
            <a:fld id="{D612AA2A-FC6A-46BB-A8C4-F1CFAF90B4D0}" type="slidenum">
              <a:rPr lang="en-GB" smtClean="0"/>
              <a:t>7</a:t>
            </a:fld>
            <a:endParaRPr lang="en-GB"/>
          </a:p>
        </p:txBody>
      </p:sp>
      <p:sp>
        <p:nvSpPr>
          <p:cNvPr id="4" name="TextBox 3">
            <a:extLst>
              <a:ext uri="{FF2B5EF4-FFF2-40B4-BE49-F238E27FC236}">
                <a16:creationId xmlns:a16="http://schemas.microsoft.com/office/drawing/2014/main" id="{43958B2B-5C10-4DA4-9FFD-85E53B3EF1B0}"/>
              </a:ext>
            </a:extLst>
          </p:cNvPr>
          <p:cNvSpPr txBox="1"/>
          <p:nvPr/>
        </p:nvSpPr>
        <p:spPr>
          <a:xfrm>
            <a:off x="838202" y="5520088"/>
            <a:ext cx="7555831" cy="954107"/>
          </a:xfrm>
          <a:prstGeom prst="rect">
            <a:avLst/>
          </a:prstGeom>
          <a:noFill/>
        </p:spPr>
        <p:txBody>
          <a:bodyPr wrap="square" rtlCol="0">
            <a:spAutoFit/>
          </a:bodyPr>
          <a:lstStyle/>
          <a:p>
            <a:r>
              <a:rPr lang="en-GB" sz="1400" dirty="0"/>
              <a:t>Sources: </a:t>
            </a:r>
          </a:p>
          <a:p>
            <a:r>
              <a:rPr lang="en-GB" sz="1400" dirty="0">
                <a:hlinkClick r:id="rId3"/>
              </a:rPr>
              <a:t>www.institucie.ineko.sk/</a:t>
            </a:r>
          </a:p>
          <a:p>
            <a:r>
              <a:rPr lang="en-GB" sz="1400" dirty="0">
                <a:hlinkClick r:id="rId3"/>
              </a:rPr>
              <a:t>http://www.ineko.sk/file_download/1654</a:t>
            </a:r>
            <a:endParaRPr lang="en-GB" sz="1400" dirty="0"/>
          </a:p>
          <a:p>
            <a:endParaRPr lang="en-GB" sz="1400" dirty="0"/>
          </a:p>
        </p:txBody>
      </p:sp>
      <p:graphicFrame>
        <p:nvGraphicFramePr>
          <p:cNvPr id="2" name="Table 1">
            <a:extLst>
              <a:ext uri="{FF2B5EF4-FFF2-40B4-BE49-F238E27FC236}">
                <a16:creationId xmlns:a16="http://schemas.microsoft.com/office/drawing/2014/main" id="{5349D841-E916-4613-9417-131E9F89976D}"/>
              </a:ext>
            </a:extLst>
          </p:cNvPr>
          <p:cNvGraphicFramePr>
            <a:graphicFrameLocks noGrp="1"/>
          </p:cNvGraphicFramePr>
          <p:nvPr>
            <p:extLst>
              <p:ext uri="{D42A27DB-BD31-4B8C-83A1-F6EECF244321}">
                <p14:modId xmlns:p14="http://schemas.microsoft.com/office/powerpoint/2010/main" val="1144991797"/>
              </p:ext>
            </p:extLst>
          </p:nvPr>
        </p:nvGraphicFramePr>
        <p:xfrm>
          <a:off x="645694" y="1950548"/>
          <a:ext cx="10515602" cy="3403994"/>
        </p:xfrm>
        <a:graphic>
          <a:graphicData uri="http://schemas.openxmlformats.org/drawingml/2006/table">
            <a:tbl>
              <a:tblPr firstRow="1" firstCol="1" bandRow="1">
                <a:tableStyleId>{5C22544A-7EE6-4342-B048-85BDC9FD1C3A}</a:tableStyleId>
              </a:tblPr>
              <a:tblGrid>
                <a:gridCol w="544817">
                  <a:extLst>
                    <a:ext uri="{9D8B030D-6E8A-4147-A177-3AD203B41FA5}">
                      <a16:colId xmlns:a16="http://schemas.microsoft.com/office/drawing/2014/main" val="2230008452"/>
                    </a:ext>
                  </a:extLst>
                </a:gridCol>
                <a:gridCol w="2303377">
                  <a:extLst>
                    <a:ext uri="{9D8B030D-6E8A-4147-A177-3AD203B41FA5}">
                      <a16:colId xmlns:a16="http://schemas.microsoft.com/office/drawing/2014/main" val="1213538979"/>
                    </a:ext>
                  </a:extLst>
                </a:gridCol>
                <a:gridCol w="587224">
                  <a:extLst>
                    <a:ext uri="{9D8B030D-6E8A-4147-A177-3AD203B41FA5}">
                      <a16:colId xmlns:a16="http://schemas.microsoft.com/office/drawing/2014/main" val="1682876012"/>
                    </a:ext>
                  </a:extLst>
                </a:gridCol>
                <a:gridCol w="529389">
                  <a:extLst>
                    <a:ext uri="{9D8B030D-6E8A-4147-A177-3AD203B41FA5}">
                      <a16:colId xmlns:a16="http://schemas.microsoft.com/office/drawing/2014/main" val="2639934297"/>
                    </a:ext>
                  </a:extLst>
                </a:gridCol>
                <a:gridCol w="2406316">
                  <a:extLst>
                    <a:ext uri="{9D8B030D-6E8A-4147-A177-3AD203B41FA5}">
                      <a16:colId xmlns:a16="http://schemas.microsoft.com/office/drawing/2014/main" val="2144797110"/>
                    </a:ext>
                  </a:extLst>
                </a:gridCol>
                <a:gridCol w="721895">
                  <a:extLst>
                    <a:ext uri="{9D8B030D-6E8A-4147-A177-3AD203B41FA5}">
                      <a16:colId xmlns:a16="http://schemas.microsoft.com/office/drawing/2014/main" val="1020762601"/>
                    </a:ext>
                  </a:extLst>
                </a:gridCol>
                <a:gridCol w="471637">
                  <a:extLst>
                    <a:ext uri="{9D8B030D-6E8A-4147-A177-3AD203B41FA5}">
                      <a16:colId xmlns:a16="http://schemas.microsoft.com/office/drawing/2014/main" val="1999283714"/>
                    </a:ext>
                  </a:extLst>
                </a:gridCol>
                <a:gridCol w="2361955">
                  <a:extLst>
                    <a:ext uri="{9D8B030D-6E8A-4147-A177-3AD203B41FA5}">
                      <a16:colId xmlns:a16="http://schemas.microsoft.com/office/drawing/2014/main" val="3298361681"/>
                    </a:ext>
                  </a:extLst>
                </a:gridCol>
                <a:gridCol w="588992">
                  <a:extLst>
                    <a:ext uri="{9D8B030D-6E8A-4147-A177-3AD203B41FA5}">
                      <a16:colId xmlns:a16="http://schemas.microsoft.com/office/drawing/2014/main" val="3639362512"/>
                    </a:ext>
                  </a:extLst>
                </a:gridCol>
              </a:tblGrid>
              <a:tr h="436517">
                <a:tc gridSpan="3">
                  <a:txBody>
                    <a:bodyPr/>
                    <a:lstStyle/>
                    <a:p>
                      <a:pPr algn="ctr">
                        <a:lnSpc>
                          <a:spcPct val="107000"/>
                        </a:lnSpc>
                        <a:spcAft>
                          <a:spcPts val="800"/>
                        </a:spcAft>
                      </a:pPr>
                      <a:r>
                        <a:rPr lang="en-GB" sz="1800" dirty="0">
                          <a:effectLst/>
                        </a:rPr>
                        <a:t>SLOVAKIA</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ctr">
                    <a:solidFill>
                      <a:srgbClr val="245B8F"/>
                    </a:solidFill>
                  </a:tcPr>
                </a:tc>
                <a:tc hMerge="1">
                  <a:txBody>
                    <a:bodyPr/>
                    <a:lstStyle/>
                    <a:p>
                      <a:pPr algn="l">
                        <a:lnSpc>
                          <a:spcPct val="107000"/>
                        </a:lnSpc>
                        <a:spcAft>
                          <a:spcPts val="800"/>
                        </a:spcAft>
                      </a:pP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b">
                    <a:solidFill>
                      <a:srgbClr val="245B8F"/>
                    </a:solidFill>
                  </a:tcPr>
                </a:tc>
                <a:tc hMerge="1">
                  <a:txBody>
                    <a:bodyPr/>
                    <a:lstStyle/>
                    <a:p>
                      <a:pPr algn="l">
                        <a:lnSpc>
                          <a:spcPct val="107000"/>
                        </a:lnSpc>
                      </a:pPr>
                      <a:endParaRPr lang="en-GB" sz="1400" dirty="0">
                        <a:effectLst/>
                        <a:latin typeface="Calibri" panose="020F0502020204030204" pitchFamily="34" charset="0"/>
                        <a:cs typeface="Times New Roman" panose="02020603050405020304" pitchFamily="18" charset="0"/>
                      </a:endParaRPr>
                    </a:p>
                  </a:txBody>
                  <a:tcPr marL="57785" marR="57785" marT="9525" marB="0" anchor="b">
                    <a:solidFill>
                      <a:srgbClr val="245B8F"/>
                    </a:solidFill>
                  </a:tcPr>
                </a:tc>
                <a:tc gridSpan="3">
                  <a:txBody>
                    <a:bodyPr/>
                    <a:lstStyle/>
                    <a:p>
                      <a:pPr algn="ctr">
                        <a:lnSpc>
                          <a:spcPct val="107000"/>
                        </a:lnSpc>
                        <a:spcAft>
                          <a:spcPts val="800"/>
                        </a:spcAft>
                      </a:pPr>
                      <a:r>
                        <a:rPr lang="en-GB" sz="1800" dirty="0">
                          <a:effectLst/>
                        </a:rPr>
                        <a:t> MOLDOVA</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solidFill>
                      <a:srgbClr val="245B8F"/>
                    </a:solidFill>
                  </a:tcPr>
                </a:tc>
                <a:tc hMerge="1">
                  <a:txBody>
                    <a:bodyPr/>
                    <a:lstStyle/>
                    <a:p>
                      <a:pPr algn="l">
                        <a:lnSpc>
                          <a:spcPct val="107000"/>
                        </a:lnSpc>
                        <a:spcAft>
                          <a:spcPts val="800"/>
                        </a:spcAft>
                      </a:pP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solidFill>
                      <a:srgbClr val="245B8F"/>
                    </a:solidFill>
                  </a:tcPr>
                </a:tc>
                <a:tc hMerge="1">
                  <a:txBody>
                    <a:bodyPr/>
                    <a:lstStyle/>
                    <a:p>
                      <a:pPr algn="l">
                        <a:lnSpc>
                          <a:spcPct val="107000"/>
                        </a:lnSpc>
                        <a:spcAft>
                          <a:spcPts val="800"/>
                        </a:spcAft>
                      </a:pP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solidFill>
                      <a:srgbClr val="245B8F"/>
                    </a:solidFill>
                  </a:tcPr>
                </a:tc>
                <a:tc gridSpan="3">
                  <a:txBody>
                    <a:bodyPr/>
                    <a:lstStyle/>
                    <a:p>
                      <a:pPr algn="ctr">
                        <a:lnSpc>
                          <a:spcPct val="107000"/>
                        </a:lnSpc>
                        <a:spcAft>
                          <a:spcPts val="800"/>
                        </a:spcAft>
                      </a:pPr>
                      <a:r>
                        <a:rPr lang="en-GB" sz="1800" dirty="0">
                          <a:effectLst/>
                        </a:rPr>
                        <a:t>UKRAINE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solidFill>
                      <a:srgbClr val="245B8F"/>
                    </a:solidFill>
                  </a:tcPr>
                </a:tc>
                <a:tc hMerge="1">
                  <a:txBody>
                    <a:bodyPr/>
                    <a:lstStyle/>
                    <a:p>
                      <a:pPr algn="l">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solidFill>
                      <a:srgbClr val="245B8F"/>
                    </a:solidFill>
                  </a:tcPr>
                </a:tc>
                <a:tc hMerge="1">
                  <a:txBody>
                    <a:bodyPr/>
                    <a:lstStyle/>
                    <a:p>
                      <a:pPr algn="l">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solidFill>
                      <a:srgbClr val="245B8F"/>
                    </a:solidFill>
                  </a:tcPr>
                </a:tc>
                <a:extLst>
                  <a:ext uri="{0D108BD9-81ED-4DB2-BD59-A6C34878D82A}">
                    <a16:rowId xmlns:a16="http://schemas.microsoft.com/office/drawing/2014/main" val="1058287715"/>
                  </a:ext>
                </a:extLst>
              </a:tr>
              <a:tr h="322966">
                <a:tc>
                  <a:txBody>
                    <a:bodyPr/>
                    <a:lstStyle/>
                    <a:p>
                      <a:pPr algn="ctr">
                        <a:lnSpc>
                          <a:spcPct val="107000"/>
                        </a:lnSpc>
                        <a:spcAft>
                          <a:spcPts val="800"/>
                        </a:spcAft>
                      </a:pPr>
                      <a:r>
                        <a:rPr lang="en-GB" sz="1600" dirty="0">
                          <a:effectLst/>
                        </a:rPr>
                        <a:t>1</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b">
                    <a:solidFill>
                      <a:srgbClr val="126A97"/>
                    </a:solidFill>
                  </a:tcPr>
                </a:tc>
                <a:tc>
                  <a:txBody>
                    <a:bodyPr/>
                    <a:lstStyle/>
                    <a:p>
                      <a:pPr algn="l">
                        <a:lnSpc>
                          <a:spcPct val="107000"/>
                        </a:lnSpc>
                        <a:spcAft>
                          <a:spcPts val="800"/>
                        </a:spcAft>
                      </a:pPr>
                      <a:r>
                        <a:rPr lang="en-GB" sz="1600" dirty="0">
                          <a:solidFill>
                            <a:schemeClr val="bg1"/>
                          </a:solidFill>
                          <a:effectLst/>
                        </a:rPr>
                        <a:t>Council for Budget Responsibility</a:t>
                      </a:r>
                      <a:endParaRPr lang="en-GB" sz="16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b">
                    <a:solidFill>
                      <a:srgbClr val="126A97"/>
                    </a:solidFill>
                  </a:tcPr>
                </a:tc>
                <a:tc>
                  <a:txBody>
                    <a:bodyPr/>
                    <a:lstStyle/>
                    <a:p>
                      <a:pPr algn="ctr">
                        <a:lnSpc>
                          <a:spcPct val="107000"/>
                        </a:lnSpc>
                        <a:spcAft>
                          <a:spcPts val="800"/>
                        </a:spcAft>
                      </a:pPr>
                      <a:r>
                        <a:rPr lang="en-GB" sz="1600" b="1" dirty="0">
                          <a:effectLst/>
                        </a:rPr>
                        <a:t>87%</a:t>
                      </a:r>
                      <a:endParaRPr lang="en-GB"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b"/>
                </a:tc>
                <a:tc>
                  <a:txBody>
                    <a:bodyPr/>
                    <a:lstStyle/>
                    <a:p>
                      <a:pPr algn="ctr">
                        <a:lnSpc>
                          <a:spcPct val="107000"/>
                        </a:lnSpc>
                        <a:spcAft>
                          <a:spcPts val="800"/>
                        </a:spcAft>
                      </a:pPr>
                      <a:r>
                        <a:rPr lang="en-GB" sz="1600" dirty="0">
                          <a:solidFill>
                            <a:schemeClr val="bg1"/>
                          </a:solidFill>
                          <a:effectLst/>
                        </a:rPr>
                        <a:t>1</a:t>
                      </a:r>
                      <a:endParaRPr lang="en-GB" sz="16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solidFill>
                      <a:srgbClr val="126A97"/>
                    </a:solidFill>
                  </a:tcPr>
                </a:tc>
                <a:tc>
                  <a:txBody>
                    <a:bodyPr/>
                    <a:lstStyle/>
                    <a:p>
                      <a:pPr algn="l">
                        <a:lnSpc>
                          <a:spcPct val="107000"/>
                        </a:lnSpc>
                        <a:spcAft>
                          <a:spcPts val="800"/>
                        </a:spcAft>
                      </a:pPr>
                      <a:r>
                        <a:rPr lang="en-GB" sz="1600" dirty="0">
                          <a:solidFill>
                            <a:schemeClr val="bg1"/>
                          </a:solidFill>
                          <a:effectLst/>
                        </a:rPr>
                        <a:t>General Prosecutor’s Office</a:t>
                      </a:r>
                      <a:endParaRPr lang="en-GB" sz="16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solidFill>
                      <a:srgbClr val="126A97"/>
                    </a:solidFill>
                  </a:tcPr>
                </a:tc>
                <a:tc>
                  <a:txBody>
                    <a:bodyPr/>
                    <a:lstStyle/>
                    <a:p>
                      <a:pPr algn="ctr">
                        <a:lnSpc>
                          <a:spcPct val="107000"/>
                        </a:lnSpc>
                        <a:spcAft>
                          <a:spcPts val="800"/>
                        </a:spcAft>
                      </a:pPr>
                      <a:r>
                        <a:rPr lang="en-GB" sz="1600" b="1" dirty="0">
                          <a:effectLst/>
                        </a:rPr>
                        <a:t>77%</a:t>
                      </a:r>
                      <a:endParaRPr lang="en-GB"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algn="ctr">
                        <a:lnSpc>
                          <a:spcPct val="107000"/>
                        </a:lnSpc>
                        <a:spcAft>
                          <a:spcPts val="800"/>
                        </a:spcAft>
                      </a:pPr>
                      <a:r>
                        <a:rPr lang="en-GB" sz="1600" dirty="0">
                          <a:solidFill>
                            <a:schemeClr val="bg1"/>
                          </a:solidFill>
                          <a:effectLst/>
                        </a:rPr>
                        <a:t>1</a:t>
                      </a:r>
                      <a:endParaRPr lang="en-GB" sz="16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solidFill>
                      <a:srgbClr val="126A97"/>
                    </a:solidFill>
                  </a:tcPr>
                </a:tc>
                <a:tc>
                  <a:txBody>
                    <a:bodyPr/>
                    <a:lstStyle/>
                    <a:p>
                      <a:pPr algn="l">
                        <a:lnSpc>
                          <a:spcPct val="107000"/>
                        </a:lnSpc>
                        <a:spcAft>
                          <a:spcPts val="800"/>
                        </a:spcAft>
                      </a:pPr>
                      <a:r>
                        <a:rPr lang="en-GB" sz="1600" dirty="0">
                          <a:solidFill>
                            <a:schemeClr val="bg1"/>
                          </a:solidFill>
                          <a:effectLst/>
                        </a:rPr>
                        <a:t>Pension Fund of Ukraine</a:t>
                      </a:r>
                      <a:endParaRPr lang="en-GB" sz="16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solidFill>
                      <a:srgbClr val="126A97"/>
                    </a:solidFill>
                  </a:tcPr>
                </a:tc>
                <a:tc>
                  <a:txBody>
                    <a:bodyPr/>
                    <a:lstStyle/>
                    <a:p>
                      <a:pPr algn="ctr">
                        <a:lnSpc>
                          <a:spcPct val="107000"/>
                        </a:lnSpc>
                        <a:spcAft>
                          <a:spcPts val="800"/>
                        </a:spcAft>
                      </a:pPr>
                      <a:r>
                        <a:rPr lang="en-GB" sz="1600" b="1" dirty="0">
                          <a:effectLst/>
                        </a:rPr>
                        <a:t>78%</a:t>
                      </a:r>
                      <a:endParaRPr lang="en-GB"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472361248"/>
                  </a:ext>
                </a:extLst>
              </a:tr>
              <a:tr h="527925">
                <a:tc>
                  <a:txBody>
                    <a:bodyPr/>
                    <a:lstStyle/>
                    <a:p>
                      <a:pPr algn="ctr">
                        <a:lnSpc>
                          <a:spcPct val="107000"/>
                        </a:lnSpc>
                        <a:spcAft>
                          <a:spcPts val="800"/>
                        </a:spcAft>
                      </a:pPr>
                      <a:r>
                        <a:rPr lang="en-GB" sz="1600" dirty="0">
                          <a:effectLst/>
                        </a:rPr>
                        <a:t>2</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b">
                    <a:solidFill>
                      <a:srgbClr val="126A97"/>
                    </a:solidFill>
                  </a:tcPr>
                </a:tc>
                <a:tc>
                  <a:txBody>
                    <a:bodyPr/>
                    <a:lstStyle/>
                    <a:p>
                      <a:pPr algn="l">
                        <a:lnSpc>
                          <a:spcPct val="107000"/>
                        </a:lnSpc>
                        <a:spcAft>
                          <a:spcPts val="800"/>
                        </a:spcAft>
                      </a:pPr>
                      <a:r>
                        <a:rPr lang="en-GB" sz="1600" dirty="0">
                          <a:solidFill>
                            <a:schemeClr val="bg1"/>
                          </a:solidFill>
                          <a:effectLst/>
                        </a:rPr>
                        <a:t>General Prosecutors Office</a:t>
                      </a:r>
                      <a:endParaRPr lang="en-GB" sz="16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b">
                    <a:solidFill>
                      <a:srgbClr val="126A97"/>
                    </a:solidFill>
                  </a:tcPr>
                </a:tc>
                <a:tc>
                  <a:txBody>
                    <a:bodyPr/>
                    <a:lstStyle/>
                    <a:p>
                      <a:pPr algn="ctr">
                        <a:lnSpc>
                          <a:spcPct val="107000"/>
                        </a:lnSpc>
                        <a:spcAft>
                          <a:spcPts val="800"/>
                        </a:spcAft>
                      </a:pPr>
                      <a:r>
                        <a:rPr lang="en-GB" sz="1600" b="1" dirty="0">
                          <a:effectLst/>
                        </a:rPr>
                        <a:t>77%</a:t>
                      </a:r>
                      <a:endParaRPr lang="en-GB"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b"/>
                </a:tc>
                <a:tc>
                  <a:txBody>
                    <a:bodyPr/>
                    <a:lstStyle/>
                    <a:p>
                      <a:pPr algn="ctr">
                        <a:lnSpc>
                          <a:spcPct val="107000"/>
                        </a:lnSpc>
                        <a:spcAft>
                          <a:spcPts val="800"/>
                        </a:spcAft>
                      </a:pPr>
                      <a:r>
                        <a:rPr lang="en-GB" sz="1600" dirty="0">
                          <a:solidFill>
                            <a:schemeClr val="bg1"/>
                          </a:solidFill>
                          <a:effectLst/>
                        </a:rPr>
                        <a:t>2</a:t>
                      </a:r>
                      <a:endParaRPr lang="en-GB" sz="16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solidFill>
                      <a:srgbClr val="126A97"/>
                    </a:solidFill>
                  </a:tcPr>
                </a:tc>
                <a:tc>
                  <a:txBody>
                    <a:bodyPr/>
                    <a:lstStyle/>
                    <a:p>
                      <a:pPr algn="l">
                        <a:lnSpc>
                          <a:spcPct val="107000"/>
                        </a:lnSpc>
                        <a:spcAft>
                          <a:spcPts val="800"/>
                        </a:spcAft>
                      </a:pPr>
                      <a:r>
                        <a:rPr lang="en-GB" sz="1600" dirty="0">
                          <a:solidFill>
                            <a:schemeClr val="bg1"/>
                          </a:solidFill>
                          <a:effectLst/>
                        </a:rPr>
                        <a:t>National Bank of Moldova</a:t>
                      </a:r>
                      <a:endParaRPr lang="en-GB" sz="16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solidFill>
                      <a:srgbClr val="126A97"/>
                    </a:solidFill>
                  </a:tcPr>
                </a:tc>
                <a:tc>
                  <a:txBody>
                    <a:bodyPr/>
                    <a:lstStyle/>
                    <a:p>
                      <a:pPr algn="ctr">
                        <a:lnSpc>
                          <a:spcPct val="107000"/>
                        </a:lnSpc>
                        <a:spcAft>
                          <a:spcPts val="800"/>
                        </a:spcAft>
                      </a:pPr>
                      <a:r>
                        <a:rPr lang="en-GB" sz="1600" b="1" dirty="0">
                          <a:effectLst/>
                        </a:rPr>
                        <a:t>75%</a:t>
                      </a:r>
                      <a:endParaRPr lang="en-GB"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algn="ctr">
                        <a:lnSpc>
                          <a:spcPct val="107000"/>
                        </a:lnSpc>
                        <a:spcAft>
                          <a:spcPts val="800"/>
                        </a:spcAft>
                      </a:pPr>
                      <a:r>
                        <a:rPr lang="en-GB" sz="1600" dirty="0">
                          <a:solidFill>
                            <a:schemeClr val="bg1"/>
                          </a:solidFill>
                          <a:effectLst/>
                        </a:rPr>
                        <a:t>2</a:t>
                      </a:r>
                      <a:endParaRPr lang="en-GB" sz="16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solidFill>
                      <a:srgbClr val="126A97"/>
                    </a:solidFill>
                  </a:tcPr>
                </a:tc>
                <a:tc>
                  <a:txBody>
                    <a:bodyPr/>
                    <a:lstStyle/>
                    <a:p>
                      <a:pPr algn="l">
                        <a:lnSpc>
                          <a:spcPct val="107000"/>
                        </a:lnSpc>
                        <a:spcAft>
                          <a:spcPts val="800"/>
                        </a:spcAft>
                      </a:pPr>
                      <a:r>
                        <a:rPr lang="en-GB" sz="1600" dirty="0">
                          <a:solidFill>
                            <a:schemeClr val="bg1"/>
                          </a:solidFill>
                          <a:effectLst/>
                        </a:rPr>
                        <a:t>National Anti-corruption Bureau of Ukraine</a:t>
                      </a:r>
                      <a:endParaRPr lang="en-GB" sz="16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solidFill>
                      <a:srgbClr val="126A97"/>
                    </a:solidFill>
                  </a:tcPr>
                </a:tc>
                <a:tc>
                  <a:txBody>
                    <a:bodyPr/>
                    <a:lstStyle/>
                    <a:p>
                      <a:pPr algn="ctr">
                        <a:lnSpc>
                          <a:spcPct val="107000"/>
                        </a:lnSpc>
                        <a:spcAft>
                          <a:spcPts val="800"/>
                        </a:spcAft>
                      </a:pPr>
                      <a:r>
                        <a:rPr lang="en-GB" sz="1600" b="1" dirty="0">
                          <a:effectLst/>
                        </a:rPr>
                        <a:t>70%</a:t>
                      </a:r>
                      <a:endParaRPr lang="en-GB"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782252596"/>
                  </a:ext>
                </a:extLst>
              </a:tr>
              <a:tr h="322966">
                <a:tc>
                  <a:txBody>
                    <a:bodyPr/>
                    <a:lstStyle/>
                    <a:p>
                      <a:pPr algn="ctr">
                        <a:lnSpc>
                          <a:spcPct val="107000"/>
                        </a:lnSpc>
                        <a:spcAft>
                          <a:spcPts val="800"/>
                        </a:spcAft>
                      </a:pPr>
                      <a:r>
                        <a:rPr lang="en-GB" sz="1600" dirty="0">
                          <a:effectLst/>
                        </a:rPr>
                        <a:t>2</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b">
                    <a:solidFill>
                      <a:srgbClr val="126A97"/>
                    </a:solidFill>
                  </a:tcPr>
                </a:tc>
                <a:tc>
                  <a:txBody>
                    <a:bodyPr/>
                    <a:lstStyle/>
                    <a:p>
                      <a:pPr algn="l">
                        <a:lnSpc>
                          <a:spcPct val="107000"/>
                        </a:lnSpc>
                        <a:spcAft>
                          <a:spcPts val="800"/>
                        </a:spcAft>
                      </a:pPr>
                      <a:r>
                        <a:rPr lang="en-GB" sz="1600" dirty="0">
                          <a:solidFill>
                            <a:schemeClr val="bg1"/>
                          </a:solidFill>
                          <a:effectLst/>
                        </a:rPr>
                        <a:t>Constitutional Court</a:t>
                      </a:r>
                      <a:endParaRPr lang="en-GB" sz="16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b">
                    <a:solidFill>
                      <a:srgbClr val="126A97"/>
                    </a:solidFill>
                  </a:tcPr>
                </a:tc>
                <a:tc>
                  <a:txBody>
                    <a:bodyPr/>
                    <a:lstStyle/>
                    <a:p>
                      <a:pPr algn="ctr">
                        <a:lnSpc>
                          <a:spcPct val="107000"/>
                        </a:lnSpc>
                        <a:spcAft>
                          <a:spcPts val="800"/>
                        </a:spcAft>
                      </a:pPr>
                      <a:r>
                        <a:rPr lang="en-GB" sz="1600" b="1" dirty="0">
                          <a:effectLst/>
                        </a:rPr>
                        <a:t>77%</a:t>
                      </a:r>
                      <a:endParaRPr lang="en-GB"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b"/>
                </a:tc>
                <a:tc>
                  <a:txBody>
                    <a:bodyPr/>
                    <a:lstStyle/>
                    <a:p>
                      <a:pPr algn="ctr">
                        <a:lnSpc>
                          <a:spcPct val="107000"/>
                        </a:lnSpc>
                        <a:spcAft>
                          <a:spcPts val="800"/>
                        </a:spcAft>
                      </a:pPr>
                      <a:r>
                        <a:rPr lang="en-GB" sz="16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3</a:t>
                      </a:r>
                    </a:p>
                  </a:txBody>
                  <a:tcPr marL="0" marR="0" marT="0" marB="0" anchor="b">
                    <a:solidFill>
                      <a:srgbClr val="126A97"/>
                    </a:solidFill>
                  </a:tcPr>
                </a:tc>
                <a:tc>
                  <a:txBody>
                    <a:bodyPr/>
                    <a:lstStyle/>
                    <a:p>
                      <a:pPr algn="l">
                        <a:lnSpc>
                          <a:spcPct val="107000"/>
                        </a:lnSpc>
                        <a:spcAft>
                          <a:spcPts val="800"/>
                        </a:spcAft>
                      </a:pPr>
                      <a:r>
                        <a:rPr lang="en-GB" sz="1600" dirty="0">
                          <a:solidFill>
                            <a:schemeClr val="bg1"/>
                          </a:solidFill>
                          <a:effectLst/>
                        </a:rPr>
                        <a:t>Ombudsman’s Office</a:t>
                      </a:r>
                      <a:endParaRPr lang="en-GB" sz="16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solidFill>
                      <a:srgbClr val="126A97"/>
                    </a:solidFill>
                  </a:tcPr>
                </a:tc>
                <a:tc>
                  <a:txBody>
                    <a:bodyPr/>
                    <a:lstStyle/>
                    <a:p>
                      <a:pPr algn="ctr">
                        <a:lnSpc>
                          <a:spcPct val="107000"/>
                        </a:lnSpc>
                        <a:spcAft>
                          <a:spcPts val="800"/>
                        </a:spcAft>
                      </a:pPr>
                      <a:r>
                        <a:rPr lang="en-GB" sz="1600" b="1" dirty="0">
                          <a:effectLst/>
                        </a:rPr>
                        <a:t>71%</a:t>
                      </a:r>
                      <a:endParaRPr lang="en-GB"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algn="ctr">
                        <a:lnSpc>
                          <a:spcPct val="107000"/>
                        </a:lnSpc>
                        <a:spcAft>
                          <a:spcPts val="800"/>
                        </a:spcAft>
                      </a:pPr>
                      <a:r>
                        <a:rPr lang="en-GB" sz="1600" dirty="0">
                          <a:solidFill>
                            <a:schemeClr val="bg1"/>
                          </a:solidFill>
                          <a:effectLst/>
                        </a:rPr>
                        <a:t>3</a:t>
                      </a:r>
                      <a:endParaRPr lang="en-GB" sz="16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solidFill>
                      <a:srgbClr val="126A97"/>
                    </a:solidFill>
                  </a:tcPr>
                </a:tc>
                <a:tc>
                  <a:txBody>
                    <a:bodyPr/>
                    <a:lstStyle/>
                    <a:p>
                      <a:pPr algn="l">
                        <a:lnSpc>
                          <a:spcPct val="107000"/>
                        </a:lnSpc>
                        <a:spcAft>
                          <a:spcPts val="800"/>
                        </a:spcAft>
                      </a:pPr>
                      <a:r>
                        <a:rPr lang="en-GB" sz="1600" dirty="0">
                          <a:solidFill>
                            <a:schemeClr val="bg1"/>
                          </a:solidFill>
                          <a:effectLst/>
                        </a:rPr>
                        <a:t>National Bank of Ukraine </a:t>
                      </a:r>
                      <a:endParaRPr lang="en-GB" sz="16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solidFill>
                      <a:srgbClr val="126A97"/>
                    </a:solidFill>
                  </a:tcPr>
                </a:tc>
                <a:tc>
                  <a:txBody>
                    <a:bodyPr/>
                    <a:lstStyle/>
                    <a:p>
                      <a:pPr algn="ctr">
                        <a:lnSpc>
                          <a:spcPct val="107000"/>
                        </a:lnSpc>
                        <a:spcAft>
                          <a:spcPts val="800"/>
                        </a:spcAft>
                      </a:pPr>
                      <a:r>
                        <a:rPr lang="en-GB" sz="1600" b="1" dirty="0">
                          <a:effectLst/>
                        </a:rPr>
                        <a:t>68%</a:t>
                      </a:r>
                      <a:endParaRPr lang="en-GB"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3498544650"/>
                  </a:ext>
                </a:extLst>
              </a:tr>
              <a:tr h="527925">
                <a:tc>
                  <a:txBody>
                    <a:bodyPr/>
                    <a:lstStyle/>
                    <a:p>
                      <a:pPr algn="ctr">
                        <a:lnSpc>
                          <a:spcPct val="107000"/>
                        </a:lnSpc>
                        <a:spcAft>
                          <a:spcPts val="800"/>
                        </a:spcAft>
                      </a:pPr>
                      <a:r>
                        <a:rPr lang="en-GB" sz="1600" dirty="0">
                          <a:solidFill>
                            <a:schemeClr val="bg1"/>
                          </a:solidFill>
                          <a:effectLst/>
                        </a:rPr>
                        <a:t>24</a:t>
                      </a:r>
                      <a:endParaRPr lang="en-GB" sz="16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b">
                    <a:solidFill>
                      <a:srgbClr val="C24B44"/>
                    </a:solidFill>
                  </a:tcPr>
                </a:tc>
                <a:tc>
                  <a:txBody>
                    <a:bodyPr/>
                    <a:lstStyle/>
                    <a:p>
                      <a:pPr algn="l">
                        <a:lnSpc>
                          <a:spcPct val="107000"/>
                        </a:lnSpc>
                        <a:spcAft>
                          <a:spcPts val="800"/>
                        </a:spcAft>
                      </a:pPr>
                      <a:r>
                        <a:rPr lang="en-GB" sz="1600" dirty="0">
                          <a:solidFill>
                            <a:schemeClr val="bg1"/>
                          </a:solidFill>
                          <a:effectLst/>
                        </a:rPr>
                        <a:t>Financial Administration</a:t>
                      </a:r>
                      <a:endParaRPr lang="en-GB" sz="16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b">
                    <a:solidFill>
                      <a:srgbClr val="C24B44"/>
                    </a:solidFill>
                  </a:tcPr>
                </a:tc>
                <a:tc>
                  <a:txBody>
                    <a:bodyPr/>
                    <a:lstStyle/>
                    <a:p>
                      <a:pPr algn="ctr">
                        <a:lnSpc>
                          <a:spcPct val="107000"/>
                        </a:lnSpc>
                        <a:spcAft>
                          <a:spcPts val="800"/>
                        </a:spcAft>
                      </a:pPr>
                      <a:r>
                        <a:rPr lang="en-GB" sz="1600" b="1" dirty="0">
                          <a:effectLst/>
                        </a:rPr>
                        <a:t>32%</a:t>
                      </a:r>
                      <a:endParaRPr lang="en-GB"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b"/>
                </a:tc>
                <a:tc>
                  <a:txBody>
                    <a:bodyPr/>
                    <a:lstStyle/>
                    <a:p>
                      <a:pPr algn="ctr">
                        <a:lnSpc>
                          <a:spcPct val="107000"/>
                        </a:lnSpc>
                        <a:spcAft>
                          <a:spcPts val="800"/>
                        </a:spcAft>
                      </a:pPr>
                      <a:r>
                        <a:rPr lang="en-GB" sz="1600" dirty="0">
                          <a:solidFill>
                            <a:schemeClr val="bg1"/>
                          </a:solidFill>
                          <a:effectLst/>
                        </a:rPr>
                        <a:t>19</a:t>
                      </a:r>
                      <a:endParaRPr lang="en-GB" sz="16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solidFill>
                      <a:srgbClr val="C24B44"/>
                    </a:solidFill>
                  </a:tcPr>
                </a:tc>
                <a:tc>
                  <a:txBody>
                    <a:bodyPr/>
                    <a:lstStyle/>
                    <a:p>
                      <a:pPr algn="l">
                        <a:lnSpc>
                          <a:spcPct val="107000"/>
                        </a:lnSpc>
                        <a:spcAft>
                          <a:spcPts val="800"/>
                        </a:spcAft>
                      </a:pPr>
                      <a:r>
                        <a:rPr lang="en-GB" sz="1600">
                          <a:solidFill>
                            <a:schemeClr val="bg1"/>
                          </a:solidFill>
                          <a:effectLst/>
                        </a:rPr>
                        <a:t>Financial Inspection</a:t>
                      </a:r>
                      <a:endParaRPr lang="en-GB" sz="16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solidFill>
                      <a:srgbClr val="C24B44"/>
                    </a:solidFill>
                  </a:tcPr>
                </a:tc>
                <a:tc>
                  <a:txBody>
                    <a:bodyPr/>
                    <a:lstStyle/>
                    <a:p>
                      <a:pPr algn="ctr">
                        <a:lnSpc>
                          <a:spcPct val="107000"/>
                        </a:lnSpc>
                        <a:spcAft>
                          <a:spcPts val="800"/>
                        </a:spcAft>
                      </a:pPr>
                      <a:r>
                        <a:rPr lang="en-GB" sz="1600" b="1" dirty="0">
                          <a:effectLst/>
                        </a:rPr>
                        <a:t>36%</a:t>
                      </a:r>
                      <a:endParaRPr lang="en-GB"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algn="ctr">
                        <a:lnSpc>
                          <a:spcPct val="107000"/>
                        </a:lnSpc>
                        <a:spcAft>
                          <a:spcPts val="800"/>
                        </a:spcAft>
                      </a:pPr>
                      <a:r>
                        <a:rPr lang="en-GB" sz="1600" dirty="0">
                          <a:solidFill>
                            <a:schemeClr val="bg1"/>
                          </a:solidFill>
                          <a:effectLst/>
                        </a:rPr>
                        <a:t>17</a:t>
                      </a:r>
                      <a:endParaRPr lang="en-GB" sz="16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solidFill>
                      <a:srgbClr val="C24B44"/>
                    </a:solidFill>
                  </a:tcPr>
                </a:tc>
                <a:tc>
                  <a:txBody>
                    <a:bodyPr/>
                    <a:lstStyle/>
                    <a:p>
                      <a:pPr algn="l">
                        <a:lnSpc>
                          <a:spcPct val="107000"/>
                        </a:lnSpc>
                        <a:spcAft>
                          <a:spcPts val="800"/>
                        </a:spcAft>
                      </a:pPr>
                      <a:r>
                        <a:rPr lang="en-GB" sz="1600" dirty="0">
                          <a:solidFill>
                            <a:schemeClr val="bg1"/>
                          </a:solidFill>
                          <a:effectLst/>
                        </a:rPr>
                        <a:t>State Tax Service of Ukraine</a:t>
                      </a:r>
                      <a:endParaRPr lang="en-GB" sz="16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solidFill>
                      <a:srgbClr val="C24B44"/>
                    </a:solidFill>
                  </a:tcPr>
                </a:tc>
                <a:tc>
                  <a:txBody>
                    <a:bodyPr/>
                    <a:lstStyle/>
                    <a:p>
                      <a:pPr algn="ctr">
                        <a:lnSpc>
                          <a:spcPct val="107000"/>
                        </a:lnSpc>
                        <a:spcAft>
                          <a:spcPts val="800"/>
                        </a:spcAft>
                      </a:pPr>
                      <a:r>
                        <a:rPr lang="en-GB" sz="1600" b="1" dirty="0">
                          <a:effectLst/>
                        </a:rPr>
                        <a:t>40%</a:t>
                      </a:r>
                      <a:endParaRPr lang="en-GB"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1684204337"/>
                  </a:ext>
                </a:extLst>
              </a:tr>
              <a:tr h="542258">
                <a:tc>
                  <a:txBody>
                    <a:bodyPr/>
                    <a:lstStyle/>
                    <a:p>
                      <a:pPr algn="ctr">
                        <a:lnSpc>
                          <a:spcPct val="107000"/>
                        </a:lnSpc>
                        <a:spcAft>
                          <a:spcPts val="800"/>
                        </a:spcAft>
                      </a:pPr>
                      <a:r>
                        <a:rPr lang="en-GB" sz="1600">
                          <a:solidFill>
                            <a:schemeClr val="bg1"/>
                          </a:solidFill>
                          <a:effectLst/>
                        </a:rPr>
                        <a:t>25</a:t>
                      </a:r>
                      <a:endParaRPr lang="en-GB" sz="16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b">
                    <a:solidFill>
                      <a:srgbClr val="C24B44"/>
                    </a:solidFill>
                  </a:tcPr>
                </a:tc>
                <a:tc>
                  <a:txBody>
                    <a:bodyPr/>
                    <a:lstStyle/>
                    <a:p>
                      <a:pPr algn="l">
                        <a:lnSpc>
                          <a:spcPct val="107000"/>
                        </a:lnSpc>
                        <a:spcAft>
                          <a:spcPts val="800"/>
                        </a:spcAft>
                      </a:pPr>
                      <a:r>
                        <a:rPr lang="en-GB" sz="1600" dirty="0">
                          <a:solidFill>
                            <a:schemeClr val="bg1"/>
                          </a:solidFill>
                          <a:effectLst/>
                        </a:rPr>
                        <a:t>Administration of State Material Reserves</a:t>
                      </a:r>
                      <a:endParaRPr lang="en-GB" sz="16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b">
                    <a:solidFill>
                      <a:srgbClr val="C24B44"/>
                    </a:solidFill>
                  </a:tcPr>
                </a:tc>
                <a:tc>
                  <a:txBody>
                    <a:bodyPr/>
                    <a:lstStyle/>
                    <a:p>
                      <a:pPr algn="ctr">
                        <a:lnSpc>
                          <a:spcPct val="107000"/>
                        </a:lnSpc>
                        <a:spcAft>
                          <a:spcPts val="800"/>
                        </a:spcAft>
                      </a:pPr>
                      <a:r>
                        <a:rPr lang="en-GB" sz="1600" b="1" dirty="0">
                          <a:effectLst/>
                        </a:rPr>
                        <a:t>31%</a:t>
                      </a:r>
                      <a:endParaRPr lang="en-GB"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b"/>
                </a:tc>
                <a:tc>
                  <a:txBody>
                    <a:bodyPr/>
                    <a:lstStyle/>
                    <a:p>
                      <a:pPr algn="ctr">
                        <a:lnSpc>
                          <a:spcPct val="107000"/>
                        </a:lnSpc>
                        <a:spcAft>
                          <a:spcPts val="800"/>
                        </a:spcAft>
                      </a:pPr>
                      <a:r>
                        <a:rPr lang="en-GB" sz="1600" dirty="0">
                          <a:solidFill>
                            <a:schemeClr val="bg1"/>
                          </a:solidFill>
                          <a:effectLst/>
                        </a:rPr>
                        <a:t>19</a:t>
                      </a:r>
                      <a:endParaRPr lang="en-GB" sz="16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solidFill>
                      <a:srgbClr val="C24B44"/>
                    </a:solidFill>
                  </a:tcPr>
                </a:tc>
                <a:tc>
                  <a:txBody>
                    <a:bodyPr/>
                    <a:lstStyle/>
                    <a:p>
                      <a:pPr algn="l">
                        <a:lnSpc>
                          <a:spcPct val="107000"/>
                        </a:lnSpc>
                        <a:spcAft>
                          <a:spcPts val="800"/>
                        </a:spcAft>
                      </a:pPr>
                      <a:r>
                        <a:rPr lang="en-GB" sz="1600" dirty="0">
                          <a:solidFill>
                            <a:schemeClr val="bg1"/>
                          </a:solidFill>
                          <a:effectLst/>
                        </a:rPr>
                        <a:t>Customs Service</a:t>
                      </a:r>
                      <a:endParaRPr lang="en-GB" sz="16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solidFill>
                      <a:srgbClr val="C24B44"/>
                    </a:solidFill>
                  </a:tcPr>
                </a:tc>
                <a:tc>
                  <a:txBody>
                    <a:bodyPr/>
                    <a:lstStyle/>
                    <a:p>
                      <a:pPr algn="ctr">
                        <a:lnSpc>
                          <a:spcPct val="107000"/>
                        </a:lnSpc>
                        <a:spcAft>
                          <a:spcPts val="800"/>
                        </a:spcAft>
                      </a:pPr>
                      <a:r>
                        <a:rPr lang="en-GB" sz="1600" b="1" dirty="0">
                          <a:effectLst/>
                        </a:rPr>
                        <a:t>36%</a:t>
                      </a:r>
                      <a:endParaRPr lang="en-GB"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algn="ctr">
                        <a:lnSpc>
                          <a:spcPct val="107000"/>
                        </a:lnSpc>
                        <a:spcAft>
                          <a:spcPts val="800"/>
                        </a:spcAft>
                      </a:pPr>
                      <a:r>
                        <a:rPr lang="en-GB" sz="1600" dirty="0">
                          <a:solidFill>
                            <a:schemeClr val="bg1"/>
                          </a:solidFill>
                          <a:effectLst/>
                        </a:rPr>
                        <a:t>17</a:t>
                      </a:r>
                      <a:endParaRPr lang="en-GB" sz="16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solidFill>
                      <a:srgbClr val="C24B44"/>
                    </a:solidFill>
                  </a:tcPr>
                </a:tc>
                <a:tc>
                  <a:txBody>
                    <a:bodyPr/>
                    <a:lstStyle/>
                    <a:p>
                      <a:pPr algn="l">
                        <a:lnSpc>
                          <a:spcPct val="107000"/>
                        </a:lnSpc>
                        <a:spcAft>
                          <a:spcPts val="800"/>
                        </a:spcAft>
                      </a:pPr>
                      <a:r>
                        <a:rPr lang="en-GB" sz="1600" dirty="0">
                          <a:solidFill>
                            <a:schemeClr val="bg1"/>
                          </a:solidFill>
                          <a:effectLst/>
                        </a:rPr>
                        <a:t>Business Ombudsman Council</a:t>
                      </a:r>
                      <a:endParaRPr lang="en-GB" sz="16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solidFill>
                      <a:srgbClr val="C24B44"/>
                    </a:solidFill>
                  </a:tcPr>
                </a:tc>
                <a:tc>
                  <a:txBody>
                    <a:bodyPr/>
                    <a:lstStyle/>
                    <a:p>
                      <a:pPr algn="ctr">
                        <a:lnSpc>
                          <a:spcPct val="107000"/>
                        </a:lnSpc>
                        <a:spcAft>
                          <a:spcPts val="800"/>
                        </a:spcAft>
                      </a:pPr>
                      <a:r>
                        <a:rPr lang="en-GB" sz="1600" b="1" dirty="0">
                          <a:effectLst/>
                        </a:rPr>
                        <a:t>40%</a:t>
                      </a:r>
                      <a:endParaRPr lang="en-GB"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1125335230"/>
                  </a:ext>
                </a:extLst>
              </a:tr>
              <a:tr h="527925">
                <a:tc>
                  <a:txBody>
                    <a:bodyPr/>
                    <a:lstStyle/>
                    <a:p>
                      <a:pPr algn="ctr">
                        <a:lnSpc>
                          <a:spcPct val="107000"/>
                        </a:lnSpc>
                        <a:spcAft>
                          <a:spcPts val="800"/>
                        </a:spcAft>
                      </a:pPr>
                      <a:r>
                        <a:rPr lang="en-GB" sz="1600" dirty="0">
                          <a:solidFill>
                            <a:schemeClr val="bg1"/>
                          </a:solidFill>
                          <a:effectLst/>
                        </a:rPr>
                        <a:t>26</a:t>
                      </a:r>
                      <a:endParaRPr lang="en-GB" sz="16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b">
                    <a:solidFill>
                      <a:srgbClr val="C24B44"/>
                    </a:solidFill>
                  </a:tcPr>
                </a:tc>
                <a:tc>
                  <a:txBody>
                    <a:bodyPr/>
                    <a:lstStyle/>
                    <a:p>
                      <a:pPr algn="l">
                        <a:lnSpc>
                          <a:spcPct val="107000"/>
                        </a:lnSpc>
                        <a:spcAft>
                          <a:spcPts val="800"/>
                        </a:spcAft>
                      </a:pPr>
                      <a:r>
                        <a:rPr lang="en-GB" sz="1600" dirty="0">
                          <a:solidFill>
                            <a:schemeClr val="bg1"/>
                          </a:solidFill>
                          <a:effectLst/>
                        </a:rPr>
                        <a:t>Agricultural Paying Agency</a:t>
                      </a:r>
                      <a:endParaRPr lang="en-GB" sz="16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b">
                    <a:solidFill>
                      <a:srgbClr val="C24B44"/>
                    </a:solidFill>
                  </a:tcPr>
                </a:tc>
                <a:tc>
                  <a:txBody>
                    <a:bodyPr/>
                    <a:lstStyle/>
                    <a:p>
                      <a:pPr algn="ctr">
                        <a:lnSpc>
                          <a:spcPct val="107000"/>
                        </a:lnSpc>
                        <a:spcAft>
                          <a:spcPts val="800"/>
                        </a:spcAft>
                      </a:pPr>
                      <a:r>
                        <a:rPr lang="en-GB" sz="1600" b="1" dirty="0">
                          <a:effectLst/>
                        </a:rPr>
                        <a:t>23%</a:t>
                      </a:r>
                      <a:endParaRPr lang="en-GB"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57785" marR="57785" marT="9525" marB="0" anchor="b"/>
                </a:tc>
                <a:tc>
                  <a:txBody>
                    <a:bodyPr/>
                    <a:lstStyle/>
                    <a:p>
                      <a:pPr algn="ctr">
                        <a:lnSpc>
                          <a:spcPct val="107000"/>
                        </a:lnSpc>
                        <a:spcAft>
                          <a:spcPts val="800"/>
                        </a:spcAft>
                      </a:pPr>
                      <a:r>
                        <a:rPr lang="en-GB" sz="1600" dirty="0">
                          <a:solidFill>
                            <a:schemeClr val="bg1"/>
                          </a:solidFill>
                          <a:effectLst/>
                        </a:rPr>
                        <a:t>20</a:t>
                      </a:r>
                      <a:endParaRPr lang="en-GB" sz="16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solidFill>
                      <a:srgbClr val="C24B44"/>
                    </a:solidFill>
                  </a:tcPr>
                </a:tc>
                <a:tc>
                  <a:txBody>
                    <a:bodyPr/>
                    <a:lstStyle/>
                    <a:p>
                      <a:pPr algn="l">
                        <a:lnSpc>
                          <a:spcPct val="107000"/>
                        </a:lnSpc>
                        <a:spcAft>
                          <a:spcPts val="800"/>
                        </a:spcAft>
                      </a:pPr>
                      <a:r>
                        <a:rPr lang="en-GB" sz="1600" dirty="0">
                          <a:solidFill>
                            <a:schemeClr val="bg1"/>
                          </a:solidFill>
                          <a:effectLst/>
                        </a:rPr>
                        <a:t>Public Services Agency</a:t>
                      </a:r>
                      <a:endParaRPr lang="en-GB" sz="16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solidFill>
                      <a:srgbClr val="C24B44"/>
                    </a:solidFill>
                  </a:tcPr>
                </a:tc>
                <a:tc>
                  <a:txBody>
                    <a:bodyPr/>
                    <a:lstStyle/>
                    <a:p>
                      <a:pPr algn="ctr">
                        <a:lnSpc>
                          <a:spcPct val="107000"/>
                        </a:lnSpc>
                        <a:spcAft>
                          <a:spcPts val="800"/>
                        </a:spcAft>
                      </a:pPr>
                      <a:r>
                        <a:rPr lang="en-GB" sz="1600" b="1" dirty="0">
                          <a:effectLst/>
                        </a:rPr>
                        <a:t>24%</a:t>
                      </a:r>
                      <a:endParaRPr lang="en-GB"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tc>
                  <a:txBody>
                    <a:bodyPr/>
                    <a:lstStyle/>
                    <a:p>
                      <a:pPr algn="ctr">
                        <a:lnSpc>
                          <a:spcPct val="107000"/>
                        </a:lnSpc>
                        <a:spcAft>
                          <a:spcPts val="800"/>
                        </a:spcAft>
                      </a:pPr>
                      <a:r>
                        <a:rPr lang="en-GB" sz="1600" dirty="0">
                          <a:solidFill>
                            <a:schemeClr val="bg1"/>
                          </a:solidFill>
                          <a:effectLst/>
                        </a:rPr>
                        <a:t>17</a:t>
                      </a:r>
                      <a:endParaRPr lang="en-GB" sz="16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solidFill>
                      <a:srgbClr val="C24B44"/>
                    </a:solidFill>
                  </a:tcPr>
                </a:tc>
                <a:tc>
                  <a:txBody>
                    <a:bodyPr/>
                    <a:lstStyle/>
                    <a:p>
                      <a:pPr algn="l">
                        <a:lnSpc>
                          <a:spcPct val="107000"/>
                        </a:lnSpc>
                        <a:spcAft>
                          <a:spcPts val="800"/>
                        </a:spcAft>
                      </a:pPr>
                      <a:r>
                        <a:rPr lang="en-GB" sz="1600" dirty="0">
                          <a:solidFill>
                            <a:schemeClr val="bg1"/>
                          </a:solidFill>
                          <a:effectLst/>
                        </a:rPr>
                        <a:t>National Securities and Stock Market Commission</a:t>
                      </a:r>
                      <a:endParaRPr lang="en-GB" sz="16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solidFill>
                      <a:srgbClr val="C24B44"/>
                    </a:solidFill>
                  </a:tcPr>
                </a:tc>
                <a:tc>
                  <a:txBody>
                    <a:bodyPr/>
                    <a:lstStyle/>
                    <a:p>
                      <a:pPr algn="ctr">
                        <a:lnSpc>
                          <a:spcPct val="107000"/>
                        </a:lnSpc>
                        <a:spcAft>
                          <a:spcPts val="800"/>
                        </a:spcAft>
                      </a:pPr>
                      <a:r>
                        <a:rPr lang="en-GB" sz="1600" b="1" dirty="0">
                          <a:effectLst/>
                        </a:rPr>
                        <a:t>40%</a:t>
                      </a:r>
                      <a:endParaRPr lang="en-GB"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1610487884"/>
                  </a:ext>
                </a:extLst>
              </a:tr>
            </a:tbl>
          </a:graphicData>
        </a:graphic>
      </p:graphicFrame>
    </p:spTree>
    <p:extLst>
      <p:ext uri="{BB962C8B-B14F-4D97-AF65-F5344CB8AC3E}">
        <p14:creationId xmlns:p14="http://schemas.microsoft.com/office/powerpoint/2010/main" val="3560814050"/>
      </p:ext>
    </p:extLst>
  </p:cSld>
  <p:clrMapOvr>
    <a:masterClrMapping/>
  </p:clrMapOvr>
  <mc:AlternateContent xmlns:mc="http://schemas.openxmlformats.org/markup-compatibility/2006" xmlns:p14="http://schemas.microsoft.com/office/powerpoint/2010/main">
    <mc:Choice Requires="p14">
      <p:transition spd="slow" p14:dur="2000" advTm="19119"/>
    </mc:Choice>
    <mc:Fallback xmlns="">
      <p:transition spd="slow" advTm="1911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Rectangle 78">
            <a:extLst>
              <a:ext uri="{FF2B5EF4-FFF2-40B4-BE49-F238E27FC236}">
                <a16:creationId xmlns:a16="http://schemas.microsoft.com/office/drawing/2014/main" id="{5702187F-7458-4956-89EF-281EDA730980}"/>
              </a:ext>
            </a:extLst>
          </p:cNvPr>
          <p:cNvSpPr/>
          <p:nvPr/>
        </p:nvSpPr>
        <p:spPr>
          <a:xfrm>
            <a:off x="0" y="1"/>
            <a:ext cx="7677151" cy="6356350"/>
          </a:xfrm>
          <a:prstGeom prst="rect">
            <a:avLst/>
          </a:prstGeom>
          <a:gradFill flip="none" rotWithShape="1">
            <a:gsLst>
              <a:gs pos="0">
                <a:srgbClr val="8DBAE3"/>
              </a:gs>
              <a:gs pos="76000">
                <a:srgbClr val="DFE2E4">
                  <a:shade val="67500"/>
                  <a:satMod val="115000"/>
                  <a:alpha val="68000"/>
                </a:srgbClr>
              </a:gs>
              <a:gs pos="100000">
                <a:srgbClr val="DFE2E4">
                  <a:shade val="100000"/>
                  <a:satMod val="115000"/>
                  <a:alpha val="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Slide Number Placeholder 4">
            <a:extLst>
              <a:ext uri="{FF2B5EF4-FFF2-40B4-BE49-F238E27FC236}">
                <a16:creationId xmlns:a16="http://schemas.microsoft.com/office/drawing/2014/main" id="{AECEBB21-DC1C-415A-A913-57F6CC852BB5}"/>
              </a:ext>
            </a:extLst>
          </p:cNvPr>
          <p:cNvSpPr>
            <a:spLocks noGrp="1"/>
          </p:cNvSpPr>
          <p:nvPr>
            <p:ph type="sldNum" sz="quarter" idx="12"/>
          </p:nvPr>
        </p:nvSpPr>
        <p:spPr/>
        <p:txBody>
          <a:bodyPr/>
          <a:lstStyle/>
          <a:p>
            <a:fld id="{D612AA2A-FC6A-46BB-A8C4-F1CFAF90B4D0}" type="slidenum">
              <a:rPr lang="en-GB" smtClean="0"/>
              <a:t>8</a:t>
            </a:fld>
            <a:endParaRPr lang="en-GB"/>
          </a:p>
        </p:txBody>
      </p:sp>
      <p:sp>
        <p:nvSpPr>
          <p:cNvPr id="78" name="TextBox 77">
            <a:extLst>
              <a:ext uri="{FF2B5EF4-FFF2-40B4-BE49-F238E27FC236}">
                <a16:creationId xmlns:a16="http://schemas.microsoft.com/office/drawing/2014/main" id="{A57AD03B-EC58-4B3C-B463-BC33BE5CF212}"/>
              </a:ext>
            </a:extLst>
          </p:cNvPr>
          <p:cNvSpPr txBox="1"/>
          <p:nvPr/>
        </p:nvSpPr>
        <p:spPr>
          <a:xfrm>
            <a:off x="542767" y="221222"/>
            <a:ext cx="4587497" cy="584775"/>
          </a:xfrm>
          <a:prstGeom prst="rect">
            <a:avLst/>
          </a:prstGeom>
          <a:noFill/>
        </p:spPr>
        <p:txBody>
          <a:bodyPr wrap="square" rtlCol="0">
            <a:spAutoFit/>
          </a:bodyPr>
          <a:lstStyle/>
          <a:p>
            <a:r>
              <a:rPr lang="en-GB" sz="3200" b="1" cap="all" dirty="0">
                <a:solidFill>
                  <a:schemeClr val="bg1"/>
                </a:solidFill>
              </a:rPr>
              <a:t>Recommendations</a:t>
            </a:r>
          </a:p>
        </p:txBody>
      </p:sp>
      <p:sp>
        <p:nvSpPr>
          <p:cNvPr id="51" name="Arrow: Pentagon 50">
            <a:extLst>
              <a:ext uri="{FF2B5EF4-FFF2-40B4-BE49-F238E27FC236}">
                <a16:creationId xmlns:a16="http://schemas.microsoft.com/office/drawing/2014/main" id="{99B1C3F9-F06E-47D9-82F3-C6E467FB9588}"/>
              </a:ext>
            </a:extLst>
          </p:cNvPr>
          <p:cNvSpPr/>
          <p:nvPr/>
        </p:nvSpPr>
        <p:spPr>
          <a:xfrm>
            <a:off x="2361225" y="1042687"/>
            <a:ext cx="9010643" cy="995436"/>
          </a:xfrm>
          <a:prstGeom prst="homePlate">
            <a:avLst/>
          </a:prstGeom>
          <a:gradFill flip="none" rotWithShape="1">
            <a:gsLst>
              <a:gs pos="0">
                <a:srgbClr val="233D56"/>
              </a:gs>
              <a:gs pos="100000">
                <a:srgbClr val="112A4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2520000" rtlCol="0" anchor="ctr"/>
          <a:lstStyle/>
          <a:p>
            <a:pPr marL="285750" indent="-285750">
              <a:buFont typeface="Wingdings" panose="05000000000000000000" pitchFamily="2" charset="2"/>
              <a:buChar char="Ø"/>
            </a:pPr>
            <a:r>
              <a:rPr lang="en-GB" dirty="0"/>
              <a:t>Power division within institution</a:t>
            </a:r>
          </a:p>
          <a:p>
            <a:pPr marL="285750" indent="-285750">
              <a:buFont typeface="Wingdings" panose="05000000000000000000" pitchFamily="2" charset="2"/>
              <a:buChar char="Ø"/>
            </a:pPr>
            <a:r>
              <a:rPr lang="en-GB" dirty="0"/>
              <a:t>Two or more bodies agree on appointment</a:t>
            </a:r>
            <a:endParaRPr lang="en-GB" b="1" cap="all" dirty="0"/>
          </a:p>
          <a:p>
            <a:pPr marL="285750" indent="-285750">
              <a:buFont typeface="Wingdings" panose="05000000000000000000" pitchFamily="2" charset="2"/>
              <a:buChar char="Ø"/>
            </a:pPr>
            <a:r>
              <a:rPr lang="en-GB" dirty="0"/>
              <a:t>Limited office term</a:t>
            </a:r>
          </a:p>
        </p:txBody>
      </p:sp>
      <p:sp>
        <p:nvSpPr>
          <p:cNvPr id="52" name="Arrow: Pentagon 51">
            <a:extLst>
              <a:ext uri="{FF2B5EF4-FFF2-40B4-BE49-F238E27FC236}">
                <a16:creationId xmlns:a16="http://schemas.microsoft.com/office/drawing/2014/main" id="{B330DC10-1BDF-4E5E-8C20-12972198CFBC}"/>
              </a:ext>
            </a:extLst>
          </p:cNvPr>
          <p:cNvSpPr/>
          <p:nvPr/>
        </p:nvSpPr>
        <p:spPr>
          <a:xfrm>
            <a:off x="2361224" y="2020803"/>
            <a:ext cx="9010643" cy="995436"/>
          </a:xfrm>
          <a:prstGeom prst="homePlate">
            <a:avLst/>
          </a:prstGeom>
          <a:gradFill flip="none" rotWithShape="1">
            <a:gsLst>
              <a:gs pos="0">
                <a:srgbClr val="9CBEDC"/>
              </a:gs>
              <a:gs pos="100000">
                <a:srgbClr val="4483BC"/>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2520000" rIns="810000" rtlCol="0" anchor="ctr"/>
          <a:lstStyle/>
          <a:p>
            <a:pPr marL="285750" indent="-285750">
              <a:buFont typeface="Wingdings" panose="05000000000000000000" pitchFamily="2" charset="2"/>
              <a:buChar char="Ø"/>
            </a:pPr>
            <a:r>
              <a:rPr lang="en-GB" dirty="0"/>
              <a:t>Representatives can only be dismissed in case of serious misconduct</a:t>
            </a:r>
          </a:p>
          <a:p>
            <a:pPr marL="285750" indent="-285750">
              <a:buFont typeface="Wingdings" panose="05000000000000000000" pitchFamily="2" charset="2"/>
              <a:buChar char="Ø"/>
            </a:pPr>
            <a:r>
              <a:rPr lang="en-GB" dirty="0"/>
              <a:t>Two or more bodies must agree on dismissal</a:t>
            </a:r>
          </a:p>
        </p:txBody>
      </p:sp>
      <p:sp>
        <p:nvSpPr>
          <p:cNvPr id="53" name="Arrow: Pentagon 52">
            <a:extLst>
              <a:ext uri="{FF2B5EF4-FFF2-40B4-BE49-F238E27FC236}">
                <a16:creationId xmlns:a16="http://schemas.microsoft.com/office/drawing/2014/main" id="{1895B1B6-1C97-4859-9E70-C97793257F7E}"/>
              </a:ext>
            </a:extLst>
          </p:cNvPr>
          <p:cNvSpPr/>
          <p:nvPr/>
        </p:nvSpPr>
        <p:spPr>
          <a:xfrm>
            <a:off x="2361223" y="3003440"/>
            <a:ext cx="9010643" cy="995436"/>
          </a:xfrm>
          <a:prstGeom prst="homePlate">
            <a:avLst/>
          </a:prstGeom>
          <a:gradFill flip="none" rotWithShape="1">
            <a:gsLst>
              <a:gs pos="0">
                <a:srgbClr val="458BCB"/>
              </a:gs>
              <a:gs pos="100000">
                <a:srgbClr val="307CC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2520000" rIns="1152000" rtlCol="0" anchor="ctr"/>
          <a:lstStyle/>
          <a:p>
            <a:pPr marL="285750" indent="-285750">
              <a:buFont typeface="Wingdings" panose="05000000000000000000" pitchFamily="2" charset="2"/>
              <a:buChar char="Ø"/>
            </a:pPr>
            <a:r>
              <a:rPr lang="en-GB" sz="1700" dirty="0"/>
              <a:t>Decisions cannot be overruled by the government</a:t>
            </a:r>
          </a:p>
          <a:p>
            <a:pPr marL="285750" indent="-285750">
              <a:buFont typeface="Wingdings" panose="05000000000000000000" pitchFamily="2" charset="2"/>
              <a:buChar char="Ø"/>
            </a:pPr>
            <a:r>
              <a:rPr lang="en-GB" sz="1700" dirty="0"/>
              <a:t>Institutions decide on their own internal organisation</a:t>
            </a:r>
          </a:p>
          <a:p>
            <a:pPr marL="285750" indent="-285750">
              <a:buFont typeface="Wingdings" panose="05000000000000000000" pitchFamily="2" charset="2"/>
              <a:buChar char="Ø"/>
            </a:pPr>
            <a:r>
              <a:rPr lang="en-GB" sz="1700" dirty="0"/>
              <a:t>Institutions have financial freedom</a:t>
            </a:r>
          </a:p>
        </p:txBody>
      </p:sp>
      <p:sp>
        <p:nvSpPr>
          <p:cNvPr id="54" name="Arrow: Pentagon 53">
            <a:extLst>
              <a:ext uri="{FF2B5EF4-FFF2-40B4-BE49-F238E27FC236}">
                <a16:creationId xmlns:a16="http://schemas.microsoft.com/office/drawing/2014/main" id="{EF00C890-5E8F-4DCD-B8FE-FCE3C34ED22C}"/>
              </a:ext>
            </a:extLst>
          </p:cNvPr>
          <p:cNvSpPr/>
          <p:nvPr/>
        </p:nvSpPr>
        <p:spPr>
          <a:xfrm>
            <a:off x="2365443" y="3998347"/>
            <a:ext cx="9010643" cy="995436"/>
          </a:xfrm>
          <a:prstGeom prst="homePlate">
            <a:avLst/>
          </a:prstGeom>
          <a:gradFill flip="none" rotWithShape="1">
            <a:gsLst>
              <a:gs pos="0">
                <a:srgbClr val="2B3C4B"/>
              </a:gs>
              <a:gs pos="100000">
                <a:srgbClr val="24344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2520000" rIns="1170000" rtlCol="0" anchor="ctr"/>
          <a:lstStyle/>
          <a:p>
            <a:pPr marL="285750" indent="-285750">
              <a:buFont typeface="Wingdings" panose="05000000000000000000" pitchFamily="2" charset="2"/>
              <a:buChar char="Ø"/>
            </a:pPr>
            <a:r>
              <a:rPr lang="en-GB" dirty="0"/>
              <a:t>Remuneration should reflect current job market rates to attract qualified directors and employees</a:t>
            </a:r>
          </a:p>
        </p:txBody>
      </p:sp>
      <p:sp>
        <p:nvSpPr>
          <p:cNvPr id="55" name="Arrow: Pentagon 54">
            <a:extLst>
              <a:ext uri="{FF2B5EF4-FFF2-40B4-BE49-F238E27FC236}">
                <a16:creationId xmlns:a16="http://schemas.microsoft.com/office/drawing/2014/main" id="{F6F6E672-752B-4217-B2DF-1E58E8E661AE}"/>
              </a:ext>
            </a:extLst>
          </p:cNvPr>
          <p:cNvSpPr/>
          <p:nvPr/>
        </p:nvSpPr>
        <p:spPr>
          <a:xfrm>
            <a:off x="2369660" y="4996666"/>
            <a:ext cx="9010643" cy="995436"/>
          </a:xfrm>
          <a:prstGeom prst="homePlate">
            <a:avLst/>
          </a:prstGeom>
          <a:gradFill flip="none" rotWithShape="1">
            <a:gsLst>
              <a:gs pos="0">
                <a:srgbClr val="2E75B8"/>
              </a:gs>
              <a:gs pos="100000">
                <a:srgbClr val="245B8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2520000" rtlCol="0" anchor="ctr"/>
          <a:lstStyle/>
          <a:p>
            <a:pPr marL="285750" indent="-285750">
              <a:buFont typeface="Wingdings" panose="05000000000000000000" pitchFamily="2" charset="2"/>
              <a:buChar char="Ø"/>
            </a:pPr>
            <a:r>
              <a:rPr lang="en-GB" sz="1700" dirty="0"/>
              <a:t>Reasonable but strict qualification criteria</a:t>
            </a:r>
          </a:p>
          <a:p>
            <a:pPr marL="285750" indent="-285750">
              <a:buFont typeface="Wingdings" panose="05000000000000000000" pitchFamily="2" charset="2"/>
              <a:buChar char="Ø"/>
            </a:pPr>
            <a:r>
              <a:rPr lang="en-GB" sz="1700" dirty="0"/>
              <a:t>Public hearing, streamed live</a:t>
            </a:r>
          </a:p>
          <a:p>
            <a:pPr marL="285750" indent="-285750">
              <a:buFont typeface="Wingdings" panose="05000000000000000000" pitchFamily="2" charset="2"/>
              <a:buChar char="Ø"/>
            </a:pPr>
            <a:r>
              <a:rPr lang="en-GB" sz="1700" dirty="0"/>
              <a:t>Expert committee</a:t>
            </a:r>
          </a:p>
          <a:p>
            <a:pPr marL="285750" indent="-285750">
              <a:buFont typeface="Wingdings" panose="05000000000000000000" pitchFamily="2" charset="2"/>
              <a:buChar char="Ø"/>
            </a:pPr>
            <a:r>
              <a:rPr lang="en-GB" sz="1700" dirty="0"/>
              <a:t>Results presented to the public</a:t>
            </a:r>
          </a:p>
        </p:txBody>
      </p:sp>
      <p:grpSp>
        <p:nvGrpSpPr>
          <p:cNvPr id="2" name="Group 1">
            <a:extLst>
              <a:ext uri="{FF2B5EF4-FFF2-40B4-BE49-F238E27FC236}">
                <a16:creationId xmlns:a16="http://schemas.microsoft.com/office/drawing/2014/main" id="{F6301931-C3F5-4C4C-B84E-56F88A475A5A}"/>
              </a:ext>
            </a:extLst>
          </p:cNvPr>
          <p:cNvGrpSpPr/>
          <p:nvPr/>
        </p:nvGrpSpPr>
        <p:grpSpPr>
          <a:xfrm>
            <a:off x="508437" y="1026219"/>
            <a:ext cx="9959546" cy="4979195"/>
            <a:chOff x="508437" y="1026219"/>
            <a:chExt cx="9959546" cy="4979195"/>
          </a:xfrm>
        </p:grpSpPr>
        <p:grpSp>
          <p:nvGrpSpPr>
            <p:cNvPr id="127" name="Group 126">
              <a:extLst>
                <a:ext uri="{FF2B5EF4-FFF2-40B4-BE49-F238E27FC236}">
                  <a16:creationId xmlns:a16="http://schemas.microsoft.com/office/drawing/2014/main" id="{53169477-0BAE-44ED-97E0-E6FC8E26F8F2}"/>
                </a:ext>
              </a:extLst>
            </p:cNvPr>
            <p:cNvGrpSpPr/>
            <p:nvPr/>
          </p:nvGrpSpPr>
          <p:grpSpPr>
            <a:xfrm>
              <a:off x="508437" y="1026219"/>
              <a:ext cx="9823292" cy="1250918"/>
              <a:chOff x="1331401" y="1181100"/>
              <a:chExt cx="9823292" cy="1250918"/>
            </a:xfrm>
          </p:grpSpPr>
          <p:sp>
            <p:nvSpPr>
              <p:cNvPr id="112" name="Arrow: Pentagon 111">
                <a:extLst>
                  <a:ext uri="{FF2B5EF4-FFF2-40B4-BE49-F238E27FC236}">
                    <a16:creationId xmlns:a16="http://schemas.microsoft.com/office/drawing/2014/main" id="{D2D35665-8BC4-4D1D-990C-2D99AF100028}"/>
                  </a:ext>
                </a:extLst>
              </p:cNvPr>
              <p:cNvSpPr/>
              <p:nvPr/>
            </p:nvSpPr>
            <p:spPr>
              <a:xfrm>
                <a:off x="3184189" y="1181100"/>
                <a:ext cx="2316653" cy="995436"/>
              </a:xfrm>
              <a:prstGeom prst="homePlate">
                <a:avLst/>
              </a:prstGeom>
              <a:solidFill>
                <a:srgbClr val="112A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cap="all" dirty="0"/>
                  <a:t>Appointment</a:t>
                </a:r>
              </a:p>
            </p:txBody>
          </p:sp>
          <p:sp>
            <p:nvSpPr>
              <p:cNvPr id="113" name="Rectangle 112">
                <a:extLst>
                  <a:ext uri="{FF2B5EF4-FFF2-40B4-BE49-F238E27FC236}">
                    <a16:creationId xmlns:a16="http://schemas.microsoft.com/office/drawing/2014/main" id="{4CBDB30D-2FE2-4553-A364-0C8DA804FD48}"/>
                  </a:ext>
                </a:extLst>
              </p:cNvPr>
              <p:cNvSpPr/>
              <p:nvPr/>
            </p:nvSpPr>
            <p:spPr>
              <a:xfrm>
                <a:off x="1331401" y="1594930"/>
                <a:ext cx="741116" cy="829530"/>
              </a:xfrm>
              <a:prstGeom prst="rect">
                <a:avLst/>
              </a:prstGeom>
              <a:solidFill>
                <a:srgbClr val="112A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400" b="1"/>
              </a:p>
            </p:txBody>
          </p:sp>
          <p:grpSp>
            <p:nvGrpSpPr>
              <p:cNvPr id="114" name="Group 113">
                <a:extLst>
                  <a:ext uri="{FF2B5EF4-FFF2-40B4-BE49-F238E27FC236}">
                    <a16:creationId xmlns:a16="http://schemas.microsoft.com/office/drawing/2014/main" id="{2F84EFA9-4AD7-4CB8-8A19-2CEBE6DD0B6A}"/>
                  </a:ext>
                </a:extLst>
              </p:cNvPr>
              <p:cNvGrpSpPr/>
              <p:nvPr/>
            </p:nvGrpSpPr>
            <p:grpSpPr>
              <a:xfrm>
                <a:off x="2072516" y="1183981"/>
                <a:ext cx="1111673" cy="1248037"/>
                <a:chOff x="2015400" y="1841045"/>
                <a:chExt cx="1080000" cy="1083248"/>
              </a:xfrm>
              <a:gradFill flip="none" rotWithShape="1">
                <a:gsLst>
                  <a:gs pos="6000">
                    <a:srgbClr val="112A42">
                      <a:lumMod val="80000"/>
                    </a:srgbClr>
                  </a:gs>
                  <a:gs pos="100000">
                    <a:srgbClr val="112A42">
                      <a:alpha val="88000"/>
                    </a:srgbClr>
                  </a:gs>
                  <a:gs pos="80000">
                    <a:srgbClr val="112A42">
                      <a:alpha val="85000"/>
                    </a:srgbClr>
                  </a:gs>
                  <a:gs pos="100000">
                    <a:srgbClr val="112A42">
                      <a:alpha val="80000"/>
                    </a:srgbClr>
                  </a:gs>
                </a:gsLst>
                <a:lin ang="10800000" scaled="1"/>
                <a:tileRect/>
              </a:gradFill>
            </p:grpSpPr>
            <p:sp>
              <p:nvSpPr>
                <p:cNvPr id="116" name="Rectangle 115">
                  <a:extLst>
                    <a:ext uri="{FF2B5EF4-FFF2-40B4-BE49-F238E27FC236}">
                      <a16:creationId xmlns:a16="http://schemas.microsoft.com/office/drawing/2014/main" id="{E0D3F053-209A-4349-B5BB-D4699351E35E}"/>
                    </a:ext>
                  </a:extLst>
                </p:cNvPr>
                <p:cNvSpPr/>
                <p:nvPr/>
              </p:nvSpPr>
              <p:spPr>
                <a:xfrm>
                  <a:off x="2015400" y="2198544"/>
                  <a:ext cx="1080000" cy="504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p>
              </p:txBody>
            </p:sp>
            <p:sp>
              <p:nvSpPr>
                <p:cNvPr id="117" name="Right Triangle 116">
                  <a:extLst>
                    <a:ext uri="{FF2B5EF4-FFF2-40B4-BE49-F238E27FC236}">
                      <a16:creationId xmlns:a16="http://schemas.microsoft.com/office/drawing/2014/main" id="{00315FEB-1D7D-4DDA-8A09-28C410418548}"/>
                    </a:ext>
                  </a:extLst>
                </p:cNvPr>
                <p:cNvSpPr/>
                <p:nvPr/>
              </p:nvSpPr>
              <p:spPr>
                <a:xfrm flipH="1">
                  <a:off x="2015400" y="1841045"/>
                  <a:ext cx="1080000" cy="360000"/>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p>
              </p:txBody>
            </p:sp>
            <p:sp>
              <p:nvSpPr>
                <p:cNvPr id="118" name="Right Triangle 117">
                  <a:extLst>
                    <a:ext uri="{FF2B5EF4-FFF2-40B4-BE49-F238E27FC236}">
                      <a16:creationId xmlns:a16="http://schemas.microsoft.com/office/drawing/2014/main" id="{18EB2140-B414-49F2-A294-35C7B91763CD}"/>
                    </a:ext>
                  </a:extLst>
                </p:cNvPr>
                <p:cNvSpPr/>
                <p:nvPr/>
              </p:nvSpPr>
              <p:spPr>
                <a:xfrm flipV="1">
                  <a:off x="2015400" y="2701074"/>
                  <a:ext cx="1080000" cy="22321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p>
              </p:txBody>
            </p:sp>
          </p:grpSp>
          <p:pic>
            <p:nvPicPr>
              <p:cNvPr id="115" name="Graphic 114" descr="Meeting">
                <a:extLst>
                  <a:ext uri="{FF2B5EF4-FFF2-40B4-BE49-F238E27FC236}">
                    <a16:creationId xmlns:a16="http://schemas.microsoft.com/office/drawing/2014/main" id="{467C3795-B9D3-4A1A-AF56-7D673573E3E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365732" y="1675419"/>
                <a:ext cx="669729" cy="679182"/>
              </a:xfrm>
              <a:prstGeom prst="rect">
                <a:avLst/>
              </a:prstGeom>
            </p:spPr>
          </p:pic>
          <p:sp>
            <p:nvSpPr>
              <p:cNvPr id="82" name="TextBox 81">
                <a:extLst>
                  <a:ext uri="{FF2B5EF4-FFF2-40B4-BE49-F238E27FC236}">
                    <a16:creationId xmlns:a16="http://schemas.microsoft.com/office/drawing/2014/main" id="{257606FF-4EF0-4C45-97B0-35319CF775EE}"/>
                  </a:ext>
                </a:extLst>
              </p:cNvPr>
              <p:cNvSpPr txBox="1"/>
              <p:nvPr/>
            </p:nvSpPr>
            <p:spPr>
              <a:xfrm>
                <a:off x="10731179" y="1383031"/>
                <a:ext cx="423514" cy="584775"/>
              </a:xfrm>
              <a:prstGeom prst="rect">
                <a:avLst/>
              </a:prstGeom>
              <a:noFill/>
            </p:spPr>
            <p:txBody>
              <a:bodyPr wrap="none" rtlCol="0">
                <a:spAutoFit/>
              </a:bodyPr>
              <a:lstStyle/>
              <a:p>
                <a:r>
                  <a:rPr lang="en-GB" sz="3200" dirty="0">
                    <a:solidFill>
                      <a:schemeClr val="bg1"/>
                    </a:solidFill>
                  </a:rPr>
                  <a:t>I.</a:t>
                </a:r>
              </a:p>
            </p:txBody>
          </p:sp>
        </p:grpSp>
        <p:grpSp>
          <p:nvGrpSpPr>
            <p:cNvPr id="128" name="Group 127">
              <a:extLst>
                <a:ext uri="{FF2B5EF4-FFF2-40B4-BE49-F238E27FC236}">
                  <a16:creationId xmlns:a16="http://schemas.microsoft.com/office/drawing/2014/main" id="{76C05B69-06FD-4952-A7D5-F70A3B6A14A7}"/>
                </a:ext>
              </a:extLst>
            </p:cNvPr>
            <p:cNvGrpSpPr/>
            <p:nvPr/>
          </p:nvGrpSpPr>
          <p:grpSpPr>
            <a:xfrm>
              <a:off x="508437" y="2016470"/>
              <a:ext cx="9891419" cy="1084149"/>
              <a:chOff x="1331401" y="2171351"/>
              <a:chExt cx="9891419" cy="1084149"/>
            </a:xfrm>
          </p:grpSpPr>
          <p:sp>
            <p:nvSpPr>
              <p:cNvPr id="120" name="Rectangle 119">
                <a:extLst>
                  <a:ext uri="{FF2B5EF4-FFF2-40B4-BE49-F238E27FC236}">
                    <a16:creationId xmlns:a16="http://schemas.microsoft.com/office/drawing/2014/main" id="{4F1E3432-98F3-46DE-A22E-3E3E165E0240}"/>
                  </a:ext>
                </a:extLst>
              </p:cNvPr>
              <p:cNvSpPr/>
              <p:nvPr/>
            </p:nvSpPr>
            <p:spPr>
              <a:xfrm>
                <a:off x="1331401" y="2424460"/>
                <a:ext cx="741115" cy="829530"/>
              </a:xfrm>
              <a:prstGeom prst="rect">
                <a:avLst/>
              </a:prstGeom>
              <a:solidFill>
                <a:srgbClr val="70A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p>
            </p:txBody>
          </p:sp>
          <p:sp>
            <p:nvSpPr>
              <p:cNvPr id="121" name="Arrow: Pentagon 120">
                <a:extLst>
                  <a:ext uri="{FF2B5EF4-FFF2-40B4-BE49-F238E27FC236}">
                    <a16:creationId xmlns:a16="http://schemas.microsoft.com/office/drawing/2014/main" id="{CC8129EF-DBDF-4F11-9065-28F3D24A51EE}"/>
                  </a:ext>
                </a:extLst>
              </p:cNvPr>
              <p:cNvSpPr/>
              <p:nvPr/>
            </p:nvSpPr>
            <p:spPr>
              <a:xfrm>
                <a:off x="3184189" y="2176536"/>
                <a:ext cx="2316654" cy="995436"/>
              </a:xfrm>
              <a:prstGeom prst="homePlate">
                <a:avLst/>
              </a:prstGeom>
              <a:solidFill>
                <a:srgbClr val="70A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cap="all" dirty="0"/>
                  <a:t>Dismissal</a:t>
                </a:r>
              </a:p>
            </p:txBody>
          </p:sp>
          <p:grpSp>
            <p:nvGrpSpPr>
              <p:cNvPr id="122" name="Group 121">
                <a:extLst>
                  <a:ext uri="{FF2B5EF4-FFF2-40B4-BE49-F238E27FC236}">
                    <a16:creationId xmlns:a16="http://schemas.microsoft.com/office/drawing/2014/main" id="{1DA2BC9F-6CF7-4B98-AE58-B70F08424A16}"/>
                  </a:ext>
                </a:extLst>
              </p:cNvPr>
              <p:cNvGrpSpPr/>
              <p:nvPr/>
            </p:nvGrpSpPr>
            <p:grpSpPr>
              <a:xfrm>
                <a:off x="2072516" y="2171351"/>
                <a:ext cx="1111673" cy="1084149"/>
                <a:chOff x="2015400" y="2698044"/>
                <a:chExt cx="1080000" cy="941000"/>
              </a:xfrm>
              <a:gradFill flip="none" rotWithShape="1">
                <a:gsLst>
                  <a:gs pos="6000">
                    <a:srgbClr val="70A0CC">
                      <a:lumMod val="80000"/>
                    </a:srgbClr>
                  </a:gs>
                  <a:gs pos="80000">
                    <a:srgbClr val="70A0CC">
                      <a:alpha val="85000"/>
                    </a:srgbClr>
                  </a:gs>
                  <a:gs pos="100000">
                    <a:srgbClr val="70A0CC">
                      <a:alpha val="80000"/>
                      <a:lumMod val="100000"/>
                    </a:srgbClr>
                  </a:gs>
                </a:gsLst>
                <a:lin ang="10800000" scaled="0"/>
                <a:tileRect/>
              </a:gradFill>
            </p:grpSpPr>
            <p:sp>
              <p:nvSpPr>
                <p:cNvPr id="124" name="Rectangle 123">
                  <a:extLst>
                    <a:ext uri="{FF2B5EF4-FFF2-40B4-BE49-F238E27FC236}">
                      <a16:creationId xmlns:a16="http://schemas.microsoft.com/office/drawing/2014/main" id="{9FF7ECAA-A3B9-4DA3-B0BD-F785E8B66B05}"/>
                    </a:ext>
                  </a:extLst>
                </p:cNvPr>
                <p:cNvSpPr/>
                <p:nvPr/>
              </p:nvSpPr>
              <p:spPr>
                <a:xfrm>
                  <a:off x="2015400" y="2919545"/>
                  <a:ext cx="1080000" cy="64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p>
              </p:txBody>
            </p:sp>
            <p:sp>
              <p:nvSpPr>
                <p:cNvPr id="125" name="Right Triangle 124">
                  <a:extLst>
                    <a:ext uri="{FF2B5EF4-FFF2-40B4-BE49-F238E27FC236}">
                      <a16:creationId xmlns:a16="http://schemas.microsoft.com/office/drawing/2014/main" id="{AB536625-0EA3-46B8-9F71-3B48EF92C091}"/>
                    </a:ext>
                  </a:extLst>
                </p:cNvPr>
                <p:cNvSpPr/>
                <p:nvPr/>
              </p:nvSpPr>
              <p:spPr>
                <a:xfrm flipH="1">
                  <a:off x="2015400" y="2698044"/>
                  <a:ext cx="1080000" cy="224250"/>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p>
              </p:txBody>
            </p:sp>
            <p:sp>
              <p:nvSpPr>
                <p:cNvPr id="126" name="Right Triangle 125">
                  <a:extLst>
                    <a:ext uri="{FF2B5EF4-FFF2-40B4-BE49-F238E27FC236}">
                      <a16:creationId xmlns:a16="http://schemas.microsoft.com/office/drawing/2014/main" id="{CF13FEAC-F100-4776-B40B-7256CAFD599C}"/>
                    </a:ext>
                  </a:extLst>
                </p:cNvPr>
                <p:cNvSpPr/>
                <p:nvPr/>
              </p:nvSpPr>
              <p:spPr>
                <a:xfrm flipV="1">
                  <a:off x="2015400" y="3567044"/>
                  <a:ext cx="1080000" cy="72000"/>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p>
              </p:txBody>
            </p:sp>
          </p:grpSp>
          <p:pic>
            <p:nvPicPr>
              <p:cNvPr id="123" name="Graphic 122" descr="Forbidden">
                <a:extLst>
                  <a:ext uri="{FF2B5EF4-FFF2-40B4-BE49-F238E27FC236}">
                    <a16:creationId xmlns:a16="http://schemas.microsoft.com/office/drawing/2014/main" id="{47D606EE-2C2B-4B30-AA6E-3806E9E7C57D}"/>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365732" y="2493294"/>
                <a:ext cx="669729" cy="679182"/>
              </a:xfrm>
              <a:prstGeom prst="rect">
                <a:avLst/>
              </a:prstGeom>
            </p:spPr>
          </p:pic>
          <p:sp>
            <p:nvSpPr>
              <p:cNvPr id="83" name="TextBox 82">
                <a:extLst>
                  <a:ext uri="{FF2B5EF4-FFF2-40B4-BE49-F238E27FC236}">
                    <a16:creationId xmlns:a16="http://schemas.microsoft.com/office/drawing/2014/main" id="{00C343EC-5ABC-490A-8412-9931A33B1DFA}"/>
                  </a:ext>
                </a:extLst>
              </p:cNvPr>
              <p:cNvSpPr txBox="1"/>
              <p:nvPr/>
            </p:nvSpPr>
            <p:spPr>
              <a:xfrm>
                <a:off x="10663051" y="2373455"/>
                <a:ext cx="559769" cy="584775"/>
              </a:xfrm>
              <a:prstGeom prst="rect">
                <a:avLst/>
              </a:prstGeom>
              <a:noFill/>
            </p:spPr>
            <p:txBody>
              <a:bodyPr wrap="none" rtlCol="0">
                <a:spAutoFit/>
              </a:bodyPr>
              <a:lstStyle/>
              <a:p>
                <a:r>
                  <a:rPr lang="en-GB" sz="3200">
                    <a:solidFill>
                      <a:schemeClr val="bg1"/>
                    </a:solidFill>
                  </a:rPr>
                  <a:t>II.</a:t>
                </a:r>
              </a:p>
            </p:txBody>
          </p:sp>
        </p:grpSp>
        <p:grpSp>
          <p:nvGrpSpPr>
            <p:cNvPr id="129" name="Group 128">
              <a:extLst>
                <a:ext uri="{FF2B5EF4-FFF2-40B4-BE49-F238E27FC236}">
                  <a16:creationId xmlns:a16="http://schemas.microsoft.com/office/drawing/2014/main" id="{78FC20E2-41B4-46F6-ADF9-C4D45CA134AB}"/>
                </a:ext>
              </a:extLst>
            </p:cNvPr>
            <p:cNvGrpSpPr/>
            <p:nvPr/>
          </p:nvGrpSpPr>
          <p:grpSpPr>
            <a:xfrm>
              <a:off x="508437" y="3004017"/>
              <a:ext cx="9959546" cy="1009373"/>
              <a:chOff x="1331401" y="3158898"/>
              <a:chExt cx="9959546" cy="1009373"/>
            </a:xfrm>
          </p:grpSpPr>
          <p:grpSp>
            <p:nvGrpSpPr>
              <p:cNvPr id="104" name="Group 103">
                <a:extLst>
                  <a:ext uri="{FF2B5EF4-FFF2-40B4-BE49-F238E27FC236}">
                    <a16:creationId xmlns:a16="http://schemas.microsoft.com/office/drawing/2014/main" id="{C1191F94-020B-47AB-BE18-C34C0920EDEE}"/>
                  </a:ext>
                </a:extLst>
              </p:cNvPr>
              <p:cNvGrpSpPr/>
              <p:nvPr/>
            </p:nvGrpSpPr>
            <p:grpSpPr>
              <a:xfrm>
                <a:off x="2035461" y="3158898"/>
                <a:ext cx="1148729" cy="1009373"/>
                <a:chOff x="1979400" y="3555197"/>
                <a:chExt cx="1116000" cy="876097"/>
              </a:xfrm>
              <a:gradFill flip="none" rotWithShape="1">
                <a:gsLst>
                  <a:gs pos="6000">
                    <a:srgbClr val="307CC2">
                      <a:lumMod val="80000"/>
                    </a:srgbClr>
                  </a:gs>
                  <a:gs pos="100000">
                    <a:srgbClr val="307CC2">
                      <a:lumMod val="83000"/>
                      <a:lumOff val="17000"/>
                    </a:srgbClr>
                  </a:gs>
                  <a:gs pos="80000">
                    <a:srgbClr val="307CC2">
                      <a:alpha val="85000"/>
                    </a:srgbClr>
                  </a:gs>
                </a:gsLst>
                <a:lin ang="10800000" scaled="1"/>
                <a:tileRect/>
              </a:gradFill>
            </p:grpSpPr>
            <p:sp>
              <p:nvSpPr>
                <p:cNvPr id="108" name="Rectangle 107">
                  <a:extLst>
                    <a:ext uri="{FF2B5EF4-FFF2-40B4-BE49-F238E27FC236}">
                      <a16:creationId xmlns:a16="http://schemas.microsoft.com/office/drawing/2014/main" id="{4126F7BD-5207-4741-AADB-62037175C965}"/>
                    </a:ext>
                  </a:extLst>
                </p:cNvPr>
                <p:cNvSpPr/>
                <p:nvPr/>
              </p:nvSpPr>
              <p:spPr>
                <a:xfrm>
                  <a:off x="2015400" y="3641294"/>
                  <a:ext cx="1080000" cy="720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p>
              </p:txBody>
            </p:sp>
            <p:sp>
              <p:nvSpPr>
                <p:cNvPr id="109" name="Right Triangle 108">
                  <a:extLst>
                    <a:ext uri="{FF2B5EF4-FFF2-40B4-BE49-F238E27FC236}">
                      <a16:creationId xmlns:a16="http://schemas.microsoft.com/office/drawing/2014/main" id="{F6CC85F7-8C00-4592-8081-BCDBDF0637C5}"/>
                    </a:ext>
                  </a:extLst>
                </p:cNvPr>
                <p:cNvSpPr/>
                <p:nvPr/>
              </p:nvSpPr>
              <p:spPr>
                <a:xfrm flipH="1">
                  <a:off x="1979400" y="3555197"/>
                  <a:ext cx="1116000" cy="87097"/>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p>
              </p:txBody>
            </p:sp>
            <p:sp>
              <p:nvSpPr>
                <p:cNvPr id="110" name="Right Triangle 109">
                  <a:extLst>
                    <a:ext uri="{FF2B5EF4-FFF2-40B4-BE49-F238E27FC236}">
                      <a16:creationId xmlns:a16="http://schemas.microsoft.com/office/drawing/2014/main" id="{2090C91F-72E3-41B7-9C42-4C3B13C7F9CE}"/>
                    </a:ext>
                  </a:extLst>
                </p:cNvPr>
                <p:cNvSpPr/>
                <p:nvPr/>
              </p:nvSpPr>
              <p:spPr>
                <a:xfrm flipH="1" flipV="1">
                  <a:off x="2015400" y="4359294"/>
                  <a:ext cx="1080000" cy="72000"/>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p>
              </p:txBody>
            </p:sp>
          </p:grpSp>
          <p:sp>
            <p:nvSpPr>
              <p:cNvPr id="105" name="Rectangle 104">
                <a:extLst>
                  <a:ext uri="{FF2B5EF4-FFF2-40B4-BE49-F238E27FC236}">
                    <a16:creationId xmlns:a16="http://schemas.microsoft.com/office/drawing/2014/main" id="{D9B85279-27C6-4BA0-BFEC-70213BA2B1C8}"/>
                  </a:ext>
                </a:extLst>
              </p:cNvPr>
              <p:cNvSpPr/>
              <p:nvPr/>
            </p:nvSpPr>
            <p:spPr>
              <a:xfrm>
                <a:off x="1331401" y="3255788"/>
                <a:ext cx="741115" cy="829530"/>
              </a:xfrm>
              <a:prstGeom prst="rect">
                <a:avLst/>
              </a:prstGeom>
              <a:solidFill>
                <a:srgbClr val="307C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p>
            </p:txBody>
          </p:sp>
          <p:sp>
            <p:nvSpPr>
              <p:cNvPr id="106" name="Arrow: Pentagon 105">
                <a:extLst>
                  <a:ext uri="{FF2B5EF4-FFF2-40B4-BE49-F238E27FC236}">
                    <a16:creationId xmlns:a16="http://schemas.microsoft.com/office/drawing/2014/main" id="{21F80DEF-BF2A-4BDF-A23D-F6AE1E59C2B4}"/>
                  </a:ext>
                </a:extLst>
              </p:cNvPr>
              <p:cNvSpPr/>
              <p:nvPr/>
            </p:nvSpPr>
            <p:spPr>
              <a:xfrm>
                <a:off x="3184189" y="3172835"/>
                <a:ext cx="2316653" cy="995436"/>
              </a:xfrm>
              <a:prstGeom prst="homePlate">
                <a:avLst/>
              </a:prstGeom>
              <a:solidFill>
                <a:srgbClr val="307C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cap="all" dirty="0"/>
                  <a:t>Sovereignty</a:t>
                </a:r>
                <a:endParaRPr lang="en-GB" sz="1400" dirty="0"/>
              </a:p>
            </p:txBody>
          </p:sp>
          <p:pic>
            <p:nvPicPr>
              <p:cNvPr id="107" name="Graphic 106" descr="Court">
                <a:extLst>
                  <a:ext uri="{FF2B5EF4-FFF2-40B4-BE49-F238E27FC236}">
                    <a16:creationId xmlns:a16="http://schemas.microsoft.com/office/drawing/2014/main" id="{AB1A98DB-7E8E-4854-8743-F7399ED49A8A}"/>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365732" y="3330386"/>
                <a:ext cx="669729" cy="679182"/>
              </a:xfrm>
              <a:prstGeom prst="rect">
                <a:avLst/>
              </a:prstGeom>
            </p:spPr>
          </p:pic>
          <p:sp>
            <p:nvSpPr>
              <p:cNvPr id="84" name="TextBox 83">
                <a:extLst>
                  <a:ext uri="{FF2B5EF4-FFF2-40B4-BE49-F238E27FC236}">
                    <a16:creationId xmlns:a16="http://schemas.microsoft.com/office/drawing/2014/main" id="{DBF621E0-C18A-455C-A384-7DF096537E20}"/>
                  </a:ext>
                </a:extLst>
              </p:cNvPr>
              <p:cNvSpPr txBox="1"/>
              <p:nvPr/>
            </p:nvSpPr>
            <p:spPr>
              <a:xfrm>
                <a:off x="10594923" y="3377302"/>
                <a:ext cx="696024" cy="584775"/>
              </a:xfrm>
              <a:prstGeom prst="rect">
                <a:avLst/>
              </a:prstGeom>
              <a:noFill/>
            </p:spPr>
            <p:txBody>
              <a:bodyPr wrap="none" rtlCol="0">
                <a:spAutoFit/>
              </a:bodyPr>
              <a:lstStyle/>
              <a:p>
                <a:r>
                  <a:rPr lang="en-GB" sz="3200">
                    <a:solidFill>
                      <a:schemeClr val="bg1"/>
                    </a:solidFill>
                  </a:rPr>
                  <a:t>III.</a:t>
                </a:r>
              </a:p>
            </p:txBody>
          </p:sp>
        </p:grpSp>
        <p:grpSp>
          <p:nvGrpSpPr>
            <p:cNvPr id="130" name="Group 129">
              <a:extLst>
                <a:ext uri="{FF2B5EF4-FFF2-40B4-BE49-F238E27FC236}">
                  <a16:creationId xmlns:a16="http://schemas.microsoft.com/office/drawing/2014/main" id="{42568ADE-7F15-4754-AE93-2DBB53342BA6}"/>
                </a:ext>
              </a:extLst>
            </p:cNvPr>
            <p:cNvGrpSpPr/>
            <p:nvPr/>
          </p:nvGrpSpPr>
          <p:grpSpPr>
            <a:xfrm>
              <a:off x="508437" y="3922878"/>
              <a:ext cx="9891419" cy="1087101"/>
              <a:chOff x="1331401" y="4077759"/>
              <a:chExt cx="9891419" cy="1087101"/>
            </a:xfrm>
          </p:grpSpPr>
          <p:sp>
            <p:nvSpPr>
              <p:cNvPr id="96" name="Rectangle 95">
                <a:extLst>
                  <a:ext uri="{FF2B5EF4-FFF2-40B4-BE49-F238E27FC236}">
                    <a16:creationId xmlns:a16="http://schemas.microsoft.com/office/drawing/2014/main" id="{DC6DF290-0531-4C88-B457-0AA668F808A6}"/>
                  </a:ext>
                </a:extLst>
              </p:cNvPr>
              <p:cNvSpPr/>
              <p:nvPr/>
            </p:nvSpPr>
            <p:spPr>
              <a:xfrm>
                <a:off x="1331401" y="4084166"/>
                <a:ext cx="741115" cy="829530"/>
              </a:xfrm>
              <a:prstGeom prst="rect">
                <a:avLst/>
              </a:prstGeom>
              <a:solidFill>
                <a:srgbClr val="2434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p>
            </p:txBody>
          </p:sp>
          <p:sp>
            <p:nvSpPr>
              <p:cNvPr id="97" name="Arrow: Pentagon 96">
                <a:extLst>
                  <a:ext uri="{FF2B5EF4-FFF2-40B4-BE49-F238E27FC236}">
                    <a16:creationId xmlns:a16="http://schemas.microsoft.com/office/drawing/2014/main" id="{1F0705C3-B48F-41CC-A8D3-57F7C8C83A6C}"/>
                  </a:ext>
                </a:extLst>
              </p:cNvPr>
              <p:cNvSpPr/>
              <p:nvPr/>
            </p:nvSpPr>
            <p:spPr>
              <a:xfrm>
                <a:off x="3184189" y="4169424"/>
                <a:ext cx="2316653" cy="995436"/>
              </a:xfrm>
              <a:prstGeom prst="homePlate">
                <a:avLst/>
              </a:prstGeom>
              <a:solidFill>
                <a:srgbClr val="2434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750" b="1" cap="all" dirty="0"/>
                  <a:t>Remuneration</a:t>
                </a:r>
                <a:endParaRPr lang="en-GB" sz="1750" dirty="0"/>
              </a:p>
            </p:txBody>
          </p:sp>
          <p:grpSp>
            <p:nvGrpSpPr>
              <p:cNvPr id="98" name="Group 97">
                <a:extLst>
                  <a:ext uri="{FF2B5EF4-FFF2-40B4-BE49-F238E27FC236}">
                    <a16:creationId xmlns:a16="http://schemas.microsoft.com/office/drawing/2014/main" id="{0D9917DB-82E3-4A72-9956-D4FD4D07DC69}"/>
                  </a:ext>
                </a:extLst>
              </p:cNvPr>
              <p:cNvGrpSpPr/>
              <p:nvPr/>
            </p:nvGrpSpPr>
            <p:grpSpPr>
              <a:xfrm>
                <a:off x="2072516" y="4077759"/>
                <a:ext cx="1111673" cy="1083643"/>
                <a:chOff x="2015400" y="4359294"/>
                <a:chExt cx="1080000" cy="934000"/>
              </a:xfrm>
              <a:gradFill flip="none" rotWithShape="1">
                <a:gsLst>
                  <a:gs pos="6000">
                    <a:srgbClr val="243442">
                      <a:lumMod val="80000"/>
                    </a:srgbClr>
                  </a:gs>
                  <a:gs pos="100000">
                    <a:srgbClr val="243442">
                      <a:alpha val="95000"/>
                    </a:srgbClr>
                  </a:gs>
                  <a:gs pos="80000">
                    <a:srgbClr val="243442">
                      <a:alpha val="89000"/>
                    </a:srgbClr>
                  </a:gs>
                </a:gsLst>
                <a:lin ang="10800000" scaled="1"/>
                <a:tileRect/>
              </a:gradFill>
            </p:grpSpPr>
            <p:sp>
              <p:nvSpPr>
                <p:cNvPr id="100" name="Rectangle 99">
                  <a:extLst>
                    <a:ext uri="{FF2B5EF4-FFF2-40B4-BE49-F238E27FC236}">
                      <a16:creationId xmlns:a16="http://schemas.microsoft.com/office/drawing/2014/main" id="{8123E355-1B7A-48FE-96BC-2BE2A2788F66}"/>
                    </a:ext>
                  </a:extLst>
                </p:cNvPr>
                <p:cNvSpPr/>
                <p:nvPr/>
              </p:nvSpPr>
              <p:spPr>
                <a:xfrm>
                  <a:off x="2015400" y="4425294"/>
                  <a:ext cx="1080000" cy="65550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p>
              </p:txBody>
            </p:sp>
            <p:sp>
              <p:nvSpPr>
                <p:cNvPr id="101" name="Right Triangle 100">
                  <a:extLst>
                    <a:ext uri="{FF2B5EF4-FFF2-40B4-BE49-F238E27FC236}">
                      <a16:creationId xmlns:a16="http://schemas.microsoft.com/office/drawing/2014/main" id="{14D42700-F330-4821-AE75-0B6C589D1653}"/>
                    </a:ext>
                  </a:extLst>
                </p:cNvPr>
                <p:cNvSpPr/>
                <p:nvPr/>
              </p:nvSpPr>
              <p:spPr>
                <a:xfrm>
                  <a:off x="2015400" y="4359294"/>
                  <a:ext cx="1080000" cy="72000"/>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p>
              </p:txBody>
            </p:sp>
            <p:sp>
              <p:nvSpPr>
                <p:cNvPr id="102" name="Right Triangle 101">
                  <a:extLst>
                    <a:ext uri="{FF2B5EF4-FFF2-40B4-BE49-F238E27FC236}">
                      <a16:creationId xmlns:a16="http://schemas.microsoft.com/office/drawing/2014/main" id="{26E7FAB1-4EB0-40A6-8CFE-73D3FA615D5A}"/>
                    </a:ext>
                  </a:extLst>
                </p:cNvPr>
                <p:cNvSpPr/>
                <p:nvPr/>
              </p:nvSpPr>
              <p:spPr>
                <a:xfrm flipH="1" flipV="1">
                  <a:off x="2015400" y="5077294"/>
                  <a:ext cx="1080000" cy="216000"/>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p>
              </p:txBody>
            </p:sp>
          </p:grpSp>
          <p:pic>
            <p:nvPicPr>
              <p:cNvPr id="99" name="Graphic 98" descr="Money">
                <a:extLst>
                  <a:ext uri="{FF2B5EF4-FFF2-40B4-BE49-F238E27FC236}">
                    <a16:creationId xmlns:a16="http://schemas.microsoft.com/office/drawing/2014/main" id="{08162BF2-AC46-4F5A-9F3C-AB56FC3C964E}"/>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365732" y="4148240"/>
                <a:ext cx="669729" cy="679182"/>
              </a:xfrm>
              <a:prstGeom prst="rect">
                <a:avLst/>
              </a:prstGeom>
            </p:spPr>
          </p:pic>
          <p:sp>
            <p:nvSpPr>
              <p:cNvPr id="85" name="TextBox 84">
                <a:extLst>
                  <a:ext uri="{FF2B5EF4-FFF2-40B4-BE49-F238E27FC236}">
                    <a16:creationId xmlns:a16="http://schemas.microsoft.com/office/drawing/2014/main" id="{4A40A050-FC91-4E21-91FA-B3CE080033FA}"/>
                  </a:ext>
                </a:extLst>
              </p:cNvPr>
              <p:cNvSpPr txBox="1"/>
              <p:nvPr/>
            </p:nvSpPr>
            <p:spPr>
              <a:xfrm>
                <a:off x="10555650" y="4374754"/>
                <a:ext cx="667170" cy="584775"/>
              </a:xfrm>
              <a:prstGeom prst="rect">
                <a:avLst/>
              </a:prstGeom>
              <a:noFill/>
            </p:spPr>
            <p:txBody>
              <a:bodyPr wrap="none" rtlCol="0">
                <a:spAutoFit/>
              </a:bodyPr>
              <a:lstStyle/>
              <a:p>
                <a:r>
                  <a:rPr lang="en-GB" sz="3200">
                    <a:solidFill>
                      <a:schemeClr val="bg1"/>
                    </a:solidFill>
                  </a:rPr>
                  <a:t>IV.</a:t>
                </a:r>
              </a:p>
            </p:txBody>
          </p:sp>
        </p:grpSp>
        <p:grpSp>
          <p:nvGrpSpPr>
            <p:cNvPr id="131" name="Group 130">
              <a:extLst>
                <a:ext uri="{FF2B5EF4-FFF2-40B4-BE49-F238E27FC236}">
                  <a16:creationId xmlns:a16="http://schemas.microsoft.com/office/drawing/2014/main" id="{447334A5-C1F5-4394-9F45-7FB522A5BC1C}"/>
                </a:ext>
              </a:extLst>
            </p:cNvPr>
            <p:cNvGrpSpPr/>
            <p:nvPr/>
          </p:nvGrpSpPr>
          <p:grpSpPr>
            <a:xfrm>
              <a:off x="508437" y="4748951"/>
              <a:ext cx="9794655" cy="1256463"/>
              <a:chOff x="1331401" y="4903832"/>
              <a:chExt cx="9794655" cy="1256463"/>
            </a:xfrm>
          </p:grpSpPr>
          <p:grpSp>
            <p:nvGrpSpPr>
              <p:cNvPr id="88" name="Group 87">
                <a:extLst>
                  <a:ext uri="{FF2B5EF4-FFF2-40B4-BE49-F238E27FC236}">
                    <a16:creationId xmlns:a16="http://schemas.microsoft.com/office/drawing/2014/main" id="{9CE9F8D3-F326-44AE-9D68-F1324D7817C3}"/>
                  </a:ext>
                </a:extLst>
              </p:cNvPr>
              <p:cNvGrpSpPr/>
              <p:nvPr/>
            </p:nvGrpSpPr>
            <p:grpSpPr>
              <a:xfrm>
                <a:off x="2072516" y="4903832"/>
                <a:ext cx="1111673" cy="1248397"/>
                <a:chOff x="2015400" y="5069733"/>
                <a:chExt cx="1080000" cy="1083561"/>
              </a:xfrm>
              <a:gradFill flip="none" rotWithShape="1">
                <a:gsLst>
                  <a:gs pos="0">
                    <a:srgbClr val="245B8F">
                      <a:lumMod val="80000"/>
                    </a:srgbClr>
                  </a:gs>
                  <a:gs pos="100000">
                    <a:srgbClr val="112A42">
                      <a:alpha val="88000"/>
                    </a:srgbClr>
                  </a:gs>
                  <a:gs pos="75000">
                    <a:srgbClr val="245B8F"/>
                  </a:gs>
                  <a:gs pos="100000">
                    <a:srgbClr val="245B8F"/>
                  </a:gs>
                </a:gsLst>
                <a:lin ang="0" scaled="0"/>
                <a:tileRect/>
              </a:gradFill>
            </p:grpSpPr>
            <p:sp>
              <p:nvSpPr>
                <p:cNvPr id="92" name="Right Triangle 91">
                  <a:extLst>
                    <a:ext uri="{FF2B5EF4-FFF2-40B4-BE49-F238E27FC236}">
                      <a16:creationId xmlns:a16="http://schemas.microsoft.com/office/drawing/2014/main" id="{CCC07D7A-D8D7-4BED-8293-20F073C38E39}"/>
                    </a:ext>
                  </a:extLst>
                </p:cNvPr>
                <p:cNvSpPr/>
                <p:nvPr/>
              </p:nvSpPr>
              <p:spPr>
                <a:xfrm>
                  <a:off x="2015400" y="5069733"/>
                  <a:ext cx="1080000" cy="223561"/>
                </a:xfrm>
                <a:prstGeom prst="rtTriangle">
                  <a:avLst/>
                </a:prstGeom>
                <a:gradFill>
                  <a:gsLst>
                    <a:gs pos="0">
                      <a:srgbClr val="245B8F">
                        <a:lumMod val="80000"/>
                      </a:srgbClr>
                    </a:gs>
                    <a:gs pos="75000">
                      <a:srgbClr val="245B8F"/>
                    </a:gs>
                    <a:gs pos="100000">
                      <a:srgbClr val="245B8F">
                        <a:lumMod val="80000"/>
                        <a:lumOff val="20000"/>
                      </a:srgb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p>
              </p:txBody>
            </p:sp>
            <p:sp>
              <p:nvSpPr>
                <p:cNvPr id="93" name="Rectangle 92">
                  <a:extLst>
                    <a:ext uri="{FF2B5EF4-FFF2-40B4-BE49-F238E27FC236}">
                      <a16:creationId xmlns:a16="http://schemas.microsoft.com/office/drawing/2014/main" id="{D08811F1-AB04-4B5F-AA6D-B78BD752960D}"/>
                    </a:ext>
                  </a:extLst>
                </p:cNvPr>
                <p:cNvSpPr/>
                <p:nvPr/>
              </p:nvSpPr>
              <p:spPr>
                <a:xfrm>
                  <a:off x="2015400" y="5289239"/>
                  <a:ext cx="1080000" cy="508555"/>
                </a:xfrm>
                <a:prstGeom prst="rect">
                  <a:avLst/>
                </a:prstGeom>
                <a:gradFill>
                  <a:gsLst>
                    <a:gs pos="0">
                      <a:srgbClr val="245B8F">
                        <a:lumMod val="80000"/>
                      </a:srgbClr>
                    </a:gs>
                    <a:gs pos="75000">
                      <a:srgbClr val="245B8F"/>
                    </a:gs>
                    <a:gs pos="100000">
                      <a:srgbClr val="245B8F">
                        <a:lumMod val="80000"/>
                        <a:lumOff val="20000"/>
                      </a:srgb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p>
              </p:txBody>
            </p:sp>
            <p:sp>
              <p:nvSpPr>
                <p:cNvPr id="94" name="Right Triangle 93">
                  <a:extLst>
                    <a:ext uri="{FF2B5EF4-FFF2-40B4-BE49-F238E27FC236}">
                      <a16:creationId xmlns:a16="http://schemas.microsoft.com/office/drawing/2014/main" id="{16F0750B-590E-4347-8325-5244ACB9AFAE}"/>
                    </a:ext>
                  </a:extLst>
                </p:cNvPr>
                <p:cNvSpPr/>
                <p:nvPr/>
              </p:nvSpPr>
              <p:spPr>
                <a:xfrm flipH="1" flipV="1">
                  <a:off x="2015400" y="5793294"/>
                  <a:ext cx="1080000" cy="360000"/>
                </a:xfrm>
                <a:prstGeom prst="rtTriangle">
                  <a:avLst/>
                </a:prstGeom>
                <a:gradFill>
                  <a:gsLst>
                    <a:gs pos="0">
                      <a:srgbClr val="245B8F">
                        <a:lumMod val="80000"/>
                      </a:srgbClr>
                    </a:gs>
                    <a:gs pos="75000">
                      <a:srgbClr val="245B8F"/>
                    </a:gs>
                    <a:gs pos="100000">
                      <a:srgbClr val="245B8F">
                        <a:lumMod val="80000"/>
                        <a:lumOff val="2000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p>
              </p:txBody>
            </p:sp>
          </p:grpSp>
          <p:sp>
            <p:nvSpPr>
              <p:cNvPr id="89" name="Rectangle 88">
                <a:extLst>
                  <a:ext uri="{FF2B5EF4-FFF2-40B4-BE49-F238E27FC236}">
                    <a16:creationId xmlns:a16="http://schemas.microsoft.com/office/drawing/2014/main" id="{4ABF1906-77D3-4C6E-A1D6-57F091990932}"/>
                  </a:ext>
                </a:extLst>
              </p:cNvPr>
              <p:cNvSpPr/>
              <p:nvPr/>
            </p:nvSpPr>
            <p:spPr>
              <a:xfrm>
                <a:off x="1331401" y="4911391"/>
                <a:ext cx="741115" cy="829530"/>
              </a:xfrm>
              <a:prstGeom prst="rect">
                <a:avLst/>
              </a:prstGeom>
              <a:solidFill>
                <a:srgbClr val="245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p>
            </p:txBody>
          </p:sp>
          <p:sp>
            <p:nvSpPr>
              <p:cNvPr id="90" name="Arrow: Pentagon 89">
                <a:extLst>
                  <a:ext uri="{FF2B5EF4-FFF2-40B4-BE49-F238E27FC236}">
                    <a16:creationId xmlns:a16="http://schemas.microsoft.com/office/drawing/2014/main" id="{D254629A-79EC-40F7-9D25-D23307DE98C7}"/>
                  </a:ext>
                </a:extLst>
              </p:cNvPr>
              <p:cNvSpPr/>
              <p:nvPr/>
            </p:nvSpPr>
            <p:spPr>
              <a:xfrm>
                <a:off x="3184189" y="5164859"/>
                <a:ext cx="2316654" cy="995436"/>
              </a:xfrm>
              <a:prstGeom prst="homePlate">
                <a:avLst/>
              </a:prstGeom>
              <a:solidFill>
                <a:srgbClr val="245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cap="all" dirty="0"/>
                  <a:t>Selection procedures</a:t>
                </a:r>
              </a:p>
            </p:txBody>
          </p:sp>
          <p:pic>
            <p:nvPicPr>
              <p:cNvPr id="91" name="Graphic 90" descr="Target Audience">
                <a:extLst>
                  <a:ext uri="{FF2B5EF4-FFF2-40B4-BE49-F238E27FC236}">
                    <a16:creationId xmlns:a16="http://schemas.microsoft.com/office/drawing/2014/main" id="{9FC5DC86-DF59-45FD-9F98-B793A269866F}"/>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1365732" y="4944580"/>
                <a:ext cx="669729" cy="679182"/>
              </a:xfrm>
              <a:prstGeom prst="rect">
                <a:avLst/>
              </a:prstGeom>
            </p:spPr>
          </p:pic>
          <p:sp>
            <p:nvSpPr>
              <p:cNvPr id="86" name="TextBox 85">
                <a:extLst>
                  <a:ext uri="{FF2B5EF4-FFF2-40B4-BE49-F238E27FC236}">
                    <a16:creationId xmlns:a16="http://schemas.microsoft.com/office/drawing/2014/main" id="{7B7554C2-1124-449C-897E-8200F310BC6D}"/>
                  </a:ext>
                </a:extLst>
              </p:cNvPr>
              <p:cNvSpPr txBox="1"/>
              <p:nvPr/>
            </p:nvSpPr>
            <p:spPr>
              <a:xfrm>
                <a:off x="10595141" y="5360915"/>
                <a:ext cx="530915" cy="584775"/>
              </a:xfrm>
              <a:prstGeom prst="rect">
                <a:avLst/>
              </a:prstGeom>
              <a:noFill/>
            </p:spPr>
            <p:txBody>
              <a:bodyPr wrap="none" rtlCol="0">
                <a:spAutoFit/>
              </a:bodyPr>
              <a:lstStyle/>
              <a:p>
                <a:r>
                  <a:rPr lang="en-GB" sz="3200">
                    <a:solidFill>
                      <a:schemeClr val="bg1"/>
                    </a:solidFill>
                  </a:rPr>
                  <a:t>V.</a:t>
                </a:r>
              </a:p>
            </p:txBody>
          </p:sp>
        </p:grpSp>
      </p:grpSp>
    </p:spTree>
    <p:extLst>
      <p:ext uri="{BB962C8B-B14F-4D97-AF65-F5344CB8AC3E}">
        <p14:creationId xmlns:p14="http://schemas.microsoft.com/office/powerpoint/2010/main" val="1741631972"/>
      </p:ext>
    </p:extLst>
  </p:cSld>
  <p:clrMapOvr>
    <a:masterClrMapping/>
  </p:clrMapOvr>
  <mc:AlternateContent xmlns:mc="http://schemas.openxmlformats.org/markup-compatibility/2006" xmlns:p14="http://schemas.microsoft.com/office/powerpoint/2010/main">
    <mc:Choice Requires="p14">
      <p:transition spd="slow" p14:dur="2000" advTm="43736"/>
    </mc:Choice>
    <mc:Fallback xmlns="">
      <p:transition spd="slow" advTm="4373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DC330C2-09B5-491E-B2C6-933F7B6DCB8E}"/>
              </a:ext>
            </a:extLst>
          </p:cNvPr>
          <p:cNvSpPr>
            <a:spLocks noGrp="1"/>
          </p:cNvSpPr>
          <p:nvPr>
            <p:ph type="sldNum" sz="quarter" idx="12"/>
          </p:nvPr>
        </p:nvSpPr>
        <p:spPr/>
        <p:txBody>
          <a:bodyPr/>
          <a:lstStyle/>
          <a:p>
            <a:fld id="{D612AA2A-FC6A-46BB-A8C4-F1CFAF90B4D0}" type="slidenum">
              <a:rPr lang="en-GB" smtClean="0"/>
              <a:t>9</a:t>
            </a:fld>
            <a:endParaRPr lang="en-GB"/>
          </a:p>
        </p:txBody>
      </p:sp>
      <p:sp>
        <p:nvSpPr>
          <p:cNvPr id="3" name="Rectangle 2">
            <a:extLst>
              <a:ext uri="{FF2B5EF4-FFF2-40B4-BE49-F238E27FC236}">
                <a16:creationId xmlns:a16="http://schemas.microsoft.com/office/drawing/2014/main" id="{B5BA2AAB-C55B-442C-9C5D-488F703732D9}"/>
              </a:ext>
            </a:extLst>
          </p:cNvPr>
          <p:cNvSpPr/>
          <p:nvPr/>
        </p:nvSpPr>
        <p:spPr>
          <a:xfrm>
            <a:off x="0" y="1"/>
            <a:ext cx="7677151" cy="6356350"/>
          </a:xfrm>
          <a:prstGeom prst="rect">
            <a:avLst/>
          </a:prstGeom>
          <a:gradFill flip="none" rotWithShape="1">
            <a:gsLst>
              <a:gs pos="0">
                <a:srgbClr val="8DBAE3"/>
              </a:gs>
              <a:gs pos="76000">
                <a:srgbClr val="DFE2E4">
                  <a:shade val="67500"/>
                  <a:satMod val="115000"/>
                  <a:alpha val="68000"/>
                </a:srgbClr>
              </a:gs>
              <a:gs pos="100000">
                <a:srgbClr val="DFE2E4">
                  <a:shade val="100000"/>
                  <a:satMod val="115000"/>
                  <a:alpha val="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a:extLst>
              <a:ext uri="{FF2B5EF4-FFF2-40B4-BE49-F238E27FC236}">
                <a16:creationId xmlns:a16="http://schemas.microsoft.com/office/drawing/2014/main" id="{31142A62-5250-434F-A2BD-19E7CF478C3C}"/>
              </a:ext>
            </a:extLst>
          </p:cNvPr>
          <p:cNvSpPr txBox="1"/>
          <p:nvPr/>
        </p:nvSpPr>
        <p:spPr>
          <a:xfrm>
            <a:off x="542768" y="221222"/>
            <a:ext cx="4202774" cy="1569660"/>
          </a:xfrm>
          <a:prstGeom prst="rect">
            <a:avLst/>
          </a:prstGeom>
          <a:noFill/>
        </p:spPr>
        <p:txBody>
          <a:bodyPr wrap="square" rtlCol="0">
            <a:spAutoFit/>
          </a:bodyPr>
          <a:lstStyle/>
          <a:p>
            <a:r>
              <a:rPr lang="en-GB" sz="3200" b="1" cap="all" dirty="0">
                <a:solidFill>
                  <a:schemeClr val="bg1"/>
                </a:solidFill>
              </a:rPr>
              <a:t>Impact of our project in Slovakia</a:t>
            </a:r>
          </a:p>
        </p:txBody>
      </p:sp>
      <p:sp>
        <p:nvSpPr>
          <p:cNvPr id="5" name="TextBox 4">
            <a:extLst>
              <a:ext uri="{FF2B5EF4-FFF2-40B4-BE49-F238E27FC236}">
                <a16:creationId xmlns:a16="http://schemas.microsoft.com/office/drawing/2014/main" id="{A6649FA9-DB5C-4135-80E5-EE9B116A7F84}"/>
              </a:ext>
            </a:extLst>
          </p:cNvPr>
          <p:cNvSpPr txBox="1"/>
          <p:nvPr/>
        </p:nvSpPr>
        <p:spPr>
          <a:xfrm>
            <a:off x="542769" y="1901371"/>
            <a:ext cx="9947106" cy="3970318"/>
          </a:xfrm>
          <a:prstGeom prst="rect">
            <a:avLst/>
          </a:prstGeom>
          <a:noFill/>
        </p:spPr>
        <p:txBody>
          <a:bodyPr wrap="square" rtlCol="0">
            <a:spAutoFit/>
          </a:bodyPr>
          <a:lstStyle/>
          <a:p>
            <a:r>
              <a:rPr lang="en-GB" b="1" dirty="0"/>
              <a:t>INEKO and Legislative proposals</a:t>
            </a:r>
          </a:p>
          <a:p>
            <a:pPr marL="285750" indent="-285750">
              <a:buFont typeface="Arial" panose="020B0604020202020204" pitchFamily="34" charset="0"/>
              <a:buChar char="•"/>
            </a:pPr>
            <a:r>
              <a:rPr lang="en-GB" dirty="0"/>
              <a:t>Legislative proposal for increasing Office for Public Procurement’s independence</a:t>
            </a:r>
          </a:p>
          <a:p>
            <a:pPr marL="285750" indent="-285750">
              <a:buFont typeface="Arial" panose="020B0604020202020204" pitchFamily="34" charset="0"/>
              <a:buChar char="•"/>
            </a:pPr>
            <a:r>
              <a:rPr lang="en-GB" dirty="0"/>
              <a:t>Legislative proposal for introducing transparent and fair selection procedure in the upcoming selection of director of Office for Public Procurement</a:t>
            </a:r>
          </a:p>
          <a:p>
            <a:r>
              <a:rPr lang="en-GB" b="1" dirty="0"/>
              <a:t>INEKO in committees</a:t>
            </a:r>
          </a:p>
          <a:p>
            <a:pPr marL="285750" indent="-285750">
              <a:buFont typeface="Arial" panose="020B0604020202020204" pitchFamily="34" charset="0"/>
              <a:buChar char="•"/>
            </a:pPr>
            <a:r>
              <a:rPr lang="en-GB" dirty="0"/>
              <a:t>Peter </a:t>
            </a:r>
            <a:r>
              <a:rPr lang="en-GB" dirty="0" err="1"/>
              <a:t>Golias</a:t>
            </a:r>
            <a:r>
              <a:rPr lang="en-GB" dirty="0"/>
              <a:t> as member of selection committee in tender for new director of Council for Budget Responsibility</a:t>
            </a:r>
          </a:p>
          <a:p>
            <a:pPr marL="285750" indent="-285750">
              <a:buFont typeface="Arial" panose="020B0604020202020204" pitchFamily="34" charset="0"/>
              <a:buChar char="•"/>
            </a:pPr>
            <a:r>
              <a:rPr lang="en-GB" dirty="0"/>
              <a:t>Peter </a:t>
            </a:r>
            <a:r>
              <a:rPr lang="en-GB" dirty="0" err="1"/>
              <a:t>Golias</a:t>
            </a:r>
            <a:r>
              <a:rPr lang="en-GB" dirty="0"/>
              <a:t> as member of selection committee in tender for new director of Agricultural Paying Agency</a:t>
            </a:r>
          </a:p>
          <a:p>
            <a:pPr marL="285750" indent="-285750">
              <a:buFont typeface="Arial" panose="020B0604020202020204" pitchFamily="34" charset="0"/>
              <a:buChar char="•"/>
            </a:pPr>
            <a:r>
              <a:rPr lang="en-GB" dirty="0"/>
              <a:t>Jan </a:t>
            </a:r>
            <a:r>
              <a:rPr lang="en-GB" dirty="0" err="1"/>
              <a:t>Kovalcik</a:t>
            </a:r>
            <a:r>
              <a:rPr lang="en-GB" dirty="0"/>
              <a:t> as member of selection committee in tender for members of Office for Public Procurement board</a:t>
            </a:r>
          </a:p>
          <a:p>
            <a:r>
              <a:rPr lang="en-GB" b="1" dirty="0"/>
              <a:t>INEKO devising framework for transparent selection procedures</a:t>
            </a:r>
          </a:p>
          <a:p>
            <a:pPr marL="285750" indent="-285750">
              <a:buFont typeface="Arial" panose="020B0604020202020204" pitchFamily="34" charset="0"/>
              <a:buChar char="•"/>
            </a:pPr>
            <a:r>
              <a:rPr lang="en-GB" dirty="0"/>
              <a:t>Devising the selection process for the new president of the Financial Administration</a:t>
            </a:r>
          </a:p>
          <a:p>
            <a:pPr marL="285750" indent="-285750">
              <a:buFont typeface="Arial" panose="020B0604020202020204" pitchFamily="34" charset="0"/>
              <a:buChar char="•"/>
            </a:pPr>
            <a:r>
              <a:rPr lang="en-GB" dirty="0"/>
              <a:t>Devising framework for selection procedures of directors of analytical sections of ministries</a:t>
            </a:r>
          </a:p>
        </p:txBody>
      </p:sp>
    </p:spTree>
    <p:extLst>
      <p:ext uri="{BB962C8B-B14F-4D97-AF65-F5344CB8AC3E}">
        <p14:creationId xmlns:p14="http://schemas.microsoft.com/office/powerpoint/2010/main" val="4062240571"/>
      </p:ext>
    </p:extLst>
  </p:cSld>
  <p:clrMapOvr>
    <a:masterClrMapping/>
  </p:clrMapOvr>
  <mc:AlternateContent xmlns:mc="http://schemas.openxmlformats.org/markup-compatibility/2006" xmlns:p14="http://schemas.microsoft.com/office/powerpoint/2010/main">
    <mc:Choice Requires="p14">
      <p:transition spd="slow" p14:dur="2000" advTm="90219"/>
    </mc:Choice>
    <mc:Fallback xmlns="">
      <p:transition spd="slow" advTm="9021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D1736EC-CB51-47A9-9B15-65A3B6245281}"/>
              </a:ext>
            </a:extLst>
          </p:cNvPr>
          <p:cNvSpPr>
            <a:spLocks noGrp="1"/>
          </p:cNvSpPr>
          <p:nvPr>
            <p:ph type="sldNum" sz="quarter" idx="12"/>
          </p:nvPr>
        </p:nvSpPr>
        <p:spPr/>
        <p:txBody>
          <a:bodyPr/>
          <a:lstStyle/>
          <a:p>
            <a:fld id="{D612AA2A-FC6A-46BB-A8C4-F1CFAF90B4D0}" type="slidenum">
              <a:rPr lang="en-GB" smtClean="0"/>
              <a:t>10</a:t>
            </a:fld>
            <a:endParaRPr lang="en-GB"/>
          </a:p>
        </p:txBody>
      </p:sp>
      <p:pic>
        <p:nvPicPr>
          <p:cNvPr id="3" name="Content Placeholder 13">
            <a:extLst>
              <a:ext uri="{FF2B5EF4-FFF2-40B4-BE49-F238E27FC236}">
                <a16:creationId xmlns:a16="http://schemas.microsoft.com/office/drawing/2014/main" id="{446D7C1F-7F8E-46F0-955F-48A863B317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25997" y="309512"/>
            <a:ext cx="4154696" cy="3116022"/>
          </a:xfrm>
          <a:prstGeom prst="rect">
            <a:avLst/>
          </a:prstGeom>
        </p:spPr>
      </p:pic>
      <p:pic>
        <p:nvPicPr>
          <p:cNvPr id="5" name="Picture 4">
            <a:extLst>
              <a:ext uri="{FF2B5EF4-FFF2-40B4-BE49-F238E27FC236}">
                <a16:creationId xmlns:a16="http://schemas.microsoft.com/office/drawing/2014/main" id="{34139101-B8E2-4598-8F47-8216942D325C}"/>
              </a:ext>
            </a:extLst>
          </p:cNvPr>
          <p:cNvPicPr>
            <a:picLocks noChangeAspect="1"/>
          </p:cNvPicPr>
          <p:nvPr/>
        </p:nvPicPr>
        <p:blipFill rotWithShape="1">
          <a:blip r:embed="rId3"/>
          <a:srcRect l="-524" r="12645"/>
          <a:stretch/>
        </p:blipFill>
        <p:spPr>
          <a:xfrm>
            <a:off x="1581778" y="3245332"/>
            <a:ext cx="4176000" cy="2638332"/>
          </a:xfrm>
          <a:prstGeom prst="rect">
            <a:avLst/>
          </a:prstGeom>
        </p:spPr>
      </p:pic>
      <p:pic>
        <p:nvPicPr>
          <p:cNvPr id="6" name="Picture 5">
            <a:extLst>
              <a:ext uri="{FF2B5EF4-FFF2-40B4-BE49-F238E27FC236}">
                <a16:creationId xmlns:a16="http://schemas.microsoft.com/office/drawing/2014/main" id="{DE48A212-188C-445B-9EC9-7888471146C8}"/>
              </a:ext>
            </a:extLst>
          </p:cNvPr>
          <p:cNvPicPr>
            <a:picLocks noChangeAspect="1"/>
          </p:cNvPicPr>
          <p:nvPr/>
        </p:nvPicPr>
        <p:blipFill>
          <a:blip r:embed="rId4"/>
          <a:stretch>
            <a:fillRect/>
          </a:stretch>
        </p:blipFill>
        <p:spPr>
          <a:xfrm>
            <a:off x="6480053" y="354673"/>
            <a:ext cx="4873747" cy="3404307"/>
          </a:xfrm>
          <a:prstGeom prst="rect">
            <a:avLst/>
          </a:prstGeom>
        </p:spPr>
      </p:pic>
      <p:pic>
        <p:nvPicPr>
          <p:cNvPr id="7" name="Picture 6">
            <a:extLst>
              <a:ext uri="{FF2B5EF4-FFF2-40B4-BE49-F238E27FC236}">
                <a16:creationId xmlns:a16="http://schemas.microsoft.com/office/drawing/2014/main" id="{832CB3DA-5AE1-4955-B3AF-9E65BFB3E1E8}"/>
              </a:ext>
            </a:extLst>
          </p:cNvPr>
          <p:cNvPicPr>
            <a:picLocks noChangeAspect="1"/>
          </p:cNvPicPr>
          <p:nvPr/>
        </p:nvPicPr>
        <p:blipFill>
          <a:blip r:embed="rId5"/>
          <a:stretch>
            <a:fillRect/>
          </a:stretch>
        </p:blipFill>
        <p:spPr>
          <a:xfrm>
            <a:off x="6434224" y="3135701"/>
            <a:ext cx="4873747" cy="2747963"/>
          </a:xfrm>
          <a:prstGeom prst="rect">
            <a:avLst/>
          </a:prstGeom>
        </p:spPr>
      </p:pic>
      <p:sp>
        <p:nvSpPr>
          <p:cNvPr id="8" name="TextBox 7">
            <a:extLst>
              <a:ext uri="{FF2B5EF4-FFF2-40B4-BE49-F238E27FC236}">
                <a16:creationId xmlns:a16="http://schemas.microsoft.com/office/drawing/2014/main" id="{8145BA6E-8E92-4B0C-89A9-09C1C25FA4D7}"/>
              </a:ext>
            </a:extLst>
          </p:cNvPr>
          <p:cNvSpPr txBox="1"/>
          <p:nvPr/>
        </p:nvSpPr>
        <p:spPr>
          <a:xfrm>
            <a:off x="603070" y="2756318"/>
            <a:ext cx="5212729" cy="646331"/>
          </a:xfrm>
          <a:prstGeom prst="rect">
            <a:avLst/>
          </a:prstGeom>
          <a:solidFill>
            <a:schemeClr val="bg1"/>
          </a:solidFill>
        </p:spPr>
        <p:txBody>
          <a:bodyPr wrap="square" rtlCol="0">
            <a:spAutoFit/>
          </a:bodyPr>
          <a:lstStyle/>
          <a:p>
            <a:r>
              <a:rPr lang="en-GB" dirty="0"/>
              <a:t>Presenting our legal proposal with representatives of office for public procurement to the media</a:t>
            </a:r>
          </a:p>
        </p:txBody>
      </p:sp>
      <p:sp>
        <p:nvSpPr>
          <p:cNvPr id="9" name="TextBox 8">
            <a:extLst>
              <a:ext uri="{FF2B5EF4-FFF2-40B4-BE49-F238E27FC236}">
                <a16:creationId xmlns:a16="http://schemas.microsoft.com/office/drawing/2014/main" id="{9A9F7D4C-FE41-4888-B015-E1520A1369F5}"/>
              </a:ext>
            </a:extLst>
          </p:cNvPr>
          <p:cNvSpPr txBox="1"/>
          <p:nvPr/>
        </p:nvSpPr>
        <p:spPr>
          <a:xfrm>
            <a:off x="6172894" y="2756317"/>
            <a:ext cx="5869581" cy="646331"/>
          </a:xfrm>
          <a:prstGeom prst="rect">
            <a:avLst/>
          </a:prstGeom>
          <a:solidFill>
            <a:schemeClr val="bg1"/>
          </a:solidFill>
        </p:spPr>
        <p:txBody>
          <a:bodyPr wrap="square" rtlCol="0">
            <a:spAutoFit/>
          </a:bodyPr>
          <a:lstStyle/>
          <a:p>
            <a:r>
              <a:rPr lang="en-GB" dirty="0"/>
              <a:t>Public hearing of candidates for the position of chairman of the council for budget responsibility</a:t>
            </a:r>
          </a:p>
        </p:txBody>
      </p:sp>
      <p:sp>
        <p:nvSpPr>
          <p:cNvPr id="10" name="TextBox 9">
            <a:extLst>
              <a:ext uri="{FF2B5EF4-FFF2-40B4-BE49-F238E27FC236}">
                <a16:creationId xmlns:a16="http://schemas.microsoft.com/office/drawing/2014/main" id="{0400CF09-9C06-4F09-AA0D-9A0425B85FBC}"/>
              </a:ext>
            </a:extLst>
          </p:cNvPr>
          <p:cNvSpPr txBox="1"/>
          <p:nvPr/>
        </p:nvSpPr>
        <p:spPr>
          <a:xfrm>
            <a:off x="523745" y="5228052"/>
            <a:ext cx="5371381" cy="923330"/>
          </a:xfrm>
          <a:prstGeom prst="rect">
            <a:avLst/>
          </a:prstGeom>
          <a:solidFill>
            <a:schemeClr val="bg1"/>
          </a:solidFill>
        </p:spPr>
        <p:txBody>
          <a:bodyPr wrap="square" rtlCol="0">
            <a:spAutoFit/>
          </a:bodyPr>
          <a:lstStyle/>
          <a:p>
            <a:r>
              <a:rPr lang="en-GB" dirty="0"/>
              <a:t>Public hearing of candidates for the position of members of the board of the office for public procurement</a:t>
            </a:r>
          </a:p>
        </p:txBody>
      </p:sp>
      <p:sp>
        <p:nvSpPr>
          <p:cNvPr id="11" name="TextBox 10">
            <a:extLst>
              <a:ext uri="{FF2B5EF4-FFF2-40B4-BE49-F238E27FC236}">
                <a16:creationId xmlns:a16="http://schemas.microsoft.com/office/drawing/2014/main" id="{653CC728-6B1E-4CE3-8B4E-59AD5A8E7E10}"/>
              </a:ext>
            </a:extLst>
          </p:cNvPr>
          <p:cNvSpPr txBox="1"/>
          <p:nvPr/>
        </p:nvSpPr>
        <p:spPr>
          <a:xfrm>
            <a:off x="6172894" y="5237333"/>
            <a:ext cx="5371381" cy="646331"/>
          </a:xfrm>
          <a:prstGeom prst="rect">
            <a:avLst/>
          </a:prstGeom>
          <a:solidFill>
            <a:schemeClr val="bg1"/>
          </a:solidFill>
        </p:spPr>
        <p:txBody>
          <a:bodyPr wrap="square" rtlCol="0">
            <a:spAutoFit/>
          </a:bodyPr>
          <a:lstStyle/>
          <a:p>
            <a:r>
              <a:rPr lang="en-GB" dirty="0"/>
              <a:t>Public hearing of candidates for the position of president of financial administration</a:t>
            </a:r>
          </a:p>
        </p:txBody>
      </p:sp>
    </p:spTree>
    <p:extLst>
      <p:ext uri="{BB962C8B-B14F-4D97-AF65-F5344CB8AC3E}">
        <p14:creationId xmlns:p14="http://schemas.microsoft.com/office/powerpoint/2010/main" val="2698774136"/>
      </p:ext>
    </p:extLst>
  </p:cSld>
  <p:clrMapOvr>
    <a:masterClrMapping/>
  </p:clrMapOvr>
  <mc:AlternateContent xmlns:mc="http://schemas.openxmlformats.org/markup-compatibility/2006" xmlns:p14="http://schemas.microsoft.com/office/powerpoint/2010/main">
    <mc:Choice Requires="p14">
      <p:transition spd="slow" p14:dur="2000" advTm="2842"/>
    </mc:Choice>
    <mc:Fallback xmlns="">
      <p:transition spd="slow" advTm="284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DC330C2-09B5-491E-B2C6-933F7B6DCB8E}"/>
              </a:ext>
            </a:extLst>
          </p:cNvPr>
          <p:cNvSpPr>
            <a:spLocks noGrp="1"/>
          </p:cNvSpPr>
          <p:nvPr>
            <p:ph type="sldNum" sz="quarter" idx="12"/>
          </p:nvPr>
        </p:nvSpPr>
        <p:spPr/>
        <p:txBody>
          <a:bodyPr/>
          <a:lstStyle/>
          <a:p>
            <a:fld id="{D612AA2A-FC6A-46BB-A8C4-F1CFAF90B4D0}" type="slidenum">
              <a:rPr lang="en-GB" smtClean="0"/>
              <a:t>11</a:t>
            </a:fld>
            <a:endParaRPr lang="en-GB"/>
          </a:p>
        </p:txBody>
      </p:sp>
      <p:sp>
        <p:nvSpPr>
          <p:cNvPr id="3" name="Rectangle 2">
            <a:extLst>
              <a:ext uri="{FF2B5EF4-FFF2-40B4-BE49-F238E27FC236}">
                <a16:creationId xmlns:a16="http://schemas.microsoft.com/office/drawing/2014/main" id="{B5BA2AAB-C55B-442C-9C5D-488F703732D9}"/>
              </a:ext>
            </a:extLst>
          </p:cNvPr>
          <p:cNvSpPr/>
          <p:nvPr/>
        </p:nvSpPr>
        <p:spPr>
          <a:xfrm>
            <a:off x="0" y="1"/>
            <a:ext cx="7677151" cy="6356350"/>
          </a:xfrm>
          <a:prstGeom prst="rect">
            <a:avLst/>
          </a:prstGeom>
          <a:gradFill flip="none" rotWithShape="1">
            <a:gsLst>
              <a:gs pos="0">
                <a:srgbClr val="8DBAE3"/>
              </a:gs>
              <a:gs pos="76000">
                <a:srgbClr val="DFE2E4">
                  <a:shade val="67500"/>
                  <a:satMod val="115000"/>
                  <a:alpha val="68000"/>
                </a:srgbClr>
              </a:gs>
              <a:gs pos="100000">
                <a:srgbClr val="DFE2E4">
                  <a:shade val="100000"/>
                  <a:satMod val="115000"/>
                  <a:alpha val="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a:extLst>
              <a:ext uri="{FF2B5EF4-FFF2-40B4-BE49-F238E27FC236}">
                <a16:creationId xmlns:a16="http://schemas.microsoft.com/office/drawing/2014/main" id="{31142A62-5250-434F-A2BD-19E7CF478C3C}"/>
              </a:ext>
            </a:extLst>
          </p:cNvPr>
          <p:cNvSpPr txBox="1"/>
          <p:nvPr/>
        </p:nvSpPr>
        <p:spPr>
          <a:xfrm>
            <a:off x="542767" y="221222"/>
            <a:ext cx="5898279" cy="1569660"/>
          </a:xfrm>
          <a:prstGeom prst="rect">
            <a:avLst/>
          </a:prstGeom>
          <a:noFill/>
        </p:spPr>
        <p:txBody>
          <a:bodyPr wrap="square" rtlCol="0">
            <a:spAutoFit/>
          </a:bodyPr>
          <a:lstStyle/>
          <a:p>
            <a:r>
              <a:rPr lang="en-GB" sz="3200" b="1" cap="all" dirty="0">
                <a:solidFill>
                  <a:schemeClr val="bg1"/>
                </a:solidFill>
              </a:rPr>
              <a:t>Other notable examples in Selection procedures</a:t>
            </a:r>
          </a:p>
        </p:txBody>
      </p:sp>
      <p:sp>
        <p:nvSpPr>
          <p:cNvPr id="5" name="TextBox 4">
            <a:extLst>
              <a:ext uri="{FF2B5EF4-FFF2-40B4-BE49-F238E27FC236}">
                <a16:creationId xmlns:a16="http://schemas.microsoft.com/office/drawing/2014/main" id="{0A14E247-A222-4D28-97AA-8D230721C9F2}"/>
              </a:ext>
            </a:extLst>
          </p:cNvPr>
          <p:cNvSpPr txBox="1"/>
          <p:nvPr/>
        </p:nvSpPr>
        <p:spPr>
          <a:xfrm>
            <a:off x="542769" y="1925053"/>
            <a:ext cx="5208186" cy="3785652"/>
          </a:xfrm>
          <a:prstGeom prst="rect">
            <a:avLst/>
          </a:prstGeom>
          <a:noFill/>
        </p:spPr>
        <p:txBody>
          <a:bodyPr wrap="square" rtlCol="0">
            <a:spAutoFit/>
          </a:bodyPr>
          <a:lstStyle/>
          <a:p>
            <a:pPr algn="ctr"/>
            <a:r>
              <a:rPr lang="en-GB" sz="2400" b="1" dirty="0"/>
              <a:t>Bad practice</a:t>
            </a:r>
          </a:p>
          <a:p>
            <a:pPr marL="285750" indent="-285750">
              <a:buFont typeface="Arial" panose="020B0604020202020204" pitchFamily="34" charset="0"/>
              <a:buChar char="•"/>
            </a:pPr>
            <a:r>
              <a:rPr lang="en-GB" dirty="0"/>
              <a:t>Weak legislation:</a:t>
            </a:r>
          </a:p>
          <a:p>
            <a:pPr marL="742950" lvl="1" indent="-285750">
              <a:buFont typeface="Arial" panose="020B0604020202020204" pitchFamily="34" charset="0"/>
              <a:buChar char="•"/>
            </a:pPr>
            <a:r>
              <a:rPr lang="en-GB" i="1" dirty="0"/>
              <a:t>Prison and Court Guard Service</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Bending existing policies:</a:t>
            </a:r>
          </a:p>
          <a:p>
            <a:pPr marL="742950" lvl="1" indent="-285750">
              <a:buFont typeface="Arial" panose="020B0604020202020204" pitchFamily="34" charset="0"/>
              <a:buChar char="•"/>
            </a:pPr>
            <a:r>
              <a:rPr lang="en-GB" i="1" dirty="0"/>
              <a:t>Special Prosecutor’s Office</a:t>
            </a:r>
          </a:p>
          <a:p>
            <a:pPr marL="742950" lvl="1"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Ignoring results of well-organised and transparent selection procedure</a:t>
            </a:r>
          </a:p>
          <a:p>
            <a:pPr marL="742950" lvl="1" indent="-285750">
              <a:buFont typeface="Arial" panose="020B0604020202020204" pitchFamily="34" charset="0"/>
              <a:buChar char="•"/>
            </a:pPr>
            <a:r>
              <a:rPr lang="en-GB" i="1" dirty="0"/>
              <a:t>Agricultural Paying Agency</a:t>
            </a:r>
          </a:p>
          <a:p>
            <a:pPr lvl="1"/>
            <a:endParaRPr lang="en-GB" dirty="0"/>
          </a:p>
          <a:p>
            <a:pPr lvl="1"/>
            <a:endParaRPr lang="en-GB" dirty="0"/>
          </a:p>
          <a:p>
            <a:endParaRPr lang="en-GB" dirty="0"/>
          </a:p>
        </p:txBody>
      </p:sp>
      <p:sp>
        <p:nvSpPr>
          <p:cNvPr id="6" name="TextBox 5">
            <a:extLst>
              <a:ext uri="{FF2B5EF4-FFF2-40B4-BE49-F238E27FC236}">
                <a16:creationId xmlns:a16="http://schemas.microsoft.com/office/drawing/2014/main" id="{051C6861-1B0C-47FC-9D0C-CB0EE29747D5}"/>
              </a:ext>
            </a:extLst>
          </p:cNvPr>
          <p:cNvSpPr txBox="1"/>
          <p:nvPr/>
        </p:nvSpPr>
        <p:spPr>
          <a:xfrm>
            <a:off x="6441046" y="1951672"/>
            <a:ext cx="5208185" cy="2954655"/>
          </a:xfrm>
          <a:prstGeom prst="rect">
            <a:avLst/>
          </a:prstGeom>
          <a:noFill/>
        </p:spPr>
        <p:txBody>
          <a:bodyPr wrap="square" rtlCol="0">
            <a:spAutoFit/>
          </a:bodyPr>
          <a:lstStyle/>
          <a:p>
            <a:pPr algn="ctr"/>
            <a:r>
              <a:rPr lang="en-GB" sz="2400" b="1" dirty="0"/>
              <a:t>Good practice</a:t>
            </a:r>
          </a:p>
          <a:p>
            <a:pPr marL="285750" indent="-285750">
              <a:buFont typeface="Arial" panose="020B0604020202020204" pitchFamily="34" charset="0"/>
              <a:buChar char="•"/>
            </a:pPr>
            <a:r>
              <a:rPr lang="en-GB" dirty="0"/>
              <a:t>Good legislation: </a:t>
            </a:r>
          </a:p>
          <a:p>
            <a:pPr marL="742950" lvl="1" indent="-285750">
              <a:buFont typeface="Arial" panose="020B0604020202020204" pitchFamily="34" charset="0"/>
              <a:buChar char="•"/>
            </a:pPr>
            <a:r>
              <a:rPr lang="en-GB" i="1" dirty="0"/>
              <a:t>Constitutional Court</a:t>
            </a:r>
          </a:p>
          <a:p>
            <a:pPr marL="742950" lvl="1" indent="-285750">
              <a:buFont typeface="Arial" panose="020B0604020202020204" pitchFamily="34" charset="0"/>
              <a:buChar char="•"/>
            </a:pPr>
            <a:r>
              <a:rPr lang="en-GB" i="1" dirty="0"/>
              <a:t>Supreme Court</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Systematic implementation of transparent practices:</a:t>
            </a:r>
          </a:p>
          <a:p>
            <a:pPr marL="742950" lvl="1" indent="-285750">
              <a:buFont typeface="Arial" panose="020B0604020202020204" pitchFamily="34" charset="0"/>
              <a:buChar char="•"/>
            </a:pPr>
            <a:r>
              <a:rPr lang="en-GB" i="1" dirty="0"/>
              <a:t>City of Bratislava</a:t>
            </a:r>
          </a:p>
          <a:p>
            <a:pPr marL="742950" lvl="1" indent="-285750">
              <a:buFont typeface="Arial" panose="020B0604020202020204" pitchFamily="34" charset="0"/>
              <a:buChar char="•"/>
            </a:pPr>
            <a:r>
              <a:rPr lang="en-GB" i="1" dirty="0"/>
              <a:t>Ministry of Transport</a:t>
            </a:r>
          </a:p>
          <a:p>
            <a:pPr marL="742950" lvl="1" indent="-285750">
              <a:buFont typeface="Arial" panose="020B0604020202020204" pitchFamily="34" charset="0"/>
              <a:buChar char="•"/>
            </a:pPr>
            <a:r>
              <a:rPr lang="en-GB" i="1" dirty="0"/>
              <a:t>Ministry of Health</a:t>
            </a:r>
          </a:p>
        </p:txBody>
      </p:sp>
    </p:spTree>
    <p:extLst>
      <p:ext uri="{BB962C8B-B14F-4D97-AF65-F5344CB8AC3E}">
        <p14:creationId xmlns:p14="http://schemas.microsoft.com/office/powerpoint/2010/main" val="2002421501"/>
      </p:ext>
    </p:extLst>
  </p:cSld>
  <p:clrMapOvr>
    <a:masterClrMapping/>
  </p:clrMapOvr>
  <mc:AlternateContent xmlns:mc="http://schemas.openxmlformats.org/markup-compatibility/2006" xmlns:p14="http://schemas.microsoft.com/office/powerpoint/2010/main">
    <mc:Choice Requires="p14">
      <p:transition spd="slow" p14:dur="2000" advTm="232069"/>
    </mc:Choice>
    <mc:Fallback xmlns="">
      <p:transition spd="slow" advTm="232069"/>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7299B8C9-F6B3-43D6-BEBC-4E527D670F77}"/>
              </a:ext>
            </a:extLst>
          </p:cNvPr>
          <p:cNvSpPr>
            <a:spLocks noGrp="1"/>
          </p:cNvSpPr>
          <p:nvPr>
            <p:ph type="title"/>
          </p:nvPr>
        </p:nvSpPr>
        <p:spPr>
          <a:xfrm>
            <a:off x="938213" y="1727993"/>
            <a:ext cx="10315575" cy="1325563"/>
          </a:xfrm>
        </p:spPr>
        <p:txBody>
          <a:bodyPr/>
          <a:lstStyle/>
          <a:p>
            <a:pPr algn="ctr"/>
            <a:r>
              <a:rPr lang="en-GB" dirty="0"/>
              <a:t>Thank you for your attention</a:t>
            </a:r>
          </a:p>
        </p:txBody>
      </p:sp>
      <p:sp>
        <p:nvSpPr>
          <p:cNvPr id="8" name="TextBox 7">
            <a:extLst>
              <a:ext uri="{FF2B5EF4-FFF2-40B4-BE49-F238E27FC236}">
                <a16:creationId xmlns:a16="http://schemas.microsoft.com/office/drawing/2014/main" id="{8800F694-14BA-413B-A5A6-1A25F3977E77}"/>
              </a:ext>
            </a:extLst>
          </p:cNvPr>
          <p:cNvSpPr txBox="1"/>
          <p:nvPr/>
        </p:nvSpPr>
        <p:spPr>
          <a:xfrm>
            <a:off x="8420100" y="5216416"/>
            <a:ext cx="2833688" cy="646331"/>
          </a:xfrm>
          <a:prstGeom prst="rect">
            <a:avLst/>
          </a:prstGeom>
          <a:noFill/>
        </p:spPr>
        <p:txBody>
          <a:bodyPr wrap="square" rtlCol="0">
            <a:spAutoFit/>
          </a:bodyPr>
          <a:lstStyle/>
          <a:p>
            <a:pPr algn="r"/>
            <a:r>
              <a:rPr lang="sk-SK" dirty="0" err="1"/>
              <a:t>Alzbeta</a:t>
            </a:r>
            <a:r>
              <a:rPr lang="sk-SK" dirty="0"/>
              <a:t> Tibenska</a:t>
            </a:r>
          </a:p>
          <a:p>
            <a:pPr algn="r"/>
            <a:r>
              <a:rPr lang="en-GB" dirty="0"/>
              <a:t>tibenska@ineko.sk</a:t>
            </a:r>
          </a:p>
        </p:txBody>
      </p:sp>
      <p:sp>
        <p:nvSpPr>
          <p:cNvPr id="9" name="TextBox 8">
            <a:extLst>
              <a:ext uri="{FF2B5EF4-FFF2-40B4-BE49-F238E27FC236}">
                <a16:creationId xmlns:a16="http://schemas.microsoft.com/office/drawing/2014/main" id="{9907EF01-F35C-4C81-A87D-9541FA9FDEBE}"/>
              </a:ext>
            </a:extLst>
          </p:cNvPr>
          <p:cNvSpPr txBox="1"/>
          <p:nvPr/>
        </p:nvSpPr>
        <p:spPr>
          <a:xfrm>
            <a:off x="3705226" y="4057650"/>
            <a:ext cx="4781549" cy="461665"/>
          </a:xfrm>
          <a:prstGeom prst="rect">
            <a:avLst/>
          </a:prstGeom>
          <a:noFill/>
        </p:spPr>
        <p:txBody>
          <a:bodyPr wrap="square" rtlCol="0">
            <a:spAutoFit/>
          </a:bodyPr>
          <a:lstStyle/>
          <a:p>
            <a:pPr algn="ctr"/>
            <a:r>
              <a:rPr lang="en-GB" sz="2400" dirty="0"/>
              <a:t>institucie.ineko.sk</a:t>
            </a:r>
          </a:p>
        </p:txBody>
      </p:sp>
      <p:sp>
        <p:nvSpPr>
          <p:cNvPr id="10" name="Slide Number Placeholder 9">
            <a:extLst>
              <a:ext uri="{FF2B5EF4-FFF2-40B4-BE49-F238E27FC236}">
                <a16:creationId xmlns:a16="http://schemas.microsoft.com/office/drawing/2014/main" id="{56CC70A2-EB52-4323-8F91-A7D2BEBD5D4D}"/>
              </a:ext>
            </a:extLst>
          </p:cNvPr>
          <p:cNvSpPr>
            <a:spLocks noGrp="1"/>
          </p:cNvSpPr>
          <p:nvPr>
            <p:ph type="sldNum" sz="quarter" idx="12"/>
          </p:nvPr>
        </p:nvSpPr>
        <p:spPr/>
        <p:txBody>
          <a:bodyPr/>
          <a:lstStyle/>
          <a:p>
            <a:fld id="{D612AA2A-FC6A-46BB-A8C4-F1CFAF90B4D0}" type="slidenum">
              <a:rPr lang="en-GB" smtClean="0"/>
              <a:t>12</a:t>
            </a:fld>
            <a:endParaRPr lang="en-GB"/>
          </a:p>
        </p:txBody>
      </p:sp>
    </p:spTree>
    <p:extLst>
      <p:ext uri="{BB962C8B-B14F-4D97-AF65-F5344CB8AC3E}">
        <p14:creationId xmlns:p14="http://schemas.microsoft.com/office/powerpoint/2010/main" val="1089399221"/>
      </p:ext>
    </p:extLst>
  </p:cSld>
  <p:clrMapOvr>
    <a:masterClrMapping/>
  </p:clrMapOvr>
  <mc:AlternateContent xmlns:mc="http://schemas.openxmlformats.org/markup-compatibility/2006" xmlns:p14="http://schemas.microsoft.com/office/powerpoint/2010/main">
    <mc:Choice Requires="p14">
      <p:transition spd="slow" p14:dur="2000" advTm="3243"/>
    </mc:Choice>
    <mc:Fallback xmlns="">
      <p:transition spd="slow" advTm="3243"/>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1734</TotalTime>
  <Words>2854</Words>
  <Application>Microsoft Office PowerPoint</Application>
  <PresentationFormat>Widescreen</PresentationFormat>
  <Paragraphs>325</Paragraphs>
  <Slides>12</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Times New Roman</vt:lpstr>
      <vt:lpstr>Wingdings</vt:lpstr>
      <vt:lpstr>Office Theme</vt:lpstr>
      <vt:lpstr>Independence of Key Public Institutions in Slovakia</vt:lpstr>
      <vt:lpstr>Independence of Key Public Institutions Helping increase independence of key judiciary, control, regulatory and watchdog institutions</vt:lpstr>
      <vt:lpstr>Negative effects of political interference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Thank you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Elizabeth Tibenska</dc:creator>
  <cp:lastModifiedBy>A. Tibenska</cp:lastModifiedBy>
  <cp:revision>224</cp:revision>
  <dcterms:created xsi:type="dcterms:W3CDTF">2019-10-16T19:36:32Z</dcterms:created>
  <dcterms:modified xsi:type="dcterms:W3CDTF">2021-07-13T10:07:14Z</dcterms:modified>
</cp:coreProperties>
</file>