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88" r:id="rId3"/>
    <p:sldId id="289" r:id="rId4"/>
    <p:sldId id="271" r:id="rId5"/>
    <p:sldId id="272" r:id="rId6"/>
    <p:sldId id="279" r:id="rId7"/>
    <p:sldId id="291" r:id="rId8"/>
    <p:sldId id="280" r:id="rId9"/>
    <p:sldId id="257" r:id="rId10"/>
    <p:sldId id="258" r:id="rId11"/>
    <p:sldId id="290" r:id="rId12"/>
    <p:sldId id="263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2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0" d="100"/>
          <a:sy n="120" d="100"/>
        </p:scale>
        <p:origin x="396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Moje%20dokumenty\Projekty\CIPE\EIU_Index%202020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sk-SK" sz="2000" b="1">
                <a:solidFill>
                  <a:schemeClr val="tx1"/>
                </a:solidFill>
              </a:rPr>
              <a:t>Democracy Index over 2006-20 in selected countries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sk-SK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Hárok6!$A$2</c:f>
              <c:strCache>
                <c:ptCount val="1"/>
                <c:pt idx="0">
                  <c:v>Czech Republic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Hárok6!$B$1:$N$1</c:f>
              <c:numCache>
                <c:formatCode>General</c:formatCode>
                <c:ptCount val="13"/>
                <c:pt idx="0">
                  <c:v>2006</c:v>
                </c:pt>
                <c:pt idx="1">
                  <c:v>2008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</c:numCache>
            </c:numRef>
          </c:cat>
          <c:val>
            <c:numRef>
              <c:f>Hárok6!$B$2:$N$2</c:f>
              <c:numCache>
                <c:formatCode>General</c:formatCode>
                <c:ptCount val="13"/>
                <c:pt idx="0">
                  <c:v>8.17</c:v>
                </c:pt>
                <c:pt idx="1">
                  <c:v>8.19</c:v>
                </c:pt>
                <c:pt idx="2">
                  <c:v>8.19</c:v>
                </c:pt>
                <c:pt idx="3">
                  <c:v>8.19</c:v>
                </c:pt>
                <c:pt idx="4">
                  <c:v>8.19</c:v>
                </c:pt>
                <c:pt idx="5">
                  <c:v>8.06</c:v>
                </c:pt>
                <c:pt idx="6">
                  <c:v>7.94</c:v>
                </c:pt>
                <c:pt idx="7">
                  <c:v>7.94</c:v>
                </c:pt>
                <c:pt idx="8">
                  <c:v>7.82</c:v>
                </c:pt>
                <c:pt idx="9">
                  <c:v>7.62</c:v>
                </c:pt>
                <c:pt idx="10">
                  <c:v>7.69</c:v>
                </c:pt>
                <c:pt idx="11">
                  <c:v>7.69</c:v>
                </c:pt>
                <c:pt idx="12">
                  <c:v>7.67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04E-40C6-BFEB-456BC22ABA40}"/>
            </c:ext>
          </c:extLst>
        </c:ser>
        <c:ser>
          <c:idx val="1"/>
          <c:order val="1"/>
          <c:tx>
            <c:strRef>
              <c:f>Hárok6!$A$3</c:f>
              <c:strCache>
                <c:ptCount val="1"/>
                <c:pt idx="0">
                  <c:v>Slovakia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Hárok6!$B$1:$N$1</c:f>
              <c:numCache>
                <c:formatCode>General</c:formatCode>
                <c:ptCount val="13"/>
                <c:pt idx="0">
                  <c:v>2006</c:v>
                </c:pt>
                <c:pt idx="1">
                  <c:v>2008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</c:numCache>
            </c:numRef>
          </c:cat>
          <c:val>
            <c:numRef>
              <c:f>Hárok6!$B$3:$N$3</c:f>
              <c:numCache>
                <c:formatCode>General</c:formatCode>
                <c:ptCount val="13"/>
                <c:pt idx="0">
                  <c:v>7.4</c:v>
                </c:pt>
                <c:pt idx="1">
                  <c:v>7.33</c:v>
                </c:pt>
                <c:pt idx="2">
                  <c:v>7.35</c:v>
                </c:pt>
                <c:pt idx="3">
                  <c:v>7.35</c:v>
                </c:pt>
                <c:pt idx="4">
                  <c:v>7.35</c:v>
                </c:pt>
                <c:pt idx="5">
                  <c:v>7.35</c:v>
                </c:pt>
                <c:pt idx="6">
                  <c:v>7.35</c:v>
                </c:pt>
                <c:pt idx="7">
                  <c:v>7.29</c:v>
                </c:pt>
                <c:pt idx="8">
                  <c:v>7.29</c:v>
                </c:pt>
                <c:pt idx="9">
                  <c:v>7.16</c:v>
                </c:pt>
                <c:pt idx="10">
                  <c:v>7.1</c:v>
                </c:pt>
                <c:pt idx="11">
                  <c:v>7.17</c:v>
                </c:pt>
                <c:pt idx="12">
                  <c:v>6.97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04E-40C6-BFEB-456BC22ABA40}"/>
            </c:ext>
          </c:extLst>
        </c:ser>
        <c:ser>
          <c:idx val="2"/>
          <c:order val="2"/>
          <c:tx>
            <c:strRef>
              <c:f>Hárok6!$A$4</c:f>
              <c:strCache>
                <c:ptCount val="1"/>
                <c:pt idx="0">
                  <c:v>Poland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numRef>
              <c:f>Hárok6!$B$1:$N$1</c:f>
              <c:numCache>
                <c:formatCode>General</c:formatCode>
                <c:ptCount val="13"/>
                <c:pt idx="0">
                  <c:v>2006</c:v>
                </c:pt>
                <c:pt idx="1">
                  <c:v>2008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</c:numCache>
            </c:numRef>
          </c:cat>
          <c:val>
            <c:numRef>
              <c:f>Hárok6!$B$4:$N$4</c:f>
              <c:numCache>
                <c:formatCode>General</c:formatCode>
                <c:ptCount val="13"/>
                <c:pt idx="0">
                  <c:v>7.3</c:v>
                </c:pt>
                <c:pt idx="1">
                  <c:v>7.3</c:v>
                </c:pt>
                <c:pt idx="2">
                  <c:v>7.05</c:v>
                </c:pt>
                <c:pt idx="3">
                  <c:v>7.12</c:v>
                </c:pt>
                <c:pt idx="4">
                  <c:v>7.12</c:v>
                </c:pt>
                <c:pt idx="5">
                  <c:v>7.12</c:v>
                </c:pt>
                <c:pt idx="6">
                  <c:v>7.47</c:v>
                </c:pt>
                <c:pt idx="7">
                  <c:v>7.09</c:v>
                </c:pt>
                <c:pt idx="8">
                  <c:v>6.83</c:v>
                </c:pt>
                <c:pt idx="9">
                  <c:v>6.67</c:v>
                </c:pt>
                <c:pt idx="10">
                  <c:v>6.67</c:v>
                </c:pt>
                <c:pt idx="11">
                  <c:v>6.62</c:v>
                </c:pt>
                <c:pt idx="12">
                  <c:v>6.85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C04E-40C6-BFEB-456BC22ABA40}"/>
            </c:ext>
          </c:extLst>
        </c:ser>
        <c:ser>
          <c:idx val="3"/>
          <c:order val="3"/>
          <c:tx>
            <c:strRef>
              <c:f>Hárok6!$A$5</c:f>
              <c:strCache>
                <c:ptCount val="1"/>
                <c:pt idx="0">
                  <c:v>Hungary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numRef>
              <c:f>Hárok6!$B$1:$N$1</c:f>
              <c:numCache>
                <c:formatCode>General</c:formatCode>
                <c:ptCount val="13"/>
                <c:pt idx="0">
                  <c:v>2006</c:v>
                </c:pt>
                <c:pt idx="1">
                  <c:v>2008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</c:numCache>
            </c:numRef>
          </c:cat>
          <c:val>
            <c:numRef>
              <c:f>Hárok6!$B$5:$N$5</c:f>
              <c:numCache>
                <c:formatCode>General</c:formatCode>
                <c:ptCount val="13"/>
                <c:pt idx="0">
                  <c:v>7.53</c:v>
                </c:pt>
                <c:pt idx="1">
                  <c:v>7.44</c:v>
                </c:pt>
                <c:pt idx="2">
                  <c:v>7.21</c:v>
                </c:pt>
                <c:pt idx="3">
                  <c:v>7.04</c:v>
                </c:pt>
                <c:pt idx="4">
                  <c:v>6.96</c:v>
                </c:pt>
                <c:pt idx="5">
                  <c:v>6.96</c:v>
                </c:pt>
                <c:pt idx="6">
                  <c:v>6.9</c:v>
                </c:pt>
                <c:pt idx="7">
                  <c:v>6.84</c:v>
                </c:pt>
                <c:pt idx="8">
                  <c:v>6.72</c:v>
                </c:pt>
                <c:pt idx="9">
                  <c:v>6.64</c:v>
                </c:pt>
                <c:pt idx="10">
                  <c:v>6.63</c:v>
                </c:pt>
                <c:pt idx="11">
                  <c:v>6.63</c:v>
                </c:pt>
                <c:pt idx="12">
                  <c:v>6.56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C04E-40C6-BFEB-456BC22ABA40}"/>
            </c:ext>
          </c:extLst>
        </c:ser>
        <c:ser>
          <c:idx val="4"/>
          <c:order val="4"/>
          <c:tx>
            <c:strRef>
              <c:f>Hárok6!$A$6</c:f>
              <c:strCache>
                <c:ptCount val="1"/>
                <c:pt idx="0">
                  <c:v>Ukraine</c:v>
                </c:pt>
              </c:strCache>
            </c:strRef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cat>
            <c:numRef>
              <c:f>Hárok6!$B$1:$N$1</c:f>
              <c:numCache>
                <c:formatCode>General</c:formatCode>
                <c:ptCount val="13"/>
                <c:pt idx="0">
                  <c:v>2006</c:v>
                </c:pt>
                <c:pt idx="1">
                  <c:v>2008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</c:numCache>
            </c:numRef>
          </c:cat>
          <c:val>
            <c:numRef>
              <c:f>Hárok6!$B$6:$N$6</c:f>
              <c:numCache>
                <c:formatCode>General</c:formatCode>
                <c:ptCount val="13"/>
                <c:pt idx="0">
                  <c:v>6.94</c:v>
                </c:pt>
                <c:pt idx="1">
                  <c:v>6.94</c:v>
                </c:pt>
                <c:pt idx="2">
                  <c:v>6.3</c:v>
                </c:pt>
                <c:pt idx="3">
                  <c:v>5.94</c:v>
                </c:pt>
                <c:pt idx="4">
                  <c:v>5.91</c:v>
                </c:pt>
                <c:pt idx="5">
                  <c:v>5.84</c:v>
                </c:pt>
                <c:pt idx="6">
                  <c:v>5.42</c:v>
                </c:pt>
                <c:pt idx="7">
                  <c:v>5.7</c:v>
                </c:pt>
                <c:pt idx="8">
                  <c:v>5.7</c:v>
                </c:pt>
                <c:pt idx="9">
                  <c:v>5.69</c:v>
                </c:pt>
                <c:pt idx="10">
                  <c:v>5.69</c:v>
                </c:pt>
                <c:pt idx="11">
                  <c:v>5.9</c:v>
                </c:pt>
                <c:pt idx="12">
                  <c:v>5.81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C04E-40C6-BFEB-456BC22ABA40}"/>
            </c:ext>
          </c:extLst>
        </c:ser>
        <c:ser>
          <c:idx val="5"/>
          <c:order val="5"/>
          <c:tx>
            <c:strRef>
              <c:f>Hárok6!$A$7</c:f>
              <c:strCache>
                <c:ptCount val="1"/>
                <c:pt idx="0">
                  <c:v>Russia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cat>
            <c:numRef>
              <c:f>Hárok6!$B$1:$N$1</c:f>
              <c:numCache>
                <c:formatCode>General</c:formatCode>
                <c:ptCount val="13"/>
                <c:pt idx="0">
                  <c:v>2006</c:v>
                </c:pt>
                <c:pt idx="1">
                  <c:v>2008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</c:numCache>
            </c:numRef>
          </c:cat>
          <c:val>
            <c:numRef>
              <c:f>Hárok6!$B$7:$N$7</c:f>
              <c:numCache>
                <c:formatCode>General</c:formatCode>
                <c:ptCount val="13"/>
                <c:pt idx="0">
                  <c:v>5.0199999999999996</c:v>
                </c:pt>
                <c:pt idx="1">
                  <c:v>4.4800000000000004</c:v>
                </c:pt>
                <c:pt idx="2">
                  <c:v>4.26</c:v>
                </c:pt>
                <c:pt idx="3">
                  <c:v>3.92</c:v>
                </c:pt>
                <c:pt idx="4">
                  <c:v>3.74</c:v>
                </c:pt>
                <c:pt idx="5">
                  <c:v>3.59</c:v>
                </c:pt>
                <c:pt idx="6">
                  <c:v>3.39</c:v>
                </c:pt>
                <c:pt idx="7">
                  <c:v>3.31</c:v>
                </c:pt>
                <c:pt idx="8">
                  <c:v>3.24</c:v>
                </c:pt>
                <c:pt idx="9">
                  <c:v>3.17</c:v>
                </c:pt>
                <c:pt idx="10">
                  <c:v>2.94</c:v>
                </c:pt>
                <c:pt idx="11">
                  <c:v>3.11</c:v>
                </c:pt>
                <c:pt idx="12">
                  <c:v>3.31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C04E-40C6-BFEB-456BC22ABA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345047152"/>
        <c:axId val="1347243680"/>
      </c:lineChart>
      <c:catAx>
        <c:axId val="13450471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1347243680"/>
        <c:crosses val="autoZero"/>
        <c:auto val="1"/>
        <c:lblAlgn val="ctr"/>
        <c:lblOffset val="100"/>
        <c:noMultiLvlLbl val="0"/>
      </c:catAx>
      <c:valAx>
        <c:axId val="1347243680"/>
        <c:scaling>
          <c:orientation val="minMax"/>
          <c:max val="1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13450471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k-SK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solidFill>
        <a:schemeClr val="bg1">
          <a:lumMod val="65000"/>
        </a:schemeClr>
      </a:solidFill>
    </a:ln>
    <a:effectLst/>
  </c:spPr>
  <c:txPr>
    <a:bodyPr/>
    <a:lstStyle/>
    <a:p>
      <a:pPr>
        <a:defRPr/>
      </a:pPr>
      <a:endParaRPr lang="sk-SK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549DCD-1C55-45B9-896D-45520341B9E2}" type="datetimeFigureOut">
              <a:rPr lang="en-US" smtClean="0"/>
              <a:t>6/14/2021</a:t>
            </a:fld>
            <a:endParaRPr lang="en-US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932BB0-78E4-4A98-BFC1-9409A124D4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7441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/>
              <a:t>Výskumná</a:t>
            </a:r>
            <a:r>
              <a:rPr lang="sk-SK" baseline="0"/>
              <a:t> agentúra The Economist Intelligence Unit so sídlom v Londýne rozlišuje:</a:t>
            </a:r>
          </a:p>
          <a:p>
            <a:pPr marL="228600" indent="-228600">
              <a:buAutoNum type="arabicPeriod"/>
            </a:pPr>
            <a:r>
              <a:rPr lang="sk-SK" baseline="0"/>
              <a:t>Plne rozvinuté demokracie</a:t>
            </a:r>
          </a:p>
          <a:p>
            <a:pPr marL="228600" indent="-228600">
              <a:buAutoNum type="arabicPeriod"/>
            </a:pPr>
            <a:r>
              <a:rPr lang="sk-SK" baseline="0"/>
              <a:t>Narušené demokracie</a:t>
            </a:r>
          </a:p>
          <a:p>
            <a:pPr marL="228600" indent="-228600">
              <a:buAutoNum type="arabicPeriod"/>
            </a:pPr>
            <a:r>
              <a:rPr lang="sk-SK" baseline="0"/>
              <a:t>Hybridné režimy so znakmi demokracie aj autoritatívnych režimov</a:t>
            </a:r>
          </a:p>
          <a:p>
            <a:pPr marL="228600" indent="-228600">
              <a:buAutoNum type="arabicPeriod"/>
            </a:pPr>
            <a:r>
              <a:rPr lang="sk-SK" baseline="0"/>
              <a:t>Autoritatívne režimy </a:t>
            </a:r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BAC95-5E16-4AD1-954F-45CAB9E4BAE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2435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sk-SK"/>
              <a:t>V plne rozvinutých demokraciách žije len 5,7 % svetovej populácie.</a:t>
            </a:r>
            <a:r>
              <a:rPr lang="sk-SK" baseline="0"/>
              <a:t> Ide o 22 štátov, medzi nimi je napríklad Kanada, Austrália, Nový Zéland a viacero členov EÚ.</a:t>
            </a:r>
            <a:endParaRPr lang="sk-SK"/>
          </a:p>
          <a:p>
            <a:pPr marL="171450" indent="-171450">
              <a:buFontTx/>
              <a:buChar char="-"/>
            </a:pPr>
            <a:r>
              <a:rPr lang="sk-SK"/>
              <a:t>Najviac ľudí (42,7</a:t>
            </a:r>
            <a:r>
              <a:rPr lang="sk-SK" baseline="0"/>
              <a:t> %) </a:t>
            </a:r>
            <a:r>
              <a:rPr lang="sk-SK"/>
              <a:t>žije</a:t>
            </a:r>
            <a:r>
              <a:rPr lang="sk-SK" baseline="0"/>
              <a:t> v narušených demokraciách, kde patrí aj Slovensko.</a:t>
            </a:r>
          </a:p>
          <a:p>
            <a:pPr marL="171450" indent="-171450">
              <a:buFontTx/>
              <a:buChar char="-"/>
            </a:pPr>
            <a:r>
              <a:rPr lang="sk-SK" baseline="0"/>
              <a:t>Viac ako tretina svetovej populácie žije v autoritatívnych režimoch.</a:t>
            </a:r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9BAC95-5E16-4AD1-954F-45CAB9E4BAE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3954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B44BA-4896-4E35-9DD5-C32ADA628E34}" type="datetimeFigureOut">
              <a:rPr lang="en-US" smtClean="0"/>
              <a:t>6/14/2021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1AA4E-BDF2-4E16-AEB0-DCB06B711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226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B44BA-4896-4E35-9DD5-C32ADA628E34}" type="datetimeFigureOut">
              <a:rPr lang="en-US" smtClean="0"/>
              <a:t>6/14/2021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1AA4E-BDF2-4E16-AEB0-DCB06B711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673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B44BA-4896-4E35-9DD5-C32ADA628E34}" type="datetimeFigureOut">
              <a:rPr lang="en-US" smtClean="0"/>
              <a:t>6/14/2021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1AA4E-BDF2-4E16-AEB0-DCB06B711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32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B44BA-4896-4E35-9DD5-C32ADA628E34}" type="datetimeFigureOut">
              <a:rPr lang="en-US" smtClean="0"/>
              <a:t>6/14/2021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1AA4E-BDF2-4E16-AEB0-DCB06B711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0570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B44BA-4896-4E35-9DD5-C32ADA628E34}" type="datetimeFigureOut">
              <a:rPr lang="en-US" smtClean="0"/>
              <a:t>6/14/2021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1AA4E-BDF2-4E16-AEB0-DCB06B711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31174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B44BA-4896-4E35-9DD5-C32ADA628E34}" type="datetimeFigureOut">
              <a:rPr lang="en-US" smtClean="0"/>
              <a:t>6/14/2021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1AA4E-BDF2-4E16-AEB0-DCB06B711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0084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B44BA-4896-4E35-9DD5-C32ADA628E34}" type="datetimeFigureOut">
              <a:rPr lang="en-US" smtClean="0"/>
              <a:t>6/14/2021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1AA4E-BDF2-4E16-AEB0-DCB06B711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936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B44BA-4896-4E35-9DD5-C32ADA628E34}" type="datetimeFigureOut">
              <a:rPr lang="en-US" smtClean="0"/>
              <a:t>6/14/2021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1AA4E-BDF2-4E16-AEB0-DCB06B711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980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B44BA-4896-4E35-9DD5-C32ADA628E34}" type="datetimeFigureOut">
              <a:rPr lang="en-US" smtClean="0"/>
              <a:t>6/14/2021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1AA4E-BDF2-4E16-AEB0-DCB06B711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3243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B44BA-4896-4E35-9DD5-C32ADA628E34}" type="datetimeFigureOut">
              <a:rPr lang="en-US" smtClean="0"/>
              <a:t>6/14/2021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1AA4E-BDF2-4E16-AEB0-DCB06B711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696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B44BA-4896-4E35-9DD5-C32ADA628E34}" type="datetimeFigureOut">
              <a:rPr lang="en-US" smtClean="0"/>
              <a:t>6/14/2021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1AA4E-BDF2-4E16-AEB0-DCB06B711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032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0B44BA-4896-4E35-9DD5-C32ADA628E34}" type="datetimeFigureOut">
              <a:rPr lang="en-US" smtClean="0"/>
              <a:t>6/14/2021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31AA4E-BDF2-4E16-AEB0-DCB06B711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257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neko.sk/projekty/strengthening-democratic-resilience-of-key-public-institutions-in-ukraine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l"/>
            <a:r>
              <a:rPr lang="sk-SK" b="1" dirty="0" err="1"/>
              <a:t>Quality</a:t>
            </a:r>
            <a:r>
              <a:rPr lang="sk-SK" b="1" dirty="0"/>
              <a:t> of </a:t>
            </a:r>
            <a:r>
              <a:rPr lang="sk-SK" b="1" dirty="0" err="1"/>
              <a:t>democracy</a:t>
            </a:r>
            <a:r>
              <a:rPr lang="sk-SK" b="1" dirty="0"/>
              <a:t> in </a:t>
            </a:r>
            <a:r>
              <a:rPr lang="sk-SK" b="1" dirty="0" err="1"/>
              <a:t>Ukraine</a:t>
            </a:r>
            <a:r>
              <a:rPr lang="sk-SK" b="1" dirty="0"/>
              <a:t> </a:t>
            </a:r>
            <a:r>
              <a:rPr lang="sk-SK" b="1" dirty="0" err="1"/>
              <a:t>compared</a:t>
            </a:r>
            <a:r>
              <a:rPr lang="sk-SK" b="1" dirty="0"/>
              <a:t> to </a:t>
            </a:r>
            <a:r>
              <a:rPr lang="sk-SK" b="1" dirty="0" err="1"/>
              <a:t>other</a:t>
            </a:r>
            <a:r>
              <a:rPr lang="sk-SK" b="1" dirty="0"/>
              <a:t> </a:t>
            </a:r>
            <a:r>
              <a:rPr lang="sk-SK" b="1" dirty="0" err="1"/>
              <a:t>countries</a:t>
            </a:r>
            <a:endParaRPr lang="en-US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3886200"/>
            <a:ext cx="6656784" cy="2351112"/>
          </a:xfrm>
        </p:spPr>
        <p:txBody>
          <a:bodyPr>
            <a:normAutofit fontScale="92500" lnSpcReduction="10000"/>
          </a:bodyPr>
          <a:lstStyle/>
          <a:p>
            <a:pPr algn="r"/>
            <a:r>
              <a:rPr lang="sk-SK" dirty="0">
                <a:solidFill>
                  <a:schemeClr val="tx1"/>
                </a:solidFill>
              </a:rPr>
              <a:t>Peter Golias, INEKO</a:t>
            </a:r>
          </a:p>
          <a:p>
            <a:pPr algn="r"/>
            <a:r>
              <a:rPr lang="sk-SK" dirty="0" err="1">
                <a:solidFill>
                  <a:schemeClr val="tx1"/>
                </a:solidFill>
              </a:rPr>
              <a:t>June</a:t>
            </a:r>
            <a:r>
              <a:rPr lang="sk-SK" dirty="0">
                <a:solidFill>
                  <a:schemeClr val="tx1"/>
                </a:solidFill>
              </a:rPr>
              <a:t> 29, 2021</a:t>
            </a:r>
          </a:p>
          <a:p>
            <a:pPr algn="r"/>
            <a:r>
              <a:rPr lang="sk-SK" dirty="0">
                <a:solidFill>
                  <a:schemeClr val="tx1"/>
                </a:solidFill>
                <a:effectLst/>
              </a:rPr>
              <a:t>Video-</a:t>
            </a:r>
            <a:r>
              <a:rPr lang="sk-SK" dirty="0" err="1">
                <a:solidFill>
                  <a:schemeClr val="tx1"/>
                </a:solidFill>
                <a:effectLst/>
              </a:rPr>
              <a:t>conference</a:t>
            </a:r>
            <a:r>
              <a:rPr lang="sk-SK" dirty="0">
                <a:solidFill>
                  <a:schemeClr val="tx1"/>
                </a:solidFill>
                <a:effectLst/>
              </a:rPr>
              <a:t>: </a:t>
            </a:r>
            <a:r>
              <a:rPr lang="sk-SK" dirty="0" err="1">
                <a:solidFill>
                  <a:schemeClr val="tx1"/>
                </a:solidFill>
                <a:effectLst/>
              </a:rPr>
              <a:t>Presentation</a:t>
            </a:r>
            <a:r>
              <a:rPr lang="sk-SK" dirty="0">
                <a:solidFill>
                  <a:schemeClr val="tx1"/>
                </a:solidFill>
                <a:effectLst/>
              </a:rPr>
              <a:t> of </a:t>
            </a:r>
            <a:r>
              <a:rPr lang="sk-SK" dirty="0" err="1">
                <a:solidFill>
                  <a:schemeClr val="tx1"/>
                </a:solidFill>
                <a:effectLst/>
              </a:rPr>
              <a:t>the</a:t>
            </a:r>
            <a:r>
              <a:rPr lang="sk-SK" dirty="0">
                <a:solidFill>
                  <a:schemeClr val="tx1"/>
                </a:solidFill>
                <a:effectLst/>
              </a:rPr>
              <a:t> </a:t>
            </a:r>
            <a:r>
              <a:rPr lang="sk-SK" dirty="0" err="1">
                <a:solidFill>
                  <a:schemeClr val="tx1"/>
                </a:solidFill>
                <a:effectLst/>
              </a:rPr>
              <a:t>Independence</a:t>
            </a:r>
            <a:r>
              <a:rPr lang="sk-SK" dirty="0">
                <a:solidFill>
                  <a:schemeClr val="tx1"/>
                </a:solidFill>
                <a:effectLst/>
              </a:rPr>
              <a:t> Index of </a:t>
            </a:r>
            <a:r>
              <a:rPr lang="sk-SK" dirty="0" err="1">
                <a:solidFill>
                  <a:schemeClr val="tx1"/>
                </a:solidFill>
                <a:effectLst/>
              </a:rPr>
              <a:t>key</a:t>
            </a:r>
            <a:r>
              <a:rPr lang="sk-SK" dirty="0">
                <a:solidFill>
                  <a:schemeClr val="tx1"/>
                </a:solidFill>
                <a:effectLst/>
              </a:rPr>
              <a:t> </a:t>
            </a:r>
            <a:r>
              <a:rPr lang="sk-SK" dirty="0" err="1">
                <a:solidFill>
                  <a:schemeClr val="tx1"/>
                </a:solidFill>
                <a:effectLst/>
              </a:rPr>
              <a:t>public</a:t>
            </a:r>
            <a:r>
              <a:rPr lang="sk-SK" dirty="0">
                <a:solidFill>
                  <a:schemeClr val="tx1"/>
                </a:solidFill>
                <a:effectLst/>
              </a:rPr>
              <a:t> </a:t>
            </a:r>
            <a:r>
              <a:rPr lang="sk-SK" dirty="0" err="1">
                <a:solidFill>
                  <a:schemeClr val="tx1"/>
                </a:solidFill>
                <a:effectLst/>
              </a:rPr>
              <a:t>institutions</a:t>
            </a:r>
            <a:r>
              <a:rPr lang="sk-SK" dirty="0">
                <a:solidFill>
                  <a:schemeClr val="tx1"/>
                </a:solidFill>
                <a:effectLst/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in </a:t>
            </a:r>
            <a:r>
              <a:rPr lang="sk-SK" dirty="0" err="1">
                <a:solidFill>
                  <a:schemeClr val="tx1"/>
                </a:solidFill>
              </a:rPr>
              <a:t>Ukraine</a:t>
            </a:r>
            <a:endParaRPr lang="sk-SK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685110"/>
            <a:ext cx="2007609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339" y="238125"/>
            <a:ext cx="1904453" cy="1609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ok 6" descr="C:\Users\zuzanal\AppData\Local\Temp\Temp1_Logo SlovakAid all (3).zip\SlovakAid GIS MALE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04663"/>
            <a:ext cx="2232248" cy="108012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46784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/>
              <a:t>How democracy works?</a:t>
            </a:r>
            <a:endParaRPr lang="en-US" b="1"/>
          </a:p>
        </p:txBody>
      </p:sp>
      <p:sp>
        <p:nvSpPr>
          <p:cNvPr id="3" name="Obdĺžnik 2"/>
          <p:cNvSpPr/>
          <p:nvPr/>
        </p:nvSpPr>
        <p:spPr>
          <a:xfrm>
            <a:off x="620914" y="2407368"/>
            <a:ext cx="2353105" cy="4471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dirty="0"/>
              <a:t>Regular free elections</a:t>
            </a:r>
            <a:endParaRPr lang="en-US" dirty="0"/>
          </a:p>
        </p:txBody>
      </p:sp>
      <p:sp>
        <p:nvSpPr>
          <p:cNvPr id="4" name="Obdĺžnik 3"/>
          <p:cNvSpPr/>
          <p:nvPr/>
        </p:nvSpPr>
        <p:spPr>
          <a:xfrm>
            <a:off x="3464458" y="2409992"/>
            <a:ext cx="2376264" cy="4471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dirty="0"/>
              <a:t>Open public debate</a:t>
            </a:r>
            <a:endParaRPr lang="en-US" dirty="0"/>
          </a:p>
        </p:txBody>
      </p:sp>
      <p:sp>
        <p:nvSpPr>
          <p:cNvPr id="5" name="Obdĺžnik 4"/>
          <p:cNvSpPr/>
          <p:nvPr/>
        </p:nvSpPr>
        <p:spPr>
          <a:xfrm>
            <a:off x="6373062" y="2400581"/>
            <a:ext cx="2331678" cy="453935"/>
          </a:xfrm>
          <a:prstGeom prst="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dirty="0"/>
              <a:t>Division of power</a:t>
            </a:r>
            <a:endParaRPr lang="en-US" dirty="0"/>
          </a:p>
        </p:txBody>
      </p:sp>
      <p:sp>
        <p:nvSpPr>
          <p:cNvPr id="6" name="Obdĺžnik 5"/>
          <p:cNvSpPr/>
          <p:nvPr/>
        </p:nvSpPr>
        <p:spPr>
          <a:xfrm>
            <a:off x="3032410" y="3228075"/>
            <a:ext cx="3240360" cy="436015"/>
          </a:xfrm>
          <a:prstGeom prst="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b="1" dirty="0"/>
              <a:t>Minimizing „power abuse“</a:t>
            </a:r>
            <a:endParaRPr lang="en-US" b="1" dirty="0"/>
          </a:p>
        </p:txBody>
      </p:sp>
      <p:sp>
        <p:nvSpPr>
          <p:cNvPr id="7" name="Obdĺžnik 6"/>
          <p:cNvSpPr/>
          <p:nvPr/>
        </p:nvSpPr>
        <p:spPr>
          <a:xfrm>
            <a:off x="576148" y="4016820"/>
            <a:ext cx="2376264" cy="4938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dirty="0"/>
              <a:t>Solving problems</a:t>
            </a:r>
            <a:endParaRPr lang="en-US" dirty="0"/>
          </a:p>
        </p:txBody>
      </p:sp>
      <p:sp>
        <p:nvSpPr>
          <p:cNvPr id="9" name="Obdĺžnik 8"/>
          <p:cNvSpPr/>
          <p:nvPr/>
        </p:nvSpPr>
        <p:spPr>
          <a:xfrm>
            <a:off x="6291214" y="4040245"/>
            <a:ext cx="2297084" cy="4921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dirty="0"/>
              <a:t>Innovation</a:t>
            </a:r>
            <a:endParaRPr lang="en-US" dirty="0"/>
          </a:p>
        </p:txBody>
      </p:sp>
      <p:sp>
        <p:nvSpPr>
          <p:cNvPr id="10" name="Obdĺžnik 9"/>
          <p:cNvSpPr/>
          <p:nvPr/>
        </p:nvSpPr>
        <p:spPr>
          <a:xfrm>
            <a:off x="3466706" y="4016820"/>
            <a:ext cx="2374016" cy="4938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dirty="0"/>
              <a:t>Social capital</a:t>
            </a:r>
            <a:endParaRPr lang="en-US" dirty="0"/>
          </a:p>
        </p:txBody>
      </p:sp>
      <p:sp>
        <p:nvSpPr>
          <p:cNvPr id="11" name="Obdĺžnik 10"/>
          <p:cNvSpPr/>
          <p:nvPr/>
        </p:nvSpPr>
        <p:spPr>
          <a:xfrm>
            <a:off x="3079754" y="4902238"/>
            <a:ext cx="3236548" cy="4222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b="1" dirty="0"/>
              <a:t>Higher standard of living</a:t>
            </a:r>
            <a:endParaRPr lang="en-US" b="1" dirty="0"/>
          </a:p>
        </p:txBody>
      </p:sp>
      <p:cxnSp>
        <p:nvCxnSpPr>
          <p:cNvPr id="13" name="Rovná spojovacia šípka 12"/>
          <p:cNvCxnSpPr>
            <a:cxnSpLocks/>
            <a:stCxn id="3" idx="2"/>
          </p:cNvCxnSpPr>
          <p:nvPr/>
        </p:nvCxnSpPr>
        <p:spPr>
          <a:xfrm>
            <a:off x="1797467" y="2854516"/>
            <a:ext cx="1276844" cy="36577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Rovná spojovacia šípka 15"/>
          <p:cNvCxnSpPr>
            <a:cxnSpLocks/>
            <a:stCxn id="4" idx="2"/>
            <a:endCxn id="6" idx="0"/>
          </p:cNvCxnSpPr>
          <p:nvPr/>
        </p:nvCxnSpPr>
        <p:spPr>
          <a:xfrm>
            <a:off x="4652590" y="2857139"/>
            <a:ext cx="0" cy="370936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Rovná spojovacia šípka 21"/>
          <p:cNvCxnSpPr>
            <a:cxnSpLocks/>
            <a:stCxn id="5" idx="2"/>
          </p:cNvCxnSpPr>
          <p:nvPr/>
        </p:nvCxnSpPr>
        <p:spPr>
          <a:xfrm flipH="1">
            <a:off x="6272771" y="2854516"/>
            <a:ext cx="1266130" cy="380544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Rovná spojovacia šípka 23"/>
          <p:cNvCxnSpPr>
            <a:cxnSpLocks/>
          </p:cNvCxnSpPr>
          <p:nvPr/>
        </p:nvCxnSpPr>
        <p:spPr>
          <a:xfrm flipH="1">
            <a:off x="2952413" y="3678938"/>
            <a:ext cx="669133" cy="361307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Rovná spojovacia šípka 25"/>
          <p:cNvCxnSpPr>
            <a:cxnSpLocks/>
            <a:stCxn id="6" idx="2"/>
          </p:cNvCxnSpPr>
          <p:nvPr/>
        </p:nvCxnSpPr>
        <p:spPr>
          <a:xfrm>
            <a:off x="4652590" y="3664090"/>
            <a:ext cx="0" cy="344941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Rovná spojovacia šípka 27"/>
          <p:cNvCxnSpPr>
            <a:cxnSpLocks/>
          </p:cNvCxnSpPr>
          <p:nvPr/>
        </p:nvCxnSpPr>
        <p:spPr>
          <a:xfrm>
            <a:off x="5683635" y="3671879"/>
            <a:ext cx="635627" cy="380213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ovná spojovacia šípka 34"/>
          <p:cNvCxnSpPr/>
          <p:nvPr/>
        </p:nvCxnSpPr>
        <p:spPr>
          <a:xfrm>
            <a:off x="2974019" y="4221088"/>
            <a:ext cx="504056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Rovná spojovacia šípka 35"/>
          <p:cNvCxnSpPr/>
          <p:nvPr/>
        </p:nvCxnSpPr>
        <p:spPr>
          <a:xfrm>
            <a:off x="5803946" y="4221088"/>
            <a:ext cx="540832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ovná spojovacia šípka 37"/>
          <p:cNvCxnSpPr>
            <a:cxnSpLocks/>
            <a:stCxn id="10" idx="2"/>
          </p:cNvCxnSpPr>
          <p:nvPr/>
        </p:nvCxnSpPr>
        <p:spPr>
          <a:xfrm>
            <a:off x="4653714" y="4510631"/>
            <a:ext cx="0" cy="392694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Rovná spojovacia šípka 39"/>
          <p:cNvCxnSpPr/>
          <p:nvPr/>
        </p:nvCxnSpPr>
        <p:spPr>
          <a:xfrm flipH="1">
            <a:off x="2946888" y="4365104"/>
            <a:ext cx="504056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Rovná spojovacia šípka 41"/>
          <p:cNvCxnSpPr/>
          <p:nvPr/>
        </p:nvCxnSpPr>
        <p:spPr>
          <a:xfrm flipH="1">
            <a:off x="5840722" y="4365104"/>
            <a:ext cx="504056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Rovná spojovacia šípka 44"/>
          <p:cNvCxnSpPr>
            <a:cxnSpLocks/>
            <a:stCxn id="7" idx="2"/>
          </p:cNvCxnSpPr>
          <p:nvPr/>
        </p:nvCxnSpPr>
        <p:spPr>
          <a:xfrm>
            <a:off x="1764280" y="4510631"/>
            <a:ext cx="1315474" cy="391607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Rovná spojovacia šípka 46"/>
          <p:cNvCxnSpPr>
            <a:cxnSpLocks/>
            <a:stCxn id="9" idx="2"/>
          </p:cNvCxnSpPr>
          <p:nvPr/>
        </p:nvCxnSpPr>
        <p:spPr>
          <a:xfrm flipH="1">
            <a:off x="6291214" y="4532409"/>
            <a:ext cx="1148542" cy="400525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Obdĺžnik 49"/>
          <p:cNvSpPr/>
          <p:nvPr/>
        </p:nvSpPr>
        <p:spPr>
          <a:xfrm>
            <a:off x="628637" y="1412776"/>
            <a:ext cx="8084970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dirty="0"/>
              <a:t>Good environment: market economy, economic growth, educated and engaged citizens/political elites/businesses, supportive foreign actors</a:t>
            </a:r>
            <a:endParaRPr lang="en-US" dirty="0"/>
          </a:p>
        </p:txBody>
      </p:sp>
      <p:sp>
        <p:nvSpPr>
          <p:cNvPr id="67" name="Šípka dolu 66"/>
          <p:cNvSpPr/>
          <p:nvPr/>
        </p:nvSpPr>
        <p:spPr>
          <a:xfrm>
            <a:off x="4544578" y="1988840"/>
            <a:ext cx="216024" cy="391607"/>
          </a:xfrm>
          <a:prstGeom prst="down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Šípka dolu 67"/>
          <p:cNvSpPr/>
          <p:nvPr/>
        </p:nvSpPr>
        <p:spPr>
          <a:xfrm>
            <a:off x="1701034" y="1988841"/>
            <a:ext cx="216024" cy="382634"/>
          </a:xfrm>
          <a:prstGeom prst="down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Šípka dolu 68"/>
          <p:cNvSpPr/>
          <p:nvPr/>
        </p:nvSpPr>
        <p:spPr>
          <a:xfrm>
            <a:off x="7439756" y="1988841"/>
            <a:ext cx="216024" cy="368366"/>
          </a:xfrm>
          <a:prstGeom prst="down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bdĺžnik 49">
            <a:extLst>
              <a:ext uri="{FF2B5EF4-FFF2-40B4-BE49-F238E27FC236}">
                <a16:creationId xmlns:a16="http://schemas.microsoft.com/office/drawing/2014/main" id="{5BCB0C50-454E-441C-A331-122235082163}"/>
              </a:ext>
            </a:extLst>
          </p:cNvPr>
          <p:cNvSpPr/>
          <p:nvPr/>
        </p:nvSpPr>
        <p:spPr>
          <a:xfrm>
            <a:off x="576148" y="5707083"/>
            <a:ext cx="8084970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dirty="0"/>
              <a:t>Better environment: economic growth, educated and engaged citizens/political elites/businesses</a:t>
            </a:r>
            <a:endParaRPr lang="en-US" dirty="0"/>
          </a:p>
        </p:txBody>
      </p:sp>
      <p:sp>
        <p:nvSpPr>
          <p:cNvPr id="60" name="Šípka dolu 66">
            <a:extLst>
              <a:ext uri="{FF2B5EF4-FFF2-40B4-BE49-F238E27FC236}">
                <a16:creationId xmlns:a16="http://schemas.microsoft.com/office/drawing/2014/main" id="{7AEBF715-2263-4A41-8BB3-902AEAB0D952}"/>
              </a:ext>
            </a:extLst>
          </p:cNvPr>
          <p:cNvSpPr/>
          <p:nvPr/>
        </p:nvSpPr>
        <p:spPr>
          <a:xfrm>
            <a:off x="4510621" y="5324449"/>
            <a:ext cx="216024" cy="369829"/>
          </a:xfrm>
          <a:prstGeom prst="down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2E9ACA64-34B8-400D-8981-ABB605207008}"/>
              </a:ext>
            </a:extLst>
          </p:cNvPr>
          <p:cNvSpPr txBox="1"/>
          <p:nvPr/>
        </p:nvSpPr>
        <p:spPr>
          <a:xfrm>
            <a:off x="827584" y="6398696"/>
            <a:ext cx="36194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/>
              <a:t>Source: Peter Golias, INEKO, Slovakia</a:t>
            </a:r>
          </a:p>
        </p:txBody>
      </p:sp>
    </p:spTree>
    <p:extLst>
      <p:ext uri="{BB962C8B-B14F-4D97-AF65-F5344CB8AC3E}">
        <p14:creationId xmlns:p14="http://schemas.microsoft.com/office/powerpoint/2010/main" val="39361411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/>
              <a:t>Threats to democracy</a:t>
            </a:r>
            <a:endParaRPr lang="en-US" b="1"/>
          </a:p>
        </p:txBody>
      </p:sp>
      <p:sp>
        <p:nvSpPr>
          <p:cNvPr id="3" name="Obdĺžnik 2"/>
          <p:cNvSpPr/>
          <p:nvPr/>
        </p:nvSpPr>
        <p:spPr>
          <a:xfrm>
            <a:off x="899592" y="2440895"/>
            <a:ext cx="345638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b="1" dirty="0"/>
              <a:t>Authoritarianism </a:t>
            </a:r>
          </a:p>
          <a:p>
            <a:pPr algn="ctr"/>
            <a:r>
              <a:rPr lang="sk-SK" dirty="0"/>
              <a:t>Iron Law of Oligarchy: power abuse</a:t>
            </a:r>
            <a:endParaRPr lang="en-US" dirty="0"/>
          </a:p>
        </p:txBody>
      </p:sp>
      <p:sp>
        <p:nvSpPr>
          <p:cNvPr id="4" name="Obdĺžnik 3"/>
          <p:cNvSpPr/>
          <p:nvPr/>
        </p:nvSpPr>
        <p:spPr>
          <a:xfrm>
            <a:off x="4783122" y="2450295"/>
            <a:ext cx="3456384" cy="5666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b="1" dirty="0"/>
              <a:t>Populism</a:t>
            </a:r>
          </a:p>
          <a:p>
            <a:pPr algn="ctr"/>
            <a:r>
              <a:rPr lang="sk-SK" dirty="0"/>
              <a:t>Popular but bad measures</a:t>
            </a:r>
            <a:endParaRPr lang="en-US" dirty="0"/>
          </a:p>
        </p:txBody>
      </p:sp>
      <p:sp>
        <p:nvSpPr>
          <p:cNvPr id="5" name="Obdĺžnik 4"/>
          <p:cNvSpPr/>
          <p:nvPr/>
        </p:nvSpPr>
        <p:spPr>
          <a:xfrm>
            <a:off x="893726" y="3364095"/>
            <a:ext cx="7344816" cy="1337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42950" lvl="1" indent="-285750">
              <a:buFontTx/>
              <a:buChar char="-"/>
            </a:pPr>
            <a:r>
              <a:rPr lang="sk-SK" dirty="0"/>
              <a:t>Deterioration of public goods </a:t>
            </a:r>
          </a:p>
          <a:p>
            <a:pPr marL="742950" lvl="1" indent="-285750">
              <a:buFontTx/>
              <a:buChar char="-"/>
            </a:pPr>
            <a:r>
              <a:rPr lang="sk-SK" dirty="0"/>
              <a:t>Disruption of free competition, stronger monopolies</a:t>
            </a:r>
          </a:p>
          <a:p>
            <a:pPr marL="742950" lvl="1" indent="-285750">
              <a:buFontTx/>
              <a:buChar char="-"/>
            </a:pPr>
            <a:r>
              <a:rPr lang="sk-SK" dirty="0"/>
              <a:t>Waste of public money, unsustainable public finances</a:t>
            </a:r>
          </a:p>
          <a:p>
            <a:pPr marL="742950" lvl="1" indent="-285750">
              <a:buFontTx/>
              <a:buChar char="-"/>
            </a:pPr>
            <a:r>
              <a:rPr lang="sk-SK" dirty="0"/>
              <a:t>Corruption, state capture, injustice</a:t>
            </a:r>
          </a:p>
          <a:p>
            <a:pPr marL="742950" lvl="1" indent="-285750">
              <a:buFontTx/>
              <a:buChar char="-"/>
            </a:pPr>
            <a:r>
              <a:rPr lang="sk-SK" dirty="0"/>
              <a:t>Violation of human rights, attacks on minorities, violence, wars</a:t>
            </a:r>
          </a:p>
        </p:txBody>
      </p:sp>
      <p:sp>
        <p:nvSpPr>
          <p:cNvPr id="6" name="Obdĺžnik 5"/>
          <p:cNvSpPr/>
          <p:nvPr/>
        </p:nvSpPr>
        <p:spPr>
          <a:xfrm>
            <a:off x="2857171" y="5041005"/>
            <a:ext cx="345638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b="1" dirty="0"/>
              <a:t>Lower standard of living</a:t>
            </a:r>
            <a:endParaRPr lang="en-US" b="1" dirty="0"/>
          </a:p>
        </p:txBody>
      </p:sp>
      <p:cxnSp>
        <p:nvCxnSpPr>
          <p:cNvPr id="8" name="Rovná spojovacia šípka 7"/>
          <p:cNvCxnSpPr/>
          <p:nvPr/>
        </p:nvCxnSpPr>
        <p:spPr>
          <a:xfrm>
            <a:off x="4351074" y="2636912"/>
            <a:ext cx="432048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Rovná spojovacia šípka 9"/>
          <p:cNvCxnSpPr/>
          <p:nvPr/>
        </p:nvCxnSpPr>
        <p:spPr>
          <a:xfrm flipH="1">
            <a:off x="4355976" y="2852936"/>
            <a:ext cx="432048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bdĺžnik 19"/>
          <p:cNvSpPr/>
          <p:nvPr/>
        </p:nvSpPr>
        <p:spPr>
          <a:xfrm>
            <a:off x="894690" y="1488959"/>
            <a:ext cx="7344816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dirty="0"/>
              <a:t>Bad environment: economic decline, poor-educated public, corrupt political elites &amp; businesses, weak media, destructive foreign actors, etc.</a:t>
            </a:r>
            <a:endParaRPr lang="en-US" dirty="0"/>
          </a:p>
        </p:txBody>
      </p:sp>
      <p:sp>
        <p:nvSpPr>
          <p:cNvPr id="21" name="Šípka dolu 20"/>
          <p:cNvSpPr/>
          <p:nvPr/>
        </p:nvSpPr>
        <p:spPr>
          <a:xfrm>
            <a:off x="2490620" y="2074966"/>
            <a:ext cx="216024" cy="35009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DF277D4-BCF4-4C9E-9961-FEF6BC1FE824}"/>
              </a:ext>
            </a:extLst>
          </p:cNvPr>
          <p:cNvSpPr txBox="1"/>
          <p:nvPr/>
        </p:nvSpPr>
        <p:spPr>
          <a:xfrm>
            <a:off x="965911" y="6398696"/>
            <a:ext cx="36194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/>
              <a:t>Source: Peter Golias, INEKO, Slovakia</a:t>
            </a:r>
          </a:p>
        </p:txBody>
      </p:sp>
      <p:sp>
        <p:nvSpPr>
          <p:cNvPr id="16" name="Šípka dolu 20">
            <a:extLst>
              <a:ext uri="{FF2B5EF4-FFF2-40B4-BE49-F238E27FC236}">
                <a16:creationId xmlns:a16="http://schemas.microsoft.com/office/drawing/2014/main" id="{A50DE8CC-FB5F-4330-A704-F2F29C9DCD0B}"/>
              </a:ext>
            </a:extLst>
          </p:cNvPr>
          <p:cNvSpPr/>
          <p:nvPr/>
        </p:nvSpPr>
        <p:spPr>
          <a:xfrm>
            <a:off x="6372200" y="2074966"/>
            <a:ext cx="216024" cy="35009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bdĺžnik 19">
            <a:extLst>
              <a:ext uri="{FF2B5EF4-FFF2-40B4-BE49-F238E27FC236}">
                <a16:creationId xmlns:a16="http://schemas.microsoft.com/office/drawing/2014/main" id="{D58F163F-0410-4A3C-9851-E3EF12C7AFF8}"/>
              </a:ext>
            </a:extLst>
          </p:cNvPr>
          <p:cNvSpPr/>
          <p:nvPr/>
        </p:nvSpPr>
        <p:spPr>
          <a:xfrm>
            <a:off x="893726" y="5772093"/>
            <a:ext cx="7344816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dirty="0"/>
              <a:t>Worse environment: economic decline, poor-educated public, corrupt elites &amp; businesses, weak media, etc.</a:t>
            </a:r>
            <a:endParaRPr lang="en-US" dirty="0"/>
          </a:p>
        </p:txBody>
      </p:sp>
      <p:sp>
        <p:nvSpPr>
          <p:cNvPr id="25" name="Šípka dolu 20">
            <a:extLst>
              <a:ext uri="{FF2B5EF4-FFF2-40B4-BE49-F238E27FC236}">
                <a16:creationId xmlns:a16="http://schemas.microsoft.com/office/drawing/2014/main" id="{C7D9DE6D-2E2B-446A-A4FD-6BE3BF57C4F8}"/>
              </a:ext>
            </a:extLst>
          </p:cNvPr>
          <p:cNvSpPr/>
          <p:nvPr/>
        </p:nvSpPr>
        <p:spPr>
          <a:xfrm>
            <a:off x="4458122" y="5405526"/>
            <a:ext cx="216024" cy="35009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6" name="Rovná spojovacia šípka 15">
            <a:extLst>
              <a:ext uri="{FF2B5EF4-FFF2-40B4-BE49-F238E27FC236}">
                <a16:creationId xmlns:a16="http://schemas.microsoft.com/office/drawing/2014/main" id="{1C73DCE4-A561-4A47-94D4-3169B36D4276}"/>
              </a:ext>
            </a:extLst>
          </p:cNvPr>
          <p:cNvCxnSpPr>
            <a:cxnSpLocks/>
          </p:cNvCxnSpPr>
          <p:nvPr/>
        </p:nvCxnSpPr>
        <p:spPr>
          <a:xfrm>
            <a:off x="6516216" y="3036431"/>
            <a:ext cx="0" cy="320561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Rovná spojovacia šípka 15">
            <a:extLst>
              <a:ext uri="{FF2B5EF4-FFF2-40B4-BE49-F238E27FC236}">
                <a16:creationId xmlns:a16="http://schemas.microsoft.com/office/drawing/2014/main" id="{84B2179B-E1CF-4FD2-A067-BA3E5D110A32}"/>
              </a:ext>
            </a:extLst>
          </p:cNvPr>
          <p:cNvCxnSpPr>
            <a:cxnSpLocks/>
          </p:cNvCxnSpPr>
          <p:nvPr/>
        </p:nvCxnSpPr>
        <p:spPr>
          <a:xfrm>
            <a:off x="2627784" y="3036431"/>
            <a:ext cx="0" cy="320561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Rovná spojovacia šípka 15">
            <a:extLst>
              <a:ext uri="{FF2B5EF4-FFF2-40B4-BE49-F238E27FC236}">
                <a16:creationId xmlns:a16="http://schemas.microsoft.com/office/drawing/2014/main" id="{F4812601-531D-46E2-A1C0-84D501577101}"/>
              </a:ext>
            </a:extLst>
          </p:cNvPr>
          <p:cNvCxnSpPr>
            <a:cxnSpLocks/>
          </p:cNvCxnSpPr>
          <p:nvPr/>
        </p:nvCxnSpPr>
        <p:spPr>
          <a:xfrm>
            <a:off x="4585363" y="4701319"/>
            <a:ext cx="0" cy="340593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47870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lokTextu 2"/>
          <p:cNvSpPr txBox="1"/>
          <p:nvPr/>
        </p:nvSpPr>
        <p:spPr>
          <a:xfrm>
            <a:off x="3923928" y="6021288"/>
            <a:ext cx="35009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err="1"/>
              <a:t>Source</a:t>
            </a:r>
            <a:r>
              <a:rPr lang="sk-SK" dirty="0"/>
              <a:t>: EIU, </a:t>
            </a:r>
            <a:r>
              <a:rPr lang="sk-SK" dirty="0" err="1"/>
              <a:t>Democracy</a:t>
            </a:r>
            <a:r>
              <a:rPr lang="sk-SK" dirty="0"/>
              <a:t> Index 2020</a:t>
            </a:r>
            <a:endParaRPr lang="en-US" dirty="0"/>
          </a:p>
        </p:txBody>
      </p:sp>
      <p:pic>
        <p:nvPicPr>
          <p:cNvPr id="2" name="Obrázok 1">
            <a:extLst>
              <a:ext uri="{FF2B5EF4-FFF2-40B4-BE49-F238E27FC236}">
                <a16:creationId xmlns:a16="http://schemas.microsoft.com/office/drawing/2014/main" id="{7EFC90AD-C310-4954-B063-438584C976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117" y="770861"/>
            <a:ext cx="8783028" cy="5106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0873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>
            <a:extLst>
              <a:ext uri="{FF2B5EF4-FFF2-40B4-BE49-F238E27FC236}">
                <a16:creationId xmlns:a16="http://schemas.microsoft.com/office/drawing/2014/main" id="{C5A1BD3E-EC3C-4B5E-A5F3-40F3E25687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1124744"/>
            <a:ext cx="8506494" cy="2736304"/>
          </a:xfrm>
          <a:prstGeom prst="rect">
            <a:avLst/>
          </a:prstGeom>
        </p:spPr>
      </p:pic>
      <p:sp>
        <p:nvSpPr>
          <p:cNvPr id="3" name="BlokTextu 2"/>
          <p:cNvSpPr txBox="1"/>
          <p:nvPr/>
        </p:nvSpPr>
        <p:spPr>
          <a:xfrm>
            <a:off x="5292080" y="4149080"/>
            <a:ext cx="35009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err="1"/>
              <a:t>Source</a:t>
            </a:r>
            <a:r>
              <a:rPr lang="sk-SK" dirty="0"/>
              <a:t>: EIU, </a:t>
            </a:r>
            <a:r>
              <a:rPr lang="sk-SK" dirty="0" err="1"/>
              <a:t>Democracy</a:t>
            </a:r>
            <a:r>
              <a:rPr lang="sk-SK" dirty="0"/>
              <a:t> Index 2020</a:t>
            </a:r>
            <a:endParaRPr lang="en-US" dirty="0"/>
          </a:p>
        </p:txBody>
      </p:sp>
      <p:sp>
        <p:nvSpPr>
          <p:cNvPr id="6" name="Ovál 5"/>
          <p:cNvSpPr/>
          <p:nvPr/>
        </p:nvSpPr>
        <p:spPr>
          <a:xfrm>
            <a:off x="7380312" y="1988840"/>
            <a:ext cx="504056" cy="2160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0354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52095DEA-DE69-477E-96B0-FDE7E3915E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124744"/>
            <a:ext cx="8851333" cy="4766102"/>
          </a:xfrm>
          <a:prstGeom prst="rect">
            <a:avLst/>
          </a:prstGeom>
        </p:spPr>
      </p:pic>
      <p:sp>
        <p:nvSpPr>
          <p:cNvPr id="2" name="Ovál 1"/>
          <p:cNvSpPr/>
          <p:nvPr/>
        </p:nvSpPr>
        <p:spPr>
          <a:xfrm>
            <a:off x="3923928" y="4509120"/>
            <a:ext cx="1008112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0720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>
            <a:extLst>
              <a:ext uri="{FF2B5EF4-FFF2-40B4-BE49-F238E27FC236}">
                <a16:creationId xmlns:a16="http://schemas.microsoft.com/office/drawing/2014/main" id="{E7B85BBA-F9F1-4852-9993-E404BA9BAC2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49418642"/>
              </p:ext>
            </p:extLst>
          </p:nvPr>
        </p:nvGraphicFramePr>
        <p:xfrm>
          <a:off x="683568" y="620688"/>
          <a:ext cx="7992888" cy="5688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>
            <a:extLst>
              <a:ext uri="{FF2B5EF4-FFF2-40B4-BE49-F238E27FC236}">
                <a16:creationId xmlns:a16="http://schemas.microsoft.com/office/drawing/2014/main" id="{5C30F308-533D-4398-869D-7DFA377EAC02}"/>
              </a:ext>
            </a:extLst>
          </p:cNvPr>
          <p:cNvSpPr txBox="1"/>
          <p:nvPr/>
        </p:nvSpPr>
        <p:spPr>
          <a:xfrm>
            <a:off x="1179054" y="5517232"/>
            <a:ext cx="35009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err="1"/>
              <a:t>Source</a:t>
            </a:r>
            <a:r>
              <a:rPr lang="sk-SK" dirty="0"/>
              <a:t>: EIU, </a:t>
            </a:r>
            <a:r>
              <a:rPr lang="sk-SK" dirty="0" err="1"/>
              <a:t>Democracy</a:t>
            </a:r>
            <a:r>
              <a:rPr lang="sk-SK" dirty="0"/>
              <a:t> Index 2020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41460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/>
              <a:t>What they assess</a:t>
            </a:r>
            <a:endParaRPr lang="en-US" b="1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sk-SK" dirty="0" err="1"/>
              <a:t>Electoral</a:t>
            </a:r>
            <a:r>
              <a:rPr lang="sk-SK" dirty="0"/>
              <a:t> </a:t>
            </a:r>
            <a:r>
              <a:rPr lang="sk-SK" dirty="0" err="1"/>
              <a:t>system</a:t>
            </a:r>
            <a:r>
              <a:rPr lang="sk-SK" dirty="0"/>
              <a:t> (UA: 8.25) – </a:t>
            </a:r>
            <a:r>
              <a:rPr lang="sk-SK" dirty="0" err="1"/>
              <a:t>free</a:t>
            </a:r>
            <a:r>
              <a:rPr lang="sk-SK" dirty="0"/>
              <a:t> and fair </a:t>
            </a:r>
            <a:r>
              <a:rPr lang="sk-SK" dirty="0" err="1"/>
              <a:t>elections</a:t>
            </a:r>
            <a:r>
              <a:rPr lang="sk-SK" dirty="0"/>
              <a:t>, </a:t>
            </a:r>
            <a:r>
              <a:rPr lang="sk-SK" dirty="0" err="1"/>
              <a:t>political</a:t>
            </a:r>
            <a:r>
              <a:rPr lang="sk-SK" dirty="0"/>
              <a:t> </a:t>
            </a:r>
            <a:r>
              <a:rPr lang="sk-SK" dirty="0" err="1"/>
              <a:t>system</a:t>
            </a:r>
            <a:r>
              <a:rPr lang="sk-SK" dirty="0"/>
              <a:t>, etc.</a:t>
            </a:r>
          </a:p>
          <a:p>
            <a:pPr marL="514350" indent="-514350">
              <a:buFont typeface="+mj-lt"/>
              <a:buAutoNum type="arabicPeriod"/>
            </a:pPr>
            <a:r>
              <a:rPr lang="sk-SK" dirty="0" err="1"/>
              <a:t>Functioning</a:t>
            </a:r>
            <a:r>
              <a:rPr lang="sk-SK" dirty="0"/>
              <a:t> of </a:t>
            </a:r>
            <a:r>
              <a:rPr lang="sk-SK" dirty="0" err="1"/>
              <a:t>government</a:t>
            </a:r>
            <a:r>
              <a:rPr lang="sk-SK" dirty="0"/>
              <a:t> (</a:t>
            </a:r>
            <a:r>
              <a:rPr lang="sk-SK" b="1" dirty="0">
                <a:solidFill>
                  <a:srgbClr val="FF0000"/>
                </a:solidFill>
              </a:rPr>
              <a:t>UA: 2.71</a:t>
            </a:r>
            <a:r>
              <a:rPr lang="sk-SK" dirty="0"/>
              <a:t>) – </a:t>
            </a:r>
            <a:r>
              <a:rPr lang="sk-SK" dirty="0" err="1"/>
              <a:t>checks</a:t>
            </a:r>
            <a:r>
              <a:rPr lang="sk-SK" dirty="0"/>
              <a:t> and </a:t>
            </a:r>
            <a:r>
              <a:rPr lang="sk-SK" dirty="0" err="1"/>
              <a:t>balances</a:t>
            </a:r>
            <a:r>
              <a:rPr lang="sk-SK" dirty="0"/>
              <a:t>, </a:t>
            </a:r>
            <a:r>
              <a:rPr lang="sk-SK" dirty="0" err="1"/>
              <a:t>corruption</a:t>
            </a:r>
            <a:r>
              <a:rPr lang="sk-SK" dirty="0"/>
              <a:t>, trust to </a:t>
            </a:r>
            <a:r>
              <a:rPr lang="sk-SK" dirty="0" err="1"/>
              <a:t>government</a:t>
            </a:r>
            <a:r>
              <a:rPr lang="sk-SK" dirty="0"/>
              <a:t> and </a:t>
            </a:r>
            <a:r>
              <a:rPr lang="sk-SK" dirty="0" err="1"/>
              <a:t>political</a:t>
            </a:r>
            <a:r>
              <a:rPr lang="sk-SK" dirty="0"/>
              <a:t> </a:t>
            </a:r>
            <a:r>
              <a:rPr lang="sk-SK" dirty="0" err="1"/>
              <a:t>parties</a:t>
            </a:r>
            <a:r>
              <a:rPr lang="sk-SK" dirty="0"/>
              <a:t>, etc.</a:t>
            </a:r>
          </a:p>
          <a:p>
            <a:pPr marL="514350" indent="-514350">
              <a:buFont typeface="+mj-lt"/>
              <a:buAutoNum type="arabicPeriod"/>
            </a:pPr>
            <a:r>
              <a:rPr lang="sk-SK" dirty="0" err="1"/>
              <a:t>Political</a:t>
            </a:r>
            <a:r>
              <a:rPr lang="sk-SK" dirty="0"/>
              <a:t> </a:t>
            </a:r>
            <a:r>
              <a:rPr lang="sk-SK" dirty="0" err="1"/>
              <a:t>participation</a:t>
            </a:r>
            <a:r>
              <a:rPr lang="sk-SK" dirty="0"/>
              <a:t> (UA: 7.22) – </a:t>
            </a:r>
            <a:r>
              <a:rPr lang="sk-SK" dirty="0" err="1"/>
              <a:t>electoral</a:t>
            </a:r>
            <a:r>
              <a:rPr lang="sk-SK" dirty="0"/>
              <a:t> </a:t>
            </a:r>
            <a:r>
              <a:rPr lang="sk-SK" dirty="0" err="1"/>
              <a:t>participation</a:t>
            </a:r>
            <a:r>
              <a:rPr lang="sk-SK" dirty="0"/>
              <a:t>, </a:t>
            </a:r>
            <a:r>
              <a:rPr lang="sk-SK" dirty="0" err="1"/>
              <a:t>active</a:t>
            </a:r>
            <a:r>
              <a:rPr lang="sk-SK" dirty="0"/>
              <a:t> </a:t>
            </a:r>
            <a:r>
              <a:rPr lang="sk-SK" dirty="0" err="1"/>
              <a:t>membership</a:t>
            </a:r>
            <a:r>
              <a:rPr lang="sk-SK" dirty="0"/>
              <a:t> in </a:t>
            </a:r>
            <a:r>
              <a:rPr lang="sk-SK" dirty="0" err="1"/>
              <a:t>political</a:t>
            </a:r>
            <a:r>
              <a:rPr lang="sk-SK" dirty="0"/>
              <a:t> </a:t>
            </a:r>
            <a:r>
              <a:rPr lang="sk-SK" dirty="0" err="1"/>
              <a:t>organizations</a:t>
            </a:r>
            <a:r>
              <a:rPr lang="sk-SK" dirty="0"/>
              <a:t>, </a:t>
            </a:r>
            <a:r>
              <a:rPr lang="sk-SK" dirty="0" err="1"/>
              <a:t>engagement</a:t>
            </a:r>
            <a:r>
              <a:rPr lang="sk-SK" dirty="0"/>
              <a:t> of </a:t>
            </a:r>
            <a:r>
              <a:rPr lang="sk-SK" dirty="0" err="1"/>
              <a:t>citizens</a:t>
            </a:r>
            <a:r>
              <a:rPr lang="sk-SK" dirty="0"/>
              <a:t> in </a:t>
            </a:r>
            <a:r>
              <a:rPr lang="sk-SK" dirty="0" err="1"/>
              <a:t>public</a:t>
            </a:r>
            <a:r>
              <a:rPr lang="sk-SK" dirty="0"/>
              <a:t> </a:t>
            </a:r>
            <a:r>
              <a:rPr lang="sk-SK" dirty="0" err="1"/>
              <a:t>affairs</a:t>
            </a:r>
            <a:endParaRPr lang="sk-SK" dirty="0"/>
          </a:p>
          <a:p>
            <a:pPr marL="514350" indent="-514350">
              <a:buFont typeface="+mj-lt"/>
              <a:buAutoNum type="arabicPeriod"/>
            </a:pPr>
            <a:r>
              <a:rPr lang="sk-SK" dirty="0" err="1"/>
              <a:t>Political</a:t>
            </a:r>
            <a:r>
              <a:rPr lang="sk-SK" dirty="0"/>
              <a:t> </a:t>
            </a:r>
            <a:r>
              <a:rPr lang="sk-SK" dirty="0" err="1"/>
              <a:t>culture</a:t>
            </a:r>
            <a:r>
              <a:rPr lang="sk-SK" dirty="0"/>
              <a:t> (</a:t>
            </a:r>
            <a:r>
              <a:rPr lang="sk-SK" b="1" dirty="0">
                <a:solidFill>
                  <a:srgbClr val="FF0000"/>
                </a:solidFill>
              </a:rPr>
              <a:t>UA: 5.00</a:t>
            </a:r>
            <a:r>
              <a:rPr lang="sk-SK" dirty="0"/>
              <a:t>) – </a:t>
            </a:r>
            <a:r>
              <a:rPr lang="sk-SK" dirty="0" err="1"/>
              <a:t>public</a:t>
            </a:r>
            <a:r>
              <a:rPr lang="sk-SK" dirty="0"/>
              <a:t> </a:t>
            </a:r>
            <a:r>
              <a:rPr lang="sk-SK" dirty="0" err="1"/>
              <a:t>meaning</a:t>
            </a:r>
            <a:r>
              <a:rPr lang="sk-SK" dirty="0"/>
              <a:t> of </a:t>
            </a:r>
            <a:r>
              <a:rPr lang="sk-SK" dirty="0" err="1"/>
              <a:t>democracy</a:t>
            </a:r>
            <a:r>
              <a:rPr lang="sk-SK" dirty="0"/>
              <a:t> and </a:t>
            </a:r>
            <a:r>
              <a:rPr lang="sk-SK" dirty="0" err="1"/>
              <a:t>its</a:t>
            </a:r>
            <a:r>
              <a:rPr lang="sk-SK" dirty="0"/>
              <a:t> </a:t>
            </a:r>
            <a:r>
              <a:rPr lang="sk-SK" dirty="0" err="1"/>
              <a:t>links</a:t>
            </a:r>
            <a:r>
              <a:rPr lang="sk-SK" dirty="0"/>
              <a:t> to </a:t>
            </a:r>
            <a:r>
              <a:rPr lang="sk-SK" dirty="0" err="1"/>
              <a:t>public</a:t>
            </a:r>
            <a:r>
              <a:rPr lang="sk-SK" dirty="0"/>
              <a:t> </a:t>
            </a:r>
            <a:r>
              <a:rPr lang="sk-SK" dirty="0" err="1"/>
              <a:t>order</a:t>
            </a:r>
            <a:r>
              <a:rPr lang="sk-SK" dirty="0"/>
              <a:t>, </a:t>
            </a:r>
            <a:r>
              <a:rPr lang="sk-SK" dirty="0" err="1"/>
              <a:t>economy</a:t>
            </a:r>
            <a:r>
              <a:rPr lang="sk-SK" dirty="0"/>
              <a:t>, etc.</a:t>
            </a:r>
          </a:p>
          <a:p>
            <a:pPr marL="514350" indent="-514350">
              <a:buFont typeface="+mj-lt"/>
              <a:buAutoNum type="arabicPeriod"/>
            </a:pPr>
            <a:r>
              <a:rPr lang="sk-SK" dirty="0"/>
              <a:t>Civil </a:t>
            </a:r>
            <a:r>
              <a:rPr lang="sk-SK" dirty="0" err="1"/>
              <a:t>liberties</a:t>
            </a:r>
            <a:r>
              <a:rPr lang="sk-SK" dirty="0"/>
              <a:t> (</a:t>
            </a:r>
            <a:r>
              <a:rPr lang="sk-SK" b="1" dirty="0">
                <a:solidFill>
                  <a:srgbClr val="FF0000"/>
                </a:solidFill>
              </a:rPr>
              <a:t>UA: 5.88</a:t>
            </a:r>
            <a:r>
              <a:rPr lang="sk-SK" dirty="0"/>
              <a:t>) – </a:t>
            </a:r>
            <a:r>
              <a:rPr lang="sk-SK" dirty="0" err="1"/>
              <a:t>freedom</a:t>
            </a:r>
            <a:r>
              <a:rPr lang="sk-SK" dirty="0"/>
              <a:t> of </a:t>
            </a:r>
            <a:r>
              <a:rPr lang="sk-SK" dirty="0" err="1"/>
              <a:t>media</a:t>
            </a:r>
            <a:r>
              <a:rPr lang="sk-SK" dirty="0"/>
              <a:t>, rule of </a:t>
            </a:r>
            <a:r>
              <a:rPr lang="sk-SK" dirty="0" err="1"/>
              <a:t>law</a:t>
            </a:r>
            <a:r>
              <a:rPr lang="sk-SK" dirty="0"/>
              <a:t>, </a:t>
            </a:r>
            <a:r>
              <a:rPr lang="sk-SK" dirty="0" err="1"/>
              <a:t>independence</a:t>
            </a:r>
            <a:r>
              <a:rPr lang="sk-SK" dirty="0"/>
              <a:t> of </a:t>
            </a:r>
            <a:r>
              <a:rPr lang="sk-SK" dirty="0" err="1"/>
              <a:t>judiciary</a:t>
            </a:r>
            <a:r>
              <a:rPr lang="sk-SK" dirty="0"/>
              <a:t>, </a:t>
            </a:r>
            <a:r>
              <a:rPr lang="sk-SK" dirty="0" err="1"/>
              <a:t>protection</a:t>
            </a:r>
            <a:r>
              <a:rPr lang="sk-SK" dirty="0"/>
              <a:t> of </a:t>
            </a:r>
            <a:r>
              <a:rPr lang="sk-SK" dirty="0" err="1"/>
              <a:t>private</a:t>
            </a:r>
            <a:r>
              <a:rPr lang="sk-SK" dirty="0"/>
              <a:t> </a:t>
            </a:r>
            <a:r>
              <a:rPr lang="sk-SK" dirty="0" err="1"/>
              <a:t>property</a:t>
            </a:r>
            <a:r>
              <a:rPr lang="sk-SK" dirty="0"/>
              <a:t> and </a:t>
            </a:r>
            <a:r>
              <a:rPr lang="sk-SK" dirty="0" err="1"/>
              <a:t>human</a:t>
            </a:r>
            <a:r>
              <a:rPr lang="sk-SK" dirty="0"/>
              <a:t> </a:t>
            </a:r>
            <a:r>
              <a:rPr lang="sk-SK" dirty="0" err="1"/>
              <a:t>rights</a:t>
            </a:r>
            <a:r>
              <a:rPr lang="sk-SK" dirty="0"/>
              <a:t>, etc.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9323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>
            <a:extLst>
              <a:ext uri="{FF2B5EF4-FFF2-40B4-BE49-F238E27FC236}">
                <a16:creationId xmlns:a16="http://schemas.microsoft.com/office/drawing/2014/main" id="{FFB7268F-FB58-42A4-86DE-3F945F8A83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504" y="248292"/>
            <a:ext cx="8919229" cy="6205044"/>
          </a:xfrm>
          <a:prstGeom prst="rect">
            <a:avLst/>
          </a:prstGeom>
        </p:spPr>
      </p:pic>
      <p:sp>
        <p:nvSpPr>
          <p:cNvPr id="4" name="Ovál 3">
            <a:extLst>
              <a:ext uri="{FF2B5EF4-FFF2-40B4-BE49-F238E27FC236}">
                <a16:creationId xmlns:a16="http://schemas.microsoft.com/office/drawing/2014/main" id="{31F978E7-F680-4284-8B42-EBCDC25283ED}"/>
              </a:ext>
            </a:extLst>
          </p:cNvPr>
          <p:cNvSpPr/>
          <p:nvPr/>
        </p:nvSpPr>
        <p:spPr>
          <a:xfrm>
            <a:off x="5004048" y="4797152"/>
            <a:ext cx="216024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465933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>
            <a:extLst>
              <a:ext uri="{FF2B5EF4-FFF2-40B4-BE49-F238E27FC236}">
                <a16:creationId xmlns:a16="http://schemas.microsoft.com/office/drawing/2014/main" id="{BC2CD257-EF54-4E25-A057-55091EDC32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75" y="414337"/>
            <a:ext cx="8477250" cy="6029325"/>
          </a:xfrm>
          <a:prstGeom prst="rect">
            <a:avLst/>
          </a:prstGeom>
        </p:spPr>
      </p:pic>
      <p:sp>
        <p:nvSpPr>
          <p:cNvPr id="4" name="Ovál 3">
            <a:extLst>
              <a:ext uri="{FF2B5EF4-FFF2-40B4-BE49-F238E27FC236}">
                <a16:creationId xmlns:a16="http://schemas.microsoft.com/office/drawing/2014/main" id="{4376756E-86F7-4ADE-BFA0-F63045F35542}"/>
              </a:ext>
            </a:extLst>
          </p:cNvPr>
          <p:cNvSpPr/>
          <p:nvPr/>
        </p:nvSpPr>
        <p:spPr>
          <a:xfrm>
            <a:off x="4644008" y="3068960"/>
            <a:ext cx="576064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083252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>
            <a:extLst>
              <a:ext uri="{FF2B5EF4-FFF2-40B4-BE49-F238E27FC236}">
                <a16:creationId xmlns:a16="http://schemas.microsoft.com/office/drawing/2014/main" id="{070DC9F9-6595-4F85-8E08-3D38CC3819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32" y="284419"/>
            <a:ext cx="8969171" cy="6168917"/>
          </a:xfrm>
          <a:prstGeom prst="rect">
            <a:avLst/>
          </a:prstGeom>
        </p:spPr>
      </p:pic>
      <p:sp>
        <p:nvSpPr>
          <p:cNvPr id="3" name="Ovál 2">
            <a:extLst>
              <a:ext uri="{FF2B5EF4-FFF2-40B4-BE49-F238E27FC236}">
                <a16:creationId xmlns:a16="http://schemas.microsoft.com/office/drawing/2014/main" id="{55A603F9-8115-4553-9B0D-3CBAB6EF1900}"/>
              </a:ext>
            </a:extLst>
          </p:cNvPr>
          <p:cNvSpPr/>
          <p:nvPr/>
        </p:nvSpPr>
        <p:spPr>
          <a:xfrm>
            <a:off x="4716016" y="4869160"/>
            <a:ext cx="288032" cy="5760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242029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0608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sk-SK" b="1" dirty="0" err="1"/>
              <a:t>Thank</a:t>
            </a:r>
            <a:r>
              <a:rPr lang="sk-SK" b="1" dirty="0"/>
              <a:t> </a:t>
            </a:r>
            <a:r>
              <a:rPr lang="sk-SK" b="1" dirty="0" err="1"/>
              <a:t>you</a:t>
            </a:r>
            <a:r>
              <a:rPr lang="sk-SK" b="1" dirty="0"/>
              <a:t> </a:t>
            </a:r>
            <a:r>
              <a:rPr lang="sk-SK" b="1" dirty="0" err="1"/>
              <a:t>for</a:t>
            </a:r>
            <a:r>
              <a:rPr lang="sk-SK" b="1" dirty="0"/>
              <a:t> </a:t>
            </a:r>
            <a:r>
              <a:rPr lang="sk-SK" b="1" dirty="0" err="1"/>
              <a:t>your</a:t>
            </a:r>
            <a:r>
              <a:rPr lang="sk-SK" b="1" dirty="0"/>
              <a:t> </a:t>
            </a:r>
            <a:r>
              <a:rPr lang="sk-SK" b="1" dirty="0" err="1"/>
              <a:t>attention</a:t>
            </a:r>
            <a:r>
              <a:rPr lang="sk-SK" b="1" dirty="0"/>
              <a:t>!</a:t>
            </a:r>
            <a:br>
              <a:rPr lang="sk-SK" b="1" dirty="0"/>
            </a:br>
            <a:r>
              <a:rPr lang="sk-SK" sz="2000" dirty="0">
                <a:hlinkClick r:id="rId2"/>
              </a:rPr>
              <a:t>https://www.ineko.sk/projekty/strengthening-democratic-resilience-of-key-public-institutions-in-ukraine</a:t>
            </a:r>
            <a:r>
              <a:rPr lang="sk-SK" sz="2000" dirty="0"/>
              <a:t>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196529181"/>
      </p:ext>
    </p:extLst>
  </p:cSld>
  <p:clrMapOvr>
    <a:masterClrMapping/>
  </p:clrMapOvr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1085</TotalTime>
  <Words>462</Words>
  <Application>Microsoft Office PowerPoint</Application>
  <PresentationFormat>Prezentácia na obrazovke (4:3)</PresentationFormat>
  <Paragraphs>51</Paragraphs>
  <Slides>12</Slides>
  <Notes>2</Notes>
  <HiddenSlides>0</HiddenSlides>
  <MMClips>0</MMClips>
  <ScaleCrop>false</ScaleCrop>
  <HeadingPairs>
    <vt:vector size="6" baseType="variant">
      <vt:variant>
        <vt:lpstr>Použité písma</vt:lpstr>
      </vt:variant>
      <vt:variant>
        <vt:i4>2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12</vt:i4>
      </vt:variant>
    </vt:vector>
  </HeadingPairs>
  <TitlesOfParts>
    <vt:vector size="15" baseType="lpstr">
      <vt:lpstr>Arial</vt:lpstr>
      <vt:lpstr>Calibri</vt:lpstr>
      <vt:lpstr>Motív Office</vt:lpstr>
      <vt:lpstr>Quality of democracy in Ukraine compared to other countries</vt:lpstr>
      <vt:lpstr>How democracy works?</vt:lpstr>
      <vt:lpstr>Threats to democracy</vt:lpstr>
      <vt:lpstr>Prezentácia programu PowerPoint</vt:lpstr>
      <vt:lpstr>Prezentácia programu PowerPoint</vt:lpstr>
      <vt:lpstr>Prezentácia programu PowerPoint</vt:lpstr>
      <vt:lpstr>Prezentácia programu PowerPoint</vt:lpstr>
      <vt:lpstr>What they assess</vt:lpstr>
      <vt:lpstr>Prezentácia programu PowerPoint</vt:lpstr>
      <vt:lpstr>Prezentácia programu PowerPoint</vt:lpstr>
      <vt:lpstr>Prezentácia programu PowerPoint</vt:lpstr>
      <vt:lpstr>Thank you for your attention! https://www.ineko.sk/projekty/strengthening-democratic-resilience-of-key-public-institutions-in-ukraine 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Quality of democracy in Moldova compared to other countries</dc:title>
  <dc:creator>Peter Golias</dc:creator>
  <cp:lastModifiedBy>Peter Golias</cp:lastModifiedBy>
  <cp:revision>79</cp:revision>
  <dcterms:created xsi:type="dcterms:W3CDTF">2020-06-19T07:20:03Z</dcterms:created>
  <dcterms:modified xsi:type="dcterms:W3CDTF">2021-06-14T08:49:50Z</dcterms:modified>
</cp:coreProperties>
</file>