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6" r:id="rId8"/>
    <p:sldId id="263" r:id="rId9"/>
    <p:sldId id="264" r:id="rId10"/>
    <p:sldId id="262" r:id="rId11"/>
    <p:sldId id="268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1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723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649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720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81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329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55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65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55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15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668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A4974-D0C2-4307-A812-EF566E576C7C}" type="datetimeFigureOut">
              <a:rPr lang="en-US" smtClean="0"/>
              <a:t>9/28/2018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615F9-9D38-4457-B3AB-E053DB284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32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k-SK" b="1" smtClean="0"/>
              <a:t>Možnosti </a:t>
            </a:r>
            <a:r>
              <a:rPr lang="sk-SK" b="1"/>
              <a:t>širšieho využívania biosimilárnej liečby na Slovensku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sk-SK" smtClean="0">
                <a:solidFill>
                  <a:schemeClr val="tx1"/>
                </a:solidFill>
              </a:rPr>
              <a:t>Peter Goliaš</a:t>
            </a:r>
          </a:p>
          <a:p>
            <a:pPr algn="r"/>
            <a:r>
              <a:rPr lang="sk-SK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smtClean="0">
                <a:solidFill>
                  <a:schemeClr val="tx1"/>
                </a:solidFill>
              </a:rPr>
              <a:t>26.9.2018</a:t>
            </a:r>
          </a:p>
          <a:p>
            <a:pPr algn="r"/>
            <a:r>
              <a:rPr lang="sk-SK" smtClean="0">
                <a:solidFill>
                  <a:schemeClr val="tx1"/>
                </a:solidFill>
              </a:rPr>
              <a:t>BIOSIMILAR Awareness Fórum 2018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20688"/>
            <a:ext cx="1649730" cy="676275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5449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Analýza INEKO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/>
              <a:t>Analýza stavu a možností širšieho využívania biosimilárnej liečby na </a:t>
            </a:r>
            <a:r>
              <a:rPr lang="sk-SK" b="1" smtClean="0"/>
              <a:t>Slovensku</a:t>
            </a:r>
          </a:p>
          <a:p>
            <a:r>
              <a:rPr lang="sk-SK" smtClean="0"/>
              <a:t>júl – september 2018</a:t>
            </a:r>
          </a:p>
          <a:p>
            <a:r>
              <a:rPr lang="sk-SK" smtClean="0"/>
              <a:t>Analýza </a:t>
            </a:r>
            <a:r>
              <a:rPr lang="sk-SK"/>
              <a:t>vznikla vďaka finančnej podpore Asociácie generických výrobcov liekov (GENAS</a:t>
            </a:r>
            <a:r>
              <a:rPr lang="sk-SK" smtClean="0"/>
              <a:t>)</a:t>
            </a:r>
          </a:p>
          <a:p>
            <a:r>
              <a:rPr lang="sk-SK" smtClean="0"/>
              <a:t>Pri </a:t>
            </a:r>
            <a:r>
              <a:rPr lang="sk-SK"/>
              <a:t>jej spracovaní inštitút INEKO spolupracoval s Farmaceutickou fakultou Univerzity </a:t>
            </a:r>
            <a:r>
              <a:rPr lang="sk-SK" smtClean="0"/>
              <a:t>Komenského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71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Hlavné závery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smtClean="0"/>
              <a:t>EMA (2017): Za posledných 10 rokov sa nepreukázal relevantný rozdiel v nežiaducich účinkoch medzi referenčnými a biosimilárnymi liekmi</a:t>
            </a:r>
            <a:endParaRPr lang="en-US" smtClean="0"/>
          </a:p>
          <a:p>
            <a:r>
              <a:rPr lang="sk-SK" smtClean="0"/>
              <a:t>Doterajší </a:t>
            </a:r>
            <a:r>
              <a:rPr lang="sk-SK"/>
              <a:t>výskum potvrdzuje, že jednorazová zámena </a:t>
            </a:r>
            <a:r>
              <a:rPr lang="sk-SK" smtClean="0"/>
              <a:t>referenčných za biosimilárne lieky, resp. naopak, </a:t>
            </a:r>
            <a:r>
              <a:rPr lang="sk-SK"/>
              <a:t>nevedie k zhoršeniu účinnosti </a:t>
            </a:r>
            <a:r>
              <a:rPr lang="sk-SK" smtClean="0"/>
              <a:t>liečby</a:t>
            </a:r>
          </a:p>
          <a:p>
            <a:r>
              <a:rPr lang="sk-SK"/>
              <a:t>Pri viacnásobnej zámene biosimilárnych liekov zatiaľ účinky neboli dostatočne preskúmané, možný negatívny vplyv sa preto nedá </a:t>
            </a:r>
            <a:r>
              <a:rPr lang="sk-SK" smtClean="0"/>
              <a:t>vylúčiť, ale ani potvrdiť</a:t>
            </a:r>
          </a:p>
        </p:txBody>
      </p:sp>
    </p:spTree>
    <p:extLst>
      <p:ext uri="{BB962C8B-B14F-4D97-AF65-F5344CB8AC3E}">
        <p14:creationId xmlns:p14="http://schemas.microsoft.com/office/powerpoint/2010/main" val="107055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Hlavné závery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/>
              <a:t>Spomedzi </a:t>
            </a:r>
            <a:r>
              <a:rPr lang="sk-SK" smtClean="0"/>
              <a:t>47 </a:t>
            </a:r>
            <a:r>
              <a:rPr lang="sk-SK"/>
              <a:t>biosimilárnych liekov </a:t>
            </a:r>
            <a:r>
              <a:rPr lang="sk-SK" smtClean="0"/>
              <a:t>zaregistrovaných </a:t>
            </a:r>
            <a:r>
              <a:rPr lang="sk-SK"/>
              <a:t>agentúrou EMA bolo </a:t>
            </a:r>
            <a:r>
              <a:rPr lang="sk-SK" smtClean="0"/>
              <a:t>v septembri 2018 </a:t>
            </a:r>
            <a:r>
              <a:rPr lang="sk-SK"/>
              <a:t>na </a:t>
            </a:r>
            <a:r>
              <a:rPr lang="sk-SK" smtClean="0"/>
              <a:t>Slovensku </a:t>
            </a:r>
            <a:r>
              <a:rPr lang="sk-SK"/>
              <a:t>dostupných 9 liekov (</a:t>
            </a:r>
            <a:r>
              <a:rPr lang="sk-SK" smtClean="0"/>
              <a:t>19 </a:t>
            </a:r>
            <a:r>
              <a:rPr lang="sk-SK"/>
              <a:t>%), v Poľsku a Maďarsku 14 liekov </a:t>
            </a:r>
            <a:r>
              <a:rPr lang="sk-SK" smtClean="0"/>
              <a:t>(30 </a:t>
            </a:r>
            <a:r>
              <a:rPr lang="sk-SK"/>
              <a:t>%) a v Českej republike 17 liekov (</a:t>
            </a:r>
            <a:r>
              <a:rPr lang="sk-SK" smtClean="0"/>
              <a:t>36 %)</a:t>
            </a:r>
          </a:p>
          <a:p>
            <a:r>
              <a:rPr lang="sk-SK" smtClean="0"/>
              <a:t>Biosimilárne </a:t>
            </a:r>
            <a:r>
              <a:rPr lang="sk-SK"/>
              <a:t>lieky chýbajú na Slovensku s výnimkou molekuly infliximab pri všetkých účinných látkach s najväčším objemom </a:t>
            </a:r>
            <a:r>
              <a:rPr lang="sk-SK" smtClean="0"/>
              <a:t>predaja</a:t>
            </a:r>
          </a:p>
          <a:p>
            <a:r>
              <a:rPr lang="sk-SK" smtClean="0"/>
              <a:t>Na jeseň 2018 sa očakáva príchod štyroch liekov s molekulami trastuzumab a rituximab</a:t>
            </a:r>
          </a:p>
        </p:txBody>
      </p:sp>
    </p:spTree>
    <p:extLst>
      <p:ext uri="{BB962C8B-B14F-4D97-AF65-F5344CB8AC3E}">
        <p14:creationId xmlns:p14="http://schemas.microsoft.com/office/powerpoint/2010/main" val="37889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Hlavné závery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/>
              <a:t>Odhad INEKO: Ak by vstup </a:t>
            </a:r>
            <a:r>
              <a:rPr lang="sk-SK" smtClean="0"/>
              <a:t>ďalších biosimilárnych </a:t>
            </a:r>
            <a:r>
              <a:rPr lang="sk-SK"/>
              <a:t>liekov viedol k 25 – 35 % zníženiu cien liekov a toto zníženie by sa v plnej miere prejavilo vo finančnej úspore (teda nie v náraste spotreby), </a:t>
            </a:r>
            <a:r>
              <a:rPr lang="sk-SK" b="1"/>
              <a:t>získali by verejné zdroje 28 – 40 miliónov eur ročne podľa dát ŠÚKL a MCR, s.r.o. </a:t>
            </a:r>
            <a:r>
              <a:rPr lang="sk-SK"/>
              <a:t>(resp. 26 – 36 mil. eur podľa dát NCZI)</a:t>
            </a:r>
          </a:p>
          <a:p>
            <a:r>
              <a:rPr lang="sk-SK"/>
              <a:t>Perspektívne to bude viac, keďže v najbližších rokoch vyprší patentová ochrana viacerých referenčných liekov s veľkým objemom </a:t>
            </a:r>
            <a:r>
              <a:rPr lang="sk-SK" smtClean="0"/>
              <a:t>predaja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41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Odhad úspor</a:t>
            </a:r>
            <a:endParaRPr lang="en-US" u="sng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630975"/>
              </p:ext>
            </p:extLst>
          </p:nvPr>
        </p:nvGraphicFramePr>
        <p:xfrm>
          <a:off x="847877" y="1412776"/>
          <a:ext cx="7632845" cy="46805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8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3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8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9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5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83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0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Názov účinnej látky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Úhrada ZP za ATC5, 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Úhrada ZP za biosimilárne lieky, 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Podiel úhrad za biosimilárne lieky na ATC5, 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Odhad úspor pri 25-35 % poklese ceny (mil. EUR)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Adalimumab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34 277 367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8,57 – 12,00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Bevacizumab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22 280 539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5,57 – 7,80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Infliximab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16 062 325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3 065 672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19,09 %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4.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Trastuzumab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12 727 479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3,18 – 4,45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5.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Rituximab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12 249 874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3,06 – 4,29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6.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Etanercept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11 743 854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2,94 – 4,11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7.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Somatropin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8 601 234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2,15 – 3,01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8.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Enoxaparin sodium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8 335 371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2,08 – 2,92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9.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Epoetin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7 086 830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4 824 873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68,08 %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10.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Insulin glargine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5 986 612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1 353 104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22,6 %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11.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Insulin lispro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2 173 453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0,54 – 0,76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12.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Filgrastim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1 616 607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1 604 009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99,22 %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13.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Follitropin alfa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  684 997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63 289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9,24 %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14.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Teriparatide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639 379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0 %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0,16 – 0,22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>
                          <a:effectLst/>
                        </a:rPr>
                        <a:t>Spolu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>
                          <a:effectLst/>
                        </a:rPr>
                        <a:t>144 465 921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>
                          <a:effectLst/>
                        </a:rPr>
                        <a:t>10 910 947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>
                          <a:effectLst/>
                        </a:rPr>
                        <a:t>7,55 %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>
                          <a:effectLst/>
                        </a:rPr>
                        <a:t>28,26 – 39,56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00750" y="6165304"/>
            <a:ext cx="81369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Zdroj: Farmaceutická fakulta UK (na základe údajov Štátneho ústavu pre kontrolu liečiv v Bratislave a databázy Spotreba liekov na Slovensku, Modra 2000-2017, MCR, s.r.o.), prepočty autora</a:t>
            </a: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105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Príchod biosimilárov do SR</a:t>
            </a:r>
            <a:endParaRPr lang="en-US" u="sng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554436"/>
              </p:ext>
            </p:extLst>
          </p:nvPr>
        </p:nvGraphicFramePr>
        <p:xfrm>
          <a:off x="683568" y="1412776"/>
          <a:ext cx="7704855" cy="49696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5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4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19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4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</a:rPr>
                        <a:t>Registrácia </a:t>
                      </a:r>
                      <a:r>
                        <a:rPr lang="sk-SK" sz="1400">
                          <a:effectLst/>
                        </a:rPr>
                        <a:t>v EMA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Molekula (názov lieku)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Firma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Rozhodnutie MZ SR o zaradení do kategorizačného zoznamu liekov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Somatropin (Omnitrope)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Sandoz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Pred rokom </a:t>
                      </a:r>
                      <a:r>
                        <a:rPr lang="sk-SK" sz="1400" smtClean="0">
                          <a:effectLst/>
                        </a:rPr>
                        <a:t>2012, v roku 2013 vyradený z kategorizácie</a:t>
                      </a:r>
                      <a:endParaRPr lang="en-US" sz="140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2007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Epoetin alfa (Binocrit)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Sandoz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Pred rokom 2012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2008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Filgrastim (Ratiograstim)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Ratiopharm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Pred rokom 2012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Filgrastim (Zarzio)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Sandoz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Pred rokom 2012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Filgrastim (Grastofil)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Apotex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01.04.2014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Infliximab (Inflectra)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Hospira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31.10.2013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Infliximab (Remsima)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Celltrion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31.10.2013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Insulin glargine (Abasaglar)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Eli Lilly/Boehringer Ingelheim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31.03.2015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Filgrastim (Accofil)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Accord Healthcare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28.07.2015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Follitropin alfa (Bemfola)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Finox Biotech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01.10.2015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Rituximab (Blitzima) 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Celltrion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15.07.2018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Rituximab (Rixathon)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Sandoz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15.08.2018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Trastuzumab (Kanjinti)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Amgen/Allergan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15.08.2018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3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4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Trastuzumab (Herzuma)</a:t>
                      </a:r>
                      <a:endParaRPr lang="en-US" sz="14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</a:rPr>
                        <a:t>Celltrion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15.09.2018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11560" y="6376335"/>
            <a:ext cx="311014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Zdroj: Ministerstvo zdravotníctva SR</a:t>
            </a: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333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Možnosti širšieho využívania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/>
              <a:t>Osveta: Vzdelávanie študentov medicíny a farmácie, lekárov, farmaceutov a pacientov o výhodách a rizikách biosimilárnej liečby</a:t>
            </a:r>
            <a:endParaRPr lang="en-US" b="1"/>
          </a:p>
          <a:p>
            <a:r>
              <a:rPr lang="sk-SK" smtClean="0"/>
              <a:t>Motivácia </a:t>
            </a:r>
            <a:r>
              <a:rPr lang="sk-SK"/>
              <a:t>lekárov predpisovať lacnejšie biosimilárne </a:t>
            </a:r>
            <a:r>
              <a:rPr lang="sk-SK" smtClean="0"/>
              <a:t>lieky</a:t>
            </a:r>
          </a:p>
          <a:p>
            <a:pPr lvl="1"/>
            <a:r>
              <a:rPr lang="sk-SK" smtClean="0"/>
              <a:t>Nefinančná</a:t>
            </a:r>
            <a:r>
              <a:rPr lang="sk-SK"/>
              <a:t>, napríklad na základe monitorovania a vzájomného porovnávania predpisových praktík jednotlivých </a:t>
            </a:r>
            <a:r>
              <a:rPr lang="sk-SK" smtClean="0"/>
              <a:t>lekárov</a:t>
            </a:r>
          </a:p>
          <a:p>
            <a:pPr lvl="1"/>
            <a:r>
              <a:rPr lang="sk-SK" smtClean="0"/>
              <a:t>Finančná, napríklad tzv</a:t>
            </a:r>
            <a:r>
              <a:rPr lang="sk-SK"/>
              <a:t>. „gainsharing“, t.j. rozdelenie úspory medzi lekára a poisťovňu, resp. medzi nemocnicu a poisťovňu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13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Možnosti širšieho využívania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/>
              <a:t>Kvóty na predpisovanie biosimilárnych </a:t>
            </a:r>
            <a:r>
              <a:rPr lang="sk-SK" smtClean="0"/>
              <a:t>liekov</a:t>
            </a:r>
          </a:p>
          <a:p>
            <a:pPr lvl="1"/>
            <a:r>
              <a:rPr lang="sk-SK"/>
              <a:t>V Belgicku sú lekári motivovaní predpisovať biosimilárne lieky pre najmenej 20 % nových pacientov</a:t>
            </a:r>
            <a:endParaRPr lang="sk-SK" smtClean="0"/>
          </a:p>
          <a:p>
            <a:r>
              <a:rPr lang="sk-SK"/>
              <a:t>Povinné predpisovanie lacnejších biosimilárnych </a:t>
            </a:r>
            <a:r>
              <a:rPr lang="sk-SK" smtClean="0"/>
              <a:t>liekov</a:t>
            </a:r>
          </a:p>
          <a:p>
            <a:r>
              <a:rPr lang="sk-SK"/>
              <a:t>Umožnenie výberu/zámeny lieku v </a:t>
            </a:r>
            <a:r>
              <a:rPr lang="sk-SK" smtClean="0"/>
              <a:t>lekárni</a:t>
            </a:r>
          </a:p>
          <a:p>
            <a:pPr lvl="1"/>
            <a:r>
              <a:rPr lang="sk-SK"/>
              <a:t>Taká možnosť existuje s určitými obmedzeniami vo Francúzsku, avšak je tu málo využívaná. Aktívne ju využívajú v Estónsku, Lotyšsku, Poľsku a </a:t>
            </a:r>
            <a:r>
              <a:rPr lang="sk-SK" smtClean="0"/>
              <a:t>Rusku.</a:t>
            </a:r>
          </a:p>
        </p:txBody>
      </p:sp>
    </p:spTree>
    <p:extLst>
      <p:ext uri="{BB962C8B-B14F-4D97-AF65-F5344CB8AC3E}">
        <p14:creationId xmlns:p14="http://schemas.microsoft.com/office/powerpoint/2010/main" val="99909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Možnosti širšieho využívania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sk-SK" smtClean="0"/>
              <a:t>Rozšírenie </a:t>
            </a:r>
            <a:r>
              <a:rPr lang="sk-SK"/>
              <a:t>tendrov na účinnú </a:t>
            </a:r>
            <a:r>
              <a:rPr lang="sk-SK" smtClean="0"/>
              <a:t>látku, nie na konkrétny liek</a:t>
            </a:r>
          </a:p>
          <a:p>
            <a:pPr lvl="1"/>
            <a:r>
              <a:rPr lang="sk-SK" smtClean="0"/>
              <a:t>Zreteľný trend </a:t>
            </a:r>
            <a:r>
              <a:rPr lang="sk-SK"/>
              <a:t>v </a:t>
            </a:r>
            <a:r>
              <a:rPr lang="sk-SK" smtClean="0"/>
              <a:t>EÚ; napríklad </a:t>
            </a:r>
            <a:r>
              <a:rPr lang="sk-SK"/>
              <a:t>v Nórsku nemocnice nakupujú lieky v tendroch vypisovaných zvyčajne na účinnú látku, pričom lekári musia predpisovať lieky s najvýhodnejšou cenou, pokiaľ neexistuje klinický dôvod na predpísanie drahšieho lieku</a:t>
            </a:r>
            <a:endParaRPr lang="sk-SK" smtClean="0"/>
          </a:p>
          <a:p>
            <a:pPr lvl="1"/>
            <a:r>
              <a:rPr lang="sk-SK" smtClean="0"/>
              <a:t>Na </a:t>
            </a:r>
            <a:r>
              <a:rPr lang="sk-SK"/>
              <a:t>Slovensku </a:t>
            </a:r>
            <a:r>
              <a:rPr lang="sk-SK" smtClean="0"/>
              <a:t>VšZP po prvý raz vypísala tender na účinnú látku v roku 2018 (infliximab); víťazom </a:t>
            </a:r>
            <a:r>
              <a:rPr lang="sk-SK"/>
              <a:t>s výraznou cenovou úsporou sa stal dodávateľ biosimilárneho lieku </a:t>
            </a:r>
            <a:r>
              <a:rPr lang="sk-SK" smtClean="0"/>
              <a:t>Inflectra. Porovnanie jednotkových cien v tendroch VšZP:</a:t>
            </a:r>
          </a:p>
          <a:p>
            <a:pPr lvl="2"/>
            <a:r>
              <a:rPr lang="sk-SK" smtClean="0"/>
              <a:t>2018: 133,10 </a:t>
            </a:r>
            <a:r>
              <a:rPr lang="sk-SK"/>
              <a:t>eur </a:t>
            </a:r>
            <a:r>
              <a:rPr lang="sk-SK" smtClean="0"/>
              <a:t>s DPH (biosimilárny liek Inflectra)</a:t>
            </a:r>
          </a:p>
          <a:p>
            <a:pPr lvl="2"/>
            <a:r>
              <a:rPr lang="sk-SK" smtClean="0"/>
              <a:t>2017: 287,50 </a:t>
            </a:r>
            <a:r>
              <a:rPr lang="sk-SK"/>
              <a:t>eur s DPH </a:t>
            </a:r>
            <a:r>
              <a:rPr lang="sk-SK" smtClean="0"/>
              <a:t>(referenčný liek Remicade); 218,35 </a:t>
            </a:r>
            <a:r>
              <a:rPr lang="sk-SK"/>
              <a:t>eur s DPH (biosimilárny liek Remsima</a:t>
            </a:r>
            <a:r>
              <a:rPr lang="sk-SK" smtClean="0"/>
              <a:t>)</a:t>
            </a:r>
          </a:p>
          <a:p>
            <a:pPr lvl="2"/>
            <a:r>
              <a:rPr lang="sk-SK" smtClean="0"/>
              <a:t>Maximálna </a:t>
            </a:r>
            <a:r>
              <a:rPr lang="sk-SK"/>
              <a:t>úhrada </a:t>
            </a:r>
            <a:r>
              <a:rPr lang="sk-SK" smtClean="0"/>
              <a:t>ZP je </a:t>
            </a:r>
            <a:r>
              <a:rPr lang="sk-SK"/>
              <a:t>338,88 </a:t>
            </a:r>
            <a:r>
              <a:rPr lang="sk-SK" smtClean="0"/>
              <a:t>eur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0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smtClean="0"/>
              <a:t>Možnosti širšieho využívania</a:t>
            </a:r>
            <a:endParaRPr lang="en-US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/>
              <a:t>Zníženie povinných zrážok z ceny pri kategorizácii biosimilárnych </a:t>
            </a:r>
            <a:r>
              <a:rPr lang="sk-SK" smtClean="0"/>
              <a:t>liekov</a:t>
            </a:r>
          </a:p>
          <a:p>
            <a:pPr lvl="1"/>
            <a:r>
              <a:rPr lang="sk-SK"/>
              <a:t>Vysoké zrážky z ceny v kombinácii s prísnymi podmienkami tzv. medzinárodného referencovania cien môžu motivovať výrobcov, aby odďaľovali vstup lieku na trh v snahe udržať cenu v iných štátoch na vyššej </a:t>
            </a:r>
            <a:r>
              <a:rPr lang="sk-SK" smtClean="0"/>
              <a:t>úrovni</a:t>
            </a:r>
          </a:p>
          <a:p>
            <a:pPr lvl="1"/>
            <a:r>
              <a:rPr lang="sk-SK"/>
              <a:t>Preto odporúčame zvážiť, či aktuálne podmienky na zníženie cien biosimilárnych liekov nie sú príliš prísne, a to osobitne pri liekoch, kde sa dá predpokladať súťaž viacerých výrobcov, resp. dodávateľov liekov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2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smtClean="0"/>
              <a:t>Ďakujem za pozornosť!</a:t>
            </a:r>
            <a:br>
              <a:rPr lang="sk-SK" b="1" smtClean="0"/>
            </a:br>
            <a:r>
              <a:rPr lang="sk-SK" sz="2700" smtClean="0">
                <a:hlinkClick r:id="rId2"/>
              </a:rPr>
              <a:t>http://ineko.sk/</a:t>
            </a:r>
            <a:r>
              <a:rPr lang="sk-SK" sz="2700" smtClean="0"/>
              <a:t> </a:t>
            </a:r>
            <a:endParaRPr lang="en-US" sz="2700"/>
          </a:p>
        </p:txBody>
      </p:sp>
    </p:spTree>
    <p:extLst>
      <p:ext uri="{BB962C8B-B14F-4D97-AF65-F5344CB8AC3E}">
        <p14:creationId xmlns:p14="http://schemas.microsoft.com/office/powerpoint/2010/main" val="49674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539</Words>
  <Application>Microsoft Office PowerPoint</Application>
  <PresentationFormat>Prezentácia na obrazovke (4:3)</PresentationFormat>
  <Paragraphs>204</Paragraphs>
  <Slides>12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Motív Office</vt:lpstr>
      <vt:lpstr>Možnosti širšieho využívania biosimilárnej liečby na Slovensku</vt:lpstr>
      <vt:lpstr>Analýza INEKO</vt:lpstr>
      <vt:lpstr>Hlavné závery</vt:lpstr>
      <vt:lpstr>Hlavné závery</vt:lpstr>
      <vt:lpstr>Hlavné závery</vt:lpstr>
      <vt:lpstr>Odhad úspor</vt:lpstr>
      <vt:lpstr>Príchod biosimilárov do SR</vt:lpstr>
      <vt:lpstr>Možnosti širšieho využívania</vt:lpstr>
      <vt:lpstr>Možnosti širšieho využívania</vt:lpstr>
      <vt:lpstr>Možnosti širšieho využívania</vt:lpstr>
      <vt:lpstr>Možnosti širšieho využívania</vt:lpstr>
      <vt:lpstr>Ďakujem za pozornosť! http://ineko.sk/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Možnosti širšieho využívania biosimilárnej liečby na Slovensku</dc:title>
  <dc:creator>Peter Golias</dc:creator>
  <cp:lastModifiedBy>Windows User</cp:lastModifiedBy>
  <cp:revision>27</cp:revision>
  <dcterms:created xsi:type="dcterms:W3CDTF">2018-08-30T10:40:01Z</dcterms:created>
  <dcterms:modified xsi:type="dcterms:W3CDTF">2018-09-28T15:57:13Z</dcterms:modified>
</cp:coreProperties>
</file>