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8" r:id="rId3"/>
    <p:sldId id="356" r:id="rId4"/>
    <p:sldId id="355" r:id="rId5"/>
    <p:sldId id="292" r:id="rId6"/>
    <p:sldId id="293" r:id="rId7"/>
    <p:sldId id="294" r:id="rId8"/>
    <p:sldId id="295" r:id="rId9"/>
    <p:sldId id="296" r:id="rId10"/>
    <p:sldId id="289" r:id="rId11"/>
    <p:sldId id="340" r:id="rId12"/>
    <p:sldId id="341" r:id="rId13"/>
    <p:sldId id="342" r:id="rId14"/>
    <p:sldId id="344" r:id="rId15"/>
    <p:sldId id="357" r:id="rId16"/>
    <p:sldId id="351" r:id="rId17"/>
    <p:sldId id="345" r:id="rId18"/>
    <p:sldId id="339" r:id="rId19"/>
  </p:sldIdLst>
  <p:sldSz cx="9144000" cy="6858000" type="screen4x3"/>
  <p:notesSz cx="9874250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5593123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9303D7-7CBE-407F-B145-25CE5136C61B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5593123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5C8CBE-1EA8-4657-A027-C0B5CF7157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1471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5593123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797251-5C25-4D9D-AB90-FB9E7D83BDC7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3236913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987425" y="3228896"/>
            <a:ext cx="789940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5593123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3B7148-2C97-4E10-A173-43D3AF9E59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763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170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80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960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010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560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094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271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034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551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522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44FDE-423E-41B2-9A33-C9590C7C4744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054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44FDE-423E-41B2-9A33-C9590C7C4744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80851-80D2-4989-8E9C-5D6FEE666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216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ospodarenieobci.sk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localbudgets.viitorul.org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localbudgets.viitorul.org/" TargetMode="External"/><Relationship Id="rId2" Type="http://schemas.openxmlformats.org/officeDocument/2006/relationships/hyperlink" Target="http://www.hospodarenieobci.sk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2130425"/>
            <a:ext cx="8352928" cy="1470025"/>
          </a:xfrm>
        </p:spPr>
        <p:txBody>
          <a:bodyPr>
            <a:normAutofit fontScale="90000"/>
          </a:bodyPr>
          <a:lstStyle/>
          <a:p>
            <a:pPr algn="l"/>
            <a:r>
              <a:rPr lang="sk-SK" b="1" dirty="0" err="1"/>
              <a:t>Financial</a:t>
            </a:r>
            <a:r>
              <a:rPr lang="sk-SK" b="1" dirty="0"/>
              <a:t> </a:t>
            </a:r>
            <a:r>
              <a:rPr lang="sk-SK" b="1" dirty="0" err="1"/>
              <a:t>health</a:t>
            </a:r>
            <a:r>
              <a:rPr lang="sk-SK" b="1" dirty="0"/>
              <a:t> of </a:t>
            </a:r>
            <a:r>
              <a:rPr lang="sk-SK" b="1" dirty="0" err="1"/>
              <a:t>local</a:t>
            </a:r>
            <a:r>
              <a:rPr lang="sk-SK" b="1" dirty="0"/>
              <a:t> </a:t>
            </a:r>
            <a:r>
              <a:rPr lang="sk-SK" b="1" dirty="0" err="1"/>
              <a:t>governments</a:t>
            </a:r>
            <a:r>
              <a:rPr lang="sk-SK" b="1" dirty="0"/>
              <a:t> in Slovakia and </a:t>
            </a:r>
            <a:r>
              <a:rPr lang="sk-SK" b="1" dirty="0" err="1"/>
              <a:t>Moldova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4077072"/>
            <a:ext cx="7704856" cy="2016224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sk-SK" dirty="0">
                <a:solidFill>
                  <a:schemeClr val="tx1"/>
                </a:solidFill>
              </a:rPr>
              <a:t>Peter </a:t>
            </a:r>
            <a:r>
              <a:rPr lang="sk-SK" dirty="0" err="1">
                <a:solidFill>
                  <a:schemeClr val="tx1"/>
                </a:solidFill>
              </a:rPr>
              <a:t>Golias</a:t>
            </a:r>
            <a:endParaRPr lang="sk-SK" dirty="0">
              <a:solidFill>
                <a:schemeClr val="tx1"/>
              </a:solidFill>
            </a:endParaRPr>
          </a:p>
          <a:p>
            <a:pPr algn="r"/>
            <a:r>
              <a:rPr lang="sk-SK" dirty="0">
                <a:solidFill>
                  <a:schemeClr val="tx1"/>
                </a:solidFill>
              </a:rPr>
              <a:t>INEKO </a:t>
            </a:r>
            <a:r>
              <a:rPr lang="sk-SK" dirty="0" err="1">
                <a:solidFill>
                  <a:schemeClr val="tx1"/>
                </a:solidFill>
              </a:rPr>
              <a:t>Director</a:t>
            </a:r>
            <a:endParaRPr lang="sk-SK" dirty="0">
              <a:solidFill>
                <a:schemeClr val="tx1"/>
              </a:solidFill>
            </a:endParaRPr>
          </a:p>
          <a:p>
            <a:pPr algn="r"/>
            <a:r>
              <a:rPr lang="sk-SK" dirty="0" err="1">
                <a:solidFill>
                  <a:schemeClr val="tx1"/>
                </a:solidFill>
              </a:rPr>
              <a:t>March</a:t>
            </a:r>
            <a:r>
              <a:rPr lang="sk-SK" dirty="0">
                <a:solidFill>
                  <a:schemeClr val="tx1"/>
                </a:solidFill>
              </a:rPr>
              <a:t> 20, 2018</a:t>
            </a:r>
          </a:p>
          <a:p>
            <a:pPr algn="r"/>
            <a:r>
              <a:rPr lang="sk-SK" dirty="0" err="1">
                <a:solidFill>
                  <a:schemeClr val="tx1"/>
                </a:solidFill>
              </a:rPr>
              <a:t>Kyiv</a:t>
            </a:r>
            <a:r>
              <a:rPr lang="sk-SK" dirty="0">
                <a:solidFill>
                  <a:schemeClr val="tx1"/>
                </a:solidFill>
              </a:rPr>
              <a:t>, </a:t>
            </a:r>
            <a:r>
              <a:rPr lang="sk-SK" dirty="0" err="1">
                <a:solidFill>
                  <a:schemeClr val="tx1"/>
                </a:solidFill>
              </a:rPr>
              <a:t>Ukraine</a:t>
            </a:r>
            <a:endParaRPr lang="sk-SK" dirty="0">
              <a:solidFill>
                <a:schemeClr val="tx1"/>
              </a:solidFill>
            </a:endParaRPr>
          </a:p>
          <a:p>
            <a:pPr algn="r"/>
            <a:r>
              <a:rPr lang="sk-SK" sz="3300" dirty="0" err="1">
                <a:solidFill>
                  <a:schemeClr val="tx1"/>
                </a:solidFill>
              </a:rPr>
              <a:t>Conference</a:t>
            </a:r>
            <a:r>
              <a:rPr lang="sk-SK" sz="3300" dirty="0">
                <a:solidFill>
                  <a:schemeClr val="tx1"/>
                </a:solidFill>
              </a:rPr>
              <a:t> on </a:t>
            </a:r>
            <a:r>
              <a:rPr lang="sk-SK" sz="3300" dirty="0" err="1">
                <a:solidFill>
                  <a:schemeClr val="tx1"/>
                </a:solidFill>
              </a:rPr>
              <a:t>transparency</a:t>
            </a:r>
            <a:r>
              <a:rPr lang="sk-SK" sz="3300" dirty="0">
                <a:solidFill>
                  <a:schemeClr val="tx1"/>
                </a:solidFill>
              </a:rPr>
              <a:t> and </a:t>
            </a:r>
            <a:r>
              <a:rPr lang="sk-SK" sz="3300" dirty="0" err="1">
                <a:solidFill>
                  <a:schemeClr val="tx1"/>
                </a:solidFill>
              </a:rPr>
              <a:t>financial</a:t>
            </a:r>
            <a:r>
              <a:rPr lang="sk-SK" sz="3300" dirty="0">
                <a:solidFill>
                  <a:schemeClr val="tx1"/>
                </a:solidFill>
              </a:rPr>
              <a:t> </a:t>
            </a:r>
            <a:r>
              <a:rPr lang="sk-SK" sz="3300" dirty="0" err="1">
                <a:solidFill>
                  <a:schemeClr val="tx1"/>
                </a:solidFill>
              </a:rPr>
              <a:t>health</a:t>
            </a:r>
            <a:r>
              <a:rPr lang="sk-SK" sz="3300" dirty="0">
                <a:solidFill>
                  <a:schemeClr val="tx1"/>
                </a:solidFill>
              </a:rPr>
              <a:t> of </a:t>
            </a:r>
            <a:r>
              <a:rPr lang="sk-SK" sz="3300" dirty="0" err="1">
                <a:solidFill>
                  <a:schemeClr val="tx1"/>
                </a:solidFill>
              </a:rPr>
              <a:t>local</a:t>
            </a:r>
            <a:r>
              <a:rPr lang="sk-SK" sz="3300" dirty="0">
                <a:solidFill>
                  <a:schemeClr val="tx1"/>
                </a:solidFill>
              </a:rPr>
              <a:t> </a:t>
            </a:r>
            <a:r>
              <a:rPr lang="sk-SK" sz="3300" dirty="0" err="1">
                <a:solidFill>
                  <a:schemeClr val="tx1"/>
                </a:solidFill>
              </a:rPr>
              <a:t>governments</a:t>
            </a:r>
            <a:r>
              <a:rPr lang="sk-SK" sz="3300" dirty="0">
                <a:solidFill>
                  <a:schemeClr val="tx1"/>
                </a:solidFill>
              </a:rPr>
              <a:t> in </a:t>
            </a:r>
            <a:r>
              <a:rPr lang="sk-SK" sz="3300" dirty="0" err="1">
                <a:solidFill>
                  <a:schemeClr val="tx1"/>
                </a:solidFill>
              </a:rPr>
              <a:t>Ukraine</a:t>
            </a:r>
            <a:endParaRPr lang="en-US" sz="33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48680"/>
            <a:ext cx="2200080" cy="868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www.ineko.sk/images/partner_embassy-kyiv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79098"/>
            <a:ext cx="2232248" cy="1488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2740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About</a:t>
            </a:r>
            <a:r>
              <a:rPr lang="sk-SK" b="1" dirty="0"/>
              <a:t> INEKO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7500" lnSpcReduction="20000"/>
          </a:bodyPr>
          <a:lstStyle/>
          <a:p>
            <a:r>
              <a:rPr lang="sk-SK" dirty="0" err="1"/>
              <a:t>Economic</a:t>
            </a:r>
            <a:r>
              <a:rPr lang="sk-SK" dirty="0"/>
              <a:t> </a:t>
            </a:r>
            <a:r>
              <a:rPr lang="sk-SK" dirty="0" err="1"/>
              <a:t>think-tank</a:t>
            </a:r>
            <a:r>
              <a:rPr lang="sk-SK" dirty="0"/>
              <a:t> </a:t>
            </a:r>
            <a:r>
              <a:rPr lang="sk-SK" dirty="0" err="1"/>
              <a:t>established</a:t>
            </a:r>
            <a:r>
              <a:rPr lang="sk-SK" dirty="0"/>
              <a:t> in 1999</a:t>
            </a:r>
          </a:p>
          <a:p>
            <a:r>
              <a:rPr lang="sk-SK" dirty="0" err="1"/>
              <a:t>Mission</a:t>
            </a:r>
            <a:r>
              <a:rPr lang="sk-SK" dirty="0"/>
              <a:t>: </a:t>
            </a:r>
            <a:r>
              <a:rPr lang="sk-SK" dirty="0" err="1"/>
              <a:t>Supporting</a:t>
            </a:r>
            <a:r>
              <a:rPr lang="sk-SK" dirty="0"/>
              <a:t> </a:t>
            </a:r>
            <a:r>
              <a:rPr lang="sk-SK" dirty="0" err="1"/>
              <a:t>transition</a:t>
            </a:r>
            <a:r>
              <a:rPr lang="sk-SK" dirty="0"/>
              <a:t> to </a:t>
            </a:r>
            <a:r>
              <a:rPr lang="sk-SK" dirty="0" err="1"/>
              <a:t>democracy</a:t>
            </a:r>
            <a:r>
              <a:rPr lang="sk-SK" dirty="0"/>
              <a:t> and </a:t>
            </a:r>
            <a:r>
              <a:rPr lang="sk-SK" dirty="0" err="1"/>
              <a:t>market</a:t>
            </a:r>
            <a:r>
              <a:rPr lang="sk-SK" dirty="0"/>
              <a:t> </a:t>
            </a:r>
            <a:r>
              <a:rPr lang="sk-SK" dirty="0" err="1"/>
              <a:t>economy</a:t>
            </a:r>
            <a:r>
              <a:rPr lang="sk-SK" dirty="0"/>
              <a:t> in Slovakia</a:t>
            </a:r>
          </a:p>
          <a:p>
            <a:r>
              <a:rPr lang="sk-SK" dirty="0" err="1"/>
              <a:t>Current</a:t>
            </a:r>
            <a:r>
              <a:rPr lang="sk-SK" dirty="0"/>
              <a:t> </a:t>
            </a:r>
            <a:r>
              <a:rPr lang="sk-SK" dirty="0" err="1"/>
              <a:t>projects</a:t>
            </a:r>
            <a:r>
              <a:rPr lang="sk-SK" dirty="0"/>
              <a:t>: </a:t>
            </a:r>
          </a:p>
          <a:p>
            <a:pPr lvl="1"/>
            <a:r>
              <a:rPr lang="sk-SK" dirty="0" err="1"/>
              <a:t>Financial</a:t>
            </a:r>
            <a:r>
              <a:rPr lang="sk-SK" dirty="0"/>
              <a:t> </a:t>
            </a:r>
            <a:r>
              <a:rPr lang="sk-SK" dirty="0" err="1"/>
              <a:t>health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local</a:t>
            </a:r>
            <a:r>
              <a:rPr lang="sk-SK" dirty="0"/>
              <a:t> </a:t>
            </a:r>
            <a:r>
              <a:rPr lang="sk-SK" dirty="0" err="1"/>
              <a:t>governments</a:t>
            </a:r>
            <a:endParaRPr lang="sk-SK" dirty="0"/>
          </a:p>
          <a:p>
            <a:pPr lvl="1"/>
            <a:r>
              <a:rPr lang="sk-SK" dirty="0" err="1"/>
              <a:t>Results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primary</a:t>
            </a:r>
            <a:r>
              <a:rPr lang="sk-SK" dirty="0"/>
              <a:t> and </a:t>
            </a:r>
            <a:r>
              <a:rPr lang="sk-SK" dirty="0" err="1"/>
              <a:t>secondary</a:t>
            </a:r>
            <a:r>
              <a:rPr lang="sk-SK" dirty="0"/>
              <a:t> </a:t>
            </a:r>
            <a:r>
              <a:rPr lang="sk-SK" dirty="0" err="1"/>
              <a:t>schools</a:t>
            </a:r>
            <a:endParaRPr lang="sk-SK" dirty="0"/>
          </a:p>
          <a:p>
            <a:pPr lvl="1"/>
            <a:r>
              <a:rPr lang="sk-SK" dirty="0" err="1"/>
              <a:t>Quality</a:t>
            </a:r>
            <a:r>
              <a:rPr lang="sk-SK" dirty="0"/>
              <a:t> and </a:t>
            </a:r>
            <a:r>
              <a:rPr lang="sk-SK" dirty="0" err="1"/>
              <a:t>efficiency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hospitals</a:t>
            </a:r>
            <a:endParaRPr lang="sk-SK" dirty="0"/>
          </a:p>
          <a:p>
            <a:pPr lvl="1"/>
            <a:r>
              <a:rPr lang="sk-SK" dirty="0" err="1"/>
              <a:t>Feasibility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big transport </a:t>
            </a:r>
            <a:r>
              <a:rPr lang="sk-SK" dirty="0" err="1"/>
              <a:t>infrastructure</a:t>
            </a:r>
            <a:r>
              <a:rPr lang="sk-SK" dirty="0"/>
              <a:t> </a:t>
            </a:r>
            <a:r>
              <a:rPr lang="sk-SK" dirty="0" err="1"/>
              <a:t>projects</a:t>
            </a:r>
            <a:endParaRPr lang="sk-SK" dirty="0"/>
          </a:p>
          <a:p>
            <a:pPr lvl="1"/>
            <a:r>
              <a:rPr lang="sk-SK" dirty="0" err="1"/>
              <a:t>Fostering</a:t>
            </a:r>
            <a:r>
              <a:rPr lang="sk-SK" dirty="0"/>
              <a:t> </a:t>
            </a:r>
            <a:r>
              <a:rPr lang="sk-SK" dirty="0" err="1"/>
              <a:t>democracy</a:t>
            </a:r>
            <a:endParaRPr lang="sk-SK" dirty="0"/>
          </a:p>
          <a:p>
            <a:pPr lvl="1"/>
            <a:r>
              <a:rPr lang="sk-SK" dirty="0"/>
              <a:t>Transfer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reform</a:t>
            </a:r>
            <a:r>
              <a:rPr lang="sk-SK" dirty="0"/>
              <a:t> </a:t>
            </a:r>
            <a:r>
              <a:rPr lang="sk-SK" dirty="0" err="1"/>
              <a:t>know-how</a:t>
            </a:r>
            <a:r>
              <a:rPr lang="sk-SK" dirty="0"/>
              <a:t> </a:t>
            </a:r>
            <a:r>
              <a:rPr lang="sk-SK" dirty="0" err="1"/>
              <a:t>abroad</a:t>
            </a:r>
            <a:r>
              <a:rPr lang="sk-SK" dirty="0"/>
              <a:t>: </a:t>
            </a:r>
            <a:r>
              <a:rPr lang="sk-SK" dirty="0" err="1"/>
              <a:t>Ukraine</a:t>
            </a:r>
            <a:r>
              <a:rPr lang="sk-SK" dirty="0"/>
              <a:t>, </a:t>
            </a:r>
            <a:r>
              <a:rPr lang="sk-SK" dirty="0" err="1"/>
              <a:t>Moldova</a:t>
            </a:r>
            <a:r>
              <a:rPr lang="sk-SK" dirty="0"/>
              <a:t>, </a:t>
            </a:r>
            <a:r>
              <a:rPr lang="sk-SK" dirty="0" err="1"/>
              <a:t>Serbia</a:t>
            </a:r>
            <a:r>
              <a:rPr lang="sk-SK" dirty="0"/>
              <a:t>, </a:t>
            </a:r>
            <a:r>
              <a:rPr lang="sk-SK" dirty="0" err="1"/>
              <a:t>Macedonia</a:t>
            </a:r>
            <a:endParaRPr lang="sk-SK" dirty="0"/>
          </a:p>
          <a:p>
            <a:r>
              <a:rPr lang="sk-SK" dirty="0" err="1"/>
              <a:t>Permanent</a:t>
            </a:r>
            <a:r>
              <a:rPr lang="sk-SK" dirty="0"/>
              <a:t> </a:t>
            </a:r>
            <a:r>
              <a:rPr lang="sk-SK" dirty="0" err="1"/>
              <a:t>staff</a:t>
            </a:r>
            <a:r>
              <a:rPr lang="sk-SK" dirty="0"/>
              <a:t>: 6+</a:t>
            </a:r>
          </a:p>
          <a:p>
            <a:r>
              <a:rPr lang="sk-SK" dirty="0" err="1"/>
              <a:t>Budget</a:t>
            </a:r>
            <a:r>
              <a:rPr lang="sk-SK" dirty="0"/>
              <a:t>: EUR200,000+ (Slovak </a:t>
            </a:r>
            <a:r>
              <a:rPr lang="sk-SK" dirty="0" err="1"/>
              <a:t>Aid</a:t>
            </a:r>
            <a:r>
              <a:rPr lang="sk-SK" dirty="0"/>
              <a:t>, US </a:t>
            </a:r>
            <a:r>
              <a:rPr lang="sk-SK" dirty="0" err="1"/>
              <a:t>Embassy</a:t>
            </a:r>
            <a:r>
              <a:rPr lang="sk-SK" dirty="0"/>
              <a:t>, </a:t>
            </a:r>
            <a:r>
              <a:rPr lang="sk-SK" dirty="0" err="1"/>
              <a:t>Pontis</a:t>
            </a:r>
            <a:r>
              <a:rPr lang="sk-SK" dirty="0"/>
              <a:t> </a:t>
            </a:r>
            <a:r>
              <a:rPr lang="sk-SK" dirty="0" err="1"/>
              <a:t>Foundation</a:t>
            </a:r>
            <a:r>
              <a:rPr lang="sk-SK" dirty="0"/>
              <a:t>, EC, </a:t>
            </a:r>
            <a:r>
              <a:rPr lang="sk-SK" dirty="0" err="1"/>
              <a:t>private</a:t>
            </a:r>
            <a:r>
              <a:rPr lang="sk-SK" dirty="0"/>
              <a:t> &amp; </a:t>
            </a:r>
            <a:r>
              <a:rPr lang="sk-SK" dirty="0" err="1"/>
              <a:t>international</a:t>
            </a:r>
            <a:r>
              <a:rPr lang="sk-SK" dirty="0"/>
              <a:t> </a:t>
            </a:r>
            <a:r>
              <a:rPr lang="sk-SK" dirty="0" err="1"/>
              <a:t>donors</a:t>
            </a:r>
            <a:r>
              <a:rPr lang="sk-SK" dirty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3430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Financial</a:t>
            </a:r>
            <a:r>
              <a:rPr lang="sk-SK" b="1" dirty="0"/>
              <a:t> </a:t>
            </a:r>
            <a:r>
              <a:rPr lang="sk-SK" b="1" dirty="0" err="1"/>
              <a:t>transparency</a:t>
            </a:r>
            <a:r>
              <a:rPr lang="sk-SK" b="1" dirty="0"/>
              <a:t> of </a:t>
            </a:r>
            <a:r>
              <a:rPr lang="sk-SK" b="1" dirty="0" err="1"/>
              <a:t>LGAs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k-SK" dirty="0" err="1"/>
              <a:t>Four</a:t>
            </a:r>
            <a:r>
              <a:rPr lang="sk-SK" dirty="0"/>
              <a:t> </a:t>
            </a:r>
            <a:r>
              <a:rPr lang="sk-SK" dirty="0" err="1"/>
              <a:t>levels</a:t>
            </a:r>
            <a:r>
              <a:rPr lang="sk-SK" dirty="0"/>
              <a:t> of </a:t>
            </a:r>
            <a:r>
              <a:rPr lang="sk-SK" dirty="0" err="1"/>
              <a:t>transparency</a:t>
            </a:r>
            <a:r>
              <a:rPr lang="sk-SK" dirty="0"/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err="1"/>
              <a:t>Financial</a:t>
            </a:r>
            <a:r>
              <a:rPr lang="sk-SK" dirty="0"/>
              <a:t> </a:t>
            </a:r>
            <a:r>
              <a:rPr lang="sk-SK" dirty="0" err="1"/>
              <a:t>health</a:t>
            </a:r>
            <a:r>
              <a:rPr lang="sk-SK" dirty="0"/>
              <a:t>, </a:t>
            </a:r>
            <a:r>
              <a:rPr lang="sk-SK" dirty="0" err="1"/>
              <a:t>financial</a:t>
            </a:r>
            <a:r>
              <a:rPr lang="sk-SK" dirty="0"/>
              <a:t> </a:t>
            </a:r>
            <a:r>
              <a:rPr lang="sk-SK" dirty="0" err="1"/>
              <a:t>indicators</a:t>
            </a:r>
            <a:endParaRPr lang="sk-SK" dirty="0"/>
          </a:p>
          <a:p>
            <a:pPr marL="514350" indent="-514350">
              <a:buFont typeface="+mj-lt"/>
              <a:buAutoNum type="arabicPeriod"/>
            </a:pPr>
            <a:r>
              <a:rPr lang="sk-SK" dirty="0" err="1"/>
              <a:t>Budgets</a:t>
            </a:r>
            <a:r>
              <a:rPr lang="sk-SK" dirty="0"/>
              <a:t> – </a:t>
            </a:r>
            <a:r>
              <a:rPr lang="sk-SK" dirty="0" err="1"/>
              <a:t>detailed</a:t>
            </a:r>
            <a:r>
              <a:rPr lang="sk-SK" dirty="0"/>
              <a:t> </a:t>
            </a:r>
            <a:r>
              <a:rPr lang="sk-SK" dirty="0" err="1"/>
              <a:t>data</a:t>
            </a:r>
            <a:r>
              <a:rPr lang="sk-SK" dirty="0"/>
              <a:t> on </a:t>
            </a:r>
            <a:r>
              <a:rPr lang="sk-SK" dirty="0" err="1"/>
              <a:t>revenues</a:t>
            </a:r>
            <a:r>
              <a:rPr lang="sk-SK" dirty="0"/>
              <a:t> and </a:t>
            </a:r>
            <a:r>
              <a:rPr lang="sk-SK" dirty="0" err="1"/>
              <a:t>expenditures</a:t>
            </a:r>
            <a:endParaRPr lang="sk-SK" dirty="0"/>
          </a:p>
          <a:p>
            <a:pPr marL="514350" indent="-514350">
              <a:buFont typeface="+mj-lt"/>
              <a:buAutoNum type="arabicPeriod"/>
            </a:pPr>
            <a:r>
              <a:rPr lang="sk-SK" dirty="0" err="1"/>
              <a:t>Orders</a:t>
            </a:r>
            <a:r>
              <a:rPr lang="sk-SK" dirty="0"/>
              <a:t>, </a:t>
            </a:r>
            <a:r>
              <a:rPr lang="sk-SK" dirty="0" err="1"/>
              <a:t>contracts</a:t>
            </a:r>
            <a:r>
              <a:rPr lang="sk-SK" dirty="0"/>
              <a:t> and </a:t>
            </a:r>
            <a:r>
              <a:rPr lang="sk-SK" dirty="0" err="1"/>
              <a:t>invoices</a:t>
            </a:r>
            <a:endParaRPr lang="sk-SK" dirty="0"/>
          </a:p>
          <a:p>
            <a:pPr marL="514350" indent="-514350">
              <a:buFont typeface="+mj-lt"/>
              <a:buAutoNum type="arabicPeriod"/>
            </a:pPr>
            <a:r>
              <a:rPr lang="sk-SK" dirty="0" err="1"/>
              <a:t>Participative</a:t>
            </a:r>
            <a:r>
              <a:rPr lang="sk-SK" dirty="0"/>
              <a:t> </a:t>
            </a:r>
            <a:r>
              <a:rPr lang="sk-SK" dirty="0" err="1"/>
              <a:t>budgeting</a:t>
            </a:r>
            <a:r>
              <a:rPr lang="sk-SK" dirty="0"/>
              <a:t> and </a:t>
            </a:r>
            <a:r>
              <a:rPr lang="sk-SK" dirty="0" err="1"/>
              <a:t>decision</a:t>
            </a:r>
            <a:r>
              <a:rPr lang="sk-SK" dirty="0"/>
              <a:t> </a:t>
            </a:r>
            <a:r>
              <a:rPr lang="sk-SK" dirty="0" err="1"/>
              <a:t>making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3067759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Financial</a:t>
            </a:r>
            <a:r>
              <a:rPr lang="sk-SK" b="1" dirty="0"/>
              <a:t> </a:t>
            </a:r>
            <a:r>
              <a:rPr lang="sk-SK" b="1" dirty="0" err="1"/>
              <a:t>health</a:t>
            </a:r>
            <a:r>
              <a:rPr lang="sk-SK" b="1" dirty="0"/>
              <a:t> </a:t>
            </a:r>
            <a:r>
              <a:rPr lang="sk-SK" b="1" dirty="0" err="1"/>
              <a:t>of</a:t>
            </a:r>
            <a:r>
              <a:rPr lang="sk-SK" b="1" dirty="0"/>
              <a:t> </a:t>
            </a:r>
            <a:r>
              <a:rPr lang="sk-SK" b="1" dirty="0" err="1"/>
              <a:t>LGAs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003232" cy="4493096"/>
          </a:xfrm>
        </p:spPr>
        <p:txBody>
          <a:bodyPr>
            <a:normAutofit fontScale="85000" lnSpcReduction="20000"/>
          </a:bodyPr>
          <a:lstStyle/>
          <a:p>
            <a:r>
              <a:rPr lang="sk-SK" dirty="0" err="1"/>
              <a:t>Since</a:t>
            </a:r>
            <a:r>
              <a:rPr lang="sk-SK" dirty="0"/>
              <a:t> 2012: INEKO </a:t>
            </a:r>
            <a:r>
              <a:rPr lang="sk-SK" dirty="0" err="1"/>
              <a:t>portal</a:t>
            </a:r>
            <a:r>
              <a:rPr lang="sk-SK" dirty="0"/>
              <a:t> </a:t>
            </a:r>
            <a:r>
              <a:rPr lang="sk-SK" dirty="0" err="1"/>
              <a:t>computing</a:t>
            </a:r>
            <a:r>
              <a:rPr lang="sk-SK" dirty="0"/>
              <a:t> </a:t>
            </a:r>
            <a:r>
              <a:rPr lang="sk-SK" dirty="0" err="1"/>
              <a:t>financial</a:t>
            </a:r>
            <a:r>
              <a:rPr lang="sk-SK" dirty="0"/>
              <a:t> </a:t>
            </a:r>
            <a:r>
              <a:rPr lang="sk-SK" dirty="0" err="1"/>
              <a:t>health</a:t>
            </a:r>
            <a:r>
              <a:rPr lang="sk-SK" dirty="0"/>
              <a:t> of </a:t>
            </a:r>
            <a:r>
              <a:rPr lang="sk-SK" dirty="0" err="1"/>
              <a:t>all</a:t>
            </a:r>
            <a:r>
              <a:rPr lang="sk-SK" dirty="0"/>
              <a:t> </a:t>
            </a:r>
            <a:r>
              <a:rPr lang="sk-SK" dirty="0" err="1"/>
              <a:t>municipalities</a:t>
            </a:r>
            <a:r>
              <a:rPr lang="sk-SK" dirty="0"/>
              <a:t> and </a:t>
            </a:r>
            <a:r>
              <a:rPr lang="sk-SK" dirty="0" err="1"/>
              <a:t>regions</a:t>
            </a:r>
            <a:r>
              <a:rPr lang="sk-SK" dirty="0"/>
              <a:t>: </a:t>
            </a:r>
            <a:r>
              <a:rPr lang="en-US" dirty="0">
                <a:hlinkClick r:id="rId2"/>
              </a:rPr>
              <a:t>http://www.hospodarenieobci.sk/</a:t>
            </a:r>
            <a:r>
              <a:rPr lang="sk-SK" dirty="0"/>
              <a:t> </a:t>
            </a:r>
          </a:p>
          <a:p>
            <a:r>
              <a:rPr lang="sk-SK" dirty="0" err="1"/>
              <a:t>Data</a:t>
            </a:r>
            <a:r>
              <a:rPr lang="sk-SK" dirty="0"/>
              <a:t> </a:t>
            </a:r>
            <a:r>
              <a:rPr lang="sk-SK" dirty="0" err="1"/>
              <a:t>taken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MoF</a:t>
            </a:r>
            <a:r>
              <a:rPr lang="sk-SK" dirty="0"/>
              <a:t> </a:t>
            </a:r>
            <a:r>
              <a:rPr lang="sk-SK" dirty="0" err="1"/>
              <a:t>Data</a:t>
            </a:r>
            <a:r>
              <a:rPr lang="sk-SK" dirty="0"/>
              <a:t> Centre</a:t>
            </a:r>
          </a:p>
          <a:p>
            <a:r>
              <a:rPr lang="sk-SK" dirty="0"/>
              <a:t>Major </a:t>
            </a:r>
            <a:r>
              <a:rPr lang="sk-SK" dirty="0" err="1"/>
              <a:t>developments</a:t>
            </a:r>
            <a:r>
              <a:rPr lang="sk-SK" dirty="0"/>
              <a:t>/</a:t>
            </a:r>
            <a:r>
              <a:rPr lang="sk-SK" dirty="0" err="1"/>
              <a:t>impact</a:t>
            </a:r>
            <a:r>
              <a:rPr lang="sk-SK" dirty="0"/>
              <a:t>:</a:t>
            </a:r>
          </a:p>
          <a:p>
            <a:pPr lvl="1"/>
            <a:r>
              <a:rPr lang="sk-SK" dirty="0" err="1"/>
              <a:t>Intensive</a:t>
            </a:r>
            <a:r>
              <a:rPr lang="sk-SK" dirty="0"/>
              <a:t> </a:t>
            </a:r>
            <a:r>
              <a:rPr lang="sk-SK" dirty="0" err="1"/>
              <a:t>public</a:t>
            </a:r>
            <a:r>
              <a:rPr lang="sk-SK" dirty="0"/>
              <a:t> </a:t>
            </a:r>
            <a:r>
              <a:rPr lang="sk-SK" dirty="0" err="1"/>
              <a:t>attention</a:t>
            </a:r>
            <a:r>
              <a:rPr lang="sk-SK" dirty="0"/>
              <a:t> and </a:t>
            </a:r>
            <a:r>
              <a:rPr lang="sk-SK" dirty="0" err="1"/>
              <a:t>pressure</a:t>
            </a:r>
            <a:r>
              <a:rPr lang="sk-SK" dirty="0"/>
              <a:t> to </a:t>
            </a:r>
            <a:r>
              <a:rPr lang="sk-SK" dirty="0" err="1"/>
              <a:t>govern</a:t>
            </a:r>
            <a:r>
              <a:rPr lang="sk-SK" dirty="0"/>
              <a:t> </a:t>
            </a:r>
            <a:r>
              <a:rPr lang="sk-SK" dirty="0" err="1"/>
              <a:t>finances</a:t>
            </a:r>
            <a:r>
              <a:rPr lang="sk-SK" dirty="0"/>
              <a:t> of </a:t>
            </a:r>
            <a:r>
              <a:rPr lang="sk-SK" dirty="0" err="1"/>
              <a:t>local</a:t>
            </a:r>
            <a:r>
              <a:rPr lang="sk-SK" dirty="0"/>
              <a:t> </a:t>
            </a:r>
            <a:r>
              <a:rPr lang="sk-SK" dirty="0" err="1"/>
              <a:t>Gvts</a:t>
            </a:r>
            <a:r>
              <a:rPr lang="sk-SK" dirty="0"/>
              <a:t> </a:t>
            </a:r>
            <a:r>
              <a:rPr lang="sk-SK" dirty="0" err="1"/>
              <a:t>responsibly</a:t>
            </a:r>
            <a:endParaRPr lang="sk-SK" dirty="0"/>
          </a:p>
          <a:p>
            <a:pPr lvl="2"/>
            <a:r>
              <a:rPr lang="sk-SK" dirty="0"/>
              <a:t>125 </a:t>
            </a:r>
            <a:r>
              <a:rPr lang="sk-SK" dirty="0" err="1"/>
              <a:t>thousand</a:t>
            </a:r>
            <a:r>
              <a:rPr lang="sk-SK" dirty="0"/>
              <a:t> </a:t>
            </a:r>
            <a:r>
              <a:rPr lang="sk-SK" dirty="0" err="1"/>
              <a:t>unique</a:t>
            </a:r>
            <a:r>
              <a:rPr lang="sk-SK" dirty="0"/>
              <a:t> </a:t>
            </a:r>
            <a:r>
              <a:rPr lang="sk-SK" dirty="0" err="1"/>
              <a:t>users</a:t>
            </a:r>
            <a:r>
              <a:rPr lang="sk-SK" dirty="0"/>
              <a:t>, 1.5 </a:t>
            </a:r>
            <a:r>
              <a:rPr lang="sk-SK" dirty="0" err="1"/>
              <a:t>million</a:t>
            </a:r>
            <a:r>
              <a:rPr lang="sk-SK" dirty="0"/>
              <a:t> </a:t>
            </a:r>
            <a:r>
              <a:rPr lang="sk-SK" dirty="0" err="1"/>
              <a:t>pageviews</a:t>
            </a:r>
            <a:endParaRPr lang="sk-SK" dirty="0"/>
          </a:p>
          <a:p>
            <a:pPr lvl="2"/>
            <a:r>
              <a:rPr lang="sk-SK" dirty="0" err="1"/>
              <a:t>Hundreds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media</a:t>
            </a:r>
            <a:r>
              <a:rPr lang="sk-SK" dirty="0"/>
              <a:t> </a:t>
            </a:r>
            <a:r>
              <a:rPr lang="sk-SK" dirty="0" err="1"/>
              <a:t>releases</a:t>
            </a:r>
            <a:r>
              <a:rPr lang="sk-SK" dirty="0"/>
              <a:t> </a:t>
            </a:r>
            <a:r>
              <a:rPr lang="sk-SK" dirty="0" err="1"/>
              <a:t>every</a:t>
            </a:r>
            <a:r>
              <a:rPr lang="sk-SK" dirty="0"/>
              <a:t> </a:t>
            </a:r>
            <a:r>
              <a:rPr lang="sk-SK" dirty="0" err="1"/>
              <a:t>year</a:t>
            </a:r>
            <a:endParaRPr lang="sk-SK" dirty="0"/>
          </a:p>
          <a:p>
            <a:pPr lvl="1"/>
            <a:r>
              <a:rPr lang="sk-SK" dirty="0"/>
              <a:t>New </a:t>
            </a:r>
            <a:r>
              <a:rPr lang="sk-SK" dirty="0" err="1"/>
              <a:t>legal</a:t>
            </a:r>
            <a:r>
              <a:rPr lang="sk-SK" dirty="0"/>
              <a:t> </a:t>
            </a:r>
            <a:r>
              <a:rPr lang="sk-SK" dirty="0" err="1"/>
              <a:t>constraints</a:t>
            </a:r>
            <a:r>
              <a:rPr lang="sk-SK" dirty="0"/>
              <a:t> (penalty, </a:t>
            </a:r>
            <a:r>
              <a:rPr lang="sk-SK" dirty="0" err="1"/>
              <a:t>debt</a:t>
            </a:r>
            <a:r>
              <a:rPr lang="sk-SK" dirty="0"/>
              <a:t> </a:t>
            </a:r>
            <a:r>
              <a:rPr lang="sk-SK" dirty="0" err="1"/>
              <a:t>brakes</a:t>
            </a:r>
            <a:r>
              <a:rPr lang="sk-SK" dirty="0"/>
              <a:t>, more </a:t>
            </a:r>
            <a:r>
              <a:rPr lang="sk-SK" dirty="0" err="1"/>
              <a:t>strict</a:t>
            </a:r>
            <a:r>
              <a:rPr lang="sk-SK" dirty="0"/>
              <a:t> </a:t>
            </a:r>
            <a:r>
              <a:rPr lang="sk-SK" dirty="0" err="1"/>
              <a:t>rules</a:t>
            </a:r>
            <a:r>
              <a:rPr lang="sk-SK" dirty="0"/>
              <a:t> on </a:t>
            </a:r>
            <a:r>
              <a:rPr lang="sk-SK" dirty="0" err="1"/>
              <a:t>hidden</a:t>
            </a:r>
            <a:r>
              <a:rPr lang="sk-SK" dirty="0"/>
              <a:t> </a:t>
            </a:r>
            <a:r>
              <a:rPr lang="sk-SK" dirty="0" err="1"/>
              <a:t>debt</a:t>
            </a:r>
            <a:r>
              <a:rPr lang="sk-SK" dirty="0"/>
              <a:t>)</a:t>
            </a:r>
          </a:p>
          <a:p>
            <a:pPr lvl="1"/>
            <a:r>
              <a:rPr lang="sk-SK" dirty="0" err="1"/>
              <a:t>Fiscal</a:t>
            </a:r>
            <a:r>
              <a:rPr lang="sk-SK" dirty="0"/>
              <a:t> </a:t>
            </a:r>
            <a:r>
              <a:rPr lang="sk-SK" dirty="0" err="1"/>
              <a:t>stabilization</a:t>
            </a:r>
            <a:r>
              <a:rPr lang="sk-SK" dirty="0"/>
              <a:t> of </a:t>
            </a:r>
            <a:r>
              <a:rPr lang="sk-SK" dirty="0" err="1"/>
              <a:t>local</a:t>
            </a:r>
            <a:r>
              <a:rPr lang="sk-SK" dirty="0"/>
              <a:t> </a:t>
            </a:r>
            <a:r>
              <a:rPr lang="sk-SK" dirty="0" err="1"/>
              <a:t>Gvts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671812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567027" cy="6072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062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550746" cy="6089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11373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29" y="476672"/>
            <a:ext cx="8654053" cy="5722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61323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Financial</a:t>
            </a:r>
            <a:r>
              <a:rPr lang="sk-SK" b="1" dirty="0"/>
              <a:t> </a:t>
            </a:r>
            <a:r>
              <a:rPr lang="sk-SK" b="1" dirty="0" err="1"/>
              <a:t>health</a:t>
            </a:r>
            <a:r>
              <a:rPr lang="sk-SK" b="1" dirty="0"/>
              <a:t> </a:t>
            </a:r>
            <a:r>
              <a:rPr lang="sk-SK" b="1" dirty="0" err="1"/>
              <a:t>indicators</a:t>
            </a:r>
            <a:endParaRPr lang="en-US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6937272"/>
              </p:ext>
            </p:extLst>
          </p:nvPr>
        </p:nvGraphicFramePr>
        <p:xfrm>
          <a:off x="467544" y="1397000"/>
          <a:ext cx="820891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2982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790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k-SK" dirty="0" err="1"/>
                        <a:t>Indicators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entering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final</a:t>
                      </a:r>
                      <a:r>
                        <a:rPr lang="sk-SK" dirty="0"/>
                        <a:t> rating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err="1"/>
                        <a:t>Weight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/>
                        <a:t>Overall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debt</a:t>
                      </a:r>
                      <a:r>
                        <a:rPr lang="sk-SK" dirty="0"/>
                        <a:t> over </a:t>
                      </a:r>
                      <a:r>
                        <a:rPr lang="sk-SK" dirty="0" err="1"/>
                        <a:t>current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/>
                        <a:t>30%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/>
                        <a:t>Debt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service</a:t>
                      </a:r>
                      <a:r>
                        <a:rPr lang="sk-SK" dirty="0"/>
                        <a:t> (</a:t>
                      </a:r>
                      <a:r>
                        <a:rPr lang="sk-SK" dirty="0" err="1"/>
                        <a:t>interest</a:t>
                      </a:r>
                      <a:r>
                        <a:rPr lang="sk-SK" dirty="0"/>
                        <a:t> plus </a:t>
                      </a:r>
                      <a:r>
                        <a:rPr lang="sk-SK" dirty="0" err="1"/>
                        <a:t>principle</a:t>
                      </a:r>
                      <a:r>
                        <a:rPr lang="sk-SK" dirty="0"/>
                        <a:t>) over </a:t>
                      </a:r>
                      <a:r>
                        <a:rPr lang="sk-SK" dirty="0" err="1"/>
                        <a:t>current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/>
                        <a:t>10%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/>
                        <a:t>Current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account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balance</a:t>
                      </a:r>
                      <a:r>
                        <a:rPr lang="sk-SK" dirty="0"/>
                        <a:t> over </a:t>
                      </a:r>
                      <a:r>
                        <a:rPr lang="sk-SK" dirty="0" err="1"/>
                        <a:t>current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/>
                        <a:t>30%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/>
                        <a:t>Overdue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liabilities</a:t>
                      </a:r>
                      <a:r>
                        <a:rPr lang="sk-SK" dirty="0"/>
                        <a:t> over </a:t>
                      </a:r>
                      <a:r>
                        <a:rPr lang="sk-SK" dirty="0" err="1"/>
                        <a:t>current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/>
                        <a:t>15%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/>
                        <a:t>Liabilities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overdue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at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least</a:t>
                      </a:r>
                      <a:r>
                        <a:rPr lang="sk-SK" dirty="0"/>
                        <a:t> 60 </a:t>
                      </a:r>
                      <a:r>
                        <a:rPr lang="sk-SK" dirty="0" err="1"/>
                        <a:t>days</a:t>
                      </a:r>
                      <a:r>
                        <a:rPr lang="sk-SK" dirty="0"/>
                        <a:t> over </a:t>
                      </a:r>
                      <a:r>
                        <a:rPr lang="sk-SK" dirty="0" err="1"/>
                        <a:t>current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/>
                        <a:t>15%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827584" y="4005064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err="1"/>
              <a:t>All</a:t>
            </a:r>
            <a:r>
              <a:rPr lang="sk-SK" dirty="0"/>
              <a:t> </a:t>
            </a:r>
            <a:r>
              <a:rPr lang="sk-SK" dirty="0" err="1"/>
              <a:t>indicators</a:t>
            </a:r>
            <a:r>
              <a:rPr lang="sk-SK" dirty="0"/>
              <a:t> are </a:t>
            </a:r>
            <a:r>
              <a:rPr lang="sk-SK" dirty="0" err="1"/>
              <a:t>transformed</a:t>
            </a:r>
            <a:r>
              <a:rPr lang="sk-SK" dirty="0"/>
              <a:t> to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scale</a:t>
            </a:r>
            <a:r>
              <a:rPr lang="sk-SK" dirty="0"/>
              <a:t> {0, 6}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err="1"/>
              <a:t>Overall</a:t>
            </a:r>
            <a:r>
              <a:rPr lang="sk-SK" dirty="0"/>
              <a:t> </a:t>
            </a:r>
            <a:r>
              <a:rPr lang="sk-SK" dirty="0" err="1"/>
              <a:t>debt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computed</a:t>
            </a:r>
            <a:r>
              <a:rPr lang="sk-SK" dirty="0"/>
              <a:t> </a:t>
            </a:r>
            <a:r>
              <a:rPr lang="sk-SK" dirty="0" err="1"/>
              <a:t>based</a:t>
            </a:r>
            <a:r>
              <a:rPr lang="sk-SK" dirty="0"/>
              <a:t> on </a:t>
            </a:r>
            <a:r>
              <a:rPr lang="sk-SK" dirty="0" err="1"/>
              <a:t>data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most </a:t>
            </a:r>
            <a:r>
              <a:rPr lang="sk-SK" dirty="0" err="1"/>
              <a:t>recent</a:t>
            </a:r>
            <a:r>
              <a:rPr lang="sk-SK" dirty="0"/>
              <a:t> </a:t>
            </a:r>
            <a:r>
              <a:rPr lang="sk-SK" dirty="0" err="1"/>
              <a:t>year</a:t>
            </a:r>
            <a:endParaRPr lang="sk-SK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err="1"/>
              <a:t>Other</a:t>
            </a:r>
            <a:r>
              <a:rPr lang="sk-SK" dirty="0"/>
              <a:t> </a:t>
            </a:r>
            <a:r>
              <a:rPr lang="sk-SK" dirty="0" err="1"/>
              <a:t>four</a:t>
            </a:r>
            <a:r>
              <a:rPr lang="sk-SK" dirty="0"/>
              <a:t> </a:t>
            </a:r>
            <a:r>
              <a:rPr lang="sk-SK" dirty="0" err="1"/>
              <a:t>indicators</a:t>
            </a:r>
            <a:r>
              <a:rPr lang="sk-SK" dirty="0"/>
              <a:t> are </a:t>
            </a:r>
            <a:r>
              <a:rPr lang="sk-SK" dirty="0" err="1"/>
              <a:t>computed</a:t>
            </a:r>
            <a:r>
              <a:rPr lang="sk-SK" dirty="0"/>
              <a:t> </a:t>
            </a:r>
            <a:r>
              <a:rPr lang="sk-SK" dirty="0" err="1"/>
              <a:t>based</a:t>
            </a:r>
            <a:r>
              <a:rPr lang="sk-SK" dirty="0"/>
              <a:t> on </a:t>
            </a:r>
            <a:r>
              <a:rPr lang="sk-SK" dirty="0" err="1"/>
              <a:t>data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4 most </a:t>
            </a:r>
            <a:r>
              <a:rPr lang="sk-SK" dirty="0" err="1"/>
              <a:t>recent</a:t>
            </a:r>
            <a:r>
              <a:rPr lang="sk-SK" dirty="0"/>
              <a:t> </a:t>
            </a:r>
            <a:r>
              <a:rPr lang="sk-SK" dirty="0" err="1"/>
              <a:t>years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/>
              <a:t>following</a:t>
            </a:r>
            <a:r>
              <a:rPr lang="sk-SK" dirty="0"/>
              <a:t> </a:t>
            </a:r>
            <a:r>
              <a:rPr lang="sk-SK" dirty="0" err="1"/>
              <a:t>weights</a:t>
            </a:r>
            <a:r>
              <a:rPr lang="sk-SK" dirty="0"/>
              <a:t>: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/>
              <a:t>Year</a:t>
            </a:r>
            <a:r>
              <a:rPr lang="sk-SK" dirty="0"/>
              <a:t> t: 4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/>
              <a:t>Year</a:t>
            </a:r>
            <a:r>
              <a:rPr lang="sk-SK" dirty="0"/>
              <a:t> t-1: 3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/>
              <a:t>Year</a:t>
            </a:r>
            <a:r>
              <a:rPr lang="sk-SK" dirty="0"/>
              <a:t> t-2: 2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/>
              <a:t>Year</a:t>
            </a:r>
            <a:r>
              <a:rPr lang="sk-SK" dirty="0"/>
              <a:t> t-1: 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72666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Underlying</a:t>
            </a:r>
            <a:r>
              <a:rPr lang="sk-SK" b="1" dirty="0"/>
              <a:t> </a:t>
            </a:r>
            <a:r>
              <a:rPr lang="sk-SK" b="1" dirty="0" err="1"/>
              <a:t>data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-2196752" y="1124744"/>
            <a:ext cx="6840760" cy="40939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k-SK" dirty="0"/>
              <a:t>:</a:t>
            </a:r>
          </a:p>
          <a:p>
            <a:pPr marL="514350" indent="-514350">
              <a:buAutoNum type="arabicPeriod"/>
            </a:pPr>
            <a:endParaRPr lang="sk-SK" dirty="0"/>
          </a:p>
          <a:p>
            <a:pPr marL="0" indent="0">
              <a:buNone/>
            </a:pPr>
            <a:r>
              <a:rPr lang="sk-SK" dirty="0"/>
              <a:t>:</a:t>
            </a:r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458761"/>
              </p:ext>
            </p:extLst>
          </p:nvPr>
        </p:nvGraphicFramePr>
        <p:xfrm>
          <a:off x="395536" y="1340768"/>
          <a:ext cx="8352928" cy="43420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4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764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6370">
                <a:tc>
                  <a:txBody>
                    <a:bodyPr/>
                    <a:lstStyle/>
                    <a:p>
                      <a:r>
                        <a:rPr lang="sk-SK" dirty="0"/>
                        <a:t>To </a:t>
                      </a:r>
                      <a:r>
                        <a:rPr lang="sk-SK" dirty="0" err="1"/>
                        <a:t>calculate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financial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health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 err="1"/>
                        <a:t>Other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63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Current account revenues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Capital account revenues</a:t>
                      </a:r>
                      <a:endParaRPr lang="sk-S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63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Current account expenditure</a:t>
                      </a:r>
                      <a:r>
                        <a:rPr lang="sk-SK" dirty="0"/>
                        <a:t>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Capital account expenditures</a:t>
                      </a:r>
                      <a:endParaRPr lang="sk-S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63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Debt service – principal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Short-term receivables</a:t>
                      </a:r>
                      <a:endParaRPr lang="sk-S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47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Debt service – interest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Financial assets (e.g. cash, bank deposits)</a:t>
                      </a:r>
                      <a:endParaRPr lang="sk-S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63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Long-term liabilities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Short-term liabilities</a:t>
                      </a:r>
                      <a:endParaRPr lang="sk-S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363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Bank loans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/>
                        <a:t>Profit/</a:t>
                      </a:r>
                      <a:r>
                        <a:rPr lang="sk-SK" dirty="0" err="1"/>
                        <a:t>Loss</a:t>
                      </a:r>
                      <a:endParaRPr lang="sk-S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363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Loans from </a:t>
                      </a:r>
                      <a:r>
                        <a:rPr lang="sk-SK" dirty="0" err="1"/>
                        <a:t>the</a:t>
                      </a:r>
                      <a:r>
                        <a:rPr lang="sk-SK" dirty="0"/>
                        <a:t> </a:t>
                      </a:r>
                      <a:r>
                        <a:rPr lang="en-US" dirty="0"/>
                        <a:t>state</a:t>
                      </a:r>
                      <a:r>
                        <a:rPr lang="sk-SK" dirty="0"/>
                        <a:t>/EU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/>
                        <a:t>Immovable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assets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363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Overdue liabilities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/>
                        <a:t>Number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of</a:t>
                      </a:r>
                      <a:r>
                        <a:rPr lang="sk-SK" dirty="0"/>
                        <a:t> </a:t>
                      </a:r>
                      <a:r>
                        <a:rPr lang="sk-SK" dirty="0" err="1"/>
                        <a:t>citizens</a:t>
                      </a:r>
                      <a:endParaRPr lang="sk-S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363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Liabilities overdue at least 60 days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90803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/>
              <a:t>Project in </a:t>
            </a:r>
            <a:r>
              <a:rPr lang="sk-SK" b="1" dirty="0" err="1"/>
              <a:t>Moldova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sk-SK" dirty="0" err="1"/>
              <a:t>Portal</a:t>
            </a:r>
            <a:r>
              <a:rPr lang="sk-SK" dirty="0"/>
              <a:t> </a:t>
            </a:r>
            <a:r>
              <a:rPr lang="sk-SK" dirty="0" err="1"/>
              <a:t>launched</a:t>
            </a:r>
            <a:r>
              <a:rPr lang="sk-SK" dirty="0"/>
              <a:t> in 2016: </a:t>
            </a:r>
            <a:r>
              <a:rPr lang="en-US" dirty="0">
                <a:hlinkClick r:id="rId2"/>
              </a:rPr>
              <a:t>http://localbudgets.viitorul.org/</a:t>
            </a:r>
            <a:endParaRPr lang="sk-SK" dirty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sk-SK" dirty="0" err="1"/>
              <a:t>Financial</a:t>
            </a:r>
            <a:r>
              <a:rPr lang="sk-SK" dirty="0"/>
              <a:t> </a:t>
            </a:r>
            <a:r>
              <a:rPr lang="sk-SK" dirty="0" err="1"/>
              <a:t>data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all</a:t>
            </a:r>
            <a:r>
              <a:rPr lang="sk-SK" dirty="0"/>
              <a:t> </a:t>
            </a:r>
            <a:r>
              <a:rPr lang="sk-SK" dirty="0" err="1"/>
              <a:t>municipalities</a:t>
            </a:r>
            <a:r>
              <a:rPr lang="sk-SK" dirty="0"/>
              <a:t> and </a:t>
            </a:r>
            <a:r>
              <a:rPr lang="sk-SK" dirty="0" err="1"/>
              <a:t>regions</a:t>
            </a:r>
            <a:endParaRPr lang="sk-SK" dirty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sk-SK" dirty="0" err="1"/>
              <a:t>Data</a:t>
            </a:r>
            <a:r>
              <a:rPr lang="sk-SK" dirty="0"/>
              <a:t> </a:t>
            </a:r>
            <a:r>
              <a:rPr lang="sk-SK" dirty="0" err="1"/>
              <a:t>taken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MoF</a:t>
            </a:r>
            <a:r>
              <a:rPr lang="sk-SK" dirty="0"/>
              <a:t>, </a:t>
            </a:r>
            <a:r>
              <a:rPr lang="sk-SK" dirty="0" err="1"/>
              <a:t>complete</a:t>
            </a:r>
            <a:r>
              <a:rPr lang="sk-SK" dirty="0"/>
              <a:t> </a:t>
            </a:r>
            <a:r>
              <a:rPr lang="sk-SK" dirty="0" err="1"/>
              <a:t>data</a:t>
            </a:r>
            <a:r>
              <a:rPr lang="sk-SK" dirty="0"/>
              <a:t> </a:t>
            </a:r>
            <a:r>
              <a:rPr lang="sk-SK" dirty="0" err="1"/>
              <a:t>available</a:t>
            </a:r>
            <a:r>
              <a:rPr lang="sk-SK" dirty="0"/>
              <a:t> </a:t>
            </a:r>
            <a:r>
              <a:rPr lang="sk-SK" dirty="0" err="1"/>
              <a:t>thanks</a:t>
            </a:r>
            <a:r>
              <a:rPr lang="sk-SK" dirty="0"/>
              <a:t> to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World</a:t>
            </a:r>
            <a:r>
              <a:rPr lang="sk-SK" dirty="0"/>
              <a:t> Bank BOOST </a:t>
            </a:r>
            <a:r>
              <a:rPr lang="sk-SK" dirty="0" err="1"/>
              <a:t>project</a:t>
            </a:r>
            <a:endParaRPr lang="sk-SK" dirty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sk-SK" dirty="0"/>
              <a:t>Project </a:t>
            </a:r>
            <a:r>
              <a:rPr lang="sk-SK" dirty="0" err="1"/>
              <a:t>funded</a:t>
            </a:r>
            <a:r>
              <a:rPr lang="sk-SK" dirty="0"/>
              <a:t> by: Slovak </a:t>
            </a:r>
            <a:r>
              <a:rPr lang="sk-SK" dirty="0" err="1"/>
              <a:t>Aid</a:t>
            </a:r>
            <a:r>
              <a:rPr lang="sk-SK" dirty="0"/>
              <a:t>, US </a:t>
            </a:r>
            <a:r>
              <a:rPr lang="sk-SK" dirty="0" err="1"/>
              <a:t>Embassy</a:t>
            </a:r>
            <a:r>
              <a:rPr lang="sk-SK" dirty="0"/>
              <a:t>, NED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sk-SK" dirty="0" err="1"/>
              <a:t>Implemented</a:t>
            </a:r>
            <a:r>
              <a:rPr lang="sk-SK" dirty="0"/>
              <a:t> by INEKO and IDIS </a:t>
            </a:r>
            <a:r>
              <a:rPr lang="sk-SK" dirty="0" err="1"/>
              <a:t>Viitorul</a:t>
            </a:r>
            <a:endParaRPr lang="sk-SK" dirty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sk-SK" dirty="0" err="1"/>
              <a:t>Impact</a:t>
            </a:r>
            <a:r>
              <a:rPr lang="sk-SK" dirty="0"/>
              <a:t>:</a:t>
            </a:r>
          </a:p>
          <a:p>
            <a:pPr marL="742950" lvl="2" indent="-342900"/>
            <a:r>
              <a:rPr lang="sk-SK" dirty="0" err="1"/>
              <a:t>Disclosure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political</a:t>
            </a:r>
            <a:r>
              <a:rPr lang="sk-SK" dirty="0"/>
              <a:t> </a:t>
            </a:r>
            <a:r>
              <a:rPr lang="sk-SK" dirty="0" err="1"/>
              <a:t>clientelism</a:t>
            </a:r>
            <a:endParaRPr lang="sk-SK" dirty="0"/>
          </a:p>
          <a:p>
            <a:pPr marL="742950" lvl="2" indent="-342900"/>
            <a:r>
              <a:rPr lang="sk-SK" dirty="0"/>
              <a:t>MD </a:t>
            </a:r>
            <a:r>
              <a:rPr lang="sk-SK" dirty="0" err="1"/>
              <a:t>MoF</a:t>
            </a:r>
            <a:r>
              <a:rPr lang="sk-SK" dirty="0"/>
              <a:t> </a:t>
            </a:r>
            <a:r>
              <a:rPr lang="sk-SK" dirty="0" err="1"/>
              <a:t>displayed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portal</a:t>
            </a:r>
            <a:r>
              <a:rPr lang="sk-SK" dirty="0"/>
              <a:t> banner on </a:t>
            </a:r>
            <a:r>
              <a:rPr lang="sk-SK" dirty="0" err="1"/>
              <a:t>its</a:t>
            </a:r>
            <a:r>
              <a:rPr lang="sk-SK" dirty="0"/>
              <a:t> </a:t>
            </a:r>
            <a:r>
              <a:rPr lang="sk-SK" dirty="0" err="1"/>
              <a:t>webpage</a:t>
            </a:r>
            <a:endParaRPr lang="sk-SK" dirty="0"/>
          </a:p>
          <a:p>
            <a:pPr marL="742950" lvl="2" indent="-342900"/>
            <a:r>
              <a:rPr lang="sk-SK" dirty="0" err="1"/>
              <a:t>Investigative</a:t>
            </a:r>
            <a:r>
              <a:rPr lang="sk-SK" dirty="0"/>
              <a:t> </a:t>
            </a:r>
            <a:r>
              <a:rPr lang="sk-SK" dirty="0" err="1"/>
              <a:t>articles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3038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333758" cy="602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42630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82" y="581062"/>
            <a:ext cx="8799454" cy="5452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00732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4741"/>
            <a:ext cx="8734670" cy="516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70182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340999" cy="6071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18530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13479" cy="6209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87796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8828205" cy="4925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08467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729424" cy="6446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09459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k-SK" b="1" dirty="0" err="1"/>
              <a:t>Thank</a:t>
            </a:r>
            <a:r>
              <a:rPr lang="sk-SK" b="1" dirty="0"/>
              <a:t> </a:t>
            </a:r>
            <a:r>
              <a:rPr lang="sk-SK" b="1" dirty="0" err="1"/>
              <a:t>you</a:t>
            </a:r>
            <a:r>
              <a:rPr lang="sk-SK" b="1" dirty="0"/>
              <a:t> </a:t>
            </a:r>
            <a:r>
              <a:rPr lang="sk-SK" b="1" dirty="0" err="1"/>
              <a:t>for</a:t>
            </a:r>
            <a:r>
              <a:rPr lang="sk-SK" b="1" dirty="0"/>
              <a:t> </a:t>
            </a:r>
            <a:r>
              <a:rPr lang="sk-SK" b="1" dirty="0" err="1"/>
              <a:t>your</a:t>
            </a:r>
            <a:r>
              <a:rPr lang="sk-SK" b="1" dirty="0"/>
              <a:t> </a:t>
            </a:r>
            <a:r>
              <a:rPr lang="sk-SK" b="1" dirty="0" err="1"/>
              <a:t>attention</a:t>
            </a:r>
            <a:r>
              <a:rPr lang="sk-SK" b="1" dirty="0"/>
              <a:t>!</a:t>
            </a:r>
            <a:br>
              <a:rPr lang="sk-SK" b="1" dirty="0"/>
            </a:br>
            <a:r>
              <a:rPr lang="sk-SK" b="1" dirty="0"/>
              <a:t/>
            </a:r>
            <a:br>
              <a:rPr lang="sk-SK" b="1" dirty="0"/>
            </a:br>
            <a:r>
              <a:rPr lang="sk-SK" sz="2700" b="1" dirty="0">
                <a:hlinkClick r:id="rId2"/>
              </a:rPr>
              <a:t>http://www.hospodarenieobci.sk/</a:t>
            </a:r>
            <a:r>
              <a:rPr lang="sk-SK" sz="2700" b="1" dirty="0"/>
              <a:t> </a:t>
            </a:r>
            <a:br>
              <a:rPr lang="sk-SK" sz="2700" b="1" dirty="0"/>
            </a:br>
            <a:r>
              <a:rPr lang="sk-SK" sz="2700" b="1" dirty="0"/>
              <a:t/>
            </a:r>
            <a:br>
              <a:rPr lang="sk-SK" sz="2700" b="1" dirty="0"/>
            </a:br>
            <a:r>
              <a:rPr lang="sk-SK" sz="2700" b="1" dirty="0">
                <a:hlinkClick r:id="rId3"/>
              </a:rPr>
              <a:t>http://localbudgets.viitorul.org/</a:t>
            </a:r>
            <a:r>
              <a:rPr lang="sk-SK" sz="2700" b="1" dirty="0"/>
              <a:t> </a:t>
            </a:r>
            <a:endParaRPr lang="en-US" sz="2700" b="1" dirty="0"/>
          </a:p>
        </p:txBody>
      </p:sp>
    </p:spTree>
    <p:extLst>
      <p:ext uri="{BB962C8B-B14F-4D97-AF65-F5344CB8AC3E}">
        <p14:creationId xmlns:p14="http://schemas.microsoft.com/office/powerpoint/2010/main" val="1994350123"/>
      </p:ext>
    </p:extLst>
  </p:cSld>
  <p:clrMapOvr>
    <a:masterClrMapping/>
  </p:clrMapOvr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1494</TotalTime>
  <Words>479</Words>
  <Application>Microsoft Office PowerPoint</Application>
  <PresentationFormat>Prezentácia na obrazovke (4:3)</PresentationFormat>
  <Paragraphs>87</Paragraphs>
  <Slides>18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18</vt:i4>
      </vt:variant>
    </vt:vector>
  </HeadingPairs>
  <TitlesOfParts>
    <vt:vector size="19" baseType="lpstr">
      <vt:lpstr>Motív Office</vt:lpstr>
      <vt:lpstr>Financial health of local governments in Slovakia and Moldova</vt:lpstr>
      <vt:lpstr>About INEKO</vt:lpstr>
      <vt:lpstr>Financial transparency of LGAs</vt:lpstr>
      <vt:lpstr>Financial health of LGAs</vt:lpstr>
      <vt:lpstr>Prezentácia programu PowerPoint</vt:lpstr>
      <vt:lpstr>Prezentácia programu PowerPoint</vt:lpstr>
      <vt:lpstr>Prezentácia programu PowerPoint</vt:lpstr>
      <vt:lpstr>Financial health indicators</vt:lpstr>
      <vt:lpstr>Underlying data</vt:lpstr>
      <vt:lpstr>Project in Moldova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Thank you for your attention!  http://www.hospodarenieobci.sk/   http://localbudgets.viitorul.org/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Strenghtening Capacities of Civil Society Actors in Moldova to Use Open Data</dc:title>
  <dc:creator>Peter Golias</dc:creator>
  <cp:lastModifiedBy>Peter Golias</cp:lastModifiedBy>
  <cp:revision>164</cp:revision>
  <cp:lastPrinted>2017-11-07T16:00:06Z</cp:lastPrinted>
  <dcterms:created xsi:type="dcterms:W3CDTF">2017-08-11T09:04:02Z</dcterms:created>
  <dcterms:modified xsi:type="dcterms:W3CDTF">2018-03-22T10:01:31Z</dcterms:modified>
</cp:coreProperties>
</file>