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  <p:sldMasterId id="2147483652" r:id="rId2"/>
  </p:sldMasterIdLst>
  <p:notesMasterIdLst>
    <p:notesMasterId r:id="rId19"/>
  </p:notesMasterIdLst>
  <p:handoutMasterIdLst>
    <p:handoutMasterId r:id="rId20"/>
  </p:handoutMasterIdLst>
  <p:sldIdLst>
    <p:sldId id="271" r:id="rId3"/>
    <p:sldId id="328" r:id="rId4"/>
    <p:sldId id="339" r:id="rId5"/>
    <p:sldId id="338" r:id="rId6"/>
    <p:sldId id="343" r:id="rId7"/>
    <p:sldId id="342" r:id="rId8"/>
    <p:sldId id="331" r:id="rId9"/>
    <p:sldId id="344" r:id="rId10"/>
    <p:sldId id="351" r:id="rId11"/>
    <p:sldId id="353" r:id="rId12"/>
    <p:sldId id="347" r:id="rId13"/>
    <p:sldId id="348" r:id="rId14"/>
    <p:sldId id="349" r:id="rId15"/>
    <p:sldId id="352" r:id="rId16"/>
    <p:sldId id="336" r:id="rId17"/>
    <p:sldId id="266" r:id="rId18"/>
  </p:sldIdLst>
  <p:sldSz cx="9144000" cy="6858000" type="screen4x3"/>
  <p:notesSz cx="6858000" cy="99472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920">
          <p15:clr>
            <a:srgbClr val="A4A3A4"/>
          </p15:clr>
        </p15:guide>
        <p15:guide id="2" pos="5416">
          <p15:clr>
            <a:srgbClr val="A4A3A4"/>
          </p15:clr>
        </p15:guide>
        <p15:guide id="3" orient="horz" pos="2160" userDrawn="1">
          <p15:clr>
            <a:srgbClr val="A4A3A4"/>
          </p15:clr>
        </p15:guide>
        <p15:guide id="4" orient="horz" pos="22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33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tej Simalcik" initials="MS" lastIdx="1" clrIdx="0">
    <p:extLst/>
  </p:cmAuthor>
  <p:cmAuthor id="2" name="Michal Pisko (TI SK)" initials="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CBE5"/>
    <a:srgbClr val="013B28"/>
    <a:srgbClr val="FF17DA"/>
    <a:srgbClr val="009FEE"/>
    <a:srgbClr val="00ABE2"/>
    <a:srgbClr val="A0A0A0"/>
    <a:srgbClr val="002C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2" autoAdjust="0"/>
    <p:restoredTop sz="94591" autoAdjust="0"/>
  </p:normalViewPr>
  <p:slideViewPr>
    <p:cSldViewPr>
      <p:cViewPr>
        <p:scale>
          <a:sx n="118" d="100"/>
          <a:sy n="118" d="100"/>
        </p:scale>
        <p:origin x="-1434" y="-42"/>
      </p:cViewPr>
      <p:guideLst>
        <p:guide orient="horz" pos="1920"/>
        <p:guide orient="horz" pos="2160"/>
        <p:guide orient="horz" pos="2260"/>
        <p:guide pos="541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 varScale="1">
        <p:scale>
          <a:sx n="92" d="100"/>
          <a:sy n="92" d="100"/>
        </p:scale>
        <p:origin x="-2816" y="-120"/>
      </p:cViewPr>
      <p:guideLst>
        <p:guide orient="horz" pos="313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microsoft.com/office/2015/10/relationships/revisionInfo" Target="revisionInfo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 noProof="0" dirty="0"/>
              <a:t>The average score of regions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Sheet2!$A$2</c:f>
              <c:strCache>
                <c:ptCount val="1"/>
                <c:pt idx="0">
                  <c:v>Average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C79-422F-9CD6-120E50AD07FE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C79-422F-9CD6-120E50AD07FE}"/>
              </c:ext>
            </c:extLst>
          </c:dPt>
          <c:dPt>
            <c:idx val="3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C79-422F-9CD6-120E50AD07F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38100" cap="rnd">
                <a:solidFill>
                  <a:schemeClr val="accent2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numRef>
              <c:f>Sheet2!$B$1:$E$1</c:f>
              <c:numCache>
                <c:formatCode>General</c:formatCode>
                <c:ptCount val="4"/>
                <c:pt idx="0">
                  <c:v>2011</c:v>
                </c:pt>
                <c:pt idx="1">
                  <c:v>2013</c:v>
                </c:pt>
                <c:pt idx="2">
                  <c:v>2015</c:v>
                </c:pt>
                <c:pt idx="3">
                  <c:v>2017</c:v>
                </c:pt>
              </c:numCache>
            </c:numRef>
          </c:cat>
          <c:val>
            <c:numRef>
              <c:f>Sheet2!$B$2:$E$2</c:f>
              <c:numCache>
                <c:formatCode>0%</c:formatCode>
                <c:ptCount val="4"/>
                <c:pt idx="0">
                  <c:v>0.45875000000000005</c:v>
                </c:pt>
                <c:pt idx="1">
                  <c:v>0.47</c:v>
                </c:pt>
                <c:pt idx="2">
                  <c:v>0.503</c:v>
                </c:pt>
                <c:pt idx="3">
                  <c:v>0.54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CC79-422F-9CD6-120E50AD07F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4401280"/>
        <c:axId val="186782080"/>
        <c:extLst xmlns:c16r2="http://schemas.microsoft.com/office/drawing/2015/06/chart"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Sheet2!$A$1</c15:sqref>
                        </c15:formulaRef>
                      </c:ext>
                    </c:extLst>
                    <c:strCache>
                      <c:ptCount val="1"/>
                      <c:pt idx="0">
                        <c:v>Year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Sheet2!$B$1:$E$1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2011</c:v>
                      </c:pt>
                      <c:pt idx="1">
                        <c:v>2013</c:v>
                      </c:pt>
                      <c:pt idx="2">
                        <c:v>2015</c:v>
                      </c:pt>
                      <c:pt idx="3">
                        <c:v>2017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Sheet2!$B$1:$E$1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2011</c:v>
                      </c:pt>
                      <c:pt idx="1">
                        <c:v>2013</c:v>
                      </c:pt>
                      <c:pt idx="2">
                        <c:v>2015</c:v>
                      </c:pt>
                      <c:pt idx="3">
                        <c:v>2017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9-CC79-422F-9CD6-120E50AD07FE}"/>
                  </c:ext>
                </c:extLst>
              </c15:ser>
            </c15:filteredBarSeries>
          </c:ext>
        </c:extLst>
      </c:barChart>
      <c:catAx>
        <c:axId val="20440128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6782080"/>
        <c:crosses val="autoZero"/>
        <c:auto val="0"/>
        <c:lblAlgn val="ctr"/>
        <c:lblOffset val="100"/>
        <c:noMultiLvlLbl val="0"/>
      </c:catAx>
      <c:valAx>
        <c:axId val="186782080"/>
        <c:scaling>
          <c:orientation val="minMax"/>
          <c:max val="1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44012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B6BF2B-F025-43C7-9689-AA16B9DD398C}" type="doc">
      <dgm:prSet loTypeId="urn:microsoft.com/office/officeart/2005/8/layout/vList4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CB91E841-6BCF-475B-BE6E-87497F1125DF}" type="pres">
      <dgm:prSet presAssocID="{2EB6BF2B-F025-43C7-9689-AA16B9DD398C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643AA62F-D1F8-46E1-B9CE-8F18CE163680}" type="presOf" srcId="{2EB6BF2B-F025-43C7-9689-AA16B9DD398C}" destId="{CB91E841-6BCF-475B-BE6E-87497F1125DF}" srcOrd="0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ACC139-AD9E-DA47-80CB-CBC7E0BE66E4}" type="datetimeFigureOut">
              <a:rPr lang="en-US" smtClean="0"/>
              <a:pPr/>
              <a:t>4/13/2018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B34C3-330C-944D-A4BD-2C2D45D967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42930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7E021D-ED58-5749-A2C1-A9EFEA84B5B4}" type="datetimeFigureOut">
              <a:rPr lang="en-US" smtClean="0"/>
              <a:pPr/>
              <a:t>4/13/2018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E0B81B-317C-0249-98A8-A4CDC4F706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35682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41796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33387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97440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dirty="0"/>
              <a:t>Podobne Vranov – v roku 2012 posledné 99. miesto spolu s Bytčou.</a:t>
            </a:r>
            <a:r>
              <a:rPr lang="sk-SK" baseline="0" dirty="0"/>
              <a:t> </a:t>
            </a:r>
            <a:endParaRPr lang="en-US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5994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dirty="0" err="1"/>
              <a:t>Published</a:t>
            </a:r>
            <a:r>
              <a:rPr lang="sk-SK" dirty="0"/>
              <a:t> </a:t>
            </a:r>
            <a:r>
              <a:rPr lang="sk-SK" dirty="0" err="1"/>
              <a:t>contracts</a:t>
            </a:r>
            <a:r>
              <a:rPr lang="sk-SK"/>
              <a:t> Slovakia 2010 – 11% </a:t>
            </a:r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1872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6909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705101"/>
            <a:ext cx="7543800" cy="1955800"/>
          </a:xfrm>
        </p:spPr>
        <p:txBody>
          <a:bodyPr lIns="0" tIns="0" rIns="0" bIns="0" anchor="t">
            <a:noAutofit/>
            <a:scene3d>
              <a:camera prst="orthographicFront">
                <a:rot lat="0" lon="0" rev="0"/>
              </a:camera>
              <a:lightRig rig="threePt" dir="t"/>
            </a:scene3d>
          </a:bodyPr>
          <a:lstStyle>
            <a:lvl1pPr algn="l">
              <a:lnSpc>
                <a:spcPts val="4800"/>
              </a:lnSpc>
              <a:defRPr sz="4800" b="0" i="0" cap="all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 Narrow Bold"/>
                <a:cs typeface="Arial Narrow Bold"/>
              </a:defRPr>
            </a:lvl1pPr>
          </a:lstStyle>
          <a:p>
            <a:r>
              <a:rPr lang="ga-IE" dirty="0"/>
              <a:t>MAIN</a:t>
            </a:r>
            <a:br>
              <a:rPr lang="ga-IE" dirty="0"/>
            </a:br>
            <a:r>
              <a:rPr lang="ga-IE" dirty="0"/>
              <a:t>PRESENTATION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4839642"/>
            <a:ext cx="7543800" cy="646758"/>
          </a:xfrm>
        </p:spPr>
        <p:txBody>
          <a:bodyPr wrap="square" lIns="0" tIns="0" rIns="0" bIns="0" anchor="t">
            <a:spAutoFit/>
          </a:bodyPr>
          <a:lstStyle>
            <a:lvl1pPr marL="0" indent="0" algn="l">
              <a:lnSpc>
                <a:spcPts val="2500"/>
              </a:lnSpc>
              <a:spcBef>
                <a:spcPts val="0"/>
              </a:spcBef>
              <a:buNone/>
              <a:defRPr sz="2300" b="0" i="0" cap="all">
                <a:solidFill>
                  <a:schemeClr val="bg1"/>
                </a:solidFill>
                <a:latin typeface="Arial Narrow"/>
                <a:cs typeface="Arial Narrow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dirty="0"/>
              <a:t>SECTION SUB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85800" y="5791200"/>
            <a:ext cx="7543800" cy="53340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  <a:latin typeface="Arial Narrow"/>
                <a:cs typeface="Arial Narrow"/>
              </a:defRPr>
            </a:lvl1pPr>
            <a:lvl2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2pPr>
            <a:lvl3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3pPr>
            <a:lvl4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4pPr>
            <a:lvl5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5pPr>
          </a:lstStyle>
          <a:p>
            <a:pPr lvl="0"/>
            <a:r>
              <a:rPr lang="ga-IE" dirty="0"/>
              <a:t>Presenter Name</a:t>
            </a:r>
          </a:p>
          <a:p>
            <a:pPr lvl="0"/>
            <a:r>
              <a:rPr lang="ga-IE" dirty="0"/>
              <a:t>Presenter Title</a:t>
            </a:r>
            <a:endParaRPr lang="en-US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685800" y="4724400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685800" y="563721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3581400"/>
            <a:ext cx="7543800" cy="1384301"/>
          </a:xfrm>
        </p:spPr>
        <p:txBody>
          <a:bodyPr lIns="0" tIns="0" rIns="0" bIns="0" anchor="t">
            <a:noAutofit/>
            <a:scene3d>
              <a:camera prst="orthographicFront">
                <a:rot lat="0" lon="0" rev="0"/>
              </a:camera>
              <a:lightRig rig="threePt" dir="t"/>
            </a:scene3d>
          </a:bodyPr>
          <a:lstStyle>
            <a:lvl1pPr algn="l">
              <a:lnSpc>
                <a:spcPts val="4800"/>
              </a:lnSpc>
              <a:defRPr sz="4800" b="0" i="0" cap="all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 Narrow Bold"/>
                <a:cs typeface="Arial Narrow Bold"/>
              </a:defRPr>
            </a:lvl1pPr>
          </a:lstStyle>
          <a:p>
            <a:r>
              <a:rPr lang="ga-IE" dirty="0"/>
              <a:t>PRESENTATION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5130000"/>
            <a:ext cx="7543800" cy="326158"/>
          </a:xfrm>
        </p:spPr>
        <p:txBody>
          <a:bodyPr wrap="square" lIns="0" tIns="0" rIns="0" bIns="0" anchor="t">
            <a:spAutoFit/>
          </a:bodyPr>
          <a:lstStyle>
            <a:lvl1pPr marL="0" indent="0" algn="l">
              <a:lnSpc>
                <a:spcPts val="2500"/>
              </a:lnSpc>
              <a:spcBef>
                <a:spcPts val="0"/>
              </a:spcBef>
              <a:buNone/>
              <a:defRPr sz="2300" b="0" i="0" cap="all">
                <a:solidFill>
                  <a:schemeClr val="bg1"/>
                </a:solidFill>
                <a:latin typeface="Arial Narrow"/>
                <a:cs typeface="Arial Narrow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dirty="0"/>
              <a:t>HEADING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85800" y="5791200"/>
            <a:ext cx="7543800" cy="53340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  <a:latin typeface="Arial Narrow"/>
                <a:cs typeface="Arial Narrow"/>
              </a:defRPr>
            </a:lvl1pPr>
            <a:lvl2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2pPr>
            <a:lvl3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3pPr>
            <a:lvl4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4pPr>
            <a:lvl5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5pPr>
          </a:lstStyle>
          <a:p>
            <a:pPr lvl="0"/>
            <a:r>
              <a:rPr lang="ga-IE" dirty="0"/>
              <a:t>Presenter Name</a:t>
            </a:r>
          </a:p>
          <a:p>
            <a:pPr lvl="0"/>
            <a:r>
              <a:rPr lang="ga-IE" dirty="0"/>
              <a:t>Presenter Title</a:t>
            </a:r>
            <a:endParaRPr lang="en-US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685800" y="500784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685800" y="563721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idx="20"/>
          </p:nvPr>
        </p:nvSpPr>
        <p:spPr>
          <a:xfrm>
            <a:off x="540000" y="1651000"/>
            <a:ext cx="8057900" cy="3873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7"/>
          </p:nvPr>
        </p:nvSpPr>
        <p:spPr>
          <a:xfrm>
            <a:off x="540000" y="5613400"/>
            <a:ext cx="8120700" cy="6096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200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idx="16"/>
          </p:nvPr>
        </p:nvSpPr>
        <p:spPr>
          <a:xfrm>
            <a:off x="5667500" y="1651000"/>
            <a:ext cx="2930400" cy="4255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7"/>
          </p:nvPr>
        </p:nvSpPr>
        <p:spPr>
          <a:xfrm>
            <a:off x="540000" y="5346700"/>
            <a:ext cx="4921000" cy="571500"/>
          </a:xfrm>
          <a:prstGeom prst="rect">
            <a:avLst/>
          </a:prstGeom>
        </p:spPr>
        <p:txBody>
          <a:bodyPr lIns="0" tIns="0" bIns="0"/>
          <a:lstStyle>
            <a:lvl1pPr marL="0" indent="0">
              <a:buNone/>
              <a:defRPr sz="1200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540000" y="1651000"/>
            <a:ext cx="4921000" cy="355599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80000" indent="-180000">
              <a:buSzPct val="100000"/>
              <a:buFontTx/>
              <a:buNone/>
              <a:defRPr sz="1900">
                <a:solidFill>
                  <a:srgbClr val="00ABE2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20"/>
          </p:nvPr>
        </p:nvSpPr>
        <p:spPr>
          <a:xfrm>
            <a:off x="540000" y="2133600"/>
            <a:ext cx="4921000" cy="302260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SzPct val="100000"/>
              <a:buFont typeface="Arial"/>
              <a:buNone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20"/>
          </p:nvPr>
        </p:nvSpPr>
        <p:spPr>
          <a:xfrm>
            <a:off x="3276600" y="1651000"/>
            <a:ext cx="5321300" cy="3911599"/>
          </a:xfrm>
          <a:prstGeom prst="rect">
            <a:avLst/>
          </a:prstGeom>
        </p:spPr>
        <p:txBody>
          <a:bodyPr lIns="0" tIns="0" bIns="0"/>
          <a:lstStyle>
            <a:lvl1pPr marL="180000" indent="-180000" algn="l">
              <a:buClr>
                <a:srgbClr val="00ABE2"/>
              </a:buClr>
              <a:buSzPct val="100000"/>
              <a:buFont typeface="Arial"/>
              <a:buChar char="•"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21"/>
          </p:nvPr>
        </p:nvSpPr>
        <p:spPr>
          <a:xfrm>
            <a:off x="540000" y="1651000"/>
            <a:ext cx="2520000" cy="38989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SzPct val="100000"/>
              <a:buFontTx/>
              <a:buNone/>
              <a:defRPr sz="2200" b="0" i="0">
                <a:solidFill>
                  <a:srgbClr val="00ABE2"/>
                </a:solidFill>
                <a:latin typeface="Arial Narrow Bold"/>
                <a:cs typeface="Arial Narrow Bold"/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>
            <a:spLocks noGrp="1"/>
          </p:cNvSpPr>
          <p:nvPr>
            <p:ph idx="21"/>
          </p:nvPr>
        </p:nvSpPr>
        <p:spPr>
          <a:xfrm>
            <a:off x="540000" y="1651000"/>
            <a:ext cx="2520000" cy="39370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SzPct val="100000"/>
              <a:buFontTx/>
              <a:buNone/>
              <a:defRPr sz="2800" cap="all">
                <a:solidFill>
                  <a:srgbClr val="00ABE2"/>
                </a:solidFill>
                <a:latin typeface="Arial Narrow"/>
                <a:cs typeface="Arial Narrow"/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14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/>
          <p:cNvSpPr>
            <a:spLocks noGrp="1"/>
          </p:cNvSpPr>
          <p:nvPr>
            <p:ph idx="20"/>
          </p:nvPr>
        </p:nvSpPr>
        <p:spPr>
          <a:xfrm>
            <a:off x="3276600" y="1651000"/>
            <a:ext cx="5321300" cy="3911599"/>
          </a:xfrm>
          <a:prstGeom prst="rect">
            <a:avLst/>
          </a:prstGeom>
        </p:spPr>
        <p:txBody>
          <a:bodyPr lIns="0" tIns="0" bIns="0"/>
          <a:lstStyle>
            <a:lvl1pPr marL="180000" indent="-180000" algn="l">
              <a:buClr>
                <a:srgbClr val="00ABE2"/>
              </a:buClr>
              <a:buSzPct val="100000"/>
              <a:buFont typeface="Arial"/>
              <a:buChar char="•"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1A9F6-89D2-5246-A080-431BB3D29305}" type="datetimeFigureOut">
              <a:rPr lang="en-US" smtClean="0"/>
              <a:pPr/>
              <a:t>4/13/2018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03F28-1B1F-534F-BB84-634DA45170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section-screen300dpi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I-symbol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98600" y="0"/>
            <a:ext cx="1645810" cy="1475134"/>
          </a:xfrm>
          <a:prstGeom prst="rect">
            <a:avLst/>
          </a:prstGeom>
        </p:spPr>
      </p:pic>
      <p:sp>
        <p:nvSpPr>
          <p:cNvPr id="2" name="Rectangle 1"/>
          <p:cNvSpPr/>
          <p:nvPr userDrawn="1"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9FE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 cap="all">
          <a:solidFill>
            <a:srgbClr val="00ABE2"/>
          </a:solidFill>
          <a:latin typeface="Arial Narrow Bold"/>
          <a:ea typeface="+mj-ea"/>
          <a:cs typeface="Arial Narrow Bold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hlasnetruby.transparency.sk/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transparency.blog.sme.sk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51520" y="324148"/>
            <a:ext cx="8640960" cy="6345212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3027175"/>
            <a:ext cx="7920880" cy="1854202"/>
          </a:xfrm>
        </p:spPr>
        <p:txBody>
          <a:bodyPr/>
          <a:lstStyle/>
          <a:p>
            <a:pPr algn="ctr"/>
            <a:r>
              <a:rPr lang="en-US" sz="4400" b="1" dirty="0"/>
              <a:t> </a:t>
            </a:r>
            <a:r>
              <a:rPr lang="en-US" dirty="0"/>
              <a:t>Transparency in Slovak municipalities</a:t>
            </a:r>
            <a:br>
              <a:rPr lang="en-US" dirty="0"/>
            </a:br>
            <a:r>
              <a:rPr lang="en-US" sz="4400" b="1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6692" y="5772843"/>
            <a:ext cx="7775748" cy="641201"/>
          </a:xfrm>
          <a:ln>
            <a:noFill/>
          </a:ln>
        </p:spPr>
        <p:txBody>
          <a:bodyPr/>
          <a:lstStyle/>
          <a:p>
            <a:r>
              <a:rPr lang="en-US" dirty="0"/>
              <a:t>Transparency International Slovakia, </a:t>
            </a:r>
            <a:r>
              <a:rPr lang="sk-SK" dirty="0"/>
              <a:t>KIEV, </a:t>
            </a:r>
            <a:r>
              <a:rPr lang="en-US" dirty="0"/>
              <a:t>March 2018</a:t>
            </a:r>
          </a:p>
          <a:p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683568" y="6237312"/>
            <a:ext cx="7848872" cy="0"/>
          </a:xfrm>
          <a:prstGeom prst="line">
            <a:avLst/>
          </a:prstGeom>
          <a:ln w="127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83568" y="5635848"/>
            <a:ext cx="7848872" cy="0"/>
          </a:xfrm>
          <a:prstGeom prst="line">
            <a:avLst/>
          </a:prstGeom>
          <a:ln w="127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Obrázo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1098" y="358234"/>
            <a:ext cx="2949374" cy="1042810"/>
          </a:xfrm>
          <a:prstGeom prst="rect">
            <a:avLst/>
          </a:prstGeom>
        </p:spPr>
      </p:pic>
      <p:pic>
        <p:nvPicPr>
          <p:cNvPr id="8" name="Obrázok 7">
            <a:extLst>
              <a:ext uri="{FF2B5EF4-FFF2-40B4-BE49-F238E27FC236}">
                <a16:creationId xmlns:a16="http://schemas.microsoft.com/office/drawing/2014/main" xmlns="" id="{4C72B0D7-104D-4B63-BD53-9CF802995D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202642"/>
            <a:ext cx="2000250" cy="1333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xmlns="" id="{249540F0-CB8B-447A-B2C1-180D0B57B3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16632"/>
            <a:ext cx="7452320" cy="6325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004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xmlns="" id="{716AF0DA-7870-48EF-BC4E-CE31BB97CB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0"/>
            <a:ext cx="7272808" cy="6355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384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539552" y="548680"/>
            <a:ext cx="6337300" cy="795338"/>
          </a:xfrm>
        </p:spPr>
        <p:txBody>
          <a:bodyPr>
            <a:noAutofit/>
          </a:bodyPr>
          <a:lstStyle/>
          <a:p>
            <a:r>
              <a:rPr lang="en-GB" b="1" dirty="0"/>
              <a:t>THE MUNICIPAL PROGRAM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20"/>
          </p:nvPr>
        </p:nvSpPr>
        <p:spPr>
          <a:xfrm>
            <a:off x="323528" y="1484784"/>
            <a:ext cx="8352928" cy="4680520"/>
          </a:xfrm>
        </p:spPr>
        <p:txBody>
          <a:bodyPr>
            <a:noAutofit/>
          </a:bodyPr>
          <a:lstStyle/>
          <a:p>
            <a:r>
              <a:rPr lang="en-GB" sz="1600" dirty="0"/>
              <a:t>TIS</a:t>
            </a:r>
            <a:r>
              <a:rPr lang="sk-SK" sz="1600" dirty="0"/>
              <a:t> – Slovak NGO </a:t>
            </a:r>
            <a:r>
              <a:rPr lang="en-GB" sz="1600" dirty="0"/>
              <a:t>founded in 1998</a:t>
            </a:r>
          </a:p>
          <a:p>
            <a:r>
              <a:rPr lang="en-GB" sz="1600" dirty="0"/>
              <a:t>Mission: to reduce corruption by increasing transparency and citizen involvement, strengthening of the processes and reducing red tape</a:t>
            </a:r>
          </a:p>
          <a:p>
            <a:r>
              <a:rPr lang="en-GB" sz="1600" dirty="0"/>
              <a:t>Areas: health service, justice, public procurement, media, state-owned companies, municipalities, etc.   </a:t>
            </a:r>
          </a:p>
          <a:p>
            <a:endParaRPr lang="sk-SK" sz="1600" dirty="0"/>
          </a:p>
          <a:p>
            <a:endParaRPr lang="en-GB" sz="1600" dirty="0"/>
          </a:p>
          <a:p>
            <a:r>
              <a:rPr lang="en-GB" sz="1600" dirty="0"/>
              <a:t>Municipal program: </a:t>
            </a:r>
            <a:r>
              <a:rPr lang="en-GB" sz="1600" b="1" dirty="0"/>
              <a:t>Open local government</a:t>
            </a:r>
            <a:r>
              <a:rPr lang="sk-SK" sz="1600" b="1" dirty="0"/>
              <a:t> </a:t>
            </a:r>
          </a:p>
          <a:p>
            <a:r>
              <a:rPr lang="en-GB" sz="1600" dirty="0"/>
              <a:t>TI Slovakia involvement in local government</a:t>
            </a:r>
            <a:r>
              <a:rPr lang="sk-SK" sz="1600" dirty="0"/>
              <a:t>s</a:t>
            </a:r>
            <a:r>
              <a:rPr lang="en-GB" sz="1600" dirty="0"/>
              <a:t> since 1999 </a:t>
            </a:r>
          </a:p>
          <a:p>
            <a:endParaRPr lang="sk-SK" sz="1600" dirty="0"/>
          </a:p>
          <a:p>
            <a:endParaRPr lang="en-GB" sz="1600" dirty="0"/>
          </a:p>
          <a:p>
            <a:r>
              <a:rPr lang="en-GB" sz="1600" dirty="0"/>
              <a:t>Four pillars: </a:t>
            </a:r>
          </a:p>
          <a:p>
            <a:pPr lvl="1"/>
            <a:r>
              <a:rPr lang="en-GB" sz="1600" b="1" dirty="0">
                <a:solidFill>
                  <a:srgbClr val="002C44"/>
                </a:solidFill>
              </a:rPr>
              <a:t>Transparency rankings </a:t>
            </a:r>
            <a:r>
              <a:rPr lang="en-GB" sz="1600" dirty="0">
                <a:solidFill>
                  <a:srgbClr val="002C44"/>
                </a:solidFill>
              </a:rPr>
              <a:t>– measuring</a:t>
            </a:r>
          </a:p>
          <a:p>
            <a:pPr lvl="1"/>
            <a:r>
              <a:rPr lang="en-GB" sz="1600" b="1" dirty="0">
                <a:solidFill>
                  <a:srgbClr val="002C44"/>
                </a:solidFill>
              </a:rPr>
              <a:t>Watchdog</a:t>
            </a:r>
            <a:r>
              <a:rPr lang="en-GB" sz="1600" dirty="0">
                <a:solidFill>
                  <a:srgbClr val="002C44"/>
                </a:solidFill>
              </a:rPr>
              <a:t> – investigation</a:t>
            </a:r>
          </a:p>
          <a:p>
            <a:pPr lvl="1"/>
            <a:r>
              <a:rPr lang="en-GB" sz="1600" b="1" dirty="0">
                <a:solidFill>
                  <a:srgbClr val="002C44"/>
                </a:solidFill>
              </a:rPr>
              <a:t>Anticorruption strategies </a:t>
            </a:r>
            <a:r>
              <a:rPr lang="en-GB" sz="1600" dirty="0">
                <a:solidFill>
                  <a:srgbClr val="002C44"/>
                </a:solidFill>
              </a:rPr>
              <a:t>– cooperation </a:t>
            </a:r>
            <a:endParaRPr lang="sk-SK" sz="1600" dirty="0">
              <a:solidFill>
                <a:srgbClr val="002C44"/>
              </a:solidFill>
            </a:endParaRPr>
          </a:p>
          <a:p>
            <a:pPr lvl="1"/>
            <a:r>
              <a:rPr lang="en-GB" sz="1600" b="1" dirty="0">
                <a:solidFill>
                  <a:srgbClr val="002C44"/>
                </a:solidFill>
              </a:rPr>
              <a:t>Local activists networking </a:t>
            </a:r>
            <a:r>
              <a:rPr lang="en-GB" sz="1600" dirty="0">
                <a:solidFill>
                  <a:srgbClr val="002C44"/>
                </a:solidFill>
              </a:rPr>
              <a:t>- support</a:t>
            </a:r>
          </a:p>
          <a:p>
            <a:pPr lvl="1"/>
            <a:endParaRPr lang="en-GB" sz="1600" dirty="0">
              <a:solidFill>
                <a:srgbClr val="002C44"/>
              </a:solidFill>
            </a:endParaRPr>
          </a:p>
          <a:p>
            <a:pPr lvl="1"/>
            <a:r>
              <a:rPr lang="en-GB" sz="1600" dirty="0"/>
              <a:t>  </a:t>
            </a:r>
          </a:p>
          <a:p>
            <a:pPr algn="just"/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891361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xmlns="" id="{4DAC6FED-FB2C-46E2-9619-8A6B356061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9" y="3469899"/>
            <a:ext cx="7020272" cy="3422381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Self-government</a:t>
            </a:r>
          </a:p>
        </p:txBody>
      </p:sp>
      <p:sp>
        <p:nvSpPr>
          <p:cNvPr id="12" name="Content Placeholder 7"/>
          <p:cNvSpPr>
            <a:spLocks noGrp="1"/>
          </p:cNvSpPr>
          <p:nvPr>
            <p:ph idx="20"/>
          </p:nvPr>
        </p:nvSpPr>
        <p:spPr>
          <a:xfrm>
            <a:off x="475786" y="1435608"/>
            <a:ext cx="8560710" cy="2281424"/>
          </a:xfrm>
        </p:spPr>
        <p:txBody>
          <a:bodyPr/>
          <a:lstStyle/>
          <a:p>
            <a:r>
              <a:rPr lang="en-US" sz="2000" dirty="0"/>
              <a:t>More than 2900 municipalities; 8 regions</a:t>
            </a:r>
          </a:p>
          <a:p>
            <a:endParaRPr lang="en-US" sz="14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600" dirty="0"/>
              <a:t>2900 Mayors; 20 000 Local MPs; 8 Regional Presidents; 400 regional MPs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600" dirty="0"/>
              <a:t>Important competences – hospitals, schools, roads, public transport, social care facilities, building permits, land use planning, libraries, theatres, tourism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600" dirty="0"/>
              <a:t>Local taxes and fees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600" dirty="0"/>
              <a:t>The annual budget of Slovak municipalities and regions: 5,6 billion € (towns - over €3,7 billion)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711987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7"/>
          <p:cNvSpPr>
            <a:spLocks noGrp="1"/>
          </p:cNvSpPr>
          <p:nvPr>
            <p:ph idx="20"/>
          </p:nvPr>
        </p:nvSpPr>
        <p:spPr>
          <a:xfrm>
            <a:off x="4716016" y="4653136"/>
            <a:ext cx="4104456" cy="1507886"/>
          </a:xfrm>
        </p:spPr>
        <p:txBody>
          <a:bodyPr>
            <a:normAutofit/>
          </a:bodyPr>
          <a:lstStyle/>
          <a:p>
            <a:r>
              <a:rPr lang="en-GB" sz="1600" dirty="0"/>
              <a:t>The transparency </a:t>
            </a:r>
            <a:r>
              <a:rPr lang="en-GB" sz="1600" b="1" dirty="0"/>
              <a:t>level h</a:t>
            </a:r>
            <a:r>
              <a:rPr lang="sk-SK" sz="1600" b="1" dirty="0"/>
              <a:t>as</a:t>
            </a:r>
            <a:r>
              <a:rPr lang="en-GB" sz="1600" b="1" dirty="0"/>
              <a:t> increased</a:t>
            </a:r>
            <a:r>
              <a:rPr lang="sk-SK" sz="1600" dirty="0"/>
              <a:t>:</a:t>
            </a:r>
          </a:p>
          <a:p>
            <a:r>
              <a:rPr lang="sk-SK" sz="1600" dirty="0"/>
              <a:t>Towns: </a:t>
            </a:r>
            <a:r>
              <a:rPr lang="en-GB" sz="1600" dirty="0"/>
              <a:t>2010/2016: +</a:t>
            </a:r>
            <a:r>
              <a:rPr lang="en-GB" sz="1600" b="1" dirty="0"/>
              <a:t>11 pp</a:t>
            </a:r>
            <a:endParaRPr lang="sk-SK" sz="1600" b="1" dirty="0"/>
          </a:p>
          <a:p>
            <a:r>
              <a:rPr lang="sk-SK" sz="1600" dirty="0"/>
              <a:t>Regions: 2011/2017: </a:t>
            </a:r>
            <a:r>
              <a:rPr lang="sk-SK" sz="1600" b="1" dirty="0"/>
              <a:t>+8 pp</a:t>
            </a:r>
          </a:p>
          <a:p>
            <a:endParaRPr lang="sk-SK" sz="1600" dirty="0"/>
          </a:p>
          <a:p>
            <a:endParaRPr lang="en-GB" sz="2800" u="sng" dirty="0"/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5" y="1484784"/>
            <a:ext cx="4565025" cy="4392488"/>
          </a:xfrm>
          <a:prstGeom prst="rect">
            <a:avLst/>
          </a:prstGeom>
        </p:spPr>
      </p:pic>
      <p:sp>
        <p:nvSpPr>
          <p:cNvPr id="6" name="Title 6"/>
          <p:cNvSpPr>
            <a:spLocks noGrp="1"/>
          </p:cNvSpPr>
          <p:nvPr>
            <p:ph type="title"/>
          </p:nvPr>
        </p:nvSpPr>
        <p:spPr>
          <a:xfrm>
            <a:off x="539552" y="548680"/>
            <a:ext cx="6337300" cy="795338"/>
          </a:xfrm>
        </p:spPr>
        <p:txBody>
          <a:bodyPr>
            <a:noAutofit/>
          </a:bodyPr>
          <a:lstStyle/>
          <a:p>
            <a:r>
              <a:rPr lang="en-US" b="1" dirty="0"/>
              <a:t>Transparency improvement</a:t>
            </a:r>
          </a:p>
        </p:txBody>
      </p:sp>
      <p:graphicFrame>
        <p:nvGraphicFramePr>
          <p:cNvPr id="7" name="Chart 2">
            <a:extLst>
              <a:ext uri="{FF2B5EF4-FFF2-40B4-BE49-F238E27FC236}">
                <a16:creationId xmlns:a16="http://schemas.microsoft.com/office/drawing/2014/main" xmlns="" id="{27612020-9E07-43A8-B171-D08493F10D53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4518248" y="138509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233482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/>
              <a:t>IMPROVEMENT PLAN</a:t>
            </a:r>
          </a:p>
        </p:txBody>
      </p:sp>
      <p:graphicFrame>
        <p:nvGraphicFramePr>
          <p:cNvPr id="2" name="Diagram 1"/>
          <p:cNvGraphicFramePr/>
          <p:nvPr>
            <p:extLst/>
          </p:nvPr>
        </p:nvGraphicFramePr>
        <p:xfrm>
          <a:off x="683568" y="4293096"/>
          <a:ext cx="7272808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ok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3633" y="2592374"/>
            <a:ext cx="5946559" cy="3765077"/>
          </a:xfrm>
          <a:prstGeom prst="rect">
            <a:avLst/>
          </a:prstGeom>
        </p:spPr>
      </p:pic>
      <p:sp>
        <p:nvSpPr>
          <p:cNvPr id="6" name="Content Placeholder 7"/>
          <p:cNvSpPr>
            <a:spLocks noGrp="1"/>
          </p:cNvSpPr>
          <p:nvPr>
            <p:ph idx="20"/>
          </p:nvPr>
        </p:nvSpPr>
        <p:spPr>
          <a:xfrm>
            <a:off x="6660989" y="2592374"/>
            <a:ext cx="2303499" cy="3644938"/>
          </a:xfrm>
        </p:spPr>
        <p:txBody>
          <a:bodyPr>
            <a:noAutofit/>
          </a:bodyPr>
          <a:lstStyle/>
          <a:p>
            <a:r>
              <a:rPr lang="en-GB" sz="2000" dirty="0" err="1">
                <a:solidFill>
                  <a:schemeClr val="tx1"/>
                </a:solidFill>
              </a:rPr>
              <a:t>Sabinov</a:t>
            </a:r>
            <a:r>
              <a:rPr lang="en-GB" sz="2000" dirty="0">
                <a:solidFill>
                  <a:schemeClr val="tx1"/>
                </a:solidFill>
              </a:rPr>
              <a:t> occupied 100th place in 2014</a:t>
            </a:r>
            <a:endParaRPr lang="sk-SK" sz="2000" dirty="0">
              <a:solidFill>
                <a:schemeClr val="tx1"/>
              </a:solidFill>
            </a:endParaRPr>
          </a:p>
          <a:p>
            <a:r>
              <a:rPr lang="en-GB" sz="2000" dirty="0">
                <a:solidFill>
                  <a:schemeClr val="tx1"/>
                </a:solidFill>
              </a:rPr>
              <a:t>Afterwards, they informed on the website about their </a:t>
            </a:r>
            <a:r>
              <a:rPr lang="en-GB" sz="2000" b="1" dirty="0">
                <a:solidFill>
                  <a:schemeClr val="tx1"/>
                </a:solidFill>
              </a:rPr>
              <a:t>improvement plan</a:t>
            </a:r>
          </a:p>
          <a:p>
            <a:r>
              <a:rPr lang="en-GB" sz="2000" dirty="0">
                <a:solidFill>
                  <a:schemeClr val="tx1"/>
                </a:solidFill>
              </a:rPr>
              <a:t>In 2016 ranking they improved to 13th place </a:t>
            </a:r>
          </a:p>
        </p:txBody>
      </p:sp>
      <p:sp>
        <p:nvSpPr>
          <p:cNvPr id="7" name="Content Placeholder 7">
            <a:extLst>
              <a:ext uri="{FF2B5EF4-FFF2-40B4-BE49-F238E27FC236}">
                <a16:creationId xmlns:a16="http://schemas.microsoft.com/office/drawing/2014/main" xmlns="" id="{F1E8B1E7-FD47-4577-89B1-A83B150951B5}"/>
              </a:ext>
            </a:extLst>
          </p:cNvPr>
          <p:cNvSpPr txBox="1">
            <a:spLocks/>
          </p:cNvSpPr>
          <p:nvPr/>
        </p:nvSpPr>
        <p:spPr>
          <a:xfrm>
            <a:off x="540000" y="1426718"/>
            <a:ext cx="7920432" cy="1186318"/>
          </a:xfrm>
          <a:prstGeom prst="rect">
            <a:avLst/>
          </a:prstGeom>
        </p:spPr>
        <p:txBody>
          <a:bodyPr lIns="0" tIns="0" bIns="0">
            <a:noAutofit/>
          </a:bodyPr>
          <a:lstStyle>
            <a:lvl1pPr marL="180000" indent="-180000" algn="l" defTabSz="457200" rtl="0" eaLnBrk="1" latinLnBrk="0" hangingPunct="1">
              <a:spcBef>
                <a:spcPct val="20000"/>
              </a:spcBef>
              <a:buClr>
                <a:srgbClr val="00ABE2"/>
              </a:buClr>
              <a:buSzPct val="100000"/>
              <a:buFont typeface="Arial"/>
              <a:buChar char="•"/>
              <a:defRPr sz="1900" kern="1200">
                <a:solidFill>
                  <a:srgbClr val="002C44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Broad media attention: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In SK over 130 media citations in national and regional media immediately after unveiling the 2016 ranking</a:t>
            </a:r>
          </a:p>
          <a:p>
            <a:endParaRPr lang="en-GB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7653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>
            <a:extLst>
              <a:ext uri="{FF2B5EF4-FFF2-40B4-BE49-F238E27FC236}">
                <a16:creationId xmlns:a16="http://schemas.microsoft.com/office/drawing/2014/main" xmlns="" id="{EFB8A06A-6CCA-485C-97C6-29AE4681AA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3426"/>
            <a:ext cx="9144000" cy="6331148"/>
          </a:xfrm>
          <a:prstGeom prst="rect">
            <a:avLst/>
          </a:prstGeom>
        </p:spPr>
      </p:pic>
      <p:pic>
        <p:nvPicPr>
          <p:cNvPr id="3" name="Obrázok 2">
            <a:extLst>
              <a:ext uri="{FF2B5EF4-FFF2-40B4-BE49-F238E27FC236}">
                <a16:creationId xmlns:a16="http://schemas.microsoft.com/office/drawing/2014/main" xmlns="" id="{49F3F258-FE7A-4273-9D01-117EBC9742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928" y="980728"/>
            <a:ext cx="2474143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332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/>
              <a:t>CONTRACTS: HOW TO DO IT</a:t>
            </a:r>
          </a:p>
        </p:txBody>
      </p:sp>
      <p:sp>
        <p:nvSpPr>
          <p:cNvPr id="9" name="Content Placeholder 7"/>
          <p:cNvSpPr>
            <a:spLocks noGrp="1"/>
          </p:cNvSpPr>
          <p:nvPr>
            <p:ph idx="20"/>
          </p:nvPr>
        </p:nvSpPr>
        <p:spPr>
          <a:xfrm>
            <a:off x="6660232" y="1412776"/>
            <a:ext cx="2483768" cy="4968552"/>
          </a:xfrm>
        </p:spPr>
        <p:txBody>
          <a:bodyPr>
            <a:normAutofit fontScale="85000" lnSpcReduction="10000"/>
          </a:bodyPr>
          <a:lstStyle/>
          <a:p>
            <a:r>
              <a:rPr lang="en-GB" sz="2400" dirty="0"/>
              <a:t>The quality of contract publishing is </a:t>
            </a:r>
            <a:r>
              <a:rPr lang="en-GB" sz="2400" b="1" dirty="0"/>
              <a:t>61 % </a:t>
            </a:r>
            <a:r>
              <a:rPr lang="en-GB" sz="2400" dirty="0"/>
              <a:t>in average</a:t>
            </a:r>
          </a:p>
          <a:p>
            <a:r>
              <a:rPr lang="en-GB" sz="2400" dirty="0"/>
              <a:t>Village </a:t>
            </a:r>
            <a:r>
              <a:rPr lang="en-GB" sz="2400" b="1" dirty="0" err="1"/>
              <a:t>Smižany</a:t>
            </a:r>
            <a:r>
              <a:rPr lang="en-GB" sz="2400" b="1" dirty="0"/>
              <a:t> </a:t>
            </a:r>
            <a:r>
              <a:rPr lang="en-GB" sz="2400" dirty="0"/>
              <a:t>- 99 % </a:t>
            </a:r>
          </a:p>
          <a:p>
            <a:r>
              <a:rPr lang="en-GB" sz="2400" dirty="0"/>
              <a:t>They publish all the contracts with </a:t>
            </a:r>
            <a:r>
              <a:rPr lang="en-GB" sz="2400" b="1" dirty="0"/>
              <a:t>attachments</a:t>
            </a:r>
            <a:r>
              <a:rPr lang="en-GB" sz="2400" dirty="0"/>
              <a:t>, copying from the documents is possible</a:t>
            </a:r>
          </a:p>
          <a:p>
            <a:r>
              <a:rPr lang="en-GB" sz="2400" dirty="0"/>
              <a:t>They also provide </a:t>
            </a:r>
            <a:r>
              <a:rPr lang="sk-SK" sz="2400" dirty="0"/>
              <a:t>a</a:t>
            </a:r>
            <a:r>
              <a:rPr lang="en-GB" sz="2400" dirty="0"/>
              <a:t> </a:t>
            </a:r>
            <a:r>
              <a:rPr lang="en-GB" sz="2400" b="1" dirty="0"/>
              <a:t>system for searching </a:t>
            </a:r>
            <a:r>
              <a:rPr lang="en-GB" sz="2400" dirty="0"/>
              <a:t>of the contracts according t</a:t>
            </a:r>
            <a:r>
              <a:rPr lang="sk-SK" sz="2400" dirty="0"/>
              <a:t>o</a:t>
            </a:r>
            <a:r>
              <a:rPr lang="en-GB" sz="2400" dirty="0"/>
              <a:t> sum, date, company, etc. </a:t>
            </a:r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556792"/>
            <a:ext cx="6059466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0574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9552" y="620688"/>
            <a:ext cx="6337300" cy="795338"/>
          </a:xfrm>
        </p:spPr>
        <p:txBody>
          <a:bodyPr>
            <a:normAutofit/>
          </a:bodyPr>
          <a:lstStyle/>
          <a:p>
            <a:endParaRPr lang="sk-SK" b="1" dirty="0"/>
          </a:p>
        </p:txBody>
      </p:sp>
      <p:pic>
        <p:nvPicPr>
          <p:cNvPr id="6" name="Obrázok 5">
            <a:extLst>
              <a:ext uri="{FF2B5EF4-FFF2-40B4-BE49-F238E27FC236}">
                <a16:creationId xmlns:a16="http://schemas.microsoft.com/office/drawing/2014/main" xmlns="" id="{B85EFC24-7067-4C58-9241-F286B28A4C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967" y="0"/>
            <a:ext cx="6564885" cy="6331183"/>
          </a:xfrm>
          <a:prstGeom prst="rect">
            <a:avLst/>
          </a:prstGeom>
        </p:spPr>
      </p:pic>
      <p:pic>
        <p:nvPicPr>
          <p:cNvPr id="9" name="Obrázok 8">
            <a:extLst>
              <a:ext uri="{FF2B5EF4-FFF2-40B4-BE49-F238E27FC236}">
                <a16:creationId xmlns:a16="http://schemas.microsoft.com/office/drawing/2014/main" xmlns="" id="{EBABB9A6-5405-4512-BA90-ABC2E100A5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6136" y="2189577"/>
            <a:ext cx="3020686" cy="4179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2828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903410" y="2669575"/>
            <a:ext cx="3482688" cy="1523676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/>
              <a:t>„THE SPEAKING TRUMPETS“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idx="20"/>
          </p:nvPr>
        </p:nvSpPr>
        <p:spPr>
          <a:xfrm>
            <a:off x="1763689" y="1690070"/>
            <a:ext cx="6768752" cy="3482688"/>
          </a:xfrm>
        </p:spPr>
        <p:txBody>
          <a:bodyPr>
            <a:noAutofit/>
          </a:bodyPr>
          <a:lstStyle/>
          <a:p>
            <a:r>
              <a:rPr lang="en-GB" sz="1800" dirty="0"/>
              <a:t>The local politicians usually inform citizens via </a:t>
            </a:r>
            <a:r>
              <a:rPr lang="en-GB" sz="1800" b="1" dirty="0"/>
              <a:t>municipal newspapers </a:t>
            </a:r>
            <a:r>
              <a:rPr lang="en-GB" sz="1800" dirty="0"/>
              <a:t>about important local topics and events that do not draw attention of the commercial or state media, but they often have </a:t>
            </a:r>
            <a:r>
              <a:rPr lang="en-GB" sz="1800" b="1" dirty="0"/>
              <a:t>impact on daily life</a:t>
            </a:r>
            <a:endParaRPr lang="sk-SK" sz="1800" b="1" dirty="0"/>
          </a:p>
          <a:p>
            <a:endParaRPr lang="en-GB" sz="1800" b="1" dirty="0"/>
          </a:p>
          <a:p>
            <a:r>
              <a:rPr lang="en-GB" sz="1800" dirty="0"/>
              <a:t>The municipal newspapers are</a:t>
            </a:r>
            <a:r>
              <a:rPr lang="sk-SK" sz="1800" dirty="0"/>
              <a:t> a</a:t>
            </a:r>
            <a:r>
              <a:rPr lang="en-GB" sz="1800" dirty="0"/>
              <a:t> very effective tool to influence voters, mostly they are </a:t>
            </a:r>
            <a:r>
              <a:rPr lang="en-GB" sz="1800" b="1" dirty="0"/>
              <a:t>fully controlled by the Mayors</a:t>
            </a:r>
            <a:endParaRPr lang="sk-SK" sz="1800" b="1" dirty="0"/>
          </a:p>
          <a:p>
            <a:endParaRPr lang="en-GB" sz="1800" b="1" dirty="0"/>
          </a:p>
          <a:p>
            <a:r>
              <a:rPr lang="en-GB" sz="1800" dirty="0"/>
              <a:t>Therefore, they tend to be </a:t>
            </a:r>
            <a:r>
              <a:rPr lang="en-GB" sz="1800" b="1" dirty="0"/>
              <a:t>biased</a:t>
            </a:r>
            <a:r>
              <a:rPr lang="en-GB" sz="1800" dirty="0"/>
              <a:t> in many towns and they have been </a:t>
            </a:r>
            <a:r>
              <a:rPr lang="en-GB" sz="1800" b="1" dirty="0"/>
              <a:t>misused</a:t>
            </a:r>
            <a:r>
              <a:rPr lang="en-GB" sz="1800" dirty="0"/>
              <a:t> by local politician</a:t>
            </a:r>
            <a:r>
              <a:rPr lang="sk-SK" sz="1800" dirty="0"/>
              <a:t>s</a:t>
            </a:r>
            <a:r>
              <a:rPr lang="en-GB" sz="1800" dirty="0"/>
              <a:t> for their political campaign</a:t>
            </a:r>
          </a:p>
        </p:txBody>
      </p:sp>
      <p:sp>
        <p:nvSpPr>
          <p:cNvPr id="8" name="Content Placeholder 3"/>
          <p:cNvSpPr>
            <a:spLocks noGrp="1"/>
          </p:cNvSpPr>
          <p:nvPr>
            <p:ph idx="20"/>
          </p:nvPr>
        </p:nvSpPr>
        <p:spPr>
          <a:xfrm>
            <a:off x="540000" y="5301208"/>
            <a:ext cx="8352480" cy="1008112"/>
          </a:xfrm>
        </p:spPr>
        <p:txBody>
          <a:bodyPr>
            <a:noAutofit/>
          </a:bodyPr>
          <a:lstStyle/>
          <a:p>
            <a:r>
              <a:rPr lang="en-GB" sz="1800" dirty="0"/>
              <a:t>The lack of professionalism and oversight in the newspapers have </a:t>
            </a:r>
            <a:r>
              <a:rPr lang="en-GB" sz="1800" b="1" dirty="0"/>
              <a:t>deformed democratic process</a:t>
            </a:r>
            <a:r>
              <a:rPr lang="en-GB" sz="1800" dirty="0"/>
              <a:t> in the municipalities and reduced </a:t>
            </a:r>
            <a:r>
              <a:rPr lang="en-GB" sz="1800" b="1" dirty="0"/>
              <a:t>free competition of ideas</a:t>
            </a:r>
            <a:r>
              <a:rPr lang="en-GB" sz="1800" dirty="0"/>
              <a:t> connected to the community life</a:t>
            </a:r>
          </a:p>
        </p:txBody>
      </p:sp>
    </p:spTree>
    <p:extLst>
      <p:ext uri="{BB962C8B-B14F-4D97-AF65-F5344CB8AC3E}">
        <p14:creationId xmlns:p14="http://schemas.microsoft.com/office/powerpoint/2010/main" val="12348374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/>
              <a:t>INDEX BENEFIT</a:t>
            </a:r>
          </a:p>
        </p:txBody>
      </p:sp>
      <p:sp>
        <p:nvSpPr>
          <p:cNvPr id="4" name="Obdĺžnik 3"/>
          <p:cNvSpPr/>
          <p:nvPr/>
        </p:nvSpPr>
        <p:spPr>
          <a:xfrm>
            <a:off x="179512" y="1449459"/>
            <a:ext cx="338437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rgbClr val="00ABE2"/>
              </a:buClr>
              <a:buFont typeface="Arial" panose="020B0604020202020204" pitchFamily="34" charset="0"/>
              <a:buChar char="•"/>
            </a:pPr>
            <a:r>
              <a:rPr lang="en-GB" dirty="0"/>
              <a:t>We scrutinised </a:t>
            </a:r>
            <a:r>
              <a:rPr lang="en-GB" b="1" dirty="0"/>
              <a:t>10 indicators</a:t>
            </a:r>
          </a:p>
          <a:p>
            <a:pPr marL="457200" indent="-457200">
              <a:buClr>
                <a:srgbClr val="00ABE2"/>
              </a:buClr>
              <a:buFont typeface="Arial" panose="020B0604020202020204" pitchFamily="34" charset="0"/>
              <a:buChar char="•"/>
            </a:pPr>
            <a:endParaRPr lang="en-GB" dirty="0"/>
          </a:p>
          <a:p>
            <a:pPr marL="457200" indent="-457200">
              <a:buClr>
                <a:srgbClr val="00ABE2"/>
              </a:buClr>
              <a:buFont typeface="Arial" panose="020B0604020202020204" pitchFamily="34" charset="0"/>
              <a:buChar char="•"/>
            </a:pPr>
            <a:r>
              <a:rPr lang="en-GB" dirty="0"/>
              <a:t>Positive: the share of s</a:t>
            </a:r>
            <a:r>
              <a:rPr lang="en-GB" b="1" dirty="0"/>
              <a:t>elf-government issues </a:t>
            </a:r>
            <a:r>
              <a:rPr lang="en-GB" dirty="0"/>
              <a:t>in the edition; the space offered to </a:t>
            </a:r>
            <a:r>
              <a:rPr lang="en-GB" b="1" dirty="0"/>
              <a:t>critical or polemic opinions</a:t>
            </a:r>
            <a:r>
              <a:rPr lang="en-GB" dirty="0"/>
              <a:t>; inclusion of the public in </a:t>
            </a:r>
            <a:r>
              <a:rPr lang="en-GB" b="1" dirty="0"/>
              <a:t>future decisions</a:t>
            </a:r>
            <a:r>
              <a:rPr lang="en-GB" dirty="0"/>
              <a:t>; </a:t>
            </a:r>
          </a:p>
          <a:p>
            <a:pPr marL="457200" indent="-457200">
              <a:buClr>
                <a:srgbClr val="00ABE2"/>
              </a:buClr>
              <a:buFont typeface="Arial" panose="020B0604020202020204" pitchFamily="34" charset="0"/>
              <a:buChar char="•"/>
            </a:pPr>
            <a:endParaRPr lang="en-GB" dirty="0"/>
          </a:p>
          <a:p>
            <a:pPr marL="457200" indent="-457200">
              <a:buClr>
                <a:srgbClr val="00ABE2"/>
              </a:buClr>
              <a:buFont typeface="Arial" panose="020B0604020202020204" pitchFamily="34" charset="0"/>
              <a:buChar char="•"/>
            </a:pPr>
            <a:r>
              <a:rPr lang="en-GB" dirty="0"/>
              <a:t>Negative: the </a:t>
            </a:r>
            <a:r>
              <a:rPr lang="en-GB" b="1" dirty="0"/>
              <a:t>anonymity</a:t>
            </a:r>
            <a:r>
              <a:rPr lang="en-GB" dirty="0"/>
              <a:t> of stories; excessive </a:t>
            </a:r>
            <a:r>
              <a:rPr lang="en-GB" b="1" dirty="0"/>
              <a:t>promotion of the local mayor</a:t>
            </a:r>
            <a:r>
              <a:rPr lang="en-GB" dirty="0"/>
              <a:t> or leadership of self-administration</a:t>
            </a:r>
            <a:r>
              <a:rPr lang="sk-SK" dirty="0"/>
              <a:t>; </a:t>
            </a:r>
            <a:r>
              <a:rPr lang="en-GB" dirty="0"/>
              <a:t>the share of critical mentions </a:t>
            </a:r>
            <a:r>
              <a:rPr lang="en-GB" b="1" dirty="0"/>
              <a:t>harming their opponents</a:t>
            </a:r>
            <a:endParaRPr lang="en-GB" dirty="0"/>
          </a:p>
          <a:p>
            <a:pPr marL="457200" indent="-457200">
              <a:buClr>
                <a:srgbClr val="00ABE2"/>
              </a:buClr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5" name="Obdĺžnik 4">
            <a:extLst>
              <a:ext uri="{FF2B5EF4-FFF2-40B4-BE49-F238E27FC236}">
                <a16:creationId xmlns:a16="http://schemas.microsoft.com/office/drawing/2014/main" xmlns="" id="{A1314DBE-28F9-4B1C-BE08-628C41007259}"/>
              </a:ext>
            </a:extLst>
          </p:cNvPr>
          <p:cNvSpPr/>
          <p:nvPr/>
        </p:nvSpPr>
        <p:spPr>
          <a:xfrm>
            <a:off x="3248173" y="1453576"/>
            <a:ext cx="38441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rgbClr val="00ABE2"/>
              </a:buClr>
              <a:buFont typeface="Arial" panose="020B0604020202020204" pitchFamily="34" charset="0"/>
              <a:buChar char="•"/>
            </a:pPr>
            <a:r>
              <a:rPr lang="en-GB" dirty="0"/>
              <a:t>The newspapers are full of </a:t>
            </a:r>
            <a:r>
              <a:rPr lang="en-GB" b="1" dirty="0"/>
              <a:t>pictures</a:t>
            </a:r>
            <a:r>
              <a:rPr lang="en-GB" dirty="0"/>
              <a:t> </a:t>
            </a:r>
            <a:r>
              <a:rPr lang="en-GB" b="1" dirty="0"/>
              <a:t>of Mayors </a:t>
            </a:r>
            <a:r>
              <a:rPr lang="en-GB" dirty="0"/>
              <a:t>and the stories about their </a:t>
            </a:r>
            <a:r>
              <a:rPr lang="en-GB" b="1" dirty="0"/>
              <a:t>extraordinary performance </a:t>
            </a:r>
          </a:p>
        </p:txBody>
      </p:sp>
      <p:pic>
        <p:nvPicPr>
          <p:cNvPr id="6" name="Picture 3" descr="C:\Users\Anicka\Desktop\Jazercan_fotky starostky 1.png">
            <a:extLst>
              <a:ext uri="{FF2B5EF4-FFF2-40B4-BE49-F238E27FC236}">
                <a16:creationId xmlns:a16="http://schemas.microsoft.com/office/drawing/2014/main" xmlns="" id="{99BAB75B-0304-429C-9F09-43185CDF3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3872" y="2636912"/>
            <a:ext cx="5439883" cy="3653596"/>
          </a:xfrm>
          <a:prstGeom prst="rect">
            <a:avLst/>
          </a:prstGeom>
          <a:noFill/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xmlns="" id="{EE55DE1F-1E58-4143-AE20-A748514384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3180" y="1366839"/>
            <a:ext cx="2253315" cy="2350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1753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800" b="1" dirty="0"/>
              <a:t>THE PUBLIC BENEFIT OF NEWSPAPERS</a:t>
            </a:r>
          </a:p>
        </p:txBody>
      </p:sp>
      <p:sp>
        <p:nvSpPr>
          <p:cNvPr id="4" name="Obdĺžnik 3"/>
          <p:cNvSpPr/>
          <p:nvPr/>
        </p:nvSpPr>
        <p:spPr>
          <a:xfrm>
            <a:off x="6804248" y="1412776"/>
            <a:ext cx="2123728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rgbClr val="00ABE2"/>
              </a:buClr>
              <a:buFont typeface="Arial" panose="020B0604020202020204" pitchFamily="34" charset="0"/>
              <a:buChar char="•"/>
            </a:pPr>
            <a:r>
              <a:rPr lang="en-GB" sz="2000" dirty="0"/>
              <a:t>If </a:t>
            </a:r>
            <a:r>
              <a:rPr lang="en-GB" sz="2000" b="1" dirty="0"/>
              <a:t>positives </a:t>
            </a:r>
            <a:r>
              <a:rPr lang="en-GB" sz="2000" dirty="0"/>
              <a:t>and </a:t>
            </a:r>
            <a:r>
              <a:rPr lang="en-GB" sz="2000" b="1" dirty="0"/>
              <a:t>negatives </a:t>
            </a:r>
            <a:r>
              <a:rPr lang="en-GB" sz="2000" dirty="0"/>
              <a:t>are in the balance, the score of the paper reaches </a:t>
            </a:r>
            <a:r>
              <a:rPr lang="en-GB" sz="2000" b="1" dirty="0"/>
              <a:t>50 percent</a:t>
            </a:r>
          </a:p>
          <a:p>
            <a:pPr marL="457200" indent="-457200">
              <a:buClr>
                <a:srgbClr val="00ABE2"/>
              </a:buClr>
              <a:buFont typeface="Arial" panose="020B0604020202020204" pitchFamily="34" charset="0"/>
              <a:buChar char="•"/>
            </a:pPr>
            <a:endParaRPr lang="sk-SK" sz="2000" b="1" dirty="0"/>
          </a:p>
          <a:p>
            <a:pPr marL="457200" indent="-457200">
              <a:buClr>
                <a:srgbClr val="00ABE2"/>
              </a:buClr>
              <a:buFont typeface="Arial" panose="020B0604020202020204" pitchFamily="34" charset="0"/>
              <a:buChar char="•"/>
            </a:pPr>
            <a:r>
              <a:rPr lang="en-GB" sz="2000" dirty="0"/>
              <a:t>Negatives prevail in </a:t>
            </a:r>
            <a:r>
              <a:rPr lang="en-GB" sz="2000" b="1" dirty="0"/>
              <a:t>three quarters </a:t>
            </a:r>
            <a:r>
              <a:rPr lang="en-GB" sz="2000" dirty="0"/>
              <a:t>of municipal newspapers</a:t>
            </a:r>
          </a:p>
          <a:p>
            <a:pPr marL="457200" indent="-457200">
              <a:buClr>
                <a:srgbClr val="00ABE2"/>
              </a:buClr>
              <a:buFont typeface="Arial" panose="020B0604020202020204" pitchFamily="34" charset="0"/>
              <a:buChar char="•"/>
            </a:pPr>
            <a:endParaRPr lang="sk-SK" dirty="0"/>
          </a:p>
        </p:txBody>
      </p:sp>
      <p:pic>
        <p:nvPicPr>
          <p:cNvPr id="6" name="Obrázo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412776"/>
            <a:ext cx="6552728" cy="4601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7859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</p:spPr>
        <p:txBody>
          <a:bodyPr>
            <a:noAutofit/>
          </a:bodyPr>
          <a:lstStyle/>
          <a:p>
            <a:r>
              <a:rPr lang="en-GB" b="1" dirty="0"/>
              <a:t>The portal</a:t>
            </a:r>
          </a:p>
        </p:txBody>
      </p:sp>
      <p:sp>
        <p:nvSpPr>
          <p:cNvPr id="9" name="TextBox 2"/>
          <p:cNvSpPr txBox="1"/>
          <p:nvPr/>
        </p:nvSpPr>
        <p:spPr>
          <a:xfrm>
            <a:off x="179512" y="1484784"/>
            <a:ext cx="3842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 dirty="0">
                <a:hlinkClick r:id="rId2"/>
              </a:rPr>
              <a:t>hlasnetruby.transparency.sk</a:t>
            </a:r>
            <a:endParaRPr lang="sk-SK" b="1" dirty="0"/>
          </a:p>
        </p:txBody>
      </p:sp>
      <p:pic>
        <p:nvPicPr>
          <p:cNvPr id="13" name="Content Placeholder 4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060848"/>
            <a:ext cx="3591110" cy="4032448"/>
          </a:xfrm>
          <a:prstGeom prst="rect">
            <a:avLst/>
          </a:prstGeom>
        </p:spPr>
      </p:pic>
      <p:sp>
        <p:nvSpPr>
          <p:cNvPr id="6" name="Obdĺžnik 5"/>
          <p:cNvSpPr/>
          <p:nvPr/>
        </p:nvSpPr>
        <p:spPr>
          <a:xfrm>
            <a:off x="3923928" y="4437112"/>
            <a:ext cx="18722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000" indent="-180000" defTabSz="914400">
              <a:spcBef>
                <a:spcPts val="1000"/>
              </a:spcBef>
              <a:buClr>
                <a:srgbClr val="00ABE2"/>
              </a:buClr>
              <a:buSzPct val="100000"/>
              <a:buFont typeface="Arial"/>
              <a:buChar char="•"/>
            </a:pPr>
            <a:r>
              <a:rPr lang="en-GB" dirty="0"/>
              <a:t>The possibility to announce the </a:t>
            </a:r>
            <a:r>
              <a:rPr lang="en-GB" b="1" dirty="0"/>
              <a:t>new case</a:t>
            </a:r>
          </a:p>
        </p:txBody>
      </p:sp>
      <p:pic>
        <p:nvPicPr>
          <p:cNvPr id="1026" name="Picture 2" descr="C:\Users\Anicka\Desktop\oznamit podnet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24128" y="4077072"/>
            <a:ext cx="3286136" cy="2232248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3995936" y="1556793"/>
            <a:ext cx="4968552" cy="2949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000" indent="-180000" defTabSz="914400">
              <a:spcBef>
                <a:spcPts val="1000"/>
              </a:spcBef>
              <a:buClr>
                <a:srgbClr val="00ABE2"/>
              </a:buClr>
              <a:buSzPct val="100000"/>
              <a:buFont typeface="Arial"/>
              <a:buChar char="•"/>
            </a:pPr>
            <a:r>
              <a:rPr lang="en-GB" dirty="0">
                <a:solidFill>
                  <a:srgbClr val="002C44"/>
                </a:solidFill>
              </a:rPr>
              <a:t>The </a:t>
            </a:r>
            <a:r>
              <a:rPr lang="en-GB" b="1" dirty="0">
                <a:solidFill>
                  <a:srgbClr val="002C44"/>
                </a:solidFill>
              </a:rPr>
              <a:t>evaluation</a:t>
            </a:r>
            <a:r>
              <a:rPr lang="en-GB" dirty="0">
                <a:solidFill>
                  <a:srgbClr val="002C44"/>
                </a:solidFill>
              </a:rPr>
              <a:t> of 415 editions with the particular indicators </a:t>
            </a:r>
          </a:p>
          <a:p>
            <a:pPr marL="180000" indent="-180000" defTabSz="914400">
              <a:spcBef>
                <a:spcPts val="1000"/>
              </a:spcBef>
              <a:buClr>
                <a:srgbClr val="00ABE2"/>
              </a:buClr>
              <a:buSzPct val="100000"/>
              <a:buFont typeface="Arial"/>
              <a:buChar char="•"/>
            </a:pPr>
            <a:r>
              <a:rPr lang="en-GB" dirty="0">
                <a:solidFill>
                  <a:srgbClr val="002C44"/>
                </a:solidFill>
              </a:rPr>
              <a:t>All the newspapers in </a:t>
            </a:r>
            <a:r>
              <a:rPr lang="en-GB" b="1" dirty="0">
                <a:solidFill>
                  <a:srgbClr val="002C44"/>
                </a:solidFill>
              </a:rPr>
              <a:t>one place </a:t>
            </a:r>
          </a:p>
          <a:p>
            <a:pPr marL="180000" indent="-180000" defTabSz="914400">
              <a:spcBef>
                <a:spcPts val="1000"/>
              </a:spcBef>
              <a:buClr>
                <a:srgbClr val="00ABE2"/>
              </a:buClr>
              <a:buSzPct val="100000"/>
              <a:buFont typeface="Arial"/>
              <a:buChar char="•"/>
            </a:pPr>
            <a:r>
              <a:rPr lang="en-GB" dirty="0"/>
              <a:t>The </a:t>
            </a:r>
            <a:r>
              <a:rPr lang="en-GB" b="1" dirty="0"/>
              <a:t>statistical data</a:t>
            </a:r>
          </a:p>
          <a:p>
            <a:pPr marL="180000" indent="-180000" defTabSz="914400">
              <a:spcBef>
                <a:spcPts val="1000"/>
              </a:spcBef>
              <a:buClr>
                <a:srgbClr val="00ABE2"/>
              </a:buClr>
              <a:buSzPct val="100000"/>
              <a:buFont typeface="Arial"/>
              <a:buChar char="•"/>
            </a:pPr>
            <a:r>
              <a:rPr lang="en-GB" dirty="0"/>
              <a:t>The </a:t>
            </a:r>
            <a:r>
              <a:rPr lang="en-GB" b="1" dirty="0"/>
              <a:t>recommendations</a:t>
            </a:r>
            <a:endParaRPr lang="sk-SK" b="1" dirty="0"/>
          </a:p>
          <a:p>
            <a:pPr marL="180000" indent="-180000" defTabSz="914400">
              <a:spcBef>
                <a:spcPts val="1000"/>
              </a:spcBef>
              <a:buClr>
                <a:srgbClr val="00ABE2"/>
              </a:buClr>
              <a:buSzPct val="100000"/>
              <a:buFont typeface="Arial"/>
              <a:buChar char="•"/>
            </a:pPr>
            <a:r>
              <a:rPr lang="en-GB" dirty="0"/>
              <a:t>The </a:t>
            </a:r>
            <a:r>
              <a:rPr lang="en-GB" b="1" dirty="0"/>
              <a:t>trends</a:t>
            </a:r>
            <a:r>
              <a:rPr lang="en-GB" dirty="0"/>
              <a:t> (We are going to rep</a:t>
            </a:r>
            <a:r>
              <a:rPr lang="sk-SK" dirty="0"/>
              <a:t>e</a:t>
            </a:r>
            <a:r>
              <a:rPr lang="en-GB" dirty="0"/>
              <a:t>at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en-GB" dirty="0"/>
              <a:t> analysis)</a:t>
            </a:r>
          </a:p>
          <a:p>
            <a:pPr marL="180000" indent="-180000" defTabSz="914400">
              <a:spcBef>
                <a:spcPts val="1000"/>
              </a:spcBef>
              <a:buClr>
                <a:srgbClr val="00ABE2"/>
              </a:buClr>
              <a:buSzPct val="100000"/>
              <a:buFont typeface="Arial"/>
              <a:buChar char="•"/>
            </a:pP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9922316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European Cities’ Openness Ranking</a:t>
            </a:r>
            <a:endParaRPr lang="en-US" dirty="0"/>
          </a:p>
        </p:txBody>
      </p:sp>
      <p:sp>
        <p:nvSpPr>
          <p:cNvPr id="9" name="Content Placeholder 7">
            <a:extLst>
              <a:ext uri="{FF2B5EF4-FFF2-40B4-BE49-F238E27FC236}">
                <a16:creationId xmlns:a16="http://schemas.microsoft.com/office/drawing/2014/main" xmlns="" id="{6BD2C115-CC2F-43A0-A6A2-6218D50369B8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5760317" y="1556792"/>
            <a:ext cx="3276179" cy="4752528"/>
          </a:xfrm>
        </p:spPr>
        <p:txBody>
          <a:bodyPr/>
          <a:lstStyle/>
          <a:p>
            <a:pPr lvl="0"/>
            <a:r>
              <a:rPr lang="en-GB" b="1" dirty="0"/>
              <a:t>Building on a good practice</a:t>
            </a:r>
            <a:endParaRPr lang="sk-SK" b="1" dirty="0"/>
          </a:p>
          <a:p>
            <a:pPr lvl="0"/>
            <a:r>
              <a:rPr lang="en-US" dirty="0"/>
              <a:t>tool in motivating and persuading institutions to make their </a:t>
            </a:r>
            <a:r>
              <a:rPr lang="en-US" b="1" dirty="0"/>
              <a:t>decision-making more visible </a:t>
            </a:r>
            <a:r>
              <a:rPr lang="en-US" dirty="0"/>
              <a:t>to public and more open to </a:t>
            </a:r>
            <a:r>
              <a:rPr lang="en-US" b="1" dirty="0"/>
              <a:t>public participation</a:t>
            </a:r>
            <a:endParaRPr lang="sk-SK" b="1" dirty="0"/>
          </a:p>
          <a:p>
            <a:pPr lvl="0"/>
            <a:endParaRPr lang="sk-SK" b="1" dirty="0"/>
          </a:p>
          <a:p>
            <a:pPr lvl="0"/>
            <a:r>
              <a:rPr lang="en-GB" b="1" dirty="0"/>
              <a:t>Knowledge sharing and cooperation</a:t>
            </a:r>
            <a:endParaRPr lang="sk-SK" b="1" dirty="0"/>
          </a:p>
          <a:p>
            <a:pPr lvl="0"/>
            <a:r>
              <a:rPr lang="en-GB" dirty="0"/>
              <a:t>better understand differences between countries, recognize best practices</a:t>
            </a:r>
            <a:endParaRPr lang="sk-SK" dirty="0"/>
          </a:p>
          <a:p>
            <a:endParaRPr lang="en-US" sz="1400" dirty="0"/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xmlns="" id="{EFA91AFB-D4B1-4347-A7AE-5104CEBC136E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66838"/>
            <a:ext cx="4789165" cy="49424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619541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51520" y="252140"/>
            <a:ext cx="8640960" cy="6345212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Content Placeholder 9"/>
          <p:cNvSpPr txBox="1">
            <a:spLocks/>
          </p:cNvSpPr>
          <p:nvPr/>
        </p:nvSpPr>
        <p:spPr>
          <a:xfrm>
            <a:off x="251520" y="4221088"/>
            <a:ext cx="8640960" cy="1994024"/>
          </a:xfrm>
          <a:prstGeom prst="rect">
            <a:avLst/>
          </a:prstGeom>
          <a:noFill/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Aft>
                <a:spcPts val="1750"/>
              </a:spcAft>
              <a:buNone/>
            </a:pPr>
            <a:r>
              <a:rPr lang="sk-SK" sz="2000" dirty="0">
                <a:solidFill>
                  <a:schemeClr val="bg1"/>
                </a:solidFill>
                <a:latin typeface="Arial Narrow Bold"/>
                <a:cs typeface="Arial Narrow Bold"/>
              </a:rPr>
              <a:t>www.transparency.sk</a:t>
            </a:r>
            <a:endParaRPr lang="en-US" sz="2000" dirty="0">
              <a:solidFill>
                <a:schemeClr val="bg1"/>
              </a:solidFill>
              <a:latin typeface="Arial Narrow Bold"/>
              <a:cs typeface="Arial Narrow Bold"/>
            </a:endParaRPr>
          </a:p>
          <a:p>
            <a:pPr marL="0" indent="0" algn="ctr">
              <a:buNone/>
            </a:pPr>
            <a:r>
              <a:rPr lang="en-US" sz="1500" dirty="0">
                <a:solidFill>
                  <a:schemeClr val="bg1"/>
                </a:solidFill>
                <a:latin typeface="Arial Narrow Bold"/>
                <a:cs typeface="Arial Narrow Bold"/>
              </a:rPr>
              <a:t>facebook.com/</a:t>
            </a:r>
            <a:r>
              <a:rPr lang="en-US" sz="1500" dirty="0" err="1">
                <a:solidFill>
                  <a:schemeClr val="bg1"/>
                </a:solidFill>
                <a:latin typeface="Arial Narrow Bold"/>
                <a:cs typeface="Arial Narrow Bold"/>
              </a:rPr>
              <a:t>transparencysk</a:t>
            </a:r>
            <a:endParaRPr lang="sk-SK" sz="1500" dirty="0">
              <a:solidFill>
                <a:schemeClr val="bg1"/>
              </a:solidFill>
              <a:latin typeface="Arial Narrow Bold"/>
              <a:cs typeface="Arial Narrow Bold"/>
            </a:endParaRPr>
          </a:p>
          <a:p>
            <a:pPr marL="0" indent="0" algn="ctr">
              <a:buNone/>
            </a:pPr>
            <a:r>
              <a:rPr lang="en-US" sz="1500" dirty="0">
                <a:solidFill>
                  <a:schemeClr val="bg1"/>
                </a:solidFill>
                <a:latin typeface="Arial Narrow Bold"/>
                <a:cs typeface="Arial Narrow Bold"/>
              </a:rPr>
              <a:t>twitter.com/</a:t>
            </a:r>
            <a:r>
              <a:rPr lang="en-US" sz="1500" dirty="0" err="1">
                <a:solidFill>
                  <a:schemeClr val="bg1"/>
                </a:solidFill>
                <a:latin typeface="Arial Narrow Bold"/>
                <a:cs typeface="Arial Narrow Bold"/>
              </a:rPr>
              <a:t>transparencysk</a:t>
            </a:r>
            <a:endParaRPr lang="sk-SK" sz="1500" dirty="0">
              <a:solidFill>
                <a:schemeClr val="bg1"/>
              </a:solidFill>
              <a:latin typeface="Arial Narrow Bold"/>
              <a:cs typeface="Arial Narrow Bold"/>
            </a:endParaRPr>
          </a:p>
          <a:p>
            <a:pPr marL="0" indent="0" algn="ctr">
              <a:buNone/>
            </a:pPr>
            <a:r>
              <a:rPr lang="sk-SK" sz="1500" dirty="0">
                <a:solidFill>
                  <a:schemeClr val="bg1"/>
                </a:solidFill>
                <a:latin typeface="Arial Narrow Bold"/>
                <a:cs typeface="Arial Narrow Bold"/>
              </a:rPr>
              <a:t>transparency.blog.sme.sk</a:t>
            </a:r>
          </a:p>
          <a:p>
            <a:pPr marL="0" indent="0" algn="ctr">
              <a:buNone/>
            </a:pPr>
            <a:r>
              <a:rPr lang="en-US" sz="1500" dirty="0">
                <a:solidFill>
                  <a:schemeClr val="bg1"/>
                </a:solidFill>
                <a:latin typeface="Arial Narrow Bold"/>
                <a:cs typeface="Arial Narrow Bold"/>
                <a:hlinkClick r:id="rId2"/>
              </a:rPr>
              <a:t>https://transparency.blog.sme.sk/</a:t>
            </a:r>
            <a:endParaRPr lang="sk-SK" sz="1500" dirty="0">
              <a:solidFill>
                <a:schemeClr val="bg1"/>
              </a:solidFill>
              <a:latin typeface="Arial Narrow Bold"/>
              <a:cs typeface="Arial Narrow Bold"/>
            </a:endParaRPr>
          </a:p>
          <a:p>
            <a:pPr marL="0" indent="0" algn="ctr">
              <a:buNone/>
            </a:pPr>
            <a:r>
              <a:rPr lang="en-US" sz="1200" dirty="0">
                <a:solidFill>
                  <a:schemeClr val="bg1"/>
                </a:solidFill>
                <a:latin typeface="Arial Narrow Bold"/>
                <a:cs typeface="Arial Narrow Bold"/>
              </a:rPr>
              <a:t>© 201</a:t>
            </a:r>
            <a:r>
              <a:rPr lang="sk-SK" sz="1200" dirty="0">
                <a:solidFill>
                  <a:schemeClr val="bg1"/>
                </a:solidFill>
                <a:latin typeface="Arial Narrow Bold"/>
                <a:cs typeface="Arial Narrow Bold"/>
              </a:rPr>
              <a:t>8</a:t>
            </a:r>
            <a:r>
              <a:rPr lang="en-US" sz="1200" dirty="0">
                <a:solidFill>
                  <a:schemeClr val="bg1"/>
                </a:solidFill>
                <a:latin typeface="Arial Narrow Bold"/>
                <a:cs typeface="Arial Narrow Bold"/>
              </a:rPr>
              <a:t> </a:t>
            </a:r>
            <a:r>
              <a:rPr lang="sk-SK" sz="1200" dirty="0">
                <a:solidFill>
                  <a:schemeClr val="bg1"/>
                </a:solidFill>
                <a:latin typeface="Arial Narrow Bold"/>
                <a:cs typeface="Arial Narrow Bold"/>
              </a:rPr>
              <a:t>Transparency International Slovakia</a:t>
            </a:r>
            <a:endParaRPr lang="en-US" sz="1200" dirty="0">
              <a:solidFill>
                <a:schemeClr val="bg1"/>
              </a:solidFill>
              <a:latin typeface="Arial Narrow Bold"/>
              <a:cs typeface="Arial Narrow Bold"/>
            </a:endParaRPr>
          </a:p>
          <a:p>
            <a:pPr marL="0" indent="0" algn="ctr">
              <a:buNone/>
            </a:pPr>
            <a:endParaRPr lang="en-US" sz="1500" dirty="0">
              <a:solidFill>
                <a:schemeClr val="bg1"/>
              </a:solidFill>
              <a:latin typeface="Arial Narrow Bold"/>
              <a:cs typeface="Arial Narrow Bold"/>
            </a:endParaRPr>
          </a:p>
        </p:txBody>
      </p:sp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9439" y="3036614"/>
            <a:ext cx="2942721" cy="104045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5576" y="1700808"/>
            <a:ext cx="7632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cap="all" dirty="0">
                <a:solidFill>
                  <a:schemeClr val="bg1"/>
                </a:solidFill>
              </a:rPr>
              <a:t>Thank you for your attention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i-presentation-template-2014">
  <a:themeElements>
    <a:clrScheme name="Transparency International">
      <a:dk1>
        <a:sysClr val="windowText" lastClr="000000"/>
      </a:dk1>
      <a:lt1>
        <a:sysClr val="window" lastClr="FFFFFF"/>
      </a:lt1>
      <a:dk2>
        <a:srgbClr val="0B0D11"/>
      </a:dk2>
      <a:lt2>
        <a:srgbClr val="DDDEDD"/>
      </a:lt2>
      <a:accent1>
        <a:srgbClr val="BFBFBF"/>
      </a:accent1>
      <a:accent2>
        <a:srgbClr val="595959"/>
      </a:accent2>
      <a:accent3>
        <a:srgbClr val="4F7689"/>
      </a:accent3>
      <a:accent4>
        <a:srgbClr val="60BCDF"/>
      </a:accent4>
      <a:accent5>
        <a:srgbClr val="009FEE"/>
      </a:accent5>
      <a:accent6>
        <a:srgbClr val="0076B1"/>
      </a:accent6>
      <a:hlink>
        <a:srgbClr val="009FEE"/>
      </a:hlink>
      <a:folHlink>
        <a:srgbClr val="009FEE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NEXALA">
      <a:dk1>
        <a:srgbClr val="002C44"/>
      </a:dk1>
      <a:lt1>
        <a:srgbClr val="FFFFFE"/>
      </a:lt1>
      <a:dk2>
        <a:srgbClr val="002C44"/>
      </a:dk2>
      <a:lt2>
        <a:srgbClr val="DDDEDD"/>
      </a:lt2>
      <a:accent1>
        <a:srgbClr val="141313"/>
      </a:accent1>
      <a:accent2>
        <a:srgbClr val="313231"/>
      </a:accent2>
      <a:accent3>
        <a:srgbClr val="505150"/>
      </a:accent3>
      <a:accent4>
        <a:srgbClr val="6D6E6D"/>
      </a:accent4>
      <a:accent5>
        <a:srgbClr val="8D8E8D"/>
      </a:accent5>
      <a:accent6>
        <a:srgbClr val="B2B3B2"/>
      </a:accent6>
      <a:hlink>
        <a:srgbClr val="29ABE2"/>
      </a:hlink>
      <a:folHlink>
        <a:srgbClr val="002C44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ti-presentation-template-2014.potx</Template>
  <TotalTime>7367</TotalTime>
  <Words>659</Words>
  <Application>Microsoft Office PowerPoint</Application>
  <PresentationFormat>Prezentácia na obrazovke (4:3)</PresentationFormat>
  <Paragraphs>93</Paragraphs>
  <Slides>16</Slides>
  <Notes>6</Notes>
  <HiddenSlides>0</HiddenSlides>
  <MMClips>0</MMClips>
  <ScaleCrop>false</ScaleCrop>
  <HeadingPairs>
    <vt:vector size="4" baseType="variant">
      <vt:variant>
        <vt:lpstr>Motív</vt:lpstr>
      </vt:variant>
      <vt:variant>
        <vt:i4>2</vt:i4>
      </vt:variant>
      <vt:variant>
        <vt:lpstr>Nadpisy snímok</vt:lpstr>
      </vt:variant>
      <vt:variant>
        <vt:i4>16</vt:i4>
      </vt:variant>
    </vt:vector>
  </HeadingPairs>
  <TitlesOfParts>
    <vt:vector size="18" baseType="lpstr">
      <vt:lpstr>ti-presentation-template-2014</vt:lpstr>
      <vt:lpstr>Office Theme</vt:lpstr>
      <vt:lpstr> Transparency in Slovak municipalities  </vt:lpstr>
      <vt:lpstr>Prezentácia programu PowerPoint</vt:lpstr>
      <vt:lpstr>Prezentácia programu PowerPoint</vt:lpstr>
      <vt:lpstr>THE MUNICIPAL PROGRAM</vt:lpstr>
      <vt:lpstr>Self-government</vt:lpstr>
      <vt:lpstr>Transparency improvement</vt:lpstr>
      <vt:lpstr>IMPROVEMENT PLAN</vt:lpstr>
      <vt:lpstr>Prezentácia programu PowerPoint</vt:lpstr>
      <vt:lpstr>CONTRACTS: HOW TO DO IT</vt:lpstr>
      <vt:lpstr>Prezentácia programu PowerPoint</vt:lpstr>
      <vt:lpstr>„THE SPEAKING TRUMPETS“</vt:lpstr>
      <vt:lpstr>INDEX BENEFIT</vt:lpstr>
      <vt:lpstr>THE PUBLIC BENEFIT OF NEWSPAPERS</vt:lpstr>
      <vt:lpstr>The portal</vt:lpstr>
      <vt:lpstr>European Cities’ Openness Ranking</vt:lpstr>
      <vt:lpstr>Prezentácia programu PowerPoint</vt:lpstr>
    </vt:vector>
  </TitlesOfParts>
  <Company>bruc1e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charlie  brown</dc:creator>
  <cp:lastModifiedBy>Peter Golias</cp:lastModifiedBy>
  <cp:revision>410</cp:revision>
  <cp:lastPrinted>2017-09-28T06:30:48Z</cp:lastPrinted>
  <dcterms:created xsi:type="dcterms:W3CDTF">2013-10-14T13:11:05Z</dcterms:created>
  <dcterms:modified xsi:type="dcterms:W3CDTF">2018-04-13T09:40:15Z</dcterms:modified>
</cp:coreProperties>
</file>