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8" r:id="rId1"/>
  </p:sldMasterIdLst>
  <p:notesMasterIdLst>
    <p:notesMasterId r:id="rId21"/>
  </p:notesMasterIdLst>
  <p:handoutMasterIdLst>
    <p:handoutMasterId r:id="rId22"/>
  </p:handoutMasterIdLst>
  <p:sldIdLst>
    <p:sldId id="256" r:id="rId2"/>
    <p:sldId id="326" r:id="rId3"/>
    <p:sldId id="313" r:id="rId4"/>
    <p:sldId id="322" r:id="rId5"/>
    <p:sldId id="315" r:id="rId6"/>
    <p:sldId id="325" r:id="rId7"/>
    <p:sldId id="324" r:id="rId8"/>
    <p:sldId id="327" r:id="rId9"/>
    <p:sldId id="330" r:id="rId10"/>
    <p:sldId id="323" r:id="rId11"/>
    <p:sldId id="328" r:id="rId12"/>
    <p:sldId id="331" r:id="rId13"/>
    <p:sldId id="259" r:id="rId14"/>
    <p:sldId id="305" r:id="rId15"/>
    <p:sldId id="316" r:id="rId16"/>
    <p:sldId id="306" r:id="rId17"/>
    <p:sldId id="303" r:id="rId18"/>
    <p:sldId id="329" r:id="rId19"/>
    <p:sldId id="280" r:id="rId20"/>
  </p:sldIdLst>
  <p:sldSz cx="9144000" cy="5143500" type="screen16x9"/>
  <p:notesSz cx="6669088" cy="9928225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95CC58D-66B8-4C47-BE58-23A9F441FDFC}">
  <a:tblStyle styleId="{495CC58D-66B8-4C47-BE58-23A9F441FDFC}" styleName="Table_0">
    <a:wholeTbl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  <a:tblStyle styleId="{2D5ABB26-0587-4C30-8999-92F81FD0307C}" styleName="Bez štýlu, bez mrie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19" autoAdjust="0"/>
    <p:restoredTop sz="86347" autoAdjust="0"/>
  </p:normalViewPr>
  <p:slideViewPr>
    <p:cSldViewPr snapToGrid="0" snapToObjects="1">
      <p:cViewPr>
        <p:scale>
          <a:sx n="90" d="100"/>
          <a:sy n="90" d="100"/>
        </p:scale>
        <p:origin x="150" y="6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05865A-9DDD-484B-BEB5-39B5C2CDD697}" type="datetimeFigureOut">
              <a:rPr lang="sk-SK" smtClean="0"/>
              <a:t>19. 3. 2018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AAC08-51E2-43E6-A420-808B240A07A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703817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66910" y="4715907"/>
            <a:ext cx="5335269" cy="44677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41984370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666910" y="4715907"/>
            <a:ext cx="5335269" cy="446770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k-SK" dirty="0" err="1"/>
              <a:t>Result</a:t>
            </a:r>
            <a:r>
              <a:rPr lang="sk-SK" dirty="0"/>
              <a:t> of </a:t>
            </a:r>
            <a:r>
              <a:rPr lang="sk-SK" dirty="0" err="1"/>
              <a:t>last</a:t>
            </a:r>
            <a:r>
              <a:rPr lang="sk-SK" dirty="0"/>
              <a:t> </a:t>
            </a:r>
            <a:r>
              <a:rPr lang="sk-SK" dirty="0" err="1"/>
              <a:t>volume</a:t>
            </a:r>
            <a:r>
              <a:rPr lang="sk-SK" dirty="0"/>
              <a:t> of </a:t>
            </a:r>
            <a:r>
              <a:rPr lang="sk-SK" dirty="0" err="1"/>
              <a:t>partipatory</a:t>
            </a:r>
            <a:r>
              <a:rPr lang="sk-SK" dirty="0"/>
              <a:t> </a:t>
            </a:r>
            <a:r>
              <a:rPr lang="sk-SK" dirty="0" err="1"/>
              <a:t>budget</a:t>
            </a:r>
            <a:r>
              <a:rPr lang="sk-SK" dirty="0"/>
              <a:t> in </a:t>
            </a:r>
            <a:r>
              <a:rPr lang="sk-SK" dirty="0" err="1"/>
              <a:t>slovak</a:t>
            </a:r>
            <a:r>
              <a:rPr lang="sk-SK" dirty="0"/>
              <a:t> city Trnava</a:t>
            </a:r>
          </a:p>
          <a:p>
            <a:pPr marL="171450" indent="-171450">
              <a:buFontTx/>
              <a:buChar char="-"/>
            </a:pPr>
            <a:r>
              <a:rPr lang="sk-SK" dirty="0" err="1"/>
              <a:t>One</a:t>
            </a:r>
            <a:r>
              <a:rPr lang="sk-SK" dirty="0"/>
              <a:t> of 16 </a:t>
            </a:r>
            <a:r>
              <a:rPr lang="sk-SK" dirty="0" err="1"/>
              <a:t>projects</a:t>
            </a:r>
            <a:r>
              <a:rPr lang="sk-SK" dirty="0"/>
              <a:t> </a:t>
            </a:r>
            <a:r>
              <a:rPr lang="sk-SK" dirty="0" err="1"/>
              <a:t>which</a:t>
            </a:r>
            <a:r>
              <a:rPr lang="sk-SK" dirty="0"/>
              <a:t> </a:t>
            </a:r>
            <a:r>
              <a:rPr lang="sk-SK" dirty="0" err="1"/>
              <a:t>were</a:t>
            </a:r>
            <a:r>
              <a:rPr lang="sk-SK" dirty="0"/>
              <a:t> </a:t>
            </a:r>
            <a:r>
              <a:rPr lang="sk-SK" dirty="0" err="1"/>
              <a:t>supported</a:t>
            </a:r>
            <a:r>
              <a:rPr lang="sk-SK" dirty="0"/>
              <a:t> by </a:t>
            </a:r>
            <a:r>
              <a:rPr lang="sk-SK" dirty="0" err="1"/>
              <a:t>citizens</a:t>
            </a:r>
            <a:r>
              <a:rPr lang="sk-SK" dirty="0"/>
              <a:t> </a:t>
            </a:r>
          </a:p>
          <a:p>
            <a:pPr marL="171450" indent="-171450">
              <a:buFontTx/>
              <a:buChar char="-"/>
            </a:pPr>
            <a:r>
              <a:rPr lang="sk-SK" dirty="0" err="1"/>
              <a:t>chess</a:t>
            </a:r>
            <a:r>
              <a:rPr lang="sk-SK" dirty="0"/>
              <a:t> </a:t>
            </a:r>
            <a:r>
              <a:rPr lang="sk-SK" dirty="0" err="1"/>
              <a:t>tables</a:t>
            </a:r>
            <a:r>
              <a:rPr lang="sk-SK" dirty="0"/>
              <a:t> </a:t>
            </a:r>
            <a:r>
              <a:rPr lang="sk-SK" dirty="0" err="1"/>
              <a:t>were</a:t>
            </a:r>
            <a:r>
              <a:rPr lang="sk-SK" dirty="0"/>
              <a:t> </a:t>
            </a:r>
            <a:r>
              <a:rPr lang="sk-SK" dirty="0" err="1"/>
              <a:t>placed</a:t>
            </a:r>
            <a:r>
              <a:rPr lang="sk-SK" dirty="0"/>
              <a:t> on </a:t>
            </a:r>
            <a:r>
              <a:rPr lang="sk-SK" dirty="0" err="1"/>
              <a:t>three</a:t>
            </a:r>
            <a:r>
              <a:rPr lang="sk-SK" dirty="0"/>
              <a:t> </a:t>
            </a:r>
            <a:r>
              <a:rPr lang="sk-SK" dirty="0" err="1"/>
              <a:t>public</a:t>
            </a:r>
            <a:r>
              <a:rPr lang="sk-SK" dirty="0"/>
              <a:t> </a:t>
            </a:r>
            <a:r>
              <a:rPr lang="sk-SK" dirty="0" err="1"/>
              <a:t>place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301517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171450" lvl="0" indent="-171450">
              <a:spcBef>
                <a:spcPts val="0"/>
              </a:spcBef>
              <a:buFontTx/>
              <a:buChar char="-"/>
            </a:pPr>
            <a:r>
              <a:rPr lang="sk-SK" dirty="0"/>
              <a:t>je to o budovaní vzťahu a dôvery medzi občanmi a samosprávou</a:t>
            </a:r>
          </a:p>
          <a:p>
            <a:pPr marL="171450" lvl="0" indent="-171450">
              <a:spcBef>
                <a:spcPts val="0"/>
              </a:spcBef>
              <a:buFontTx/>
              <a:buChar char="-"/>
            </a:pPr>
            <a:r>
              <a:rPr lang="sk-SK" dirty="0"/>
              <a:t>Je to dlhý proces </a:t>
            </a:r>
          </a:p>
          <a:p>
            <a:pPr marL="171450" lvl="0" indent="-171450">
              <a:spcBef>
                <a:spcPts val="0"/>
              </a:spcBef>
              <a:buFontTx/>
              <a:buChar char="-"/>
            </a:pPr>
            <a:r>
              <a:rPr lang="sk-SK" dirty="0"/>
              <a:t>- </a:t>
            </a:r>
            <a:r>
              <a:rPr lang="sk-SK" dirty="0" err="1"/>
              <a:t>prejudice</a:t>
            </a:r>
            <a:r>
              <a:rPr lang="sk-SK" dirty="0"/>
              <a:t>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08580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Ľudia prinášajú expertízu ale aj nápady</a:t>
            </a:r>
          </a:p>
        </p:txBody>
      </p:sp>
    </p:spTree>
    <p:extLst>
      <p:ext uri="{BB962C8B-B14F-4D97-AF65-F5344CB8AC3E}">
        <p14:creationId xmlns:p14="http://schemas.microsoft.com/office/powerpoint/2010/main" val="1810819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66910" y="4715907"/>
            <a:ext cx="5335269" cy="446770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sk-SK" dirty="0" err="1"/>
              <a:t>Results</a:t>
            </a:r>
            <a:r>
              <a:rPr lang="sk-SK" dirty="0"/>
              <a:t> of </a:t>
            </a:r>
            <a:r>
              <a:rPr lang="sk-SK" dirty="0" err="1"/>
              <a:t>participation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69954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Shape 164"/>
          <p:cNvSpPr txBox="1">
            <a:spLocks noGrp="1"/>
          </p:cNvSpPr>
          <p:nvPr>
            <p:ph type="body" idx="1"/>
          </p:nvPr>
        </p:nvSpPr>
        <p:spPr>
          <a:xfrm>
            <a:off x="666910" y="4715907"/>
            <a:ext cx="5335269" cy="446770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94858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hape 27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Shape 27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6372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66910" y="4715907"/>
            <a:ext cx="5335269" cy="446770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Shape 164"/>
          <p:cNvSpPr txBox="1">
            <a:spLocks noGrp="1"/>
          </p:cNvSpPr>
          <p:nvPr>
            <p:ph type="body" idx="1"/>
          </p:nvPr>
        </p:nvSpPr>
        <p:spPr>
          <a:xfrm>
            <a:off x="666910" y="4715907"/>
            <a:ext cx="5335269" cy="446770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66910" y="4715907"/>
            <a:ext cx="5335269" cy="446770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20442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Shape 164"/>
          <p:cNvSpPr txBox="1">
            <a:spLocks noGrp="1"/>
          </p:cNvSpPr>
          <p:nvPr>
            <p:ph type="body" idx="1"/>
          </p:nvPr>
        </p:nvSpPr>
        <p:spPr>
          <a:xfrm>
            <a:off x="666910" y="4715907"/>
            <a:ext cx="5335269" cy="446770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Shape 164"/>
          <p:cNvSpPr txBox="1">
            <a:spLocks noGrp="1"/>
          </p:cNvSpPr>
          <p:nvPr>
            <p:ph type="body" idx="1"/>
          </p:nvPr>
        </p:nvSpPr>
        <p:spPr>
          <a:xfrm>
            <a:off x="666910" y="4715907"/>
            <a:ext cx="5335269" cy="446770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hape 306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7" name="Shape 307"/>
          <p:cNvSpPr txBox="1">
            <a:spLocks noGrp="1"/>
          </p:cNvSpPr>
          <p:nvPr>
            <p:ph type="body" idx="1"/>
          </p:nvPr>
        </p:nvSpPr>
        <p:spPr>
          <a:xfrm>
            <a:off x="666910" y="4715907"/>
            <a:ext cx="5335269" cy="446770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450678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Shape 372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3" name="Shape 373"/>
          <p:cNvSpPr txBox="1">
            <a:spLocks noGrp="1"/>
          </p:cNvSpPr>
          <p:nvPr>
            <p:ph type="body" idx="1"/>
          </p:nvPr>
        </p:nvSpPr>
        <p:spPr>
          <a:xfrm>
            <a:off x="666910" y="4715907"/>
            <a:ext cx="5335269" cy="446770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996630" y="2003888"/>
            <a:ext cx="4523699" cy="11597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3600"/>
            </a:lvl1pPr>
            <a:lvl2pPr lvl="1">
              <a:spcBef>
                <a:spcPts val="0"/>
              </a:spcBef>
              <a:buSzPct val="100000"/>
              <a:defRPr sz="3600"/>
            </a:lvl2pPr>
            <a:lvl3pPr lvl="2">
              <a:spcBef>
                <a:spcPts val="0"/>
              </a:spcBef>
              <a:buSzPct val="100000"/>
              <a:defRPr sz="3600"/>
            </a:lvl3pPr>
            <a:lvl4pPr lvl="3">
              <a:spcBef>
                <a:spcPts val="0"/>
              </a:spcBef>
              <a:buSzPct val="100000"/>
              <a:defRPr sz="3600"/>
            </a:lvl4pPr>
            <a:lvl5pPr lvl="4">
              <a:spcBef>
                <a:spcPts val="0"/>
              </a:spcBef>
              <a:buSzPct val="100000"/>
              <a:defRPr sz="3600"/>
            </a:lvl5pPr>
            <a:lvl6pPr lvl="5">
              <a:spcBef>
                <a:spcPts val="0"/>
              </a:spcBef>
              <a:buSzPct val="100000"/>
              <a:defRPr sz="3600"/>
            </a:lvl6pPr>
            <a:lvl7pPr lvl="6">
              <a:spcBef>
                <a:spcPts val="0"/>
              </a:spcBef>
              <a:buSzPct val="100000"/>
              <a:defRPr sz="3600"/>
            </a:lvl7pPr>
            <a:lvl8pPr lvl="7">
              <a:spcBef>
                <a:spcPts val="0"/>
              </a:spcBef>
              <a:buSzPct val="100000"/>
              <a:defRPr sz="3600"/>
            </a:lvl8pPr>
            <a:lvl9pPr lvl="8">
              <a:spcBef>
                <a:spcPts val="0"/>
              </a:spcBef>
              <a:buSzPct val="100000"/>
              <a:defRPr sz="3600"/>
            </a:lvl9pPr>
          </a:lstStyle>
          <a:p>
            <a:r>
              <a:rPr lang="sk-SK"/>
              <a:t>Upravte štýly predlohy textu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subTitle" idx="1"/>
          </p:nvPr>
        </p:nvSpPr>
        <p:spPr>
          <a:xfrm>
            <a:off x="2022300" y="2815923"/>
            <a:ext cx="5591400" cy="7847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1400">
                <a:highlight>
                  <a:srgbClr val="FFCD00"/>
                </a:highlight>
              </a:defRPr>
            </a:lvl1pPr>
            <a:lvl2pPr lvl="1" rtl="0">
              <a:spcBef>
                <a:spcPts val="0"/>
              </a:spcBef>
              <a:buClr>
                <a:schemeClr val="dk2"/>
              </a:buClr>
              <a:buSzPct val="100000"/>
              <a:buNone/>
              <a:defRPr sz="1400">
                <a:solidFill>
                  <a:schemeClr val="dk2"/>
                </a:solidFill>
                <a:highlight>
                  <a:srgbClr val="FFCD00"/>
                </a:highlight>
              </a:defRPr>
            </a:lvl2pPr>
            <a:lvl3pPr lvl="2" rtl="0">
              <a:spcBef>
                <a:spcPts val="0"/>
              </a:spcBef>
              <a:buClr>
                <a:schemeClr val="dk2"/>
              </a:buClr>
              <a:buSzPct val="100000"/>
              <a:buNone/>
              <a:defRPr sz="1400">
                <a:solidFill>
                  <a:schemeClr val="dk2"/>
                </a:solidFill>
                <a:highlight>
                  <a:srgbClr val="FFCD00"/>
                </a:highlight>
              </a:defRPr>
            </a:lvl3pPr>
            <a:lvl4pPr lvl="3" rtl="0">
              <a:spcBef>
                <a:spcPts val="0"/>
              </a:spcBef>
              <a:buClr>
                <a:schemeClr val="dk2"/>
              </a:buClr>
              <a:buSzPct val="100000"/>
              <a:buNone/>
              <a:defRPr sz="1400">
                <a:solidFill>
                  <a:schemeClr val="dk2"/>
                </a:solidFill>
                <a:highlight>
                  <a:srgbClr val="FFCD00"/>
                </a:highlight>
              </a:defRPr>
            </a:lvl4pPr>
            <a:lvl5pPr lvl="4" rtl="0">
              <a:spcBef>
                <a:spcPts val="0"/>
              </a:spcBef>
              <a:buClr>
                <a:schemeClr val="dk2"/>
              </a:buClr>
              <a:buSzPct val="100000"/>
              <a:buNone/>
              <a:defRPr sz="1400">
                <a:solidFill>
                  <a:schemeClr val="dk2"/>
                </a:solidFill>
                <a:highlight>
                  <a:srgbClr val="FFCD00"/>
                </a:highlight>
              </a:defRPr>
            </a:lvl5pPr>
            <a:lvl6pPr lvl="5" rtl="0">
              <a:spcBef>
                <a:spcPts val="0"/>
              </a:spcBef>
              <a:buClr>
                <a:schemeClr val="dk2"/>
              </a:buClr>
              <a:buSzPct val="100000"/>
              <a:buNone/>
              <a:defRPr sz="1400">
                <a:solidFill>
                  <a:schemeClr val="dk2"/>
                </a:solidFill>
                <a:highlight>
                  <a:srgbClr val="FFCD00"/>
                </a:highlight>
              </a:defRPr>
            </a:lvl6pPr>
            <a:lvl7pPr lvl="6" rtl="0">
              <a:spcBef>
                <a:spcPts val="0"/>
              </a:spcBef>
              <a:buClr>
                <a:schemeClr val="dk2"/>
              </a:buClr>
              <a:buSzPct val="100000"/>
              <a:buNone/>
              <a:defRPr sz="1400">
                <a:solidFill>
                  <a:schemeClr val="dk2"/>
                </a:solidFill>
                <a:highlight>
                  <a:srgbClr val="FFCD00"/>
                </a:highlight>
              </a:defRPr>
            </a:lvl7pPr>
            <a:lvl8pPr lvl="7" rtl="0">
              <a:spcBef>
                <a:spcPts val="0"/>
              </a:spcBef>
              <a:buClr>
                <a:schemeClr val="dk2"/>
              </a:buClr>
              <a:buSzPct val="100000"/>
              <a:buNone/>
              <a:defRPr sz="1400">
                <a:solidFill>
                  <a:schemeClr val="dk2"/>
                </a:solidFill>
                <a:highlight>
                  <a:srgbClr val="FFCD00"/>
                </a:highlight>
              </a:defRPr>
            </a:lvl8pPr>
            <a:lvl9pPr lvl="8" rtl="0">
              <a:spcBef>
                <a:spcPts val="0"/>
              </a:spcBef>
              <a:buClr>
                <a:schemeClr val="dk2"/>
              </a:buClr>
              <a:buSzPct val="100000"/>
              <a:buNone/>
              <a:defRPr sz="1400">
                <a:solidFill>
                  <a:schemeClr val="dk2"/>
                </a:solidFill>
                <a:highlight>
                  <a:srgbClr val="FFCD00"/>
                </a:highlight>
              </a:defRPr>
            </a:lvl9pPr>
          </a:lstStyle>
          <a:p>
            <a:r>
              <a:rPr lang="sk-SK"/>
              <a:t>Upravte štýl predlohy podnadpisov</a:t>
            </a:r>
            <a:endParaRPr/>
          </a:p>
        </p:txBody>
      </p:sp>
      <p:cxnSp>
        <p:nvCxnSpPr>
          <p:cNvPr id="14" name="Shape 14"/>
          <p:cNvCxnSpPr/>
          <p:nvPr/>
        </p:nvCxnSpPr>
        <p:spPr>
          <a:xfrm>
            <a:off x="-6025" y="2571761"/>
            <a:ext cx="1984499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5" name="Shape 15"/>
          <p:cNvSpPr/>
          <p:nvPr/>
        </p:nvSpPr>
        <p:spPr>
          <a:xfrm>
            <a:off x="1117950" y="2288250"/>
            <a:ext cx="566999" cy="566999"/>
          </a:xfrm>
          <a:prstGeom prst="ellipse">
            <a:avLst/>
          </a:prstGeom>
          <a:solidFill>
            <a:srgbClr val="FFCD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ctrTitle"/>
          </p:nvPr>
        </p:nvSpPr>
        <p:spPr>
          <a:xfrm>
            <a:off x="2022225" y="1693523"/>
            <a:ext cx="3787799" cy="11597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SzPct val="100000"/>
              <a:defRPr sz="3000"/>
            </a:lvl1pPr>
            <a:lvl2pPr lvl="1" rtl="0">
              <a:spcBef>
                <a:spcPts val="0"/>
              </a:spcBef>
              <a:buSzPct val="100000"/>
              <a:defRPr sz="3000"/>
            </a:lvl2pPr>
            <a:lvl3pPr lvl="2" rtl="0">
              <a:spcBef>
                <a:spcPts val="0"/>
              </a:spcBef>
              <a:buSzPct val="100000"/>
              <a:defRPr sz="3000"/>
            </a:lvl3pPr>
            <a:lvl4pPr lvl="3" rtl="0">
              <a:spcBef>
                <a:spcPts val="0"/>
              </a:spcBef>
              <a:buSzPct val="100000"/>
              <a:defRPr sz="3000"/>
            </a:lvl4pPr>
            <a:lvl5pPr lvl="4" rtl="0">
              <a:spcBef>
                <a:spcPts val="0"/>
              </a:spcBef>
              <a:buSzPct val="100000"/>
              <a:defRPr sz="3000"/>
            </a:lvl5pPr>
            <a:lvl6pPr lvl="5" rtl="0">
              <a:spcBef>
                <a:spcPts val="0"/>
              </a:spcBef>
              <a:buSzPct val="100000"/>
              <a:defRPr sz="3000"/>
            </a:lvl6pPr>
            <a:lvl7pPr lvl="6" rtl="0">
              <a:spcBef>
                <a:spcPts val="0"/>
              </a:spcBef>
              <a:buSzPct val="100000"/>
              <a:defRPr sz="3000"/>
            </a:lvl7pPr>
            <a:lvl8pPr lvl="7" rtl="0">
              <a:spcBef>
                <a:spcPts val="0"/>
              </a:spcBef>
              <a:buSzPct val="100000"/>
              <a:defRPr sz="3000"/>
            </a:lvl8pPr>
            <a:lvl9pPr lvl="8" rtl="0">
              <a:spcBef>
                <a:spcPts val="0"/>
              </a:spcBef>
              <a:buSzPct val="100000"/>
              <a:defRPr sz="3000"/>
            </a:lvl9pPr>
          </a:lstStyle>
          <a:p>
            <a:r>
              <a:rPr lang="sk-SK"/>
              <a:t>Upravte štýly predlohy textu</a:t>
            </a:r>
            <a:endParaRPr/>
          </a:p>
        </p:txBody>
      </p:sp>
      <p:cxnSp>
        <p:nvCxnSpPr>
          <p:cNvPr id="17" name="Shape 17"/>
          <p:cNvCxnSpPr>
            <a:cxnSpLocks/>
          </p:cNvCxnSpPr>
          <p:nvPr/>
        </p:nvCxnSpPr>
        <p:spPr>
          <a:xfrm flipV="1">
            <a:off x="6902245" y="2571750"/>
            <a:ext cx="2247829" cy="11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Len nadpis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1381250" y="937125"/>
            <a:ext cx="3878399" cy="4355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r>
              <a:rPr lang="sk-SK"/>
              <a:t>Upravte štýly predlohy textu</a:t>
            </a:r>
            <a:endParaRPr/>
          </a:p>
        </p:txBody>
      </p:sp>
      <p:cxnSp>
        <p:nvCxnSpPr>
          <p:cNvPr id="46" name="Shape 46"/>
          <p:cNvCxnSpPr/>
          <p:nvPr/>
        </p:nvCxnSpPr>
        <p:spPr>
          <a:xfrm>
            <a:off x="0" y="1131725"/>
            <a:ext cx="1375800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47" name="Shape 47"/>
          <p:cNvSpPr/>
          <p:nvPr/>
        </p:nvSpPr>
        <p:spPr>
          <a:xfrm>
            <a:off x="817475" y="928766"/>
            <a:ext cx="405899" cy="405899"/>
          </a:xfrm>
          <a:prstGeom prst="ellipse">
            <a:avLst/>
          </a:prstGeom>
          <a:solidFill>
            <a:srgbClr val="FFCD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cxnSp>
        <p:nvCxnSpPr>
          <p:cNvPr id="48" name="Shape 48"/>
          <p:cNvCxnSpPr/>
          <p:nvPr/>
        </p:nvCxnSpPr>
        <p:spPr>
          <a:xfrm>
            <a:off x="5265650" y="1131725"/>
            <a:ext cx="3878399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mpletely 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rázdna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1847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Shape 24"/>
          <p:cNvCxnSpPr/>
          <p:nvPr/>
        </p:nvCxnSpPr>
        <p:spPr>
          <a:xfrm>
            <a:off x="0" y="1131725"/>
            <a:ext cx="1375800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25" name="Shape 25"/>
          <p:cNvSpPr/>
          <p:nvPr/>
        </p:nvSpPr>
        <p:spPr>
          <a:xfrm>
            <a:off x="817475" y="928766"/>
            <a:ext cx="405899" cy="405899"/>
          </a:xfrm>
          <a:prstGeom prst="ellipse">
            <a:avLst/>
          </a:prstGeom>
          <a:solidFill>
            <a:srgbClr val="FFCD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1381250" y="922668"/>
            <a:ext cx="3878399" cy="4355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rtl="0">
              <a:spcBef>
                <a:spcPts val="0"/>
              </a:spcBef>
              <a:buSzPct val="100000"/>
              <a:buFont typeface="Lora"/>
              <a:buNone/>
              <a:defRPr sz="2000" b="1">
                <a:latin typeface="Lora"/>
                <a:ea typeface="Lora"/>
                <a:cs typeface="Lora"/>
                <a:sym typeface="Lora"/>
              </a:defRPr>
            </a:lvl1pPr>
            <a:lvl2pPr lvl="1" rtl="0">
              <a:spcBef>
                <a:spcPts val="0"/>
              </a:spcBef>
              <a:buSzPct val="100000"/>
              <a:buFont typeface="Lora"/>
              <a:buNone/>
              <a:defRPr sz="2000" b="1">
                <a:highlight>
                  <a:srgbClr val="FFFFFF"/>
                </a:highlight>
                <a:latin typeface="Lora"/>
                <a:ea typeface="Lora"/>
                <a:cs typeface="Lora"/>
                <a:sym typeface="Lora"/>
              </a:defRPr>
            </a:lvl2pPr>
            <a:lvl3pPr lvl="2" rtl="0">
              <a:spcBef>
                <a:spcPts val="0"/>
              </a:spcBef>
              <a:buSzPct val="100000"/>
              <a:buFont typeface="Lora"/>
              <a:buNone/>
              <a:defRPr sz="2000" b="1">
                <a:highlight>
                  <a:srgbClr val="FFFFFF"/>
                </a:highlight>
                <a:latin typeface="Lora"/>
                <a:ea typeface="Lora"/>
                <a:cs typeface="Lora"/>
                <a:sym typeface="Lora"/>
              </a:defRPr>
            </a:lvl3pPr>
            <a:lvl4pPr lvl="3" rtl="0">
              <a:spcBef>
                <a:spcPts val="0"/>
              </a:spcBef>
              <a:buSzPct val="100000"/>
              <a:buFont typeface="Lora"/>
              <a:buNone/>
              <a:defRPr sz="2000" b="1">
                <a:highlight>
                  <a:srgbClr val="FFFFFF"/>
                </a:highlight>
                <a:latin typeface="Lora"/>
                <a:ea typeface="Lora"/>
                <a:cs typeface="Lora"/>
                <a:sym typeface="Lora"/>
              </a:defRPr>
            </a:lvl4pPr>
            <a:lvl5pPr lvl="4" rtl="0">
              <a:spcBef>
                <a:spcPts val="0"/>
              </a:spcBef>
              <a:buSzPct val="100000"/>
              <a:buFont typeface="Lora"/>
              <a:buNone/>
              <a:defRPr sz="2000" b="1">
                <a:highlight>
                  <a:srgbClr val="FFFFFF"/>
                </a:highlight>
                <a:latin typeface="Lora"/>
                <a:ea typeface="Lora"/>
                <a:cs typeface="Lora"/>
                <a:sym typeface="Lora"/>
              </a:defRPr>
            </a:lvl5pPr>
            <a:lvl6pPr lvl="5" rtl="0">
              <a:spcBef>
                <a:spcPts val="0"/>
              </a:spcBef>
              <a:buSzPct val="100000"/>
              <a:buFont typeface="Lora"/>
              <a:buNone/>
              <a:defRPr sz="2000" b="1">
                <a:highlight>
                  <a:srgbClr val="FFFFFF"/>
                </a:highlight>
                <a:latin typeface="Lora"/>
                <a:ea typeface="Lora"/>
                <a:cs typeface="Lora"/>
                <a:sym typeface="Lora"/>
              </a:defRPr>
            </a:lvl6pPr>
            <a:lvl7pPr lvl="6" rtl="0">
              <a:spcBef>
                <a:spcPts val="0"/>
              </a:spcBef>
              <a:buSzPct val="100000"/>
              <a:buFont typeface="Lora"/>
              <a:buNone/>
              <a:defRPr sz="2000" b="1">
                <a:highlight>
                  <a:srgbClr val="FFFFFF"/>
                </a:highlight>
                <a:latin typeface="Lora"/>
                <a:ea typeface="Lora"/>
                <a:cs typeface="Lora"/>
                <a:sym typeface="Lora"/>
              </a:defRPr>
            </a:lvl7pPr>
            <a:lvl8pPr lvl="7" rtl="0">
              <a:spcBef>
                <a:spcPts val="0"/>
              </a:spcBef>
              <a:buSzPct val="100000"/>
              <a:buFont typeface="Lora"/>
              <a:buNone/>
              <a:defRPr sz="2000" b="1">
                <a:highlight>
                  <a:srgbClr val="FFFFFF"/>
                </a:highlight>
                <a:latin typeface="Lora"/>
                <a:ea typeface="Lora"/>
                <a:cs typeface="Lora"/>
                <a:sym typeface="Lora"/>
              </a:defRPr>
            </a:lvl8pPr>
            <a:lvl9pPr lvl="8" rtl="0">
              <a:spcBef>
                <a:spcPts val="0"/>
              </a:spcBef>
              <a:buSzPct val="100000"/>
              <a:buFont typeface="Lora"/>
              <a:buNone/>
              <a:defRPr sz="2000" b="1">
                <a:highlight>
                  <a:srgbClr val="FFFFFF"/>
                </a:highlight>
                <a:latin typeface="Lora"/>
                <a:ea typeface="Lora"/>
                <a:cs typeface="Lora"/>
                <a:sym typeface="Lora"/>
              </a:defRPr>
            </a:lvl9pPr>
          </a:lstStyle>
          <a:p>
            <a:r>
              <a:rPr lang="sk-SK"/>
              <a:t>Upravte štýly predlohy textu</a:t>
            </a:r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1"/>
          </p:nvPr>
        </p:nvSpPr>
        <p:spPr>
          <a:xfrm>
            <a:off x="1381250" y="1616470"/>
            <a:ext cx="6809700" cy="3112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600"/>
              </a:spcBef>
              <a:buClr>
                <a:srgbClr val="FFCD00"/>
              </a:buClr>
              <a:buSzPct val="100000"/>
              <a:buFont typeface="Quattrocento Sans"/>
              <a:buChar char="◉"/>
              <a:defRPr sz="2400"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rtl="0">
              <a:spcBef>
                <a:spcPts val="480"/>
              </a:spcBef>
              <a:buClr>
                <a:srgbClr val="FFCD00"/>
              </a:buClr>
              <a:buSzPct val="100000"/>
              <a:buFont typeface="Quattrocento Sans"/>
              <a:defRPr sz="2000"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lvl="2" rtl="0">
              <a:spcBef>
                <a:spcPts val="480"/>
              </a:spcBef>
              <a:buClr>
                <a:srgbClr val="FFCD00"/>
              </a:buClr>
              <a:buSzPct val="100000"/>
              <a:buFont typeface="Quattrocento Sans"/>
              <a:defRPr sz="2000"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lvl="3" rtl="0">
              <a:spcBef>
                <a:spcPts val="360"/>
              </a:spcBef>
              <a:buClr>
                <a:srgbClr val="FFCD00"/>
              </a:buClr>
              <a:buSzPct val="100000"/>
              <a:buFont typeface="Quattrocento Sans"/>
              <a:defRPr sz="1800"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lvl="4" rtl="0">
              <a:spcBef>
                <a:spcPts val="360"/>
              </a:spcBef>
              <a:buClr>
                <a:srgbClr val="FFCD00"/>
              </a:buClr>
              <a:buSzPct val="100000"/>
              <a:buFont typeface="Quattrocento Sans"/>
              <a:defRPr sz="1800"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lvl="5" rtl="0">
              <a:spcBef>
                <a:spcPts val="360"/>
              </a:spcBef>
              <a:buClr>
                <a:srgbClr val="FFCD00"/>
              </a:buClr>
              <a:buSzPct val="100000"/>
              <a:buFont typeface="Quattrocento Sans"/>
              <a:defRPr sz="1800"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lvl="6" rtl="0">
              <a:spcBef>
                <a:spcPts val="360"/>
              </a:spcBef>
              <a:buClr>
                <a:srgbClr val="FFCD00"/>
              </a:buClr>
              <a:buSzPct val="100000"/>
              <a:buFont typeface="Quattrocento Sans"/>
              <a:defRPr sz="1800"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lvl="7" rtl="0">
              <a:spcBef>
                <a:spcPts val="360"/>
              </a:spcBef>
              <a:buClr>
                <a:srgbClr val="FFCD00"/>
              </a:buClr>
              <a:buSzPct val="100000"/>
              <a:buFont typeface="Quattrocento Sans"/>
              <a:defRPr sz="1800"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lvl="8" rtl="0">
              <a:spcBef>
                <a:spcPts val="360"/>
              </a:spcBef>
              <a:buClr>
                <a:srgbClr val="FFCD00"/>
              </a:buClr>
              <a:buSzPct val="100000"/>
              <a:buFont typeface="Quattrocento Sans"/>
              <a:defRPr sz="1800"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cxnSp>
        <p:nvCxnSpPr>
          <p:cNvPr id="28" name="Shape 28"/>
          <p:cNvCxnSpPr/>
          <p:nvPr/>
        </p:nvCxnSpPr>
        <p:spPr>
          <a:xfrm>
            <a:off x="5265650" y="1131725"/>
            <a:ext cx="3878399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</p:spTree>
    <p:extLst>
      <p:ext uri="{BB962C8B-B14F-4D97-AF65-F5344CB8AC3E}">
        <p14:creationId xmlns:p14="http://schemas.microsoft.com/office/powerpoint/2010/main" val="1685214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1381250" y="922668"/>
            <a:ext cx="3878399" cy="4355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r>
              <a:rPr lang="sk-SK"/>
              <a:t>Upravte štýly predlohy textu</a:t>
            </a:r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1381250" y="1651075"/>
            <a:ext cx="2333999" cy="3122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800"/>
            </a:lvl1pPr>
            <a:lvl2pPr lvl="1" rtl="0">
              <a:spcBef>
                <a:spcPts val="0"/>
              </a:spcBef>
              <a:buSzPct val="100000"/>
              <a:defRPr sz="1800"/>
            </a:lvl2pPr>
            <a:lvl3pPr lvl="2" rtl="0">
              <a:spcBef>
                <a:spcPts val="0"/>
              </a:spcBef>
              <a:buSzPct val="100000"/>
              <a:defRPr sz="1800"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3834911" y="1651075"/>
            <a:ext cx="2333999" cy="3122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800"/>
            </a:lvl1pPr>
            <a:lvl2pPr lvl="1" rtl="0">
              <a:spcBef>
                <a:spcPts val="0"/>
              </a:spcBef>
              <a:buSzPct val="100000"/>
              <a:defRPr sz="1800"/>
            </a:lvl2pPr>
            <a:lvl3pPr lvl="2" rtl="0">
              <a:spcBef>
                <a:spcPts val="0"/>
              </a:spcBef>
              <a:buSzPct val="100000"/>
              <a:defRPr sz="1800"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0" name="Shape 40"/>
          <p:cNvSpPr txBox="1">
            <a:spLocks noGrp="1"/>
          </p:cNvSpPr>
          <p:nvPr>
            <p:ph type="body" idx="3"/>
          </p:nvPr>
        </p:nvSpPr>
        <p:spPr>
          <a:xfrm>
            <a:off x="6288573" y="1651075"/>
            <a:ext cx="2333999" cy="3122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800"/>
            </a:lvl1pPr>
            <a:lvl2pPr lvl="1" rtl="0">
              <a:spcBef>
                <a:spcPts val="0"/>
              </a:spcBef>
              <a:buSzPct val="100000"/>
              <a:defRPr sz="1800"/>
            </a:lvl2pPr>
            <a:lvl3pPr lvl="2" rtl="0">
              <a:spcBef>
                <a:spcPts val="0"/>
              </a:spcBef>
              <a:buSzPct val="100000"/>
              <a:defRPr sz="1800"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cxnSp>
        <p:nvCxnSpPr>
          <p:cNvPr id="41" name="Shape 41"/>
          <p:cNvCxnSpPr/>
          <p:nvPr/>
        </p:nvCxnSpPr>
        <p:spPr>
          <a:xfrm>
            <a:off x="0" y="1131725"/>
            <a:ext cx="1375800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42" name="Shape 42"/>
          <p:cNvSpPr/>
          <p:nvPr/>
        </p:nvSpPr>
        <p:spPr>
          <a:xfrm>
            <a:off x="817475" y="928766"/>
            <a:ext cx="405899" cy="405899"/>
          </a:xfrm>
          <a:prstGeom prst="ellipse">
            <a:avLst/>
          </a:prstGeom>
          <a:solidFill>
            <a:srgbClr val="FFCD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cxnSp>
        <p:nvCxnSpPr>
          <p:cNvPr id="43" name="Shape 43"/>
          <p:cNvCxnSpPr/>
          <p:nvPr/>
        </p:nvCxnSpPr>
        <p:spPr>
          <a:xfrm>
            <a:off x="5265650" y="1131725"/>
            <a:ext cx="3878399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</p:spTree>
    <p:extLst>
      <p:ext uri="{BB962C8B-B14F-4D97-AF65-F5344CB8AC3E}">
        <p14:creationId xmlns:p14="http://schemas.microsoft.com/office/powerpoint/2010/main" val="312337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1381250" y="1616470"/>
            <a:ext cx="6809700" cy="3112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600"/>
              </a:spcBef>
              <a:buClr>
                <a:srgbClr val="FFCD00"/>
              </a:buClr>
              <a:buSzPct val="100000"/>
              <a:buFont typeface="Quattrocento Sans"/>
              <a:buChar char="◉"/>
              <a:defRPr sz="2400"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>
              <a:spcBef>
                <a:spcPts val="480"/>
              </a:spcBef>
              <a:buClr>
                <a:srgbClr val="FFCD00"/>
              </a:buClr>
              <a:buSzPct val="100000"/>
              <a:buFont typeface="Quattrocento Sans"/>
              <a:defRPr sz="2000"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lvl="2">
              <a:spcBef>
                <a:spcPts val="480"/>
              </a:spcBef>
              <a:buClr>
                <a:srgbClr val="FFCD00"/>
              </a:buClr>
              <a:buSzPct val="100000"/>
              <a:buFont typeface="Quattrocento Sans"/>
              <a:defRPr sz="2000"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lvl="3">
              <a:spcBef>
                <a:spcPts val="360"/>
              </a:spcBef>
              <a:buClr>
                <a:srgbClr val="FFCD00"/>
              </a:buClr>
              <a:buSzPct val="100000"/>
              <a:buFont typeface="Quattrocento Sans"/>
              <a:defRPr sz="1800"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lvl="4">
              <a:spcBef>
                <a:spcPts val="360"/>
              </a:spcBef>
              <a:buClr>
                <a:srgbClr val="FFCD00"/>
              </a:buClr>
              <a:buSzPct val="100000"/>
              <a:buFont typeface="Quattrocento Sans"/>
              <a:defRPr sz="1800"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lvl="5">
              <a:spcBef>
                <a:spcPts val="360"/>
              </a:spcBef>
              <a:buClr>
                <a:srgbClr val="FFCD00"/>
              </a:buClr>
              <a:buSzPct val="100000"/>
              <a:buFont typeface="Quattrocento Sans"/>
              <a:defRPr sz="1800"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lvl="6">
              <a:spcBef>
                <a:spcPts val="360"/>
              </a:spcBef>
              <a:buClr>
                <a:srgbClr val="FFCD00"/>
              </a:buClr>
              <a:buSzPct val="100000"/>
              <a:buFont typeface="Quattrocento Sans"/>
              <a:defRPr sz="1800"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lvl="7">
              <a:spcBef>
                <a:spcPts val="360"/>
              </a:spcBef>
              <a:buClr>
                <a:srgbClr val="FFCD00"/>
              </a:buClr>
              <a:buSzPct val="100000"/>
              <a:buFont typeface="Quattrocento Sans"/>
              <a:defRPr sz="1800"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lvl="8">
              <a:spcBef>
                <a:spcPts val="360"/>
              </a:spcBef>
              <a:buClr>
                <a:srgbClr val="FFCD00"/>
              </a:buClr>
              <a:buSzPct val="100000"/>
              <a:buFont typeface="Quattrocento Sans"/>
              <a:defRPr sz="1800"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title"/>
          </p:nvPr>
        </p:nvSpPr>
        <p:spPr>
          <a:xfrm>
            <a:off x="1381250" y="937116"/>
            <a:ext cx="6809700" cy="435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buFont typeface="Lora"/>
              <a:buNone/>
              <a:defRPr sz="2000" b="1">
                <a:latin typeface="Lora"/>
                <a:ea typeface="Lora"/>
                <a:cs typeface="Lora"/>
                <a:sym typeface="Lora"/>
              </a:defRPr>
            </a:lvl1pPr>
            <a:lvl2pPr lvl="1">
              <a:spcBef>
                <a:spcPts val="0"/>
              </a:spcBef>
              <a:buSzPct val="100000"/>
              <a:buFont typeface="Lora"/>
              <a:buNone/>
              <a:defRPr sz="2000" b="1">
                <a:latin typeface="Lora"/>
                <a:ea typeface="Lora"/>
                <a:cs typeface="Lora"/>
                <a:sym typeface="Lora"/>
              </a:defRPr>
            </a:lvl2pPr>
            <a:lvl3pPr lvl="2">
              <a:spcBef>
                <a:spcPts val="0"/>
              </a:spcBef>
              <a:buSzPct val="100000"/>
              <a:buFont typeface="Lora"/>
              <a:buNone/>
              <a:defRPr sz="2000" b="1">
                <a:latin typeface="Lora"/>
                <a:ea typeface="Lora"/>
                <a:cs typeface="Lora"/>
                <a:sym typeface="Lora"/>
              </a:defRPr>
            </a:lvl3pPr>
            <a:lvl4pPr lvl="3">
              <a:spcBef>
                <a:spcPts val="0"/>
              </a:spcBef>
              <a:buSzPct val="100000"/>
              <a:buFont typeface="Lora"/>
              <a:buNone/>
              <a:defRPr sz="2000" b="1">
                <a:latin typeface="Lora"/>
                <a:ea typeface="Lora"/>
                <a:cs typeface="Lora"/>
                <a:sym typeface="Lora"/>
              </a:defRPr>
            </a:lvl4pPr>
            <a:lvl5pPr lvl="4">
              <a:spcBef>
                <a:spcPts val="0"/>
              </a:spcBef>
              <a:buSzPct val="100000"/>
              <a:buFont typeface="Lora"/>
              <a:buNone/>
              <a:defRPr sz="2000" b="1">
                <a:latin typeface="Lora"/>
                <a:ea typeface="Lora"/>
                <a:cs typeface="Lora"/>
                <a:sym typeface="Lora"/>
              </a:defRPr>
            </a:lvl5pPr>
            <a:lvl6pPr lvl="5">
              <a:spcBef>
                <a:spcPts val="0"/>
              </a:spcBef>
              <a:buSzPct val="100000"/>
              <a:buFont typeface="Lora"/>
              <a:buNone/>
              <a:defRPr sz="2000" b="1">
                <a:latin typeface="Lora"/>
                <a:ea typeface="Lora"/>
                <a:cs typeface="Lora"/>
                <a:sym typeface="Lora"/>
              </a:defRPr>
            </a:lvl6pPr>
            <a:lvl7pPr lvl="6">
              <a:spcBef>
                <a:spcPts val="0"/>
              </a:spcBef>
              <a:buSzPct val="100000"/>
              <a:buFont typeface="Lora"/>
              <a:buNone/>
              <a:defRPr sz="2000" b="1">
                <a:latin typeface="Lora"/>
                <a:ea typeface="Lora"/>
                <a:cs typeface="Lora"/>
                <a:sym typeface="Lora"/>
              </a:defRPr>
            </a:lvl7pPr>
            <a:lvl8pPr lvl="7">
              <a:spcBef>
                <a:spcPts val="0"/>
              </a:spcBef>
              <a:buSzPct val="100000"/>
              <a:buFont typeface="Lora"/>
              <a:buNone/>
              <a:defRPr sz="2000" b="1">
                <a:latin typeface="Lora"/>
                <a:ea typeface="Lora"/>
                <a:cs typeface="Lora"/>
                <a:sym typeface="Lora"/>
              </a:defRPr>
            </a:lvl8pPr>
            <a:lvl9pPr lvl="8">
              <a:spcBef>
                <a:spcPts val="0"/>
              </a:spcBef>
              <a:buSzPct val="100000"/>
              <a:buFont typeface="Lora"/>
              <a:buNone/>
              <a:defRPr sz="2000" b="1">
                <a:latin typeface="Lora"/>
                <a:ea typeface="Lora"/>
                <a:cs typeface="Lora"/>
                <a:sym typeface="Lor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4" r:id="rId3"/>
    <p:sldLayoutId id="2147483657" r:id="rId4"/>
    <p:sldLayoutId id="2147483659" r:id="rId5"/>
    <p:sldLayoutId id="2147483661" r:id="rId6"/>
    <p:sldLayoutId id="2147483662" r:id="rId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jakub.kmet2@gmail.com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ctrTitle"/>
          </p:nvPr>
        </p:nvSpPr>
        <p:spPr>
          <a:xfrm>
            <a:off x="996630" y="1708467"/>
            <a:ext cx="6487382" cy="1279282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GB" dirty="0">
                <a:highlight>
                  <a:srgbClr val="FFCD00"/>
                </a:highlight>
                <a:sym typeface="Quattrocento Sans"/>
              </a:rPr>
              <a:t>Participatory budget</a:t>
            </a:r>
            <a:r>
              <a:rPr lang="sk-SK" dirty="0" err="1">
                <a:highlight>
                  <a:srgbClr val="FFCD00"/>
                </a:highlight>
                <a:sym typeface="Quattrocento Sans"/>
              </a:rPr>
              <a:t>ing</a:t>
            </a:r>
            <a:r>
              <a:rPr lang="en-GB" dirty="0">
                <a:highlight>
                  <a:srgbClr val="FFCD00"/>
                </a:highlight>
                <a:sym typeface="Quattrocento Sans"/>
              </a:rPr>
              <a:t> (PB) </a:t>
            </a:r>
            <a:br>
              <a:rPr lang="en-GB" dirty="0"/>
            </a:br>
            <a:r>
              <a:rPr lang="en-GB" dirty="0">
                <a:highlight>
                  <a:srgbClr val="FFCD00"/>
                </a:highlight>
              </a:rPr>
              <a:t>Slovak experiences </a:t>
            </a:r>
          </a:p>
        </p:txBody>
      </p:sp>
      <p:sp>
        <p:nvSpPr>
          <p:cNvPr id="2" name="BlokTextu 1">
            <a:extLst>
              <a:ext uri="{FF2B5EF4-FFF2-40B4-BE49-F238E27FC236}">
                <a16:creationId xmlns:a16="http://schemas.microsoft.com/office/drawing/2014/main" id="{2308C97C-5456-4017-9E3F-E8BEED2D4C7C}"/>
              </a:ext>
            </a:extLst>
          </p:cNvPr>
          <p:cNvSpPr txBox="1"/>
          <p:nvPr/>
        </p:nvSpPr>
        <p:spPr>
          <a:xfrm>
            <a:off x="996630" y="3859619"/>
            <a:ext cx="72329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b="1" dirty="0">
                <a:latin typeface="Lora"/>
              </a:rPr>
              <a:t>20th </a:t>
            </a:r>
            <a:r>
              <a:rPr lang="sk-SK" sz="2000" b="1" dirty="0" err="1">
                <a:latin typeface="Lora"/>
              </a:rPr>
              <a:t>March</a:t>
            </a:r>
            <a:r>
              <a:rPr lang="sk-SK" sz="2000" b="1" dirty="0">
                <a:latin typeface="Lora"/>
              </a:rPr>
              <a:t> 2018</a:t>
            </a:r>
          </a:p>
          <a:p>
            <a:r>
              <a:rPr lang="sk-SK" sz="2000" b="1" dirty="0" err="1">
                <a:latin typeface="Lora"/>
              </a:rPr>
              <a:t>Kiev</a:t>
            </a:r>
            <a:r>
              <a:rPr lang="sk-SK" sz="2000" b="1" dirty="0">
                <a:latin typeface="Lora"/>
              </a:rPr>
              <a:t>                                                                                        Jakub Kmeť</a:t>
            </a: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355175AF-453F-40DE-AA75-2A238EEA93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2396" y="288851"/>
            <a:ext cx="2000250" cy="133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>
            <a:extLst>
              <a:ext uri="{FF2B5EF4-FFF2-40B4-BE49-F238E27FC236}">
                <a16:creationId xmlns:a16="http://schemas.microsoft.com/office/drawing/2014/main" id="{6EF35985-617C-4651-B19B-DE04182F534E}"/>
              </a:ext>
            </a:extLst>
          </p:cNvPr>
          <p:cNvSpPr txBox="1"/>
          <p:nvPr/>
        </p:nvSpPr>
        <p:spPr>
          <a:xfrm>
            <a:off x="308758" y="308759"/>
            <a:ext cx="3384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</a:rPr>
              <a:t>Chess table and chairs in </a:t>
            </a:r>
            <a:r>
              <a:rPr lang="en-GB" sz="2000" b="1" dirty="0" err="1">
                <a:solidFill>
                  <a:schemeClr val="dk1"/>
                </a:solidFill>
                <a:highlight>
                  <a:srgbClr val="FFCD00"/>
                </a:highlight>
                <a:latin typeface="Lora"/>
              </a:rPr>
              <a:t>Trnava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700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ctrTitle"/>
          </p:nvPr>
        </p:nvSpPr>
        <p:spPr>
          <a:xfrm>
            <a:off x="2022225" y="1820651"/>
            <a:ext cx="3787799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GB" sz="4800" dirty="0"/>
              <a:t>Participation</a:t>
            </a:r>
            <a:r>
              <a:rPr lang="en-GB" dirty="0"/>
              <a:t> </a:t>
            </a:r>
          </a:p>
        </p:txBody>
      </p:sp>
      <p:sp>
        <p:nvSpPr>
          <p:cNvPr id="100" name="Shape 100"/>
          <p:cNvSpPr txBox="1"/>
          <p:nvPr/>
        </p:nvSpPr>
        <p:spPr>
          <a:xfrm>
            <a:off x="1133975" y="2291150"/>
            <a:ext cx="543899" cy="562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endParaRPr lang="en" sz="2400" dirty="0">
              <a:solidFill>
                <a:schemeClr val="dk1"/>
              </a:solidFill>
              <a:latin typeface="Lora"/>
              <a:ea typeface="Lora"/>
              <a:cs typeface="Lora"/>
              <a:sym typeface="Lora"/>
            </a:endParaRPr>
          </a:p>
        </p:txBody>
      </p:sp>
      <p:grpSp>
        <p:nvGrpSpPr>
          <p:cNvPr id="6" name="Shape 778">
            <a:extLst>
              <a:ext uri="{FF2B5EF4-FFF2-40B4-BE49-F238E27FC236}">
                <a16:creationId xmlns:a16="http://schemas.microsoft.com/office/drawing/2014/main" id="{87192C89-F55C-4F01-B035-4C324A35ED39}"/>
              </a:ext>
            </a:extLst>
          </p:cNvPr>
          <p:cNvGrpSpPr/>
          <p:nvPr/>
        </p:nvGrpSpPr>
        <p:grpSpPr>
          <a:xfrm>
            <a:off x="1297941" y="2400551"/>
            <a:ext cx="215966" cy="342398"/>
            <a:chOff x="6718575" y="2318625"/>
            <a:chExt cx="256950" cy="407375"/>
          </a:xfrm>
        </p:grpSpPr>
        <p:sp>
          <p:nvSpPr>
            <p:cNvPr id="7" name="Shape 779">
              <a:extLst>
                <a:ext uri="{FF2B5EF4-FFF2-40B4-BE49-F238E27FC236}">
                  <a16:creationId xmlns:a16="http://schemas.microsoft.com/office/drawing/2014/main" id="{EBACD1ED-B250-4E68-9F72-4294CB21528D}"/>
                </a:ext>
              </a:extLst>
            </p:cNvPr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0" t="0" r="0" b="0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" name="Shape 780">
              <a:extLst>
                <a:ext uri="{FF2B5EF4-FFF2-40B4-BE49-F238E27FC236}">
                  <a16:creationId xmlns:a16="http://schemas.microsoft.com/office/drawing/2014/main" id="{A17DDD75-59BE-420A-B059-150AF71E89A9}"/>
                </a:ext>
              </a:extLst>
            </p:cNvPr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0" t="0" r="0" b="0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" name="Shape 781">
              <a:extLst>
                <a:ext uri="{FF2B5EF4-FFF2-40B4-BE49-F238E27FC236}">
                  <a16:creationId xmlns:a16="http://schemas.microsoft.com/office/drawing/2014/main" id="{4E07AA9B-1D5B-481D-8767-FD0EF503ABF7}"/>
                </a:ext>
              </a:extLst>
            </p:cNvPr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0" t="0" r="0" b="0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" name="Shape 782">
              <a:extLst>
                <a:ext uri="{FF2B5EF4-FFF2-40B4-BE49-F238E27FC236}">
                  <a16:creationId xmlns:a16="http://schemas.microsoft.com/office/drawing/2014/main" id="{4AE45D4B-9686-45C3-83B4-FAEC8DF96355}"/>
                </a:ext>
              </a:extLst>
            </p:cNvPr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0" t="0" r="0" b="0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1" name="Shape 783">
              <a:extLst>
                <a:ext uri="{FF2B5EF4-FFF2-40B4-BE49-F238E27FC236}">
                  <a16:creationId xmlns:a16="http://schemas.microsoft.com/office/drawing/2014/main" id="{BED1F4FB-5129-49CB-BC1A-C88D621826F9}"/>
                </a:ext>
              </a:extLst>
            </p:cNvPr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0" t="0" r="0" b="0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2" name="Shape 784">
              <a:extLst>
                <a:ext uri="{FF2B5EF4-FFF2-40B4-BE49-F238E27FC236}">
                  <a16:creationId xmlns:a16="http://schemas.microsoft.com/office/drawing/2014/main" id="{FC38B82D-33CA-458D-A44F-347E9470C1AD}"/>
                </a:ext>
              </a:extLst>
            </p:cNvPr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0" t="0" r="0" b="0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3" name="Shape 785">
              <a:extLst>
                <a:ext uri="{FF2B5EF4-FFF2-40B4-BE49-F238E27FC236}">
                  <a16:creationId xmlns:a16="http://schemas.microsoft.com/office/drawing/2014/main" id="{55F0DF73-6D49-4874-AE10-DC30F2A1660C}"/>
                </a:ext>
              </a:extLst>
            </p:cNvPr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0" t="0" r="0" b="0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4" name="Shape 786">
              <a:extLst>
                <a:ext uri="{FF2B5EF4-FFF2-40B4-BE49-F238E27FC236}">
                  <a16:creationId xmlns:a16="http://schemas.microsoft.com/office/drawing/2014/main" id="{01F4DE20-5F1B-4B98-BDC5-550AC6F3089B}"/>
                </a:ext>
              </a:extLst>
            </p:cNvPr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0" t="0" r="0" b="0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333207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>
            <a:extLst>
              <a:ext uri="{FF2B5EF4-FFF2-40B4-BE49-F238E27FC236}">
                <a16:creationId xmlns:a16="http://schemas.microsoft.com/office/drawing/2014/main" id="{AB008797-5EA7-4DAA-89C3-78BDC6AE95D3}"/>
              </a:ext>
            </a:extLst>
          </p:cNvPr>
          <p:cNvSpPr txBox="1"/>
          <p:nvPr/>
        </p:nvSpPr>
        <p:spPr>
          <a:xfrm>
            <a:off x="5759532" y="4120738"/>
            <a:ext cx="3384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</a:rPr>
              <a:t>Citizens as a partner</a:t>
            </a:r>
            <a:r>
              <a:rPr lang="sk-SK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</a:rPr>
              <a:t>s</a:t>
            </a:r>
            <a:r>
              <a:rPr lang="en-GB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</a:rPr>
              <a:t> who know the city best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6606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/>
            <a:r>
              <a:rPr lang="en-GB" sz="2400" dirty="0"/>
              <a:t>Participation</a:t>
            </a:r>
            <a:endParaRPr lang="en" sz="2400" dirty="0"/>
          </a:p>
        </p:txBody>
      </p:sp>
      <p:grpSp>
        <p:nvGrpSpPr>
          <p:cNvPr id="8" name="Shape 490"/>
          <p:cNvGrpSpPr/>
          <p:nvPr/>
        </p:nvGrpSpPr>
        <p:grpSpPr>
          <a:xfrm>
            <a:off x="908624" y="1027230"/>
            <a:ext cx="183214" cy="199646"/>
            <a:chOff x="2594050" y="1631825"/>
            <a:chExt cx="439625" cy="439625"/>
          </a:xfrm>
        </p:grpSpPr>
        <p:sp>
          <p:nvSpPr>
            <p:cNvPr id="9" name="Shape 491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0" t="0" r="0" b="0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" name="Shape 492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0" t="0" r="0" b="0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1" name="Shape 493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0" t="0" r="0" b="0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2" name="Shape 494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gdLst/>
              <a:ahLst/>
              <a:cxnLst/>
              <a:rect l="0" t="0" r="0" b="0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13" name="Shape 490"/>
          <p:cNvGrpSpPr/>
          <p:nvPr/>
        </p:nvGrpSpPr>
        <p:grpSpPr>
          <a:xfrm>
            <a:off x="1379084" y="2237867"/>
            <a:ext cx="369504" cy="369504"/>
            <a:chOff x="2594050" y="1631825"/>
            <a:chExt cx="439625" cy="439625"/>
          </a:xfrm>
          <a:solidFill>
            <a:srgbClr val="FFCD00"/>
          </a:solidFill>
        </p:grpSpPr>
        <p:sp>
          <p:nvSpPr>
            <p:cNvPr id="14" name="Shape 491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0" t="0" r="0" b="0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5" name="Shape 492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0" t="0" r="0" b="0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6" name="Shape 493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0" t="0" r="0" b="0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" name="Shape 494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gdLst/>
              <a:ahLst/>
              <a:cxnLst/>
              <a:rect l="0" t="0" r="0" b="0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3" name="BlokTextu 2"/>
          <p:cNvSpPr txBox="1"/>
          <p:nvPr/>
        </p:nvSpPr>
        <p:spPr>
          <a:xfrm>
            <a:off x="1947553" y="2309676"/>
            <a:ext cx="5617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  <a:ea typeface="Lora"/>
                <a:cs typeface="Lora"/>
              </a:rPr>
              <a:t>Build the trust between citizens and authorities </a:t>
            </a:r>
          </a:p>
        </p:txBody>
      </p:sp>
      <p:grpSp>
        <p:nvGrpSpPr>
          <p:cNvPr id="20" name="Shape 490">
            <a:extLst>
              <a:ext uri="{FF2B5EF4-FFF2-40B4-BE49-F238E27FC236}">
                <a16:creationId xmlns:a16="http://schemas.microsoft.com/office/drawing/2014/main" id="{3E1304EB-9C12-4C2E-9550-D7DF8B48F237}"/>
              </a:ext>
            </a:extLst>
          </p:cNvPr>
          <p:cNvGrpSpPr/>
          <p:nvPr/>
        </p:nvGrpSpPr>
        <p:grpSpPr>
          <a:xfrm>
            <a:off x="1332870" y="3103964"/>
            <a:ext cx="369504" cy="369504"/>
            <a:chOff x="2594050" y="1631825"/>
            <a:chExt cx="439625" cy="439625"/>
          </a:xfrm>
          <a:solidFill>
            <a:srgbClr val="FFCD00"/>
          </a:solidFill>
        </p:grpSpPr>
        <p:sp>
          <p:nvSpPr>
            <p:cNvPr id="21" name="Shape 491">
              <a:extLst>
                <a:ext uri="{FF2B5EF4-FFF2-40B4-BE49-F238E27FC236}">
                  <a16:creationId xmlns:a16="http://schemas.microsoft.com/office/drawing/2014/main" id="{34BAEFE9-E183-4B29-B834-80CF7A8164B7}"/>
                </a:ext>
              </a:extLst>
            </p:cNvPr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0" t="0" r="0" b="0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2" name="Shape 492">
              <a:extLst>
                <a:ext uri="{FF2B5EF4-FFF2-40B4-BE49-F238E27FC236}">
                  <a16:creationId xmlns:a16="http://schemas.microsoft.com/office/drawing/2014/main" id="{595D6F32-6C3A-4DA0-994A-3ADF6B91C63C}"/>
                </a:ext>
              </a:extLst>
            </p:cNvPr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0" t="0" r="0" b="0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3" name="Shape 493">
              <a:extLst>
                <a:ext uri="{FF2B5EF4-FFF2-40B4-BE49-F238E27FC236}">
                  <a16:creationId xmlns:a16="http://schemas.microsoft.com/office/drawing/2014/main" id="{C7363150-A9CC-40E7-AEFF-658B4EE97332}"/>
                </a:ext>
              </a:extLst>
            </p:cNvPr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0" t="0" r="0" b="0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4" name="Shape 494">
              <a:extLst>
                <a:ext uri="{FF2B5EF4-FFF2-40B4-BE49-F238E27FC236}">
                  <a16:creationId xmlns:a16="http://schemas.microsoft.com/office/drawing/2014/main" id="{E32E6B11-2B79-4A68-ADD5-0FC969608E5F}"/>
                </a:ext>
              </a:extLst>
            </p:cNvPr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gdLst/>
              <a:ahLst/>
              <a:cxnLst/>
              <a:rect l="0" t="0" r="0" b="0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31" name="BlokTextu 30">
            <a:extLst>
              <a:ext uri="{FF2B5EF4-FFF2-40B4-BE49-F238E27FC236}">
                <a16:creationId xmlns:a16="http://schemas.microsoft.com/office/drawing/2014/main" id="{21EAE48B-793C-4596-BF38-A8972C0B1FCD}"/>
              </a:ext>
            </a:extLst>
          </p:cNvPr>
          <p:cNvSpPr txBox="1"/>
          <p:nvPr/>
        </p:nvSpPr>
        <p:spPr>
          <a:xfrm>
            <a:off x="1934640" y="3123927"/>
            <a:ext cx="5617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dk1"/>
                </a:solidFill>
                <a:highlight>
                  <a:srgbClr val="FFCD00"/>
                </a:highlight>
                <a:latin typeface="Lora"/>
                <a:ea typeface="Lora"/>
                <a:cs typeface="Lora"/>
                <a:sym typeface="Quattrocento Sans"/>
              </a:rPr>
              <a:t>Increase the legitimacy </a:t>
            </a:r>
            <a:r>
              <a:rPr lang="sk-SK" sz="2000" b="1">
                <a:solidFill>
                  <a:schemeClr val="dk1"/>
                </a:solidFill>
                <a:highlight>
                  <a:srgbClr val="FFCD00"/>
                </a:highlight>
                <a:latin typeface="Lora"/>
                <a:ea typeface="Lora"/>
                <a:cs typeface="Lora"/>
                <a:sym typeface="Quattrocento Sans"/>
              </a:rPr>
              <a:t>of</a:t>
            </a:r>
            <a:r>
              <a:rPr lang="en-GB" sz="2000" b="1">
                <a:solidFill>
                  <a:schemeClr val="dk1"/>
                </a:solidFill>
                <a:highlight>
                  <a:srgbClr val="FFCD00"/>
                </a:highlight>
                <a:latin typeface="Lora"/>
                <a:ea typeface="Lora"/>
                <a:cs typeface="Lora"/>
                <a:sym typeface="Quattrocento Sans"/>
              </a:rPr>
              <a:t> decision making </a:t>
            </a:r>
            <a:endParaRPr lang="en-GB" sz="2000" b="1" dirty="0">
              <a:solidFill>
                <a:schemeClr val="dk1"/>
              </a:solidFill>
              <a:highlight>
                <a:srgbClr val="FFCD00"/>
              </a:highlight>
              <a:latin typeface="Lora"/>
              <a:ea typeface="Lora"/>
              <a:cs typeface="Lora"/>
              <a:sym typeface="Quattrocento Sans"/>
            </a:endParaRPr>
          </a:p>
        </p:txBody>
      </p:sp>
    </p:spTree>
    <p:extLst>
      <p:ext uri="{BB962C8B-B14F-4D97-AF65-F5344CB8AC3E}">
        <p14:creationId xmlns:p14="http://schemas.microsoft.com/office/powerpoint/2010/main" val="2218357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/>
              <a:t>Participatory processes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Lora"/>
              </a:rPr>
              <a:t> planning public space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Lora"/>
              </a:rPr>
              <a:t> cooperate to create public policy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Lora"/>
              </a:rPr>
              <a:t> reporting systems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Lora"/>
              </a:rPr>
              <a:t> participatory budget </a:t>
            </a:r>
          </a:p>
          <a:p>
            <a:endParaRPr lang="en-GB" dirty="0"/>
          </a:p>
          <a:p>
            <a:pPr>
              <a:buNone/>
            </a:pPr>
            <a:endParaRPr lang="en-GB" dirty="0"/>
          </a:p>
        </p:txBody>
      </p:sp>
      <p:grpSp>
        <p:nvGrpSpPr>
          <p:cNvPr id="6" name="Shape 242"/>
          <p:cNvGrpSpPr/>
          <p:nvPr/>
        </p:nvGrpSpPr>
        <p:grpSpPr>
          <a:xfrm>
            <a:off x="916458" y="1019750"/>
            <a:ext cx="214624" cy="214624"/>
            <a:chOff x="2594050" y="1631825"/>
            <a:chExt cx="439625" cy="439625"/>
          </a:xfrm>
        </p:grpSpPr>
        <p:sp>
          <p:nvSpPr>
            <p:cNvPr id="7" name="Shape 243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0" t="0" r="0" b="0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" name="Shape 244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0" t="0" r="0" b="0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" name="Shape 245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0" t="0" r="0" b="0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" name="Shape 246"/>
            <p:cNvSpPr/>
            <p:nvPr/>
          </p:nvSpPr>
          <p:spPr>
            <a:xfrm>
              <a:off x="2814911" y="1754061"/>
              <a:ext cx="49950" cy="49950"/>
            </a:xfrm>
            <a:custGeom>
              <a:avLst/>
              <a:gdLst/>
              <a:ahLst/>
              <a:cxnLst/>
              <a:rect l="0" t="0" r="0" b="0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98143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98">
            <a:extLst>
              <a:ext uri="{FF2B5EF4-FFF2-40B4-BE49-F238E27FC236}">
                <a16:creationId xmlns:a16="http://schemas.microsoft.com/office/drawing/2014/main" id="{9D486A1D-EB7B-4BDF-9563-340D8A944070}"/>
              </a:ext>
            </a:extLst>
          </p:cNvPr>
          <p:cNvSpPr txBox="1">
            <a:spLocks/>
          </p:cNvSpPr>
          <p:nvPr/>
        </p:nvSpPr>
        <p:spPr>
          <a:xfrm>
            <a:off x="335928" y="-99651"/>
            <a:ext cx="7191923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en-GB" sz="36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  <a:sym typeface="Quattrocento Sans"/>
              </a:rPr>
              <a:t>Participatory budget (PB)</a:t>
            </a:r>
            <a:r>
              <a:rPr lang="sk-SK" sz="36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  <a:sym typeface="Quattrocento Sans"/>
              </a:rPr>
              <a:t>in Trnava </a:t>
            </a:r>
            <a:r>
              <a:rPr lang="sk-SK" sz="36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</a:rPr>
              <a:t> </a:t>
            </a:r>
            <a:endParaRPr lang="en" sz="3600" b="1" dirty="0">
              <a:solidFill>
                <a:schemeClr val="dk1"/>
              </a:solidFill>
              <a:highlight>
                <a:srgbClr val="FFCD00"/>
              </a:highlight>
              <a:latin typeface="Lora"/>
            </a:endParaRPr>
          </a:p>
        </p:txBody>
      </p:sp>
    </p:spTree>
    <p:extLst>
      <p:ext uri="{BB962C8B-B14F-4D97-AF65-F5344CB8AC3E}">
        <p14:creationId xmlns:p14="http://schemas.microsoft.com/office/powerpoint/2010/main" val="3054330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>
            <a:spLocks noGrp="1"/>
          </p:cNvSpPr>
          <p:nvPr>
            <p:ph type="body" idx="4294967295"/>
          </p:nvPr>
        </p:nvSpPr>
        <p:spPr>
          <a:xfrm>
            <a:off x="4747034" y="1070902"/>
            <a:ext cx="4173000" cy="5091265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Clr>
                <a:schemeClr val="dk1"/>
              </a:buClr>
              <a:buSzPct val="55000"/>
              <a:buNone/>
            </a:pPr>
            <a:r>
              <a:rPr lang="sk-SK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  <a:sym typeface="Lora"/>
              </a:rPr>
              <a:t>Trnava</a:t>
            </a:r>
          </a:p>
          <a:p>
            <a:pPr>
              <a:spcBef>
                <a:spcPts val="0"/>
              </a:spcBef>
              <a:buClr>
                <a:schemeClr val="dk1"/>
              </a:buClr>
              <a:buSzPct val="55000"/>
              <a:buNone/>
            </a:pPr>
            <a:endParaRPr lang="sk-SK" sz="2000" b="1" dirty="0">
              <a:solidFill>
                <a:schemeClr val="dk1"/>
              </a:solidFill>
              <a:highlight>
                <a:srgbClr val="FFCD00"/>
              </a:highlight>
              <a:latin typeface="Lora"/>
              <a:sym typeface="Lora"/>
            </a:endParaRPr>
          </a:p>
          <a:p>
            <a:pPr marL="514350" lvl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k-SK" sz="2000" dirty="0" err="1">
                <a:latin typeface="Lora"/>
              </a:rPr>
              <a:t>Population</a:t>
            </a:r>
            <a:r>
              <a:rPr lang="sk-SK" sz="2000" dirty="0">
                <a:latin typeface="Lora"/>
              </a:rPr>
              <a:t> – 64 000 </a:t>
            </a:r>
          </a:p>
          <a:p>
            <a:pPr marL="514350" lvl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k-SK" sz="2000" dirty="0">
                <a:latin typeface="Lora"/>
              </a:rPr>
              <a:t>60 km </a:t>
            </a:r>
            <a:r>
              <a:rPr lang="sk-SK" sz="2000" dirty="0" err="1">
                <a:latin typeface="Lora"/>
              </a:rPr>
              <a:t>east</a:t>
            </a:r>
            <a:r>
              <a:rPr lang="sk-SK" sz="2000" dirty="0">
                <a:latin typeface="Lora"/>
              </a:rPr>
              <a:t> </a:t>
            </a:r>
            <a:r>
              <a:rPr lang="sk-SK" sz="2000" dirty="0" err="1">
                <a:latin typeface="Lora"/>
              </a:rPr>
              <a:t>from</a:t>
            </a:r>
            <a:r>
              <a:rPr lang="sk-SK" sz="2000" dirty="0">
                <a:latin typeface="Lora"/>
              </a:rPr>
              <a:t> Bratislava</a:t>
            </a:r>
          </a:p>
          <a:p>
            <a:pPr marL="514350" lvl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k-SK" sz="2000" dirty="0">
                <a:latin typeface="Lora"/>
              </a:rPr>
              <a:t>Centre of </a:t>
            </a:r>
            <a:r>
              <a:rPr lang="sk-SK" sz="2000" dirty="0" err="1">
                <a:latin typeface="Lora"/>
              </a:rPr>
              <a:t>one</a:t>
            </a:r>
            <a:r>
              <a:rPr lang="sk-SK" sz="2000" dirty="0">
                <a:latin typeface="Lora"/>
              </a:rPr>
              <a:t> of </a:t>
            </a:r>
            <a:r>
              <a:rPr lang="sk-SK" sz="2000" dirty="0" err="1">
                <a:latin typeface="Lora"/>
              </a:rPr>
              <a:t>the</a:t>
            </a:r>
            <a:r>
              <a:rPr lang="sk-SK" sz="2000" dirty="0">
                <a:latin typeface="Lora"/>
              </a:rPr>
              <a:t> 8 </a:t>
            </a:r>
            <a:r>
              <a:rPr lang="sk-SK" sz="2000" dirty="0" err="1">
                <a:latin typeface="Lora"/>
              </a:rPr>
              <a:t>regions</a:t>
            </a:r>
            <a:endParaRPr lang="sk-SK" sz="2000" dirty="0">
              <a:latin typeface="Lora"/>
            </a:endParaRPr>
          </a:p>
          <a:p>
            <a:pPr marL="514350" lvl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k-SK" sz="2000" dirty="0" err="1">
                <a:latin typeface="Lora"/>
              </a:rPr>
              <a:t>Two</a:t>
            </a:r>
            <a:r>
              <a:rPr lang="sk-SK" sz="2000" dirty="0">
                <a:latin typeface="Lora"/>
              </a:rPr>
              <a:t> </a:t>
            </a:r>
            <a:r>
              <a:rPr lang="sk-SK" sz="2000" dirty="0" err="1">
                <a:latin typeface="Lora"/>
              </a:rPr>
              <a:t>universities</a:t>
            </a:r>
            <a:r>
              <a:rPr lang="sk-SK" sz="2000" dirty="0">
                <a:latin typeface="Lora"/>
              </a:rPr>
              <a:t> </a:t>
            </a:r>
            <a:endParaRPr lang="en" sz="2000" dirty="0">
              <a:latin typeface="Lora"/>
            </a:endParaRPr>
          </a:p>
          <a:p>
            <a:pPr marL="5143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k-SK" sz="2000" dirty="0" err="1">
                <a:latin typeface="Lora"/>
              </a:rPr>
              <a:t>Annual</a:t>
            </a:r>
            <a:r>
              <a:rPr lang="sk-SK" sz="2000" dirty="0">
                <a:latin typeface="Lora"/>
              </a:rPr>
              <a:t> </a:t>
            </a:r>
            <a:r>
              <a:rPr lang="sk-SK" sz="2000" dirty="0" err="1">
                <a:latin typeface="Lora"/>
              </a:rPr>
              <a:t>budget</a:t>
            </a:r>
            <a:r>
              <a:rPr lang="sk-SK" sz="2000" dirty="0">
                <a:latin typeface="Lora"/>
              </a:rPr>
              <a:t> – 62 </a:t>
            </a:r>
            <a:r>
              <a:rPr lang="sk-SK" sz="2000" dirty="0" err="1">
                <a:latin typeface="Lora"/>
              </a:rPr>
              <a:t>million</a:t>
            </a:r>
            <a:r>
              <a:rPr lang="sk-SK" sz="2000" dirty="0">
                <a:latin typeface="Lora"/>
              </a:rPr>
              <a:t> </a:t>
            </a:r>
            <a:r>
              <a:rPr lang="sk-SK" sz="2000" dirty="0" err="1">
                <a:latin typeface="Lora"/>
              </a:rPr>
              <a:t>euros</a:t>
            </a:r>
            <a:endParaRPr lang="sk-SK" sz="2000" dirty="0">
              <a:latin typeface="Lora"/>
            </a:endParaRPr>
          </a:p>
          <a:p>
            <a:pPr marL="5143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sk-SK" sz="2000" dirty="0">
              <a:latin typeface="Lora"/>
            </a:endParaRPr>
          </a:p>
          <a:p>
            <a:pPr marL="5143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sk-SK" sz="2000" dirty="0">
              <a:latin typeface="Lora"/>
            </a:endParaRPr>
          </a:p>
          <a:p>
            <a:pPr>
              <a:spcBef>
                <a:spcPts val="0"/>
              </a:spcBef>
              <a:buClr>
                <a:schemeClr val="dk1"/>
              </a:buClr>
              <a:buSzPct val="55000"/>
              <a:buNone/>
            </a:pPr>
            <a:endParaRPr lang="sk-SK" sz="2000" b="1" dirty="0">
              <a:solidFill>
                <a:schemeClr val="dk1"/>
              </a:solidFill>
              <a:highlight>
                <a:srgbClr val="FFCD00"/>
              </a:highlight>
              <a:latin typeface="Lora"/>
              <a:sym typeface="Lora"/>
            </a:endParaRPr>
          </a:p>
          <a:p>
            <a:pPr marL="342900" indent="-342900">
              <a:spcBef>
                <a:spcPts val="0"/>
              </a:spcBef>
              <a:buClr>
                <a:schemeClr val="dk1"/>
              </a:buClr>
              <a:buSzPct val="55000"/>
              <a:buFont typeface="Arial" panose="020B0604020202020204" pitchFamily="34" charset="0"/>
              <a:buChar char="•"/>
            </a:pPr>
            <a:endParaRPr lang="en" sz="2000" dirty="0"/>
          </a:p>
          <a:p>
            <a:pPr lvl="0" rtl="0"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endParaRPr lang="en" sz="2000" dirty="0">
              <a:latin typeface="Lora"/>
              <a:sym typeface="Lora"/>
            </a:endParaRPr>
          </a:p>
        </p:txBody>
      </p:sp>
      <p:cxnSp>
        <p:nvCxnSpPr>
          <p:cNvPr id="167" name="Shape 167"/>
          <p:cNvCxnSpPr/>
          <p:nvPr/>
        </p:nvCxnSpPr>
        <p:spPr>
          <a:xfrm>
            <a:off x="-6450" y="1131725"/>
            <a:ext cx="9150599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69" name="Shape 169"/>
          <p:cNvSpPr/>
          <p:nvPr/>
        </p:nvSpPr>
        <p:spPr>
          <a:xfrm>
            <a:off x="625400" y="736699"/>
            <a:ext cx="790199" cy="790199"/>
          </a:xfrm>
          <a:prstGeom prst="ellipse">
            <a:avLst/>
          </a:prstGeom>
          <a:solidFill>
            <a:srgbClr val="FFCD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170" name="Shape 170"/>
          <p:cNvGrpSpPr/>
          <p:nvPr/>
        </p:nvGrpSpPr>
        <p:grpSpPr>
          <a:xfrm>
            <a:off x="842317" y="975119"/>
            <a:ext cx="356203" cy="313212"/>
            <a:chOff x="1929775" y="320925"/>
            <a:chExt cx="423800" cy="372650"/>
          </a:xfrm>
        </p:grpSpPr>
        <p:sp>
          <p:nvSpPr>
            <p:cNvPr id="171" name="Shape 171"/>
            <p:cNvSpPr/>
            <p:nvPr/>
          </p:nvSpPr>
          <p:spPr>
            <a:xfrm>
              <a:off x="1929775" y="320925"/>
              <a:ext cx="423800" cy="372650"/>
            </a:xfrm>
            <a:custGeom>
              <a:avLst/>
              <a:gdLst/>
              <a:ahLst/>
              <a:cxnLst/>
              <a:rect l="0" t="0" r="0" b="0"/>
              <a:pathLst>
                <a:path w="16952" h="14906" fill="none" extrusionOk="0">
                  <a:moveTo>
                    <a:pt x="16172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3"/>
                  </a:lnTo>
                  <a:lnTo>
                    <a:pt x="341" y="146"/>
                  </a:lnTo>
                  <a:lnTo>
                    <a:pt x="220" y="244"/>
                  </a:lnTo>
                  <a:lnTo>
                    <a:pt x="122" y="341"/>
                  </a:lnTo>
                  <a:lnTo>
                    <a:pt x="74" y="487"/>
                  </a:lnTo>
                  <a:lnTo>
                    <a:pt x="25" y="634"/>
                  </a:lnTo>
                  <a:lnTo>
                    <a:pt x="0" y="780"/>
                  </a:lnTo>
                  <a:lnTo>
                    <a:pt x="0" y="14126"/>
                  </a:lnTo>
                  <a:lnTo>
                    <a:pt x="0" y="14126"/>
                  </a:lnTo>
                  <a:lnTo>
                    <a:pt x="25" y="14272"/>
                  </a:lnTo>
                  <a:lnTo>
                    <a:pt x="74" y="14418"/>
                  </a:lnTo>
                  <a:lnTo>
                    <a:pt x="122" y="14565"/>
                  </a:lnTo>
                  <a:lnTo>
                    <a:pt x="220" y="14662"/>
                  </a:lnTo>
                  <a:lnTo>
                    <a:pt x="341" y="14759"/>
                  </a:lnTo>
                  <a:lnTo>
                    <a:pt x="488" y="14832"/>
                  </a:lnTo>
                  <a:lnTo>
                    <a:pt x="634" y="14881"/>
                  </a:lnTo>
                  <a:lnTo>
                    <a:pt x="780" y="14906"/>
                  </a:lnTo>
                  <a:lnTo>
                    <a:pt x="16172" y="14906"/>
                  </a:lnTo>
                  <a:lnTo>
                    <a:pt x="16172" y="14906"/>
                  </a:lnTo>
                  <a:lnTo>
                    <a:pt x="16318" y="14881"/>
                  </a:lnTo>
                  <a:lnTo>
                    <a:pt x="16464" y="14832"/>
                  </a:lnTo>
                  <a:lnTo>
                    <a:pt x="16611" y="14759"/>
                  </a:lnTo>
                  <a:lnTo>
                    <a:pt x="16732" y="14662"/>
                  </a:lnTo>
                  <a:lnTo>
                    <a:pt x="16830" y="14565"/>
                  </a:lnTo>
                  <a:lnTo>
                    <a:pt x="16878" y="14418"/>
                  </a:lnTo>
                  <a:lnTo>
                    <a:pt x="16927" y="14272"/>
                  </a:lnTo>
                  <a:lnTo>
                    <a:pt x="16952" y="14126"/>
                  </a:lnTo>
                  <a:lnTo>
                    <a:pt x="16952" y="780"/>
                  </a:lnTo>
                  <a:lnTo>
                    <a:pt x="16952" y="780"/>
                  </a:lnTo>
                  <a:lnTo>
                    <a:pt x="16927" y="634"/>
                  </a:lnTo>
                  <a:lnTo>
                    <a:pt x="16878" y="487"/>
                  </a:lnTo>
                  <a:lnTo>
                    <a:pt x="16830" y="341"/>
                  </a:lnTo>
                  <a:lnTo>
                    <a:pt x="16732" y="244"/>
                  </a:lnTo>
                  <a:lnTo>
                    <a:pt x="16611" y="146"/>
                  </a:lnTo>
                  <a:lnTo>
                    <a:pt x="16464" y="73"/>
                  </a:lnTo>
                  <a:lnTo>
                    <a:pt x="16318" y="25"/>
                  </a:lnTo>
                  <a:lnTo>
                    <a:pt x="16172" y="0"/>
                  </a:lnTo>
                  <a:lnTo>
                    <a:pt x="1617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2" name="Shape 172"/>
            <p:cNvSpPr/>
            <p:nvPr/>
          </p:nvSpPr>
          <p:spPr>
            <a:xfrm>
              <a:off x="1954125" y="345275"/>
              <a:ext cx="375100" cy="323950"/>
            </a:xfrm>
            <a:custGeom>
              <a:avLst/>
              <a:gdLst/>
              <a:ahLst/>
              <a:cxnLst/>
              <a:rect l="0" t="0" r="0" b="0"/>
              <a:pathLst>
                <a:path w="15004" h="12958" fill="none" extrusionOk="0">
                  <a:moveTo>
                    <a:pt x="15003" y="12957"/>
                  </a:moveTo>
                  <a:lnTo>
                    <a:pt x="1" y="12957"/>
                  </a:lnTo>
                  <a:lnTo>
                    <a:pt x="1" y="0"/>
                  </a:lnTo>
                  <a:lnTo>
                    <a:pt x="15003" y="0"/>
                  </a:lnTo>
                  <a:lnTo>
                    <a:pt x="15003" y="12957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3" name="Shape 173"/>
            <p:cNvSpPr/>
            <p:nvPr/>
          </p:nvSpPr>
          <p:spPr>
            <a:xfrm>
              <a:off x="2162375" y="534625"/>
              <a:ext cx="146750" cy="113275"/>
            </a:xfrm>
            <a:custGeom>
              <a:avLst/>
              <a:gdLst/>
              <a:ahLst/>
              <a:cxnLst/>
              <a:rect l="0" t="0" r="0" b="0"/>
              <a:pathLst>
                <a:path w="5870" h="4531" fill="none" extrusionOk="0">
                  <a:moveTo>
                    <a:pt x="0" y="2266"/>
                  </a:moveTo>
                  <a:lnTo>
                    <a:pt x="1534" y="244"/>
                  </a:lnTo>
                  <a:lnTo>
                    <a:pt x="1534" y="244"/>
                  </a:lnTo>
                  <a:lnTo>
                    <a:pt x="1632" y="147"/>
                  </a:lnTo>
                  <a:lnTo>
                    <a:pt x="1754" y="50"/>
                  </a:lnTo>
                  <a:lnTo>
                    <a:pt x="1875" y="1"/>
                  </a:lnTo>
                  <a:lnTo>
                    <a:pt x="2022" y="1"/>
                  </a:lnTo>
                  <a:lnTo>
                    <a:pt x="2143" y="1"/>
                  </a:lnTo>
                  <a:lnTo>
                    <a:pt x="2289" y="50"/>
                  </a:lnTo>
                  <a:lnTo>
                    <a:pt x="2411" y="147"/>
                  </a:lnTo>
                  <a:lnTo>
                    <a:pt x="2509" y="244"/>
                  </a:lnTo>
                  <a:lnTo>
                    <a:pt x="5870" y="4531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4" name="Shape 174"/>
            <p:cNvSpPr/>
            <p:nvPr/>
          </p:nvSpPr>
          <p:spPr>
            <a:xfrm>
              <a:off x="1974225" y="468875"/>
              <a:ext cx="232600" cy="179025"/>
            </a:xfrm>
            <a:custGeom>
              <a:avLst/>
              <a:gdLst/>
              <a:ahLst/>
              <a:cxnLst/>
              <a:rect l="0" t="0" r="0" b="0"/>
              <a:pathLst>
                <a:path w="9304" h="7161" fill="none" extrusionOk="0">
                  <a:moveTo>
                    <a:pt x="0" y="3995"/>
                  </a:moveTo>
                  <a:lnTo>
                    <a:pt x="2923" y="244"/>
                  </a:lnTo>
                  <a:lnTo>
                    <a:pt x="2923" y="244"/>
                  </a:lnTo>
                  <a:lnTo>
                    <a:pt x="3020" y="147"/>
                  </a:lnTo>
                  <a:lnTo>
                    <a:pt x="3142" y="49"/>
                  </a:lnTo>
                  <a:lnTo>
                    <a:pt x="3264" y="1"/>
                  </a:lnTo>
                  <a:lnTo>
                    <a:pt x="3410" y="1"/>
                  </a:lnTo>
                  <a:lnTo>
                    <a:pt x="3532" y="1"/>
                  </a:lnTo>
                  <a:lnTo>
                    <a:pt x="3678" y="49"/>
                  </a:lnTo>
                  <a:lnTo>
                    <a:pt x="3800" y="147"/>
                  </a:lnTo>
                  <a:lnTo>
                    <a:pt x="3897" y="244"/>
                  </a:lnTo>
                  <a:lnTo>
                    <a:pt x="9304" y="7161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5" name="Shape 175"/>
            <p:cNvSpPr/>
            <p:nvPr/>
          </p:nvSpPr>
          <p:spPr>
            <a:xfrm>
              <a:off x="2169675" y="396425"/>
              <a:ext cx="97450" cy="97450"/>
            </a:xfrm>
            <a:custGeom>
              <a:avLst/>
              <a:gdLst/>
              <a:ahLst/>
              <a:cxnLst/>
              <a:rect l="0" t="0" r="0" b="0"/>
              <a:pathLst>
                <a:path w="3898" h="3898" fill="none" extrusionOk="0">
                  <a:moveTo>
                    <a:pt x="1949" y="3897"/>
                  </a:moveTo>
                  <a:lnTo>
                    <a:pt x="1949" y="3897"/>
                  </a:lnTo>
                  <a:lnTo>
                    <a:pt x="1754" y="3897"/>
                  </a:lnTo>
                  <a:lnTo>
                    <a:pt x="1559" y="3873"/>
                  </a:lnTo>
                  <a:lnTo>
                    <a:pt x="1364" y="3824"/>
                  </a:lnTo>
                  <a:lnTo>
                    <a:pt x="1194" y="3751"/>
                  </a:lnTo>
                  <a:lnTo>
                    <a:pt x="1023" y="3678"/>
                  </a:lnTo>
                  <a:lnTo>
                    <a:pt x="853" y="3580"/>
                  </a:lnTo>
                  <a:lnTo>
                    <a:pt x="707" y="3459"/>
                  </a:lnTo>
                  <a:lnTo>
                    <a:pt x="560" y="3337"/>
                  </a:lnTo>
                  <a:lnTo>
                    <a:pt x="439" y="3191"/>
                  </a:lnTo>
                  <a:lnTo>
                    <a:pt x="317" y="3045"/>
                  </a:lnTo>
                  <a:lnTo>
                    <a:pt x="220" y="2874"/>
                  </a:lnTo>
                  <a:lnTo>
                    <a:pt x="146" y="2704"/>
                  </a:lnTo>
                  <a:lnTo>
                    <a:pt x="73" y="2533"/>
                  </a:lnTo>
                  <a:lnTo>
                    <a:pt x="25" y="2338"/>
                  </a:lnTo>
                  <a:lnTo>
                    <a:pt x="0" y="2168"/>
                  </a:lnTo>
                  <a:lnTo>
                    <a:pt x="0" y="1949"/>
                  </a:lnTo>
                  <a:lnTo>
                    <a:pt x="0" y="1949"/>
                  </a:lnTo>
                  <a:lnTo>
                    <a:pt x="0" y="1754"/>
                  </a:lnTo>
                  <a:lnTo>
                    <a:pt x="25" y="1559"/>
                  </a:lnTo>
                  <a:lnTo>
                    <a:pt x="73" y="1389"/>
                  </a:lnTo>
                  <a:lnTo>
                    <a:pt x="146" y="1194"/>
                  </a:lnTo>
                  <a:lnTo>
                    <a:pt x="220" y="1023"/>
                  </a:lnTo>
                  <a:lnTo>
                    <a:pt x="317" y="877"/>
                  </a:lnTo>
                  <a:lnTo>
                    <a:pt x="439" y="707"/>
                  </a:lnTo>
                  <a:lnTo>
                    <a:pt x="560" y="585"/>
                  </a:lnTo>
                  <a:lnTo>
                    <a:pt x="707" y="463"/>
                  </a:lnTo>
                  <a:lnTo>
                    <a:pt x="853" y="341"/>
                  </a:lnTo>
                  <a:lnTo>
                    <a:pt x="1023" y="244"/>
                  </a:lnTo>
                  <a:lnTo>
                    <a:pt x="1194" y="171"/>
                  </a:lnTo>
                  <a:lnTo>
                    <a:pt x="1364" y="98"/>
                  </a:lnTo>
                  <a:lnTo>
                    <a:pt x="1559" y="49"/>
                  </a:lnTo>
                  <a:lnTo>
                    <a:pt x="1754" y="25"/>
                  </a:lnTo>
                  <a:lnTo>
                    <a:pt x="1949" y="0"/>
                  </a:lnTo>
                  <a:lnTo>
                    <a:pt x="1949" y="0"/>
                  </a:lnTo>
                  <a:lnTo>
                    <a:pt x="2144" y="25"/>
                  </a:lnTo>
                  <a:lnTo>
                    <a:pt x="2338" y="49"/>
                  </a:lnTo>
                  <a:lnTo>
                    <a:pt x="2533" y="98"/>
                  </a:lnTo>
                  <a:lnTo>
                    <a:pt x="2704" y="171"/>
                  </a:lnTo>
                  <a:lnTo>
                    <a:pt x="2874" y="244"/>
                  </a:lnTo>
                  <a:lnTo>
                    <a:pt x="3020" y="341"/>
                  </a:lnTo>
                  <a:lnTo>
                    <a:pt x="3191" y="463"/>
                  </a:lnTo>
                  <a:lnTo>
                    <a:pt x="3313" y="585"/>
                  </a:lnTo>
                  <a:lnTo>
                    <a:pt x="3459" y="707"/>
                  </a:lnTo>
                  <a:lnTo>
                    <a:pt x="3556" y="877"/>
                  </a:lnTo>
                  <a:lnTo>
                    <a:pt x="3654" y="1023"/>
                  </a:lnTo>
                  <a:lnTo>
                    <a:pt x="3727" y="1194"/>
                  </a:lnTo>
                  <a:lnTo>
                    <a:pt x="3800" y="1389"/>
                  </a:lnTo>
                  <a:lnTo>
                    <a:pt x="3848" y="1559"/>
                  </a:lnTo>
                  <a:lnTo>
                    <a:pt x="3873" y="1754"/>
                  </a:lnTo>
                  <a:lnTo>
                    <a:pt x="3897" y="1949"/>
                  </a:lnTo>
                  <a:lnTo>
                    <a:pt x="3897" y="1949"/>
                  </a:lnTo>
                  <a:lnTo>
                    <a:pt x="3873" y="2168"/>
                  </a:lnTo>
                  <a:lnTo>
                    <a:pt x="3848" y="2338"/>
                  </a:lnTo>
                  <a:lnTo>
                    <a:pt x="3800" y="2533"/>
                  </a:lnTo>
                  <a:lnTo>
                    <a:pt x="3727" y="2704"/>
                  </a:lnTo>
                  <a:lnTo>
                    <a:pt x="3654" y="2874"/>
                  </a:lnTo>
                  <a:lnTo>
                    <a:pt x="3556" y="3045"/>
                  </a:lnTo>
                  <a:lnTo>
                    <a:pt x="3459" y="3191"/>
                  </a:lnTo>
                  <a:lnTo>
                    <a:pt x="3313" y="3337"/>
                  </a:lnTo>
                  <a:lnTo>
                    <a:pt x="3191" y="3459"/>
                  </a:lnTo>
                  <a:lnTo>
                    <a:pt x="3020" y="3580"/>
                  </a:lnTo>
                  <a:lnTo>
                    <a:pt x="2874" y="3678"/>
                  </a:lnTo>
                  <a:lnTo>
                    <a:pt x="2704" y="3751"/>
                  </a:lnTo>
                  <a:lnTo>
                    <a:pt x="2533" y="3824"/>
                  </a:lnTo>
                  <a:lnTo>
                    <a:pt x="2338" y="3873"/>
                  </a:lnTo>
                  <a:lnTo>
                    <a:pt x="2144" y="3897"/>
                  </a:lnTo>
                  <a:lnTo>
                    <a:pt x="1949" y="3897"/>
                  </a:lnTo>
                  <a:lnTo>
                    <a:pt x="1949" y="3897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pic>
        <p:nvPicPr>
          <p:cNvPr id="3" name="Obrázok 2">
            <a:extLst>
              <a:ext uri="{FF2B5EF4-FFF2-40B4-BE49-F238E27FC236}">
                <a16:creationId xmlns:a16="http://schemas.microsoft.com/office/drawing/2014/main" id="{D8D57B2F-8905-40FD-806C-75113487D3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938" y="1765318"/>
            <a:ext cx="4253062" cy="283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789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Shape 278"/>
          <p:cNvSpPr txBox="1">
            <a:spLocks noGrp="1"/>
          </p:cNvSpPr>
          <p:nvPr>
            <p:ph type="ctrTitle" idx="4294967295"/>
          </p:nvPr>
        </p:nvSpPr>
        <p:spPr>
          <a:xfrm>
            <a:off x="650732" y="59209"/>
            <a:ext cx="7772400" cy="8948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sk-SK" sz="4000" dirty="0"/>
              <a:t>89 500 </a:t>
            </a:r>
            <a:r>
              <a:rPr lang="en-US" sz="4000" dirty="0"/>
              <a:t>€</a:t>
            </a:r>
            <a:endParaRPr lang="en" sz="4000" dirty="0"/>
          </a:p>
        </p:txBody>
      </p:sp>
      <p:sp>
        <p:nvSpPr>
          <p:cNvPr id="279" name="Shape 279"/>
          <p:cNvSpPr txBox="1">
            <a:spLocks noGrp="1"/>
          </p:cNvSpPr>
          <p:nvPr>
            <p:ph type="subTitle" idx="4294967295"/>
          </p:nvPr>
        </p:nvSpPr>
        <p:spPr>
          <a:xfrm>
            <a:off x="650732" y="670118"/>
            <a:ext cx="7772400" cy="463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GB" sz="1800" dirty="0"/>
              <a:t>For PB in two last years</a:t>
            </a:r>
          </a:p>
        </p:txBody>
      </p:sp>
      <p:sp>
        <p:nvSpPr>
          <p:cNvPr id="280" name="Shape 280"/>
          <p:cNvSpPr txBox="1">
            <a:spLocks noGrp="1"/>
          </p:cNvSpPr>
          <p:nvPr>
            <p:ph type="ctrTitle" idx="4294967295"/>
          </p:nvPr>
        </p:nvSpPr>
        <p:spPr>
          <a:xfrm>
            <a:off x="650732" y="2688109"/>
            <a:ext cx="7772400" cy="8948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GB" sz="4000" dirty="0"/>
              <a:t>1800 citizens participated</a:t>
            </a:r>
          </a:p>
        </p:txBody>
      </p:sp>
      <p:sp>
        <p:nvSpPr>
          <p:cNvPr id="281" name="Shape 281"/>
          <p:cNvSpPr txBox="1">
            <a:spLocks noGrp="1"/>
          </p:cNvSpPr>
          <p:nvPr>
            <p:ph type="subTitle" idx="4294967295"/>
          </p:nvPr>
        </p:nvSpPr>
        <p:spPr>
          <a:xfrm>
            <a:off x="600670" y="3477947"/>
            <a:ext cx="7772400" cy="463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sk-SK" sz="1800" dirty="0"/>
              <a:t>In 2017</a:t>
            </a:r>
            <a:endParaRPr lang="en" sz="1800" dirty="0"/>
          </a:p>
        </p:txBody>
      </p:sp>
      <p:sp>
        <p:nvSpPr>
          <p:cNvPr id="282" name="Shape 282"/>
          <p:cNvSpPr txBox="1">
            <a:spLocks noGrp="1"/>
          </p:cNvSpPr>
          <p:nvPr>
            <p:ph type="ctrTitle" idx="4294967295"/>
          </p:nvPr>
        </p:nvSpPr>
        <p:spPr>
          <a:xfrm>
            <a:off x="650732" y="1373659"/>
            <a:ext cx="7772400" cy="8948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GB" sz="4000" dirty="0"/>
              <a:t>31 projects</a:t>
            </a:r>
          </a:p>
        </p:txBody>
      </p:sp>
      <p:sp>
        <p:nvSpPr>
          <p:cNvPr id="283" name="Shape 283"/>
          <p:cNvSpPr txBox="1">
            <a:spLocks noGrp="1"/>
          </p:cNvSpPr>
          <p:nvPr>
            <p:ph type="subTitle" idx="4294967295"/>
          </p:nvPr>
        </p:nvSpPr>
        <p:spPr>
          <a:xfrm>
            <a:off x="650732" y="1984568"/>
            <a:ext cx="7772400" cy="463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GB" sz="1800" dirty="0"/>
              <a:t>Supported in two last years</a:t>
            </a:r>
          </a:p>
        </p:txBody>
      </p:sp>
      <p:grpSp>
        <p:nvGrpSpPr>
          <p:cNvPr id="284" name="Shape 284"/>
          <p:cNvGrpSpPr/>
          <p:nvPr/>
        </p:nvGrpSpPr>
        <p:grpSpPr>
          <a:xfrm>
            <a:off x="4383009" y="4514251"/>
            <a:ext cx="277858" cy="201655"/>
            <a:chOff x="3932350" y="3714775"/>
            <a:chExt cx="439650" cy="319075"/>
          </a:xfrm>
        </p:grpSpPr>
        <p:sp>
          <p:nvSpPr>
            <p:cNvPr id="285" name="Shape 285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0" t="0" r="0" b="0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86" name="Shape 286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0" t="0" r="0" b="0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87" name="Shape 287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0" t="0" r="0" b="0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88" name="Shape 288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0" t="0" r="0" b="0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89" name="Shape 289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0" t="0" r="0" b="0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4" name="Shape 169">
            <a:extLst>
              <a:ext uri="{FF2B5EF4-FFF2-40B4-BE49-F238E27FC236}">
                <a16:creationId xmlns:a16="http://schemas.microsoft.com/office/drawing/2014/main" id="{E96890E0-A5C3-48AA-9D10-BEF44AA971B8}"/>
              </a:ext>
            </a:extLst>
          </p:cNvPr>
          <p:cNvSpPr/>
          <p:nvPr/>
        </p:nvSpPr>
        <p:spPr>
          <a:xfrm>
            <a:off x="4101242" y="4015453"/>
            <a:ext cx="790199" cy="790199"/>
          </a:xfrm>
          <a:prstGeom prst="ellipse">
            <a:avLst/>
          </a:prstGeom>
          <a:solidFill>
            <a:srgbClr val="FFCD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  <p:grpSp>
        <p:nvGrpSpPr>
          <p:cNvPr id="15" name="Shape 612">
            <a:extLst>
              <a:ext uri="{FF2B5EF4-FFF2-40B4-BE49-F238E27FC236}">
                <a16:creationId xmlns:a16="http://schemas.microsoft.com/office/drawing/2014/main" id="{13954EE8-7610-4528-A326-DBAFD66B5590}"/>
              </a:ext>
            </a:extLst>
          </p:cNvPr>
          <p:cNvGrpSpPr/>
          <p:nvPr/>
        </p:nvGrpSpPr>
        <p:grpSpPr>
          <a:xfrm>
            <a:off x="4311578" y="4291873"/>
            <a:ext cx="369525" cy="268182"/>
            <a:chOff x="3932350" y="3714775"/>
            <a:chExt cx="439650" cy="319075"/>
          </a:xfrm>
        </p:grpSpPr>
        <p:sp>
          <p:nvSpPr>
            <p:cNvPr id="16" name="Shape 613">
              <a:extLst>
                <a:ext uri="{FF2B5EF4-FFF2-40B4-BE49-F238E27FC236}">
                  <a16:creationId xmlns:a16="http://schemas.microsoft.com/office/drawing/2014/main" id="{26FF7364-B321-40D5-B6F2-1981890803C3}"/>
                </a:ext>
              </a:extLst>
            </p:cNvPr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0" t="0" r="0" b="0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" name="Shape 614">
              <a:extLst>
                <a:ext uri="{FF2B5EF4-FFF2-40B4-BE49-F238E27FC236}">
                  <a16:creationId xmlns:a16="http://schemas.microsoft.com/office/drawing/2014/main" id="{94ED88BA-C278-41FE-B51E-0A0C51C2E116}"/>
                </a:ext>
              </a:extLst>
            </p:cNvPr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0" t="0" r="0" b="0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8" name="Shape 615">
              <a:extLst>
                <a:ext uri="{FF2B5EF4-FFF2-40B4-BE49-F238E27FC236}">
                  <a16:creationId xmlns:a16="http://schemas.microsoft.com/office/drawing/2014/main" id="{0070BE4F-4565-4C2B-B710-FBCF35A9B76B}"/>
                </a:ext>
              </a:extLst>
            </p:cNvPr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0" t="0" r="0" b="0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" name="Shape 616">
              <a:extLst>
                <a:ext uri="{FF2B5EF4-FFF2-40B4-BE49-F238E27FC236}">
                  <a16:creationId xmlns:a16="http://schemas.microsoft.com/office/drawing/2014/main" id="{9270414F-4F64-4A97-B4B8-1774E46291E5}"/>
                </a:ext>
              </a:extLst>
            </p:cNvPr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0" t="0" r="0" b="0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" name="Shape 617">
              <a:extLst>
                <a:ext uri="{FF2B5EF4-FFF2-40B4-BE49-F238E27FC236}">
                  <a16:creationId xmlns:a16="http://schemas.microsoft.com/office/drawing/2014/main" id="{254BC93A-4655-440B-93AC-2FEC96935B31}"/>
                </a:ext>
              </a:extLst>
            </p:cNvPr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0" t="0" r="0" b="0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 dirty="0"/>
            </a:p>
          </p:txBody>
        </p:sp>
      </p:grpSp>
    </p:spTree>
    <p:extLst>
      <p:ext uri="{BB962C8B-B14F-4D97-AF65-F5344CB8AC3E}">
        <p14:creationId xmlns:p14="http://schemas.microsoft.com/office/powerpoint/2010/main" val="2876784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2400" dirty="0" err="1"/>
              <a:t>What</a:t>
            </a:r>
            <a:r>
              <a:rPr lang="sk-SK" sz="2400" dirty="0"/>
              <a:t> PB </a:t>
            </a:r>
            <a:r>
              <a:rPr lang="sk-SK" sz="2400" dirty="0" err="1"/>
              <a:t>is</a:t>
            </a:r>
            <a:r>
              <a:rPr lang="sk-SK" sz="2400" dirty="0"/>
              <a:t> </a:t>
            </a:r>
            <a:r>
              <a:rPr lang="sk-SK" sz="2400" dirty="0" err="1"/>
              <a:t>not</a:t>
            </a:r>
            <a:endParaRPr lang="en-GB" sz="2400" dirty="0"/>
          </a:p>
        </p:txBody>
      </p:sp>
      <p:sp>
        <p:nvSpPr>
          <p:cNvPr id="5" name="Zástupný symbol tex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Lora"/>
              </a:rPr>
              <a:t>publishing the budget on website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Lora"/>
              </a:rPr>
              <a:t>online survey about priorities of municipality for budget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dirty="0">
                <a:latin typeface="Lora"/>
              </a:rPr>
              <a:t>d</a:t>
            </a:r>
            <a:r>
              <a:rPr lang="en-GB" dirty="0" err="1">
                <a:latin typeface="Lora"/>
              </a:rPr>
              <a:t>iscussion</a:t>
            </a:r>
            <a:r>
              <a:rPr lang="en-GB" dirty="0">
                <a:latin typeface="Lora"/>
              </a:rPr>
              <a:t> about budget during the parliamentary session</a:t>
            </a:r>
          </a:p>
          <a:p>
            <a:pPr>
              <a:buNone/>
            </a:pPr>
            <a:endParaRPr lang="en-GB" dirty="0">
              <a:latin typeface="Lora"/>
            </a:endParaRPr>
          </a:p>
        </p:txBody>
      </p:sp>
      <p:grpSp>
        <p:nvGrpSpPr>
          <p:cNvPr id="6" name="Shape 242"/>
          <p:cNvGrpSpPr/>
          <p:nvPr/>
        </p:nvGrpSpPr>
        <p:grpSpPr>
          <a:xfrm>
            <a:off x="916458" y="1019750"/>
            <a:ext cx="214624" cy="214624"/>
            <a:chOff x="2594050" y="1631825"/>
            <a:chExt cx="439625" cy="439625"/>
          </a:xfrm>
        </p:grpSpPr>
        <p:sp>
          <p:nvSpPr>
            <p:cNvPr id="7" name="Shape 243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0" t="0" r="0" b="0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" name="Shape 244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0" t="0" r="0" b="0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" name="Shape 245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0" t="0" r="0" b="0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" name="Shape 246"/>
            <p:cNvSpPr/>
            <p:nvPr/>
          </p:nvSpPr>
          <p:spPr>
            <a:xfrm>
              <a:off x="2814911" y="1754061"/>
              <a:ext cx="49950" cy="49950"/>
            </a:xfrm>
            <a:custGeom>
              <a:avLst/>
              <a:gdLst/>
              <a:ahLst/>
              <a:cxnLst/>
              <a:rect l="0" t="0" r="0" b="0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67956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2400" dirty="0" err="1"/>
              <a:t>What</a:t>
            </a:r>
            <a:r>
              <a:rPr lang="sk-SK" sz="2400" dirty="0"/>
              <a:t> </a:t>
            </a:r>
            <a:r>
              <a:rPr lang="en-GB" sz="2400" dirty="0"/>
              <a:t>PB</a:t>
            </a:r>
            <a:r>
              <a:rPr lang="sk-SK" sz="2400" dirty="0"/>
              <a:t> </a:t>
            </a:r>
            <a:r>
              <a:rPr lang="sk-SK" sz="2400" dirty="0" err="1"/>
              <a:t>is</a:t>
            </a:r>
            <a:endParaRPr lang="en-GB" sz="2400" dirty="0"/>
          </a:p>
        </p:txBody>
      </p:sp>
      <p:sp>
        <p:nvSpPr>
          <p:cNvPr id="5" name="Zástupný symbol tex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Lora"/>
              </a:rPr>
              <a:t>part of spending is determined by citizens (</a:t>
            </a:r>
            <a:r>
              <a:rPr lang="en-GB" dirty="0" err="1">
                <a:latin typeface="Lora"/>
              </a:rPr>
              <a:t>civis</a:t>
            </a:r>
            <a:r>
              <a:rPr lang="en-GB" dirty="0">
                <a:latin typeface="Lora"/>
              </a:rPr>
              <a:t> projects or public investments)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Lora"/>
              </a:rPr>
              <a:t>must to be repeated  annually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Lora"/>
              </a:rPr>
              <a:t>must to be open to everyone in municipality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Lora"/>
              </a:rPr>
              <a:t>the final decision has to be made by citizens </a:t>
            </a:r>
          </a:p>
          <a:p>
            <a:endParaRPr lang="en-GB" dirty="0">
              <a:latin typeface="Lora"/>
            </a:endParaRPr>
          </a:p>
          <a:p>
            <a:pPr>
              <a:buNone/>
            </a:pPr>
            <a:endParaRPr lang="en-GB" dirty="0">
              <a:latin typeface="Lora"/>
            </a:endParaRPr>
          </a:p>
        </p:txBody>
      </p:sp>
      <p:grpSp>
        <p:nvGrpSpPr>
          <p:cNvPr id="6" name="Shape 242"/>
          <p:cNvGrpSpPr/>
          <p:nvPr/>
        </p:nvGrpSpPr>
        <p:grpSpPr>
          <a:xfrm>
            <a:off x="916458" y="1019750"/>
            <a:ext cx="214624" cy="214624"/>
            <a:chOff x="2594050" y="1631825"/>
            <a:chExt cx="439625" cy="439625"/>
          </a:xfrm>
        </p:grpSpPr>
        <p:sp>
          <p:nvSpPr>
            <p:cNvPr id="7" name="Shape 243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0" t="0" r="0" b="0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" name="Shape 244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0" t="0" r="0" b="0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" name="Shape 245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0" t="0" r="0" b="0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" name="Shape 246"/>
            <p:cNvSpPr/>
            <p:nvPr/>
          </p:nvSpPr>
          <p:spPr>
            <a:xfrm>
              <a:off x="2814911" y="1754061"/>
              <a:ext cx="49950" cy="49950"/>
            </a:xfrm>
            <a:custGeom>
              <a:avLst/>
              <a:gdLst/>
              <a:ahLst/>
              <a:cxnLst/>
              <a:rect l="0" t="0" r="0" b="0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295657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2400" dirty="0" err="1"/>
              <a:t>Begining</a:t>
            </a:r>
            <a:r>
              <a:rPr lang="sk-SK" sz="2400" dirty="0"/>
              <a:t> of PB</a:t>
            </a:r>
            <a:endParaRPr lang="en-GB" sz="2400" dirty="0"/>
          </a:p>
        </p:txBody>
      </p:sp>
      <p:sp>
        <p:nvSpPr>
          <p:cNvPr id="5" name="Zástupný symbol tex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dirty="0">
                <a:latin typeface="Lora"/>
              </a:rPr>
              <a:t>Porto </a:t>
            </a:r>
            <a:r>
              <a:rPr lang="sk-SK" dirty="0" err="1">
                <a:latin typeface="Lora"/>
              </a:rPr>
              <a:t>Alegre</a:t>
            </a:r>
            <a:r>
              <a:rPr lang="sk-SK" dirty="0">
                <a:latin typeface="Lora"/>
              </a:rPr>
              <a:t> (</a:t>
            </a:r>
            <a:r>
              <a:rPr lang="sk-SK" dirty="0" err="1">
                <a:latin typeface="Lora"/>
              </a:rPr>
              <a:t>Brasil</a:t>
            </a:r>
            <a:r>
              <a:rPr lang="sk-SK" dirty="0">
                <a:latin typeface="Lora"/>
              </a:rPr>
              <a:t>)</a:t>
            </a:r>
            <a:endParaRPr lang="en-GB" dirty="0">
              <a:latin typeface="Lor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Lora"/>
              </a:rPr>
              <a:t>tool for </a:t>
            </a:r>
            <a:r>
              <a:rPr lang="sk-SK" dirty="0" err="1">
                <a:latin typeface="Lora"/>
              </a:rPr>
              <a:t>prevent</a:t>
            </a:r>
            <a:r>
              <a:rPr lang="sk-SK" dirty="0">
                <a:latin typeface="Lora"/>
              </a:rPr>
              <a:t> s</a:t>
            </a:r>
            <a:r>
              <a:rPr lang="en-GB" dirty="0" err="1">
                <a:latin typeface="Lora"/>
              </a:rPr>
              <a:t>ocial</a:t>
            </a:r>
            <a:r>
              <a:rPr lang="en-GB" dirty="0">
                <a:latin typeface="Lora"/>
              </a:rPr>
              <a:t> inequality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dirty="0" err="1">
                <a:latin typeface="Lora"/>
              </a:rPr>
              <a:t>Support</a:t>
            </a:r>
            <a:r>
              <a:rPr lang="sk-SK" dirty="0">
                <a:latin typeface="Lora"/>
              </a:rPr>
              <a:t> </a:t>
            </a:r>
            <a:r>
              <a:rPr lang="sk-SK" dirty="0" err="1">
                <a:latin typeface="Lora"/>
              </a:rPr>
              <a:t>services</a:t>
            </a:r>
            <a:r>
              <a:rPr lang="sk-SK" dirty="0">
                <a:latin typeface="Lora"/>
              </a:rPr>
              <a:t> and </a:t>
            </a:r>
            <a:r>
              <a:rPr lang="sk-SK" dirty="0" err="1">
                <a:latin typeface="Lora"/>
              </a:rPr>
              <a:t>infrastrucion</a:t>
            </a:r>
            <a:r>
              <a:rPr lang="sk-SK" dirty="0">
                <a:latin typeface="Lora"/>
              </a:rPr>
              <a:t> in </a:t>
            </a:r>
            <a:r>
              <a:rPr lang="sk-SK" dirty="0" err="1">
                <a:latin typeface="Lora"/>
              </a:rPr>
              <a:t>social</a:t>
            </a:r>
            <a:r>
              <a:rPr lang="sk-SK" dirty="0">
                <a:latin typeface="Lora"/>
              </a:rPr>
              <a:t> </a:t>
            </a:r>
            <a:r>
              <a:rPr lang="sk-SK" dirty="0" err="1">
                <a:latin typeface="Lora"/>
              </a:rPr>
              <a:t>deprivate</a:t>
            </a:r>
            <a:r>
              <a:rPr lang="sk-SK" dirty="0">
                <a:latin typeface="Lora"/>
              </a:rPr>
              <a:t> </a:t>
            </a:r>
            <a:r>
              <a:rPr lang="sk-SK" dirty="0" err="1">
                <a:latin typeface="Lora"/>
              </a:rPr>
              <a:t>areas</a:t>
            </a:r>
            <a:r>
              <a:rPr lang="sk-SK" dirty="0">
                <a:latin typeface="Lora"/>
              </a:rPr>
              <a:t> of city </a:t>
            </a:r>
            <a:endParaRPr lang="en-GB" dirty="0">
              <a:latin typeface="Lora"/>
            </a:endParaRPr>
          </a:p>
          <a:p>
            <a:endParaRPr lang="en-GB" dirty="0">
              <a:latin typeface="Lora"/>
            </a:endParaRPr>
          </a:p>
          <a:p>
            <a:pPr>
              <a:buNone/>
            </a:pPr>
            <a:endParaRPr lang="en-GB" dirty="0">
              <a:latin typeface="Lora"/>
            </a:endParaRPr>
          </a:p>
        </p:txBody>
      </p:sp>
      <p:grpSp>
        <p:nvGrpSpPr>
          <p:cNvPr id="6" name="Shape 242"/>
          <p:cNvGrpSpPr/>
          <p:nvPr/>
        </p:nvGrpSpPr>
        <p:grpSpPr>
          <a:xfrm>
            <a:off x="916458" y="1019750"/>
            <a:ext cx="214624" cy="214624"/>
            <a:chOff x="2594050" y="1631825"/>
            <a:chExt cx="439625" cy="439625"/>
          </a:xfrm>
        </p:grpSpPr>
        <p:sp>
          <p:nvSpPr>
            <p:cNvPr id="7" name="Shape 243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0" t="0" r="0" b="0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" name="Shape 244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0" t="0" r="0" b="0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" name="Shape 245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0" t="0" r="0" b="0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" name="Shape 246"/>
            <p:cNvSpPr/>
            <p:nvPr/>
          </p:nvSpPr>
          <p:spPr>
            <a:xfrm>
              <a:off x="2814911" y="1754061"/>
              <a:ext cx="49950" cy="49950"/>
            </a:xfrm>
            <a:custGeom>
              <a:avLst/>
              <a:gdLst/>
              <a:ahLst/>
              <a:cxnLst/>
              <a:rect l="0" t="0" r="0" b="0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13786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GB" sz="2400" dirty="0"/>
              <a:t>Goals of PB in </a:t>
            </a:r>
            <a:r>
              <a:rPr lang="en-GB" sz="2400" dirty="0" err="1"/>
              <a:t>Trnava</a:t>
            </a:r>
            <a:endParaRPr lang="en-GB" sz="2400" dirty="0"/>
          </a:p>
        </p:txBody>
      </p:sp>
      <p:grpSp>
        <p:nvGrpSpPr>
          <p:cNvPr id="8" name="Shape 490"/>
          <p:cNvGrpSpPr/>
          <p:nvPr/>
        </p:nvGrpSpPr>
        <p:grpSpPr>
          <a:xfrm>
            <a:off x="908624" y="1027230"/>
            <a:ext cx="183214" cy="199646"/>
            <a:chOff x="2594050" y="1631825"/>
            <a:chExt cx="439625" cy="439625"/>
          </a:xfrm>
        </p:grpSpPr>
        <p:sp>
          <p:nvSpPr>
            <p:cNvPr id="9" name="Shape 491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0" t="0" r="0" b="0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" name="Shape 492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0" t="0" r="0" b="0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1" name="Shape 493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0" t="0" r="0" b="0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2" name="Shape 494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gdLst/>
              <a:ahLst/>
              <a:cxnLst/>
              <a:rect l="0" t="0" r="0" b="0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13" name="Shape 490"/>
          <p:cNvGrpSpPr/>
          <p:nvPr/>
        </p:nvGrpSpPr>
        <p:grpSpPr>
          <a:xfrm>
            <a:off x="1381250" y="2281892"/>
            <a:ext cx="369504" cy="369504"/>
            <a:chOff x="2594050" y="1631825"/>
            <a:chExt cx="439625" cy="439625"/>
          </a:xfrm>
          <a:solidFill>
            <a:srgbClr val="FFCD00"/>
          </a:solidFill>
        </p:grpSpPr>
        <p:sp>
          <p:nvSpPr>
            <p:cNvPr id="14" name="Shape 491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0" t="0" r="0" b="0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5" name="Shape 492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0" t="0" r="0" b="0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6" name="Shape 493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0" t="0" r="0" b="0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" name="Shape 494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gdLst/>
              <a:ahLst/>
              <a:cxnLst/>
              <a:rect l="0" t="0" r="0" b="0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25" name="Shape 490"/>
          <p:cNvGrpSpPr/>
          <p:nvPr/>
        </p:nvGrpSpPr>
        <p:grpSpPr>
          <a:xfrm>
            <a:off x="1381250" y="3390942"/>
            <a:ext cx="369504" cy="369504"/>
            <a:chOff x="2594050" y="1631825"/>
            <a:chExt cx="439625" cy="439625"/>
          </a:xfrm>
          <a:solidFill>
            <a:srgbClr val="FFCD00"/>
          </a:solidFill>
        </p:grpSpPr>
        <p:sp>
          <p:nvSpPr>
            <p:cNvPr id="26" name="Shape 491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0" t="0" r="0" b="0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7" name="Shape 492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0" t="0" r="0" b="0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8" name="Shape 493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0" t="0" r="0" b="0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9" name="Shape 494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gdLst/>
              <a:ahLst/>
              <a:cxnLst/>
              <a:rect l="0" t="0" r="0" b="0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grpFill/>
            <a:ln w="285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3" name="BlokTextu 2"/>
          <p:cNvSpPr txBox="1"/>
          <p:nvPr/>
        </p:nvSpPr>
        <p:spPr>
          <a:xfrm>
            <a:off x="1947552" y="2281463"/>
            <a:ext cx="56170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  <a:ea typeface="Lora"/>
                <a:cs typeface="Lora"/>
              </a:rPr>
              <a:t>to increase the involvement of citizens in decision making about budget  </a:t>
            </a:r>
          </a:p>
        </p:txBody>
      </p:sp>
      <p:sp>
        <p:nvSpPr>
          <p:cNvPr id="30" name="BlokTextu 29"/>
          <p:cNvSpPr txBox="1"/>
          <p:nvPr/>
        </p:nvSpPr>
        <p:spPr>
          <a:xfrm>
            <a:off x="1947553" y="3333288"/>
            <a:ext cx="6353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  <a:ea typeface="Lora"/>
                <a:cs typeface="Lora"/>
                <a:sym typeface="Quattrocento Sans"/>
              </a:rPr>
              <a:t>t</a:t>
            </a:r>
            <a:r>
              <a:rPr lang="en-GB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  <a:ea typeface="Lora"/>
                <a:cs typeface="Lora"/>
                <a:sym typeface="Quattrocento Sans"/>
              </a:rPr>
              <a:t>o support community life of the municipality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>
            <a:spLocks noGrp="1"/>
          </p:cNvSpPr>
          <p:nvPr>
            <p:ph type="body" idx="4294967295"/>
          </p:nvPr>
        </p:nvSpPr>
        <p:spPr>
          <a:xfrm>
            <a:off x="4789486" y="1489201"/>
            <a:ext cx="4173000" cy="36542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Clr>
                <a:schemeClr val="dk1"/>
              </a:buClr>
              <a:buSzPct val="55000"/>
              <a:buNone/>
            </a:pPr>
            <a:r>
              <a:rPr lang="sk-SK" sz="2000" b="1" dirty="0" err="1">
                <a:solidFill>
                  <a:schemeClr val="dk1"/>
                </a:solidFill>
                <a:highlight>
                  <a:srgbClr val="FFCD00"/>
                </a:highlight>
                <a:latin typeface="Lora"/>
                <a:sym typeface="Lora"/>
              </a:rPr>
              <a:t>Two</a:t>
            </a:r>
            <a:r>
              <a:rPr lang="sk-SK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  <a:sym typeface="Lora"/>
              </a:rPr>
              <a:t> </a:t>
            </a:r>
            <a:r>
              <a:rPr lang="sk-SK" sz="2000" b="1" dirty="0" err="1">
                <a:solidFill>
                  <a:schemeClr val="dk1"/>
                </a:solidFill>
                <a:highlight>
                  <a:srgbClr val="FFCD00"/>
                </a:highlight>
                <a:latin typeface="Lora"/>
                <a:sym typeface="Lora"/>
              </a:rPr>
              <a:t>types</a:t>
            </a:r>
            <a:r>
              <a:rPr lang="sk-SK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  <a:sym typeface="Lora"/>
              </a:rPr>
              <a:t> of </a:t>
            </a:r>
            <a:r>
              <a:rPr lang="sk-SK" sz="2000" b="1" dirty="0" err="1">
                <a:solidFill>
                  <a:schemeClr val="dk1"/>
                </a:solidFill>
                <a:highlight>
                  <a:srgbClr val="FFCD00"/>
                </a:highlight>
                <a:latin typeface="Lora"/>
                <a:sym typeface="Lora"/>
              </a:rPr>
              <a:t>expenditure</a:t>
            </a:r>
            <a:endParaRPr lang="sk-SK" sz="2000" b="1" dirty="0">
              <a:solidFill>
                <a:schemeClr val="dk1"/>
              </a:solidFill>
              <a:highlight>
                <a:srgbClr val="FFCD00"/>
              </a:highlight>
              <a:latin typeface="Lora"/>
              <a:sym typeface="Lora"/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endParaRPr lang="sk-SK" sz="2000" dirty="0">
              <a:latin typeface="Lora"/>
              <a:sym typeface="Lora"/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r>
              <a:rPr lang="sk-SK" sz="2000" b="1" dirty="0" err="1">
                <a:latin typeface="Lora"/>
                <a:sym typeface="Lora"/>
              </a:rPr>
              <a:t>Civic</a:t>
            </a:r>
            <a:r>
              <a:rPr lang="sk-SK" sz="2000" b="1" dirty="0">
                <a:latin typeface="Lora"/>
                <a:sym typeface="Lora"/>
              </a:rPr>
              <a:t> </a:t>
            </a:r>
            <a:r>
              <a:rPr lang="sk-SK" sz="2000" b="1" dirty="0" err="1">
                <a:latin typeface="Lora"/>
                <a:sym typeface="Lora"/>
              </a:rPr>
              <a:t>projects</a:t>
            </a:r>
            <a:endParaRPr lang="sk-SK" sz="2000" b="1" dirty="0">
              <a:latin typeface="Lora"/>
              <a:sym typeface="Lora"/>
            </a:endParaRPr>
          </a:p>
          <a:p>
            <a:pPr marL="5143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k-SK" sz="1800" dirty="0"/>
              <a:t>Maximum </a:t>
            </a:r>
            <a:r>
              <a:rPr lang="sk-SK" sz="1800" dirty="0" err="1"/>
              <a:t>budget</a:t>
            </a:r>
            <a:r>
              <a:rPr lang="sk-SK" sz="1800" dirty="0"/>
              <a:t> 5 000 € per </a:t>
            </a:r>
            <a:r>
              <a:rPr lang="sk-SK" sz="1800" dirty="0" err="1"/>
              <a:t>project</a:t>
            </a:r>
            <a:endParaRPr lang="en" sz="1800" dirty="0"/>
          </a:p>
          <a:p>
            <a:pPr marL="5143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k-SK" sz="1800" dirty="0" err="1"/>
              <a:t>Implement</a:t>
            </a:r>
            <a:r>
              <a:rPr lang="sk-SK" sz="1800" dirty="0"/>
              <a:t> by </a:t>
            </a:r>
            <a:r>
              <a:rPr lang="sk-SK" sz="1800" dirty="0" err="1"/>
              <a:t>municipality</a:t>
            </a:r>
            <a:r>
              <a:rPr lang="sk-SK" sz="1800" dirty="0"/>
              <a:t> or </a:t>
            </a:r>
            <a:r>
              <a:rPr lang="sk-SK" sz="1800" dirty="0" err="1"/>
              <a:t>NGOs</a:t>
            </a:r>
            <a:endParaRPr lang="sk-SK" sz="1800" dirty="0"/>
          </a:p>
          <a:p>
            <a:pPr marL="228600" lvl="0">
              <a:spcBef>
                <a:spcPts val="0"/>
              </a:spcBef>
              <a:buNone/>
            </a:pPr>
            <a:endParaRPr lang="en" sz="1800" dirty="0"/>
          </a:p>
          <a:p>
            <a:pPr lvl="0" rtl="0"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r>
              <a:rPr lang="sk-SK" sz="2000" b="1" dirty="0" err="1">
                <a:latin typeface="Lora"/>
                <a:sym typeface="Lora"/>
              </a:rPr>
              <a:t>Public</a:t>
            </a:r>
            <a:r>
              <a:rPr lang="sk-SK" sz="2000" b="1" dirty="0">
                <a:latin typeface="Lora"/>
                <a:sym typeface="Lora"/>
              </a:rPr>
              <a:t> </a:t>
            </a:r>
            <a:r>
              <a:rPr lang="sk-SK" sz="2000" b="1" dirty="0" err="1">
                <a:latin typeface="Lora"/>
                <a:sym typeface="Lora"/>
              </a:rPr>
              <a:t>investment</a:t>
            </a:r>
            <a:r>
              <a:rPr lang="sk-SK" sz="2000" b="1" dirty="0">
                <a:latin typeface="Lora"/>
                <a:sym typeface="Lora"/>
              </a:rPr>
              <a:t> </a:t>
            </a:r>
          </a:p>
          <a:p>
            <a:pPr marL="514350" lvl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k-SK" sz="1800" dirty="0"/>
              <a:t>maximum </a:t>
            </a:r>
            <a:r>
              <a:rPr lang="sk-SK" sz="1800" dirty="0" err="1"/>
              <a:t>budget</a:t>
            </a:r>
            <a:r>
              <a:rPr lang="sk-SK" sz="1800" dirty="0"/>
              <a:t> 50 000 € per </a:t>
            </a:r>
            <a:r>
              <a:rPr lang="sk-SK" sz="1800" dirty="0" err="1"/>
              <a:t>investment</a:t>
            </a:r>
            <a:r>
              <a:rPr lang="sk-SK" sz="1800" dirty="0"/>
              <a:t> </a:t>
            </a:r>
            <a:endParaRPr lang="en" sz="1800" dirty="0"/>
          </a:p>
          <a:p>
            <a:pPr marL="5143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k-SK" sz="1800" dirty="0" err="1"/>
              <a:t>Implement</a:t>
            </a:r>
            <a:r>
              <a:rPr lang="sk-SK" sz="1800" dirty="0"/>
              <a:t> </a:t>
            </a:r>
            <a:r>
              <a:rPr lang="sk-SK" sz="1800" dirty="0" err="1"/>
              <a:t>only</a:t>
            </a:r>
            <a:r>
              <a:rPr lang="sk-SK" sz="1800" dirty="0"/>
              <a:t> by </a:t>
            </a:r>
            <a:r>
              <a:rPr lang="sk-SK" sz="1800" dirty="0" err="1"/>
              <a:t>municipality</a:t>
            </a:r>
            <a:endParaRPr lang="sk-SK" sz="1800" dirty="0"/>
          </a:p>
          <a:p>
            <a:pPr marL="457200" lvl="0" indent="-228600">
              <a:spcBef>
                <a:spcPts val="0"/>
              </a:spcBef>
            </a:pPr>
            <a:endParaRPr lang="en" sz="2000" dirty="0"/>
          </a:p>
          <a:p>
            <a:pPr lvl="0" rtl="0"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endParaRPr lang="en" sz="2000" dirty="0">
              <a:latin typeface="Lora"/>
              <a:sym typeface="Lora"/>
            </a:endParaRPr>
          </a:p>
        </p:txBody>
      </p:sp>
      <p:cxnSp>
        <p:nvCxnSpPr>
          <p:cNvPr id="167" name="Shape 167"/>
          <p:cNvCxnSpPr/>
          <p:nvPr/>
        </p:nvCxnSpPr>
        <p:spPr>
          <a:xfrm>
            <a:off x="-6450" y="1131725"/>
            <a:ext cx="9150599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69" name="Shape 169"/>
          <p:cNvSpPr/>
          <p:nvPr/>
        </p:nvSpPr>
        <p:spPr>
          <a:xfrm>
            <a:off x="625400" y="736699"/>
            <a:ext cx="790199" cy="790199"/>
          </a:xfrm>
          <a:prstGeom prst="ellipse">
            <a:avLst/>
          </a:prstGeom>
          <a:solidFill>
            <a:srgbClr val="FFCD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170" name="Shape 170"/>
          <p:cNvGrpSpPr/>
          <p:nvPr/>
        </p:nvGrpSpPr>
        <p:grpSpPr>
          <a:xfrm>
            <a:off x="842317" y="975119"/>
            <a:ext cx="356203" cy="313212"/>
            <a:chOff x="1929775" y="320925"/>
            <a:chExt cx="423800" cy="372650"/>
          </a:xfrm>
        </p:grpSpPr>
        <p:sp>
          <p:nvSpPr>
            <p:cNvPr id="171" name="Shape 171"/>
            <p:cNvSpPr/>
            <p:nvPr/>
          </p:nvSpPr>
          <p:spPr>
            <a:xfrm>
              <a:off x="1929775" y="320925"/>
              <a:ext cx="423800" cy="372650"/>
            </a:xfrm>
            <a:custGeom>
              <a:avLst/>
              <a:gdLst/>
              <a:ahLst/>
              <a:cxnLst/>
              <a:rect l="0" t="0" r="0" b="0"/>
              <a:pathLst>
                <a:path w="16952" h="14906" fill="none" extrusionOk="0">
                  <a:moveTo>
                    <a:pt x="16172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3"/>
                  </a:lnTo>
                  <a:lnTo>
                    <a:pt x="341" y="146"/>
                  </a:lnTo>
                  <a:lnTo>
                    <a:pt x="220" y="244"/>
                  </a:lnTo>
                  <a:lnTo>
                    <a:pt x="122" y="341"/>
                  </a:lnTo>
                  <a:lnTo>
                    <a:pt x="74" y="487"/>
                  </a:lnTo>
                  <a:lnTo>
                    <a:pt x="25" y="634"/>
                  </a:lnTo>
                  <a:lnTo>
                    <a:pt x="0" y="780"/>
                  </a:lnTo>
                  <a:lnTo>
                    <a:pt x="0" y="14126"/>
                  </a:lnTo>
                  <a:lnTo>
                    <a:pt x="0" y="14126"/>
                  </a:lnTo>
                  <a:lnTo>
                    <a:pt x="25" y="14272"/>
                  </a:lnTo>
                  <a:lnTo>
                    <a:pt x="74" y="14418"/>
                  </a:lnTo>
                  <a:lnTo>
                    <a:pt x="122" y="14565"/>
                  </a:lnTo>
                  <a:lnTo>
                    <a:pt x="220" y="14662"/>
                  </a:lnTo>
                  <a:lnTo>
                    <a:pt x="341" y="14759"/>
                  </a:lnTo>
                  <a:lnTo>
                    <a:pt x="488" y="14832"/>
                  </a:lnTo>
                  <a:lnTo>
                    <a:pt x="634" y="14881"/>
                  </a:lnTo>
                  <a:lnTo>
                    <a:pt x="780" y="14906"/>
                  </a:lnTo>
                  <a:lnTo>
                    <a:pt x="16172" y="14906"/>
                  </a:lnTo>
                  <a:lnTo>
                    <a:pt x="16172" y="14906"/>
                  </a:lnTo>
                  <a:lnTo>
                    <a:pt x="16318" y="14881"/>
                  </a:lnTo>
                  <a:lnTo>
                    <a:pt x="16464" y="14832"/>
                  </a:lnTo>
                  <a:lnTo>
                    <a:pt x="16611" y="14759"/>
                  </a:lnTo>
                  <a:lnTo>
                    <a:pt x="16732" y="14662"/>
                  </a:lnTo>
                  <a:lnTo>
                    <a:pt x="16830" y="14565"/>
                  </a:lnTo>
                  <a:lnTo>
                    <a:pt x="16878" y="14418"/>
                  </a:lnTo>
                  <a:lnTo>
                    <a:pt x="16927" y="14272"/>
                  </a:lnTo>
                  <a:lnTo>
                    <a:pt x="16952" y="14126"/>
                  </a:lnTo>
                  <a:lnTo>
                    <a:pt x="16952" y="780"/>
                  </a:lnTo>
                  <a:lnTo>
                    <a:pt x="16952" y="780"/>
                  </a:lnTo>
                  <a:lnTo>
                    <a:pt x="16927" y="634"/>
                  </a:lnTo>
                  <a:lnTo>
                    <a:pt x="16878" y="487"/>
                  </a:lnTo>
                  <a:lnTo>
                    <a:pt x="16830" y="341"/>
                  </a:lnTo>
                  <a:lnTo>
                    <a:pt x="16732" y="244"/>
                  </a:lnTo>
                  <a:lnTo>
                    <a:pt x="16611" y="146"/>
                  </a:lnTo>
                  <a:lnTo>
                    <a:pt x="16464" y="73"/>
                  </a:lnTo>
                  <a:lnTo>
                    <a:pt x="16318" y="25"/>
                  </a:lnTo>
                  <a:lnTo>
                    <a:pt x="16172" y="0"/>
                  </a:lnTo>
                  <a:lnTo>
                    <a:pt x="1617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2" name="Shape 172"/>
            <p:cNvSpPr/>
            <p:nvPr/>
          </p:nvSpPr>
          <p:spPr>
            <a:xfrm>
              <a:off x="1954125" y="345275"/>
              <a:ext cx="375100" cy="323950"/>
            </a:xfrm>
            <a:custGeom>
              <a:avLst/>
              <a:gdLst/>
              <a:ahLst/>
              <a:cxnLst/>
              <a:rect l="0" t="0" r="0" b="0"/>
              <a:pathLst>
                <a:path w="15004" h="12958" fill="none" extrusionOk="0">
                  <a:moveTo>
                    <a:pt x="15003" y="12957"/>
                  </a:moveTo>
                  <a:lnTo>
                    <a:pt x="1" y="12957"/>
                  </a:lnTo>
                  <a:lnTo>
                    <a:pt x="1" y="0"/>
                  </a:lnTo>
                  <a:lnTo>
                    <a:pt x="15003" y="0"/>
                  </a:lnTo>
                  <a:lnTo>
                    <a:pt x="15003" y="12957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3" name="Shape 173"/>
            <p:cNvSpPr/>
            <p:nvPr/>
          </p:nvSpPr>
          <p:spPr>
            <a:xfrm>
              <a:off x="2162375" y="534625"/>
              <a:ext cx="146750" cy="113275"/>
            </a:xfrm>
            <a:custGeom>
              <a:avLst/>
              <a:gdLst/>
              <a:ahLst/>
              <a:cxnLst/>
              <a:rect l="0" t="0" r="0" b="0"/>
              <a:pathLst>
                <a:path w="5870" h="4531" fill="none" extrusionOk="0">
                  <a:moveTo>
                    <a:pt x="0" y="2266"/>
                  </a:moveTo>
                  <a:lnTo>
                    <a:pt x="1534" y="244"/>
                  </a:lnTo>
                  <a:lnTo>
                    <a:pt x="1534" y="244"/>
                  </a:lnTo>
                  <a:lnTo>
                    <a:pt x="1632" y="147"/>
                  </a:lnTo>
                  <a:lnTo>
                    <a:pt x="1754" y="50"/>
                  </a:lnTo>
                  <a:lnTo>
                    <a:pt x="1875" y="1"/>
                  </a:lnTo>
                  <a:lnTo>
                    <a:pt x="2022" y="1"/>
                  </a:lnTo>
                  <a:lnTo>
                    <a:pt x="2143" y="1"/>
                  </a:lnTo>
                  <a:lnTo>
                    <a:pt x="2289" y="50"/>
                  </a:lnTo>
                  <a:lnTo>
                    <a:pt x="2411" y="147"/>
                  </a:lnTo>
                  <a:lnTo>
                    <a:pt x="2509" y="244"/>
                  </a:lnTo>
                  <a:lnTo>
                    <a:pt x="5870" y="4531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4" name="Shape 174"/>
            <p:cNvSpPr/>
            <p:nvPr/>
          </p:nvSpPr>
          <p:spPr>
            <a:xfrm>
              <a:off x="1974225" y="468875"/>
              <a:ext cx="232600" cy="179025"/>
            </a:xfrm>
            <a:custGeom>
              <a:avLst/>
              <a:gdLst/>
              <a:ahLst/>
              <a:cxnLst/>
              <a:rect l="0" t="0" r="0" b="0"/>
              <a:pathLst>
                <a:path w="9304" h="7161" fill="none" extrusionOk="0">
                  <a:moveTo>
                    <a:pt x="0" y="3995"/>
                  </a:moveTo>
                  <a:lnTo>
                    <a:pt x="2923" y="244"/>
                  </a:lnTo>
                  <a:lnTo>
                    <a:pt x="2923" y="244"/>
                  </a:lnTo>
                  <a:lnTo>
                    <a:pt x="3020" y="147"/>
                  </a:lnTo>
                  <a:lnTo>
                    <a:pt x="3142" y="49"/>
                  </a:lnTo>
                  <a:lnTo>
                    <a:pt x="3264" y="1"/>
                  </a:lnTo>
                  <a:lnTo>
                    <a:pt x="3410" y="1"/>
                  </a:lnTo>
                  <a:lnTo>
                    <a:pt x="3532" y="1"/>
                  </a:lnTo>
                  <a:lnTo>
                    <a:pt x="3678" y="49"/>
                  </a:lnTo>
                  <a:lnTo>
                    <a:pt x="3800" y="147"/>
                  </a:lnTo>
                  <a:lnTo>
                    <a:pt x="3897" y="244"/>
                  </a:lnTo>
                  <a:lnTo>
                    <a:pt x="9304" y="7161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5" name="Shape 175"/>
            <p:cNvSpPr/>
            <p:nvPr/>
          </p:nvSpPr>
          <p:spPr>
            <a:xfrm>
              <a:off x="2169675" y="396425"/>
              <a:ext cx="97450" cy="97450"/>
            </a:xfrm>
            <a:custGeom>
              <a:avLst/>
              <a:gdLst/>
              <a:ahLst/>
              <a:cxnLst/>
              <a:rect l="0" t="0" r="0" b="0"/>
              <a:pathLst>
                <a:path w="3898" h="3898" fill="none" extrusionOk="0">
                  <a:moveTo>
                    <a:pt x="1949" y="3897"/>
                  </a:moveTo>
                  <a:lnTo>
                    <a:pt x="1949" y="3897"/>
                  </a:lnTo>
                  <a:lnTo>
                    <a:pt x="1754" y="3897"/>
                  </a:lnTo>
                  <a:lnTo>
                    <a:pt x="1559" y="3873"/>
                  </a:lnTo>
                  <a:lnTo>
                    <a:pt x="1364" y="3824"/>
                  </a:lnTo>
                  <a:lnTo>
                    <a:pt x="1194" y="3751"/>
                  </a:lnTo>
                  <a:lnTo>
                    <a:pt x="1023" y="3678"/>
                  </a:lnTo>
                  <a:lnTo>
                    <a:pt x="853" y="3580"/>
                  </a:lnTo>
                  <a:lnTo>
                    <a:pt x="707" y="3459"/>
                  </a:lnTo>
                  <a:lnTo>
                    <a:pt x="560" y="3337"/>
                  </a:lnTo>
                  <a:lnTo>
                    <a:pt x="439" y="3191"/>
                  </a:lnTo>
                  <a:lnTo>
                    <a:pt x="317" y="3045"/>
                  </a:lnTo>
                  <a:lnTo>
                    <a:pt x="220" y="2874"/>
                  </a:lnTo>
                  <a:lnTo>
                    <a:pt x="146" y="2704"/>
                  </a:lnTo>
                  <a:lnTo>
                    <a:pt x="73" y="2533"/>
                  </a:lnTo>
                  <a:lnTo>
                    <a:pt x="25" y="2338"/>
                  </a:lnTo>
                  <a:lnTo>
                    <a:pt x="0" y="2168"/>
                  </a:lnTo>
                  <a:lnTo>
                    <a:pt x="0" y="1949"/>
                  </a:lnTo>
                  <a:lnTo>
                    <a:pt x="0" y="1949"/>
                  </a:lnTo>
                  <a:lnTo>
                    <a:pt x="0" y="1754"/>
                  </a:lnTo>
                  <a:lnTo>
                    <a:pt x="25" y="1559"/>
                  </a:lnTo>
                  <a:lnTo>
                    <a:pt x="73" y="1389"/>
                  </a:lnTo>
                  <a:lnTo>
                    <a:pt x="146" y="1194"/>
                  </a:lnTo>
                  <a:lnTo>
                    <a:pt x="220" y="1023"/>
                  </a:lnTo>
                  <a:lnTo>
                    <a:pt x="317" y="877"/>
                  </a:lnTo>
                  <a:lnTo>
                    <a:pt x="439" y="707"/>
                  </a:lnTo>
                  <a:lnTo>
                    <a:pt x="560" y="585"/>
                  </a:lnTo>
                  <a:lnTo>
                    <a:pt x="707" y="463"/>
                  </a:lnTo>
                  <a:lnTo>
                    <a:pt x="853" y="341"/>
                  </a:lnTo>
                  <a:lnTo>
                    <a:pt x="1023" y="244"/>
                  </a:lnTo>
                  <a:lnTo>
                    <a:pt x="1194" y="171"/>
                  </a:lnTo>
                  <a:lnTo>
                    <a:pt x="1364" y="98"/>
                  </a:lnTo>
                  <a:lnTo>
                    <a:pt x="1559" y="49"/>
                  </a:lnTo>
                  <a:lnTo>
                    <a:pt x="1754" y="25"/>
                  </a:lnTo>
                  <a:lnTo>
                    <a:pt x="1949" y="0"/>
                  </a:lnTo>
                  <a:lnTo>
                    <a:pt x="1949" y="0"/>
                  </a:lnTo>
                  <a:lnTo>
                    <a:pt x="2144" y="25"/>
                  </a:lnTo>
                  <a:lnTo>
                    <a:pt x="2338" y="49"/>
                  </a:lnTo>
                  <a:lnTo>
                    <a:pt x="2533" y="98"/>
                  </a:lnTo>
                  <a:lnTo>
                    <a:pt x="2704" y="171"/>
                  </a:lnTo>
                  <a:lnTo>
                    <a:pt x="2874" y="244"/>
                  </a:lnTo>
                  <a:lnTo>
                    <a:pt x="3020" y="341"/>
                  </a:lnTo>
                  <a:lnTo>
                    <a:pt x="3191" y="463"/>
                  </a:lnTo>
                  <a:lnTo>
                    <a:pt x="3313" y="585"/>
                  </a:lnTo>
                  <a:lnTo>
                    <a:pt x="3459" y="707"/>
                  </a:lnTo>
                  <a:lnTo>
                    <a:pt x="3556" y="877"/>
                  </a:lnTo>
                  <a:lnTo>
                    <a:pt x="3654" y="1023"/>
                  </a:lnTo>
                  <a:lnTo>
                    <a:pt x="3727" y="1194"/>
                  </a:lnTo>
                  <a:lnTo>
                    <a:pt x="3800" y="1389"/>
                  </a:lnTo>
                  <a:lnTo>
                    <a:pt x="3848" y="1559"/>
                  </a:lnTo>
                  <a:lnTo>
                    <a:pt x="3873" y="1754"/>
                  </a:lnTo>
                  <a:lnTo>
                    <a:pt x="3897" y="1949"/>
                  </a:lnTo>
                  <a:lnTo>
                    <a:pt x="3897" y="1949"/>
                  </a:lnTo>
                  <a:lnTo>
                    <a:pt x="3873" y="2168"/>
                  </a:lnTo>
                  <a:lnTo>
                    <a:pt x="3848" y="2338"/>
                  </a:lnTo>
                  <a:lnTo>
                    <a:pt x="3800" y="2533"/>
                  </a:lnTo>
                  <a:lnTo>
                    <a:pt x="3727" y="2704"/>
                  </a:lnTo>
                  <a:lnTo>
                    <a:pt x="3654" y="2874"/>
                  </a:lnTo>
                  <a:lnTo>
                    <a:pt x="3556" y="3045"/>
                  </a:lnTo>
                  <a:lnTo>
                    <a:pt x="3459" y="3191"/>
                  </a:lnTo>
                  <a:lnTo>
                    <a:pt x="3313" y="3337"/>
                  </a:lnTo>
                  <a:lnTo>
                    <a:pt x="3191" y="3459"/>
                  </a:lnTo>
                  <a:lnTo>
                    <a:pt x="3020" y="3580"/>
                  </a:lnTo>
                  <a:lnTo>
                    <a:pt x="2874" y="3678"/>
                  </a:lnTo>
                  <a:lnTo>
                    <a:pt x="2704" y="3751"/>
                  </a:lnTo>
                  <a:lnTo>
                    <a:pt x="2533" y="3824"/>
                  </a:lnTo>
                  <a:lnTo>
                    <a:pt x="2338" y="3873"/>
                  </a:lnTo>
                  <a:lnTo>
                    <a:pt x="2144" y="3897"/>
                  </a:lnTo>
                  <a:lnTo>
                    <a:pt x="1949" y="3897"/>
                  </a:lnTo>
                  <a:lnTo>
                    <a:pt x="1949" y="3897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29" y="1805049"/>
            <a:ext cx="3778122" cy="250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6269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GB" sz="2400" dirty="0"/>
              <a:t>How it works in </a:t>
            </a:r>
            <a:r>
              <a:rPr lang="en-GB" sz="2400" dirty="0" err="1"/>
              <a:t>Trnava</a:t>
            </a:r>
            <a:endParaRPr lang="en-GB" sz="2400" dirty="0"/>
          </a:p>
        </p:txBody>
      </p:sp>
      <p:grpSp>
        <p:nvGrpSpPr>
          <p:cNvPr id="8" name="Shape 490"/>
          <p:cNvGrpSpPr/>
          <p:nvPr/>
        </p:nvGrpSpPr>
        <p:grpSpPr>
          <a:xfrm>
            <a:off x="908624" y="1027230"/>
            <a:ext cx="183214" cy="199646"/>
            <a:chOff x="2594050" y="1631825"/>
            <a:chExt cx="439625" cy="439625"/>
          </a:xfrm>
        </p:grpSpPr>
        <p:sp>
          <p:nvSpPr>
            <p:cNvPr id="9" name="Shape 491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0" t="0" r="0" b="0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 lang="en-GB"/>
            </a:p>
          </p:txBody>
        </p:sp>
        <p:sp>
          <p:nvSpPr>
            <p:cNvPr id="10" name="Shape 492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0" t="0" r="0" b="0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 lang="en-GB"/>
            </a:p>
          </p:txBody>
        </p:sp>
        <p:sp>
          <p:nvSpPr>
            <p:cNvPr id="11" name="Shape 493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0" t="0" r="0" b="0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 lang="en-GB"/>
            </a:p>
          </p:txBody>
        </p:sp>
        <p:sp>
          <p:nvSpPr>
            <p:cNvPr id="12" name="Shape 494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gdLst/>
              <a:ahLst/>
              <a:cxnLst/>
              <a:rect l="0" t="0" r="0" b="0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 lang="en-GB"/>
            </a:p>
          </p:txBody>
        </p:sp>
      </p:grpSp>
      <p:sp>
        <p:nvSpPr>
          <p:cNvPr id="21" name="Shape 300"/>
          <p:cNvSpPr/>
          <p:nvPr/>
        </p:nvSpPr>
        <p:spPr>
          <a:xfrm>
            <a:off x="665126" y="1698733"/>
            <a:ext cx="1589956" cy="1405860"/>
          </a:xfrm>
          <a:prstGeom prst="ellipse">
            <a:avLst/>
          </a:prstGeom>
          <a:noFill/>
          <a:ln w="57150" cap="flat" cmpd="sng">
            <a:solidFill>
              <a:srgbClr val="FFCD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/>
            <a:r>
              <a:rPr lang="en-GB" sz="1100" b="1" dirty="0">
                <a:latin typeface="Lora"/>
                <a:ea typeface="Lora"/>
                <a:cs typeface="Lora"/>
                <a:sym typeface="Lora"/>
              </a:rPr>
              <a:t>Generating and collecting Projects</a:t>
            </a:r>
          </a:p>
        </p:txBody>
      </p:sp>
      <p:sp>
        <p:nvSpPr>
          <p:cNvPr id="22" name="Shape 301"/>
          <p:cNvSpPr/>
          <p:nvPr/>
        </p:nvSpPr>
        <p:spPr>
          <a:xfrm>
            <a:off x="5293368" y="3047464"/>
            <a:ext cx="1645318" cy="1405860"/>
          </a:xfrm>
          <a:prstGeom prst="ellipse">
            <a:avLst/>
          </a:prstGeom>
          <a:noFill/>
          <a:ln w="57150" cap="flat" cmpd="sng">
            <a:solidFill>
              <a:srgbClr val="FFCD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GB" sz="1100" b="1" dirty="0">
                <a:latin typeface="Lora"/>
                <a:ea typeface="Lora"/>
                <a:cs typeface="Lora"/>
                <a:sym typeface="Lora"/>
              </a:rPr>
              <a:t>Implementation</a:t>
            </a:r>
          </a:p>
        </p:txBody>
      </p:sp>
      <p:sp>
        <p:nvSpPr>
          <p:cNvPr id="23" name="Shape 302"/>
          <p:cNvSpPr/>
          <p:nvPr/>
        </p:nvSpPr>
        <p:spPr>
          <a:xfrm>
            <a:off x="2297455" y="2963313"/>
            <a:ext cx="1589956" cy="1405860"/>
          </a:xfrm>
          <a:prstGeom prst="ellipse">
            <a:avLst/>
          </a:prstGeom>
          <a:noFill/>
          <a:ln w="57150" cap="flat" cmpd="sng">
            <a:solidFill>
              <a:srgbClr val="FFCD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/>
            <a:r>
              <a:rPr lang="en-GB" sz="1100" b="1" dirty="0">
                <a:latin typeface="Lora"/>
                <a:ea typeface="Lora"/>
                <a:cs typeface="Lora"/>
                <a:sym typeface="Lora"/>
              </a:rPr>
              <a:t>Feasibility studies and cost evaluation by local authorities</a:t>
            </a:r>
          </a:p>
        </p:txBody>
      </p:sp>
      <p:cxnSp>
        <p:nvCxnSpPr>
          <p:cNvPr id="24" name="Shape 303"/>
          <p:cNvCxnSpPr>
            <a:cxnSpLocks/>
          </p:cNvCxnSpPr>
          <p:nvPr/>
        </p:nvCxnSpPr>
        <p:spPr>
          <a:xfrm>
            <a:off x="2170032" y="2839762"/>
            <a:ext cx="352765" cy="247103"/>
          </a:xfrm>
          <a:prstGeom prst="straightConnector1">
            <a:avLst/>
          </a:prstGeom>
          <a:noFill/>
          <a:ln w="57150" cap="flat" cmpd="sng">
            <a:solidFill>
              <a:srgbClr val="FFCD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30" name="Shape 300"/>
          <p:cNvSpPr/>
          <p:nvPr/>
        </p:nvSpPr>
        <p:spPr>
          <a:xfrm>
            <a:off x="3754882" y="1508596"/>
            <a:ext cx="1589956" cy="1405860"/>
          </a:xfrm>
          <a:prstGeom prst="ellipse">
            <a:avLst/>
          </a:prstGeom>
          <a:noFill/>
          <a:ln w="57150" cap="flat" cmpd="sng">
            <a:solidFill>
              <a:srgbClr val="FFCD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GB" sz="1100" b="1" dirty="0">
                <a:latin typeface="Lora"/>
                <a:ea typeface="Lora"/>
                <a:cs typeface="Lora"/>
                <a:sym typeface="Lora"/>
              </a:rPr>
              <a:t>Vote by the citizens</a:t>
            </a:r>
          </a:p>
        </p:txBody>
      </p:sp>
      <p:cxnSp>
        <p:nvCxnSpPr>
          <p:cNvPr id="32" name="Shape 303"/>
          <p:cNvCxnSpPr>
            <a:cxnSpLocks/>
          </p:cNvCxnSpPr>
          <p:nvPr/>
        </p:nvCxnSpPr>
        <p:spPr>
          <a:xfrm flipV="1">
            <a:off x="3667066" y="2819666"/>
            <a:ext cx="364683" cy="229446"/>
          </a:xfrm>
          <a:prstGeom prst="straightConnector1">
            <a:avLst/>
          </a:prstGeom>
          <a:noFill/>
          <a:ln w="57150" cap="flat" cmpd="sng">
            <a:solidFill>
              <a:srgbClr val="FFCD00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4" name="Shape 303"/>
          <p:cNvCxnSpPr>
            <a:cxnSpLocks/>
          </p:cNvCxnSpPr>
          <p:nvPr/>
        </p:nvCxnSpPr>
        <p:spPr>
          <a:xfrm>
            <a:off x="5099565" y="2865511"/>
            <a:ext cx="464526" cy="216480"/>
          </a:xfrm>
          <a:prstGeom prst="straightConnector1">
            <a:avLst/>
          </a:prstGeom>
          <a:noFill/>
          <a:ln w="57150" cap="flat" cmpd="sng">
            <a:solidFill>
              <a:srgbClr val="FFCD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37" name="Shape 301"/>
          <p:cNvSpPr/>
          <p:nvPr/>
        </p:nvSpPr>
        <p:spPr>
          <a:xfrm>
            <a:off x="6862928" y="1539421"/>
            <a:ext cx="1589956" cy="1441539"/>
          </a:xfrm>
          <a:prstGeom prst="ellipse">
            <a:avLst/>
          </a:prstGeom>
          <a:noFill/>
          <a:ln w="57150" cap="flat" cmpd="sng">
            <a:solidFill>
              <a:srgbClr val="FFCD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GB" sz="1100" b="1" dirty="0">
                <a:latin typeface="Lora"/>
                <a:ea typeface="Lora"/>
                <a:cs typeface="Lora"/>
                <a:sym typeface="Lora"/>
              </a:rPr>
              <a:t>Evaluation</a:t>
            </a:r>
          </a:p>
        </p:txBody>
      </p:sp>
      <p:cxnSp>
        <p:nvCxnSpPr>
          <p:cNvPr id="38" name="Shape 303"/>
          <p:cNvCxnSpPr>
            <a:cxnSpLocks/>
          </p:cNvCxnSpPr>
          <p:nvPr/>
        </p:nvCxnSpPr>
        <p:spPr>
          <a:xfrm flipV="1">
            <a:off x="6556992" y="2803612"/>
            <a:ext cx="445292" cy="210600"/>
          </a:xfrm>
          <a:prstGeom prst="straightConnector1">
            <a:avLst/>
          </a:prstGeom>
          <a:noFill/>
          <a:ln w="57150" cap="flat" cmpd="sng">
            <a:solidFill>
              <a:srgbClr val="FFCD00"/>
            </a:solidFill>
            <a:prstDash val="solid"/>
            <a:round/>
            <a:headEnd type="none" w="med" len="med"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27249027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>
            <a:spLocks noGrp="1"/>
          </p:cNvSpPr>
          <p:nvPr>
            <p:ph type="body" idx="4294967295"/>
          </p:nvPr>
        </p:nvSpPr>
        <p:spPr>
          <a:xfrm>
            <a:off x="4718234" y="1079530"/>
            <a:ext cx="4173000" cy="36542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Clr>
                <a:schemeClr val="dk1"/>
              </a:buClr>
              <a:buSzPct val="55000"/>
              <a:buNone/>
            </a:pPr>
            <a:r>
              <a:rPr lang="en-GB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  <a:ea typeface="Lora"/>
                <a:cs typeface="Lora"/>
                <a:sym typeface="Lora"/>
              </a:rPr>
              <a:t>The role of local authority</a:t>
            </a:r>
            <a:r>
              <a:rPr lang="sk-SK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  <a:ea typeface="Lora"/>
                <a:cs typeface="Lora"/>
                <a:sym typeface="Lora"/>
              </a:rPr>
              <a:t> = </a:t>
            </a:r>
            <a:r>
              <a:rPr lang="sk-SK" sz="2000" b="1" dirty="0" err="1">
                <a:solidFill>
                  <a:schemeClr val="dk1"/>
                </a:solidFill>
                <a:highlight>
                  <a:srgbClr val="FFCD00"/>
                </a:highlight>
                <a:latin typeface="Lora"/>
                <a:ea typeface="Lora"/>
                <a:cs typeface="Lora"/>
                <a:sym typeface="Lora"/>
              </a:rPr>
              <a:t>Consultant</a:t>
            </a:r>
            <a:r>
              <a:rPr lang="en-GB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  <a:ea typeface="Lora"/>
                <a:cs typeface="Lora"/>
                <a:sym typeface="Lora"/>
              </a:rPr>
              <a:t> </a:t>
            </a:r>
          </a:p>
          <a:p>
            <a:pPr marL="228600" lvl="0">
              <a:spcBef>
                <a:spcPts val="0"/>
              </a:spcBef>
              <a:buNone/>
            </a:pPr>
            <a:r>
              <a:rPr lang="sk-SK" sz="2000" dirty="0"/>
              <a:t> </a:t>
            </a:r>
          </a:p>
          <a:p>
            <a:pPr marL="5715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k-SK" sz="2000" dirty="0" err="1"/>
              <a:t>Advice</a:t>
            </a:r>
            <a:r>
              <a:rPr lang="en-GB" sz="2000" dirty="0"/>
              <a:t> with drafting the projects</a:t>
            </a:r>
          </a:p>
          <a:p>
            <a:pPr marL="5715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000" dirty="0"/>
              <a:t>Evaluate if the draft of project is reliable 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endParaRPr lang="en-GB" sz="2000" dirty="0">
              <a:latin typeface="Lora"/>
              <a:sym typeface="Lora"/>
            </a:endParaRPr>
          </a:p>
        </p:txBody>
      </p:sp>
      <p:cxnSp>
        <p:nvCxnSpPr>
          <p:cNvPr id="167" name="Shape 167"/>
          <p:cNvCxnSpPr/>
          <p:nvPr/>
        </p:nvCxnSpPr>
        <p:spPr>
          <a:xfrm>
            <a:off x="-6450" y="1131725"/>
            <a:ext cx="9150599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69" name="Shape 169"/>
          <p:cNvSpPr/>
          <p:nvPr/>
        </p:nvSpPr>
        <p:spPr>
          <a:xfrm>
            <a:off x="625400" y="736699"/>
            <a:ext cx="790199" cy="790199"/>
          </a:xfrm>
          <a:prstGeom prst="ellipse">
            <a:avLst/>
          </a:prstGeom>
          <a:solidFill>
            <a:srgbClr val="FFCD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170" name="Shape 170"/>
          <p:cNvGrpSpPr/>
          <p:nvPr/>
        </p:nvGrpSpPr>
        <p:grpSpPr>
          <a:xfrm>
            <a:off x="842317" y="975119"/>
            <a:ext cx="356203" cy="313212"/>
            <a:chOff x="1929775" y="320925"/>
            <a:chExt cx="423800" cy="372650"/>
          </a:xfrm>
        </p:grpSpPr>
        <p:sp>
          <p:nvSpPr>
            <p:cNvPr id="171" name="Shape 171"/>
            <p:cNvSpPr/>
            <p:nvPr/>
          </p:nvSpPr>
          <p:spPr>
            <a:xfrm>
              <a:off x="1929775" y="320925"/>
              <a:ext cx="423800" cy="372650"/>
            </a:xfrm>
            <a:custGeom>
              <a:avLst/>
              <a:gdLst/>
              <a:ahLst/>
              <a:cxnLst/>
              <a:rect l="0" t="0" r="0" b="0"/>
              <a:pathLst>
                <a:path w="16952" h="14906" fill="none" extrusionOk="0">
                  <a:moveTo>
                    <a:pt x="16172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3"/>
                  </a:lnTo>
                  <a:lnTo>
                    <a:pt x="341" y="146"/>
                  </a:lnTo>
                  <a:lnTo>
                    <a:pt x="220" y="244"/>
                  </a:lnTo>
                  <a:lnTo>
                    <a:pt x="122" y="341"/>
                  </a:lnTo>
                  <a:lnTo>
                    <a:pt x="74" y="487"/>
                  </a:lnTo>
                  <a:lnTo>
                    <a:pt x="25" y="634"/>
                  </a:lnTo>
                  <a:lnTo>
                    <a:pt x="0" y="780"/>
                  </a:lnTo>
                  <a:lnTo>
                    <a:pt x="0" y="14126"/>
                  </a:lnTo>
                  <a:lnTo>
                    <a:pt x="0" y="14126"/>
                  </a:lnTo>
                  <a:lnTo>
                    <a:pt x="25" y="14272"/>
                  </a:lnTo>
                  <a:lnTo>
                    <a:pt x="74" y="14418"/>
                  </a:lnTo>
                  <a:lnTo>
                    <a:pt x="122" y="14565"/>
                  </a:lnTo>
                  <a:lnTo>
                    <a:pt x="220" y="14662"/>
                  </a:lnTo>
                  <a:lnTo>
                    <a:pt x="341" y="14759"/>
                  </a:lnTo>
                  <a:lnTo>
                    <a:pt x="488" y="14832"/>
                  </a:lnTo>
                  <a:lnTo>
                    <a:pt x="634" y="14881"/>
                  </a:lnTo>
                  <a:lnTo>
                    <a:pt x="780" y="14906"/>
                  </a:lnTo>
                  <a:lnTo>
                    <a:pt x="16172" y="14906"/>
                  </a:lnTo>
                  <a:lnTo>
                    <a:pt x="16172" y="14906"/>
                  </a:lnTo>
                  <a:lnTo>
                    <a:pt x="16318" y="14881"/>
                  </a:lnTo>
                  <a:lnTo>
                    <a:pt x="16464" y="14832"/>
                  </a:lnTo>
                  <a:lnTo>
                    <a:pt x="16611" y="14759"/>
                  </a:lnTo>
                  <a:lnTo>
                    <a:pt x="16732" y="14662"/>
                  </a:lnTo>
                  <a:lnTo>
                    <a:pt x="16830" y="14565"/>
                  </a:lnTo>
                  <a:lnTo>
                    <a:pt x="16878" y="14418"/>
                  </a:lnTo>
                  <a:lnTo>
                    <a:pt x="16927" y="14272"/>
                  </a:lnTo>
                  <a:lnTo>
                    <a:pt x="16952" y="14126"/>
                  </a:lnTo>
                  <a:lnTo>
                    <a:pt x="16952" y="780"/>
                  </a:lnTo>
                  <a:lnTo>
                    <a:pt x="16952" y="780"/>
                  </a:lnTo>
                  <a:lnTo>
                    <a:pt x="16927" y="634"/>
                  </a:lnTo>
                  <a:lnTo>
                    <a:pt x="16878" y="487"/>
                  </a:lnTo>
                  <a:lnTo>
                    <a:pt x="16830" y="341"/>
                  </a:lnTo>
                  <a:lnTo>
                    <a:pt x="16732" y="244"/>
                  </a:lnTo>
                  <a:lnTo>
                    <a:pt x="16611" y="146"/>
                  </a:lnTo>
                  <a:lnTo>
                    <a:pt x="16464" y="73"/>
                  </a:lnTo>
                  <a:lnTo>
                    <a:pt x="16318" y="25"/>
                  </a:lnTo>
                  <a:lnTo>
                    <a:pt x="16172" y="0"/>
                  </a:lnTo>
                  <a:lnTo>
                    <a:pt x="1617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2" name="Shape 172"/>
            <p:cNvSpPr/>
            <p:nvPr/>
          </p:nvSpPr>
          <p:spPr>
            <a:xfrm>
              <a:off x="1954125" y="345275"/>
              <a:ext cx="375100" cy="323950"/>
            </a:xfrm>
            <a:custGeom>
              <a:avLst/>
              <a:gdLst/>
              <a:ahLst/>
              <a:cxnLst/>
              <a:rect l="0" t="0" r="0" b="0"/>
              <a:pathLst>
                <a:path w="15004" h="12958" fill="none" extrusionOk="0">
                  <a:moveTo>
                    <a:pt x="15003" y="12957"/>
                  </a:moveTo>
                  <a:lnTo>
                    <a:pt x="1" y="12957"/>
                  </a:lnTo>
                  <a:lnTo>
                    <a:pt x="1" y="0"/>
                  </a:lnTo>
                  <a:lnTo>
                    <a:pt x="15003" y="0"/>
                  </a:lnTo>
                  <a:lnTo>
                    <a:pt x="15003" y="12957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3" name="Shape 173"/>
            <p:cNvSpPr/>
            <p:nvPr/>
          </p:nvSpPr>
          <p:spPr>
            <a:xfrm>
              <a:off x="2162375" y="534625"/>
              <a:ext cx="146750" cy="113275"/>
            </a:xfrm>
            <a:custGeom>
              <a:avLst/>
              <a:gdLst/>
              <a:ahLst/>
              <a:cxnLst/>
              <a:rect l="0" t="0" r="0" b="0"/>
              <a:pathLst>
                <a:path w="5870" h="4531" fill="none" extrusionOk="0">
                  <a:moveTo>
                    <a:pt x="0" y="2266"/>
                  </a:moveTo>
                  <a:lnTo>
                    <a:pt x="1534" y="244"/>
                  </a:lnTo>
                  <a:lnTo>
                    <a:pt x="1534" y="244"/>
                  </a:lnTo>
                  <a:lnTo>
                    <a:pt x="1632" y="147"/>
                  </a:lnTo>
                  <a:lnTo>
                    <a:pt x="1754" y="50"/>
                  </a:lnTo>
                  <a:lnTo>
                    <a:pt x="1875" y="1"/>
                  </a:lnTo>
                  <a:lnTo>
                    <a:pt x="2022" y="1"/>
                  </a:lnTo>
                  <a:lnTo>
                    <a:pt x="2143" y="1"/>
                  </a:lnTo>
                  <a:lnTo>
                    <a:pt x="2289" y="50"/>
                  </a:lnTo>
                  <a:lnTo>
                    <a:pt x="2411" y="147"/>
                  </a:lnTo>
                  <a:lnTo>
                    <a:pt x="2509" y="244"/>
                  </a:lnTo>
                  <a:lnTo>
                    <a:pt x="5870" y="4531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4" name="Shape 174"/>
            <p:cNvSpPr/>
            <p:nvPr/>
          </p:nvSpPr>
          <p:spPr>
            <a:xfrm>
              <a:off x="1974225" y="468875"/>
              <a:ext cx="232600" cy="179025"/>
            </a:xfrm>
            <a:custGeom>
              <a:avLst/>
              <a:gdLst/>
              <a:ahLst/>
              <a:cxnLst/>
              <a:rect l="0" t="0" r="0" b="0"/>
              <a:pathLst>
                <a:path w="9304" h="7161" fill="none" extrusionOk="0">
                  <a:moveTo>
                    <a:pt x="0" y="3995"/>
                  </a:moveTo>
                  <a:lnTo>
                    <a:pt x="2923" y="244"/>
                  </a:lnTo>
                  <a:lnTo>
                    <a:pt x="2923" y="244"/>
                  </a:lnTo>
                  <a:lnTo>
                    <a:pt x="3020" y="147"/>
                  </a:lnTo>
                  <a:lnTo>
                    <a:pt x="3142" y="49"/>
                  </a:lnTo>
                  <a:lnTo>
                    <a:pt x="3264" y="1"/>
                  </a:lnTo>
                  <a:lnTo>
                    <a:pt x="3410" y="1"/>
                  </a:lnTo>
                  <a:lnTo>
                    <a:pt x="3532" y="1"/>
                  </a:lnTo>
                  <a:lnTo>
                    <a:pt x="3678" y="49"/>
                  </a:lnTo>
                  <a:lnTo>
                    <a:pt x="3800" y="147"/>
                  </a:lnTo>
                  <a:lnTo>
                    <a:pt x="3897" y="244"/>
                  </a:lnTo>
                  <a:lnTo>
                    <a:pt x="9304" y="7161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5" name="Shape 175"/>
            <p:cNvSpPr/>
            <p:nvPr/>
          </p:nvSpPr>
          <p:spPr>
            <a:xfrm>
              <a:off x="2169675" y="396425"/>
              <a:ext cx="97450" cy="97450"/>
            </a:xfrm>
            <a:custGeom>
              <a:avLst/>
              <a:gdLst/>
              <a:ahLst/>
              <a:cxnLst/>
              <a:rect l="0" t="0" r="0" b="0"/>
              <a:pathLst>
                <a:path w="3898" h="3898" fill="none" extrusionOk="0">
                  <a:moveTo>
                    <a:pt x="1949" y="3897"/>
                  </a:moveTo>
                  <a:lnTo>
                    <a:pt x="1949" y="3897"/>
                  </a:lnTo>
                  <a:lnTo>
                    <a:pt x="1754" y="3897"/>
                  </a:lnTo>
                  <a:lnTo>
                    <a:pt x="1559" y="3873"/>
                  </a:lnTo>
                  <a:lnTo>
                    <a:pt x="1364" y="3824"/>
                  </a:lnTo>
                  <a:lnTo>
                    <a:pt x="1194" y="3751"/>
                  </a:lnTo>
                  <a:lnTo>
                    <a:pt x="1023" y="3678"/>
                  </a:lnTo>
                  <a:lnTo>
                    <a:pt x="853" y="3580"/>
                  </a:lnTo>
                  <a:lnTo>
                    <a:pt x="707" y="3459"/>
                  </a:lnTo>
                  <a:lnTo>
                    <a:pt x="560" y="3337"/>
                  </a:lnTo>
                  <a:lnTo>
                    <a:pt x="439" y="3191"/>
                  </a:lnTo>
                  <a:lnTo>
                    <a:pt x="317" y="3045"/>
                  </a:lnTo>
                  <a:lnTo>
                    <a:pt x="220" y="2874"/>
                  </a:lnTo>
                  <a:lnTo>
                    <a:pt x="146" y="2704"/>
                  </a:lnTo>
                  <a:lnTo>
                    <a:pt x="73" y="2533"/>
                  </a:lnTo>
                  <a:lnTo>
                    <a:pt x="25" y="2338"/>
                  </a:lnTo>
                  <a:lnTo>
                    <a:pt x="0" y="2168"/>
                  </a:lnTo>
                  <a:lnTo>
                    <a:pt x="0" y="1949"/>
                  </a:lnTo>
                  <a:lnTo>
                    <a:pt x="0" y="1949"/>
                  </a:lnTo>
                  <a:lnTo>
                    <a:pt x="0" y="1754"/>
                  </a:lnTo>
                  <a:lnTo>
                    <a:pt x="25" y="1559"/>
                  </a:lnTo>
                  <a:lnTo>
                    <a:pt x="73" y="1389"/>
                  </a:lnTo>
                  <a:lnTo>
                    <a:pt x="146" y="1194"/>
                  </a:lnTo>
                  <a:lnTo>
                    <a:pt x="220" y="1023"/>
                  </a:lnTo>
                  <a:lnTo>
                    <a:pt x="317" y="877"/>
                  </a:lnTo>
                  <a:lnTo>
                    <a:pt x="439" y="707"/>
                  </a:lnTo>
                  <a:lnTo>
                    <a:pt x="560" y="585"/>
                  </a:lnTo>
                  <a:lnTo>
                    <a:pt x="707" y="463"/>
                  </a:lnTo>
                  <a:lnTo>
                    <a:pt x="853" y="341"/>
                  </a:lnTo>
                  <a:lnTo>
                    <a:pt x="1023" y="244"/>
                  </a:lnTo>
                  <a:lnTo>
                    <a:pt x="1194" y="171"/>
                  </a:lnTo>
                  <a:lnTo>
                    <a:pt x="1364" y="98"/>
                  </a:lnTo>
                  <a:lnTo>
                    <a:pt x="1559" y="49"/>
                  </a:lnTo>
                  <a:lnTo>
                    <a:pt x="1754" y="25"/>
                  </a:lnTo>
                  <a:lnTo>
                    <a:pt x="1949" y="0"/>
                  </a:lnTo>
                  <a:lnTo>
                    <a:pt x="1949" y="0"/>
                  </a:lnTo>
                  <a:lnTo>
                    <a:pt x="2144" y="25"/>
                  </a:lnTo>
                  <a:lnTo>
                    <a:pt x="2338" y="49"/>
                  </a:lnTo>
                  <a:lnTo>
                    <a:pt x="2533" y="98"/>
                  </a:lnTo>
                  <a:lnTo>
                    <a:pt x="2704" y="171"/>
                  </a:lnTo>
                  <a:lnTo>
                    <a:pt x="2874" y="244"/>
                  </a:lnTo>
                  <a:lnTo>
                    <a:pt x="3020" y="341"/>
                  </a:lnTo>
                  <a:lnTo>
                    <a:pt x="3191" y="463"/>
                  </a:lnTo>
                  <a:lnTo>
                    <a:pt x="3313" y="585"/>
                  </a:lnTo>
                  <a:lnTo>
                    <a:pt x="3459" y="707"/>
                  </a:lnTo>
                  <a:lnTo>
                    <a:pt x="3556" y="877"/>
                  </a:lnTo>
                  <a:lnTo>
                    <a:pt x="3654" y="1023"/>
                  </a:lnTo>
                  <a:lnTo>
                    <a:pt x="3727" y="1194"/>
                  </a:lnTo>
                  <a:lnTo>
                    <a:pt x="3800" y="1389"/>
                  </a:lnTo>
                  <a:lnTo>
                    <a:pt x="3848" y="1559"/>
                  </a:lnTo>
                  <a:lnTo>
                    <a:pt x="3873" y="1754"/>
                  </a:lnTo>
                  <a:lnTo>
                    <a:pt x="3897" y="1949"/>
                  </a:lnTo>
                  <a:lnTo>
                    <a:pt x="3897" y="1949"/>
                  </a:lnTo>
                  <a:lnTo>
                    <a:pt x="3873" y="2168"/>
                  </a:lnTo>
                  <a:lnTo>
                    <a:pt x="3848" y="2338"/>
                  </a:lnTo>
                  <a:lnTo>
                    <a:pt x="3800" y="2533"/>
                  </a:lnTo>
                  <a:lnTo>
                    <a:pt x="3727" y="2704"/>
                  </a:lnTo>
                  <a:lnTo>
                    <a:pt x="3654" y="2874"/>
                  </a:lnTo>
                  <a:lnTo>
                    <a:pt x="3556" y="3045"/>
                  </a:lnTo>
                  <a:lnTo>
                    <a:pt x="3459" y="3191"/>
                  </a:lnTo>
                  <a:lnTo>
                    <a:pt x="3313" y="3337"/>
                  </a:lnTo>
                  <a:lnTo>
                    <a:pt x="3191" y="3459"/>
                  </a:lnTo>
                  <a:lnTo>
                    <a:pt x="3020" y="3580"/>
                  </a:lnTo>
                  <a:lnTo>
                    <a:pt x="2874" y="3678"/>
                  </a:lnTo>
                  <a:lnTo>
                    <a:pt x="2704" y="3751"/>
                  </a:lnTo>
                  <a:lnTo>
                    <a:pt x="2533" y="3824"/>
                  </a:lnTo>
                  <a:lnTo>
                    <a:pt x="2338" y="3873"/>
                  </a:lnTo>
                  <a:lnTo>
                    <a:pt x="2144" y="3897"/>
                  </a:lnTo>
                  <a:lnTo>
                    <a:pt x="1949" y="3897"/>
                  </a:lnTo>
                  <a:lnTo>
                    <a:pt x="1949" y="3897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38" y="1526898"/>
            <a:ext cx="4084123" cy="3063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9674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7" name="Shape 167"/>
          <p:cNvCxnSpPr/>
          <p:nvPr/>
        </p:nvCxnSpPr>
        <p:spPr>
          <a:xfrm>
            <a:off x="-6450" y="1131725"/>
            <a:ext cx="9150599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69" name="Shape 169"/>
          <p:cNvSpPr/>
          <p:nvPr/>
        </p:nvSpPr>
        <p:spPr>
          <a:xfrm>
            <a:off x="625400" y="736699"/>
            <a:ext cx="790199" cy="790199"/>
          </a:xfrm>
          <a:prstGeom prst="ellipse">
            <a:avLst/>
          </a:prstGeom>
          <a:solidFill>
            <a:srgbClr val="FFCD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170" name="Shape 170"/>
          <p:cNvGrpSpPr/>
          <p:nvPr/>
        </p:nvGrpSpPr>
        <p:grpSpPr>
          <a:xfrm>
            <a:off x="842317" y="975119"/>
            <a:ext cx="356203" cy="313212"/>
            <a:chOff x="1929775" y="320925"/>
            <a:chExt cx="423800" cy="372650"/>
          </a:xfrm>
        </p:grpSpPr>
        <p:sp>
          <p:nvSpPr>
            <p:cNvPr id="171" name="Shape 171"/>
            <p:cNvSpPr/>
            <p:nvPr/>
          </p:nvSpPr>
          <p:spPr>
            <a:xfrm>
              <a:off x="1929775" y="320925"/>
              <a:ext cx="423800" cy="372650"/>
            </a:xfrm>
            <a:custGeom>
              <a:avLst/>
              <a:gdLst/>
              <a:ahLst/>
              <a:cxnLst/>
              <a:rect l="0" t="0" r="0" b="0"/>
              <a:pathLst>
                <a:path w="16952" h="14906" fill="none" extrusionOk="0">
                  <a:moveTo>
                    <a:pt x="16172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3"/>
                  </a:lnTo>
                  <a:lnTo>
                    <a:pt x="341" y="146"/>
                  </a:lnTo>
                  <a:lnTo>
                    <a:pt x="220" y="244"/>
                  </a:lnTo>
                  <a:lnTo>
                    <a:pt x="122" y="341"/>
                  </a:lnTo>
                  <a:lnTo>
                    <a:pt x="74" y="487"/>
                  </a:lnTo>
                  <a:lnTo>
                    <a:pt x="25" y="634"/>
                  </a:lnTo>
                  <a:lnTo>
                    <a:pt x="0" y="780"/>
                  </a:lnTo>
                  <a:lnTo>
                    <a:pt x="0" y="14126"/>
                  </a:lnTo>
                  <a:lnTo>
                    <a:pt x="0" y="14126"/>
                  </a:lnTo>
                  <a:lnTo>
                    <a:pt x="25" y="14272"/>
                  </a:lnTo>
                  <a:lnTo>
                    <a:pt x="74" y="14418"/>
                  </a:lnTo>
                  <a:lnTo>
                    <a:pt x="122" y="14565"/>
                  </a:lnTo>
                  <a:lnTo>
                    <a:pt x="220" y="14662"/>
                  </a:lnTo>
                  <a:lnTo>
                    <a:pt x="341" y="14759"/>
                  </a:lnTo>
                  <a:lnTo>
                    <a:pt x="488" y="14832"/>
                  </a:lnTo>
                  <a:lnTo>
                    <a:pt x="634" y="14881"/>
                  </a:lnTo>
                  <a:lnTo>
                    <a:pt x="780" y="14906"/>
                  </a:lnTo>
                  <a:lnTo>
                    <a:pt x="16172" y="14906"/>
                  </a:lnTo>
                  <a:lnTo>
                    <a:pt x="16172" y="14906"/>
                  </a:lnTo>
                  <a:lnTo>
                    <a:pt x="16318" y="14881"/>
                  </a:lnTo>
                  <a:lnTo>
                    <a:pt x="16464" y="14832"/>
                  </a:lnTo>
                  <a:lnTo>
                    <a:pt x="16611" y="14759"/>
                  </a:lnTo>
                  <a:lnTo>
                    <a:pt x="16732" y="14662"/>
                  </a:lnTo>
                  <a:lnTo>
                    <a:pt x="16830" y="14565"/>
                  </a:lnTo>
                  <a:lnTo>
                    <a:pt x="16878" y="14418"/>
                  </a:lnTo>
                  <a:lnTo>
                    <a:pt x="16927" y="14272"/>
                  </a:lnTo>
                  <a:lnTo>
                    <a:pt x="16952" y="14126"/>
                  </a:lnTo>
                  <a:lnTo>
                    <a:pt x="16952" y="780"/>
                  </a:lnTo>
                  <a:lnTo>
                    <a:pt x="16952" y="780"/>
                  </a:lnTo>
                  <a:lnTo>
                    <a:pt x="16927" y="634"/>
                  </a:lnTo>
                  <a:lnTo>
                    <a:pt x="16878" y="487"/>
                  </a:lnTo>
                  <a:lnTo>
                    <a:pt x="16830" y="341"/>
                  </a:lnTo>
                  <a:lnTo>
                    <a:pt x="16732" y="244"/>
                  </a:lnTo>
                  <a:lnTo>
                    <a:pt x="16611" y="146"/>
                  </a:lnTo>
                  <a:lnTo>
                    <a:pt x="16464" y="73"/>
                  </a:lnTo>
                  <a:lnTo>
                    <a:pt x="16318" y="25"/>
                  </a:lnTo>
                  <a:lnTo>
                    <a:pt x="16172" y="0"/>
                  </a:lnTo>
                  <a:lnTo>
                    <a:pt x="1617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2" name="Shape 172"/>
            <p:cNvSpPr/>
            <p:nvPr/>
          </p:nvSpPr>
          <p:spPr>
            <a:xfrm>
              <a:off x="1954125" y="345275"/>
              <a:ext cx="375100" cy="323950"/>
            </a:xfrm>
            <a:custGeom>
              <a:avLst/>
              <a:gdLst/>
              <a:ahLst/>
              <a:cxnLst/>
              <a:rect l="0" t="0" r="0" b="0"/>
              <a:pathLst>
                <a:path w="15004" h="12958" fill="none" extrusionOk="0">
                  <a:moveTo>
                    <a:pt x="15003" y="12957"/>
                  </a:moveTo>
                  <a:lnTo>
                    <a:pt x="1" y="12957"/>
                  </a:lnTo>
                  <a:lnTo>
                    <a:pt x="1" y="0"/>
                  </a:lnTo>
                  <a:lnTo>
                    <a:pt x="15003" y="0"/>
                  </a:lnTo>
                  <a:lnTo>
                    <a:pt x="15003" y="12957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3" name="Shape 173"/>
            <p:cNvSpPr/>
            <p:nvPr/>
          </p:nvSpPr>
          <p:spPr>
            <a:xfrm>
              <a:off x="2162375" y="534625"/>
              <a:ext cx="146750" cy="113275"/>
            </a:xfrm>
            <a:custGeom>
              <a:avLst/>
              <a:gdLst/>
              <a:ahLst/>
              <a:cxnLst/>
              <a:rect l="0" t="0" r="0" b="0"/>
              <a:pathLst>
                <a:path w="5870" h="4531" fill="none" extrusionOk="0">
                  <a:moveTo>
                    <a:pt x="0" y="2266"/>
                  </a:moveTo>
                  <a:lnTo>
                    <a:pt x="1534" y="244"/>
                  </a:lnTo>
                  <a:lnTo>
                    <a:pt x="1534" y="244"/>
                  </a:lnTo>
                  <a:lnTo>
                    <a:pt x="1632" y="147"/>
                  </a:lnTo>
                  <a:lnTo>
                    <a:pt x="1754" y="50"/>
                  </a:lnTo>
                  <a:lnTo>
                    <a:pt x="1875" y="1"/>
                  </a:lnTo>
                  <a:lnTo>
                    <a:pt x="2022" y="1"/>
                  </a:lnTo>
                  <a:lnTo>
                    <a:pt x="2143" y="1"/>
                  </a:lnTo>
                  <a:lnTo>
                    <a:pt x="2289" y="50"/>
                  </a:lnTo>
                  <a:lnTo>
                    <a:pt x="2411" y="147"/>
                  </a:lnTo>
                  <a:lnTo>
                    <a:pt x="2509" y="244"/>
                  </a:lnTo>
                  <a:lnTo>
                    <a:pt x="5870" y="4531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4" name="Shape 174"/>
            <p:cNvSpPr/>
            <p:nvPr/>
          </p:nvSpPr>
          <p:spPr>
            <a:xfrm>
              <a:off x="1974225" y="468875"/>
              <a:ext cx="232600" cy="179025"/>
            </a:xfrm>
            <a:custGeom>
              <a:avLst/>
              <a:gdLst/>
              <a:ahLst/>
              <a:cxnLst/>
              <a:rect l="0" t="0" r="0" b="0"/>
              <a:pathLst>
                <a:path w="9304" h="7161" fill="none" extrusionOk="0">
                  <a:moveTo>
                    <a:pt x="0" y="3995"/>
                  </a:moveTo>
                  <a:lnTo>
                    <a:pt x="2923" y="244"/>
                  </a:lnTo>
                  <a:lnTo>
                    <a:pt x="2923" y="244"/>
                  </a:lnTo>
                  <a:lnTo>
                    <a:pt x="3020" y="147"/>
                  </a:lnTo>
                  <a:lnTo>
                    <a:pt x="3142" y="49"/>
                  </a:lnTo>
                  <a:lnTo>
                    <a:pt x="3264" y="1"/>
                  </a:lnTo>
                  <a:lnTo>
                    <a:pt x="3410" y="1"/>
                  </a:lnTo>
                  <a:lnTo>
                    <a:pt x="3532" y="1"/>
                  </a:lnTo>
                  <a:lnTo>
                    <a:pt x="3678" y="49"/>
                  </a:lnTo>
                  <a:lnTo>
                    <a:pt x="3800" y="147"/>
                  </a:lnTo>
                  <a:lnTo>
                    <a:pt x="3897" y="244"/>
                  </a:lnTo>
                  <a:lnTo>
                    <a:pt x="9304" y="7161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5" name="Shape 175"/>
            <p:cNvSpPr/>
            <p:nvPr/>
          </p:nvSpPr>
          <p:spPr>
            <a:xfrm>
              <a:off x="2169675" y="396425"/>
              <a:ext cx="97450" cy="97450"/>
            </a:xfrm>
            <a:custGeom>
              <a:avLst/>
              <a:gdLst/>
              <a:ahLst/>
              <a:cxnLst/>
              <a:rect l="0" t="0" r="0" b="0"/>
              <a:pathLst>
                <a:path w="3898" h="3898" fill="none" extrusionOk="0">
                  <a:moveTo>
                    <a:pt x="1949" y="3897"/>
                  </a:moveTo>
                  <a:lnTo>
                    <a:pt x="1949" y="3897"/>
                  </a:lnTo>
                  <a:lnTo>
                    <a:pt x="1754" y="3897"/>
                  </a:lnTo>
                  <a:lnTo>
                    <a:pt x="1559" y="3873"/>
                  </a:lnTo>
                  <a:lnTo>
                    <a:pt x="1364" y="3824"/>
                  </a:lnTo>
                  <a:lnTo>
                    <a:pt x="1194" y="3751"/>
                  </a:lnTo>
                  <a:lnTo>
                    <a:pt x="1023" y="3678"/>
                  </a:lnTo>
                  <a:lnTo>
                    <a:pt x="853" y="3580"/>
                  </a:lnTo>
                  <a:lnTo>
                    <a:pt x="707" y="3459"/>
                  </a:lnTo>
                  <a:lnTo>
                    <a:pt x="560" y="3337"/>
                  </a:lnTo>
                  <a:lnTo>
                    <a:pt x="439" y="3191"/>
                  </a:lnTo>
                  <a:lnTo>
                    <a:pt x="317" y="3045"/>
                  </a:lnTo>
                  <a:lnTo>
                    <a:pt x="220" y="2874"/>
                  </a:lnTo>
                  <a:lnTo>
                    <a:pt x="146" y="2704"/>
                  </a:lnTo>
                  <a:lnTo>
                    <a:pt x="73" y="2533"/>
                  </a:lnTo>
                  <a:lnTo>
                    <a:pt x="25" y="2338"/>
                  </a:lnTo>
                  <a:lnTo>
                    <a:pt x="0" y="2168"/>
                  </a:lnTo>
                  <a:lnTo>
                    <a:pt x="0" y="1949"/>
                  </a:lnTo>
                  <a:lnTo>
                    <a:pt x="0" y="1949"/>
                  </a:lnTo>
                  <a:lnTo>
                    <a:pt x="0" y="1754"/>
                  </a:lnTo>
                  <a:lnTo>
                    <a:pt x="25" y="1559"/>
                  </a:lnTo>
                  <a:lnTo>
                    <a:pt x="73" y="1389"/>
                  </a:lnTo>
                  <a:lnTo>
                    <a:pt x="146" y="1194"/>
                  </a:lnTo>
                  <a:lnTo>
                    <a:pt x="220" y="1023"/>
                  </a:lnTo>
                  <a:lnTo>
                    <a:pt x="317" y="877"/>
                  </a:lnTo>
                  <a:lnTo>
                    <a:pt x="439" y="707"/>
                  </a:lnTo>
                  <a:lnTo>
                    <a:pt x="560" y="585"/>
                  </a:lnTo>
                  <a:lnTo>
                    <a:pt x="707" y="463"/>
                  </a:lnTo>
                  <a:lnTo>
                    <a:pt x="853" y="341"/>
                  </a:lnTo>
                  <a:lnTo>
                    <a:pt x="1023" y="244"/>
                  </a:lnTo>
                  <a:lnTo>
                    <a:pt x="1194" y="171"/>
                  </a:lnTo>
                  <a:lnTo>
                    <a:pt x="1364" y="98"/>
                  </a:lnTo>
                  <a:lnTo>
                    <a:pt x="1559" y="49"/>
                  </a:lnTo>
                  <a:lnTo>
                    <a:pt x="1754" y="25"/>
                  </a:lnTo>
                  <a:lnTo>
                    <a:pt x="1949" y="0"/>
                  </a:lnTo>
                  <a:lnTo>
                    <a:pt x="1949" y="0"/>
                  </a:lnTo>
                  <a:lnTo>
                    <a:pt x="2144" y="25"/>
                  </a:lnTo>
                  <a:lnTo>
                    <a:pt x="2338" y="49"/>
                  </a:lnTo>
                  <a:lnTo>
                    <a:pt x="2533" y="98"/>
                  </a:lnTo>
                  <a:lnTo>
                    <a:pt x="2704" y="171"/>
                  </a:lnTo>
                  <a:lnTo>
                    <a:pt x="2874" y="244"/>
                  </a:lnTo>
                  <a:lnTo>
                    <a:pt x="3020" y="341"/>
                  </a:lnTo>
                  <a:lnTo>
                    <a:pt x="3191" y="463"/>
                  </a:lnTo>
                  <a:lnTo>
                    <a:pt x="3313" y="585"/>
                  </a:lnTo>
                  <a:lnTo>
                    <a:pt x="3459" y="707"/>
                  </a:lnTo>
                  <a:lnTo>
                    <a:pt x="3556" y="877"/>
                  </a:lnTo>
                  <a:lnTo>
                    <a:pt x="3654" y="1023"/>
                  </a:lnTo>
                  <a:lnTo>
                    <a:pt x="3727" y="1194"/>
                  </a:lnTo>
                  <a:lnTo>
                    <a:pt x="3800" y="1389"/>
                  </a:lnTo>
                  <a:lnTo>
                    <a:pt x="3848" y="1559"/>
                  </a:lnTo>
                  <a:lnTo>
                    <a:pt x="3873" y="1754"/>
                  </a:lnTo>
                  <a:lnTo>
                    <a:pt x="3897" y="1949"/>
                  </a:lnTo>
                  <a:lnTo>
                    <a:pt x="3897" y="1949"/>
                  </a:lnTo>
                  <a:lnTo>
                    <a:pt x="3873" y="2168"/>
                  </a:lnTo>
                  <a:lnTo>
                    <a:pt x="3848" y="2338"/>
                  </a:lnTo>
                  <a:lnTo>
                    <a:pt x="3800" y="2533"/>
                  </a:lnTo>
                  <a:lnTo>
                    <a:pt x="3727" y="2704"/>
                  </a:lnTo>
                  <a:lnTo>
                    <a:pt x="3654" y="2874"/>
                  </a:lnTo>
                  <a:lnTo>
                    <a:pt x="3556" y="3045"/>
                  </a:lnTo>
                  <a:lnTo>
                    <a:pt x="3459" y="3191"/>
                  </a:lnTo>
                  <a:lnTo>
                    <a:pt x="3313" y="3337"/>
                  </a:lnTo>
                  <a:lnTo>
                    <a:pt x="3191" y="3459"/>
                  </a:lnTo>
                  <a:lnTo>
                    <a:pt x="3020" y="3580"/>
                  </a:lnTo>
                  <a:lnTo>
                    <a:pt x="2874" y="3678"/>
                  </a:lnTo>
                  <a:lnTo>
                    <a:pt x="2704" y="3751"/>
                  </a:lnTo>
                  <a:lnTo>
                    <a:pt x="2533" y="3824"/>
                  </a:lnTo>
                  <a:lnTo>
                    <a:pt x="2338" y="3873"/>
                  </a:lnTo>
                  <a:lnTo>
                    <a:pt x="2144" y="3897"/>
                  </a:lnTo>
                  <a:lnTo>
                    <a:pt x="1949" y="3897"/>
                  </a:lnTo>
                  <a:lnTo>
                    <a:pt x="1949" y="3897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pic>
        <p:nvPicPr>
          <p:cNvPr id="8" name="Obrázo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27" y="1757547"/>
            <a:ext cx="3693100" cy="2769825"/>
          </a:xfrm>
          <a:prstGeom prst="rect">
            <a:avLst/>
          </a:prstGeom>
        </p:spPr>
      </p:pic>
      <p:sp>
        <p:nvSpPr>
          <p:cNvPr id="13" name="Shape 166">
            <a:extLst>
              <a:ext uri="{FF2B5EF4-FFF2-40B4-BE49-F238E27FC236}">
                <a16:creationId xmlns:a16="http://schemas.microsoft.com/office/drawing/2014/main" id="{907D48D6-B2F8-4BE8-82BE-6AE853C65715}"/>
              </a:ext>
            </a:extLst>
          </p:cNvPr>
          <p:cNvSpPr txBox="1">
            <a:spLocks/>
          </p:cNvSpPr>
          <p:nvPr/>
        </p:nvSpPr>
        <p:spPr>
          <a:xfrm>
            <a:off x="4557805" y="1315309"/>
            <a:ext cx="4173000" cy="3654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Char char="◉"/>
              <a:defRPr sz="24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20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20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pPr>
              <a:spcBef>
                <a:spcPts val="0"/>
              </a:spcBef>
              <a:buClr>
                <a:schemeClr val="dk1"/>
              </a:buClr>
              <a:buSzPct val="55000"/>
              <a:buFont typeface="Quattrocento Sans"/>
              <a:buNone/>
            </a:pPr>
            <a:r>
              <a:rPr lang="en-GB" sz="2000" b="1" dirty="0">
                <a:solidFill>
                  <a:schemeClr val="dk1"/>
                </a:solidFill>
                <a:highlight>
                  <a:srgbClr val="FFCD00"/>
                </a:highlight>
                <a:latin typeface="Lora"/>
                <a:ea typeface="Lora"/>
                <a:cs typeface="Lora"/>
                <a:sym typeface="Lora"/>
              </a:rPr>
              <a:t>Threats of PB</a:t>
            </a:r>
          </a:p>
          <a:p>
            <a:pPr>
              <a:spcBef>
                <a:spcPts val="0"/>
              </a:spcBef>
              <a:buClr>
                <a:schemeClr val="dk1"/>
              </a:buClr>
              <a:buSzPct val="55000"/>
              <a:buFont typeface="Quattrocento Sans"/>
              <a:buNone/>
            </a:pPr>
            <a:endParaRPr lang="en-GB" sz="2000" b="1" dirty="0">
              <a:solidFill>
                <a:schemeClr val="dk1"/>
              </a:solidFill>
              <a:highlight>
                <a:srgbClr val="FFCD00"/>
              </a:highlight>
              <a:latin typeface="Lora"/>
              <a:ea typeface="Lora"/>
              <a:cs typeface="Lora"/>
              <a:sym typeface="Lora"/>
            </a:endParaRPr>
          </a:p>
          <a:p>
            <a:pPr marL="5715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000" dirty="0"/>
              <a:t>Kidnapping of PB</a:t>
            </a:r>
          </a:p>
          <a:p>
            <a:pPr marL="5715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000" dirty="0"/>
              <a:t>Missing of rules</a:t>
            </a:r>
          </a:p>
          <a:p>
            <a:pPr marL="5715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000" dirty="0"/>
              <a:t>Politicians do not accept decision made by people</a:t>
            </a:r>
          </a:p>
          <a:p>
            <a:pPr marL="5715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5715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GB" sz="2000" dirty="0"/>
          </a:p>
          <a:p>
            <a:pPr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endParaRPr lang="en-GB" sz="2000" dirty="0">
              <a:latin typeface="Lora"/>
              <a:sym typeface="Lora"/>
            </a:endParaRPr>
          </a:p>
        </p:txBody>
      </p:sp>
    </p:spTree>
    <p:extLst>
      <p:ext uri="{BB962C8B-B14F-4D97-AF65-F5344CB8AC3E}">
        <p14:creationId xmlns:p14="http://schemas.microsoft.com/office/powerpoint/2010/main" val="11586788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Shape 309"/>
          <p:cNvSpPr txBox="1">
            <a:spLocks noGrp="1"/>
          </p:cNvSpPr>
          <p:nvPr>
            <p:ph type="title"/>
          </p:nvPr>
        </p:nvSpPr>
        <p:spPr>
          <a:xfrm>
            <a:off x="1381250" y="922668"/>
            <a:ext cx="3878399" cy="4355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/>
            <a:r>
              <a:rPr lang="en-GB" dirty="0"/>
              <a:t>Advantages of PB </a:t>
            </a:r>
          </a:p>
        </p:txBody>
      </p:sp>
      <p:sp>
        <p:nvSpPr>
          <p:cNvPr id="310" name="Shape 310"/>
          <p:cNvSpPr txBox="1">
            <a:spLocks noGrp="1"/>
          </p:cNvSpPr>
          <p:nvPr>
            <p:ph type="body" idx="1"/>
          </p:nvPr>
        </p:nvSpPr>
        <p:spPr>
          <a:xfrm>
            <a:off x="1381250" y="1638975"/>
            <a:ext cx="2333999" cy="1211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GB" sz="1200" b="1" dirty="0">
                <a:highlight>
                  <a:srgbClr val="FFCD00"/>
                </a:highlight>
              </a:rPr>
              <a:t>Space for ideas </a:t>
            </a:r>
            <a:endParaRPr lang="en-GB" sz="1200" dirty="0"/>
          </a:p>
          <a:p>
            <a:pPr lvl="0">
              <a:buNone/>
            </a:pPr>
            <a:r>
              <a:rPr lang="en-GB" sz="1200" dirty="0"/>
              <a:t>Everyone has a opportunity to be involved and presents his idea to improve the municipality</a:t>
            </a:r>
          </a:p>
        </p:txBody>
      </p:sp>
      <p:sp>
        <p:nvSpPr>
          <p:cNvPr id="311" name="Shape 311"/>
          <p:cNvSpPr txBox="1">
            <a:spLocks noGrp="1"/>
          </p:cNvSpPr>
          <p:nvPr>
            <p:ph type="body" idx="2"/>
          </p:nvPr>
        </p:nvSpPr>
        <p:spPr>
          <a:xfrm>
            <a:off x="3834914" y="1638975"/>
            <a:ext cx="2333999" cy="1211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GB" sz="1200" b="1" dirty="0">
                <a:highlight>
                  <a:srgbClr val="FFCD00"/>
                </a:highlight>
              </a:rPr>
              <a:t>Support for community life</a:t>
            </a:r>
          </a:p>
          <a:p>
            <a:pPr lvl="0">
              <a:buNone/>
            </a:pPr>
            <a:r>
              <a:rPr lang="en-GB" sz="1200" dirty="0"/>
              <a:t>The PB support networking between various communities in the municipality or people with the same interests </a:t>
            </a:r>
          </a:p>
        </p:txBody>
      </p:sp>
      <p:sp>
        <p:nvSpPr>
          <p:cNvPr id="312" name="Shape 312"/>
          <p:cNvSpPr txBox="1">
            <a:spLocks noGrp="1"/>
          </p:cNvSpPr>
          <p:nvPr>
            <p:ph type="body" idx="3"/>
          </p:nvPr>
        </p:nvSpPr>
        <p:spPr>
          <a:xfrm>
            <a:off x="6288578" y="1638975"/>
            <a:ext cx="2333999" cy="1211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GB" sz="1200" b="1" dirty="0">
                <a:highlight>
                  <a:srgbClr val="FFCD00"/>
                </a:highlight>
              </a:rPr>
              <a:t>Learning </a:t>
            </a:r>
          </a:p>
          <a:p>
            <a:pPr lvl="0">
              <a:buNone/>
            </a:pPr>
            <a:r>
              <a:rPr lang="en-GB" sz="1200" dirty="0"/>
              <a:t>It is a opportunity to learn something new from others who are participating </a:t>
            </a:r>
          </a:p>
          <a:p>
            <a:pPr lvl="0" rtl="0">
              <a:spcBef>
                <a:spcPts val="0"/>
              </a:spcBef>
              <a:buNone/>
            </a:pPr>
            <a:endParaRPr lang="en-GB" sz="1200" dirty="0"/>
          </a:p>
        </p:txBody>
      </p:sp>
      <p:sp>
        <p:nvSpPr>
          <p:cNvPr id="313" name="Shape 313"/>
          <p:cNvSpPr txBox="1">
            <a:spLocks noGrp="1"/>
          </p:cNvSpPr>
          <p:nvPr>
            <p:ph type="body" idx="1"/>
          </p:nvPr>
        </p:nvSpPr>
        <p:spPr>
          <a:xfrm>
            <a:off x="1381250" y="3237224"/>
            <a:ext cx="2333999" cy="1211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GB" sz="1200" b="1" dirty="0">
                <a:highlight>
                  <a:srgbClr val="FFCD00"/>
                </a:highlight>
              </a:rPr>
              <a:t>Monitoring of needs</a:t>
            </a:r>
          </a:p>
          <a:p>
            <a:pPr lvl="0">
              <a:buNone/>
            </a:pPr>
            <a:r>
              <a:rPr lang="en-GB" sz="1200" dirty="0"/>
              <a:t>The municipality receives feedback from its citizens about the daily life in city and their needs</a:t>
            </a:r>
          </a:p>
        </p:txBody>
      </p:sp>
      <p:grpSp>
        <p:nvGrpSpPr>
          <p:cNvPr id="316" name="Shape 316"/>
          <p:cNvGrpSpPr/>
          <p:nvPr/>
        </p:nvGrpSpPr>
        <p:grpSpPr>
          <a:xfrm>
            <a:off x="916458" y="1019750"/>
            <a:ext cx="214624" cy="214624"/>
            <a:chOff x="2594050" y="1631825"/>
            <a:chExt cx="439625" cy="439625"/>
          </a:xfrm>
        </p:grpSpPr>
        <p:sp>
          <p:nvSpPr>
            <p:cNvPr id="317" name="Shape 3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0" t="0" r="0" b="0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18" name="Shape 318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0" t="0" r="0" b="0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19" name="Shape 319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0" t="0" r="0" b="0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20" name="Shape 320"/>
            <p:cNvSpPr/>
            <p:nvPr/>
          </p:nvSpPr>
          <p:spPr>
            <a:xfrm>
              <a:off x="2814911" y="1754061"/>
              <a:ext cx="49950" cy="49950"/>
            </a:xfrm>
            <a:custGeom>
              <a:avLst/>
              <a:gdLst/>
              <a:ahLst/>
              <a:cxnLst/>
              <a:rect l="0" t="0" r="0" b="0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3" name="Shape 313">
            <a:extLst>
              <a:ext uri="{FF2B5EF4-FFF2-40B4-BE49-F238E27FC236}">
                <a16:creationId xmlns:a16="http://schemas.microsoft.com/office/drawing/2014/main" id="{12C01CB7-E381-4382-B044-683AC6DFCCFE}"/>
              </a:ext>
            </a:extLst>
          </p:cNvPr>
          <p:cNvSpPr txBox="1">
            <a:spLocks/>
          </p:cNvSpPr>
          <p:nvPr/>
        </p:nvSpPr>
        <p:spPr>
          <a:xfrm>
            <a:off x="3867649" y="3237224"/>
            <a:ext cx="2333999" cy="1211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Char char="◉"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D00"/>
              </a:buClr>
              <a:buSzPct val="100000"/>
              <a:buFont typeface="Quattrocento Sans"/>
              <a:buNone/>
              <a:defRPr sz="1800" b="0" i="0" u="none" strike="noStrike" cap="none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9pPr>
          </a:lstStyle>
          <a:p>
            <a:pPr>
              <a:buFont typeface="Quattrocento Sans"/>
              <a:buNone/>
            </a:pPr>
            <a:r>
              <a:rPr lang="en-GB" sz="1200" b="1" dirty="0">
                <a:highlight>
                  <a:srgbClr val="FFCD00"/>
                </a:highlight>
              </a:rPr>
              <a:t>Involve citizens</a:t>
            </a:r>
          </a:p>
          <a:p>
            <a:pPr>
              <a:buNone/>
            </a:pPr>
            <a:r>
              <a:rPr lang="en-GB" sz="1200" dirty="0"/>
              <a:t>Achieve active involvement by members of a community in a decision making process</a:t>
            </a:r>
          </a:p>
        </p:txBody>
      </p:sp>
    </p:spTree>
    <p:extLst>
      <p:ext uri="{BB962C8B-B14F-4D97-AF65-F5344CB8AC3E}">
        <p14:creationId xmlns:p14="http://schemas.microsoft.com/office/powerpoint/2010/main" val="41223497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6" name="Shape 376"/>
          <p:cNvCxnSpPr/>
          <p:nvPr/>
        </p:nvCxnSpPr>
        <p:spPr>
          <a:xfrm>
            <a:off x="6450" y="1428750"/>
            <a:ext cx="2397299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377" name="Shape 377"/>
          <p:cNvSpPr txBox="1">
            <a:spLocks noGrp="1"/>
          </p:cNvSpPr>
          <p:nvPr>
            <p:ph type="ctrTitle" idx="4294967295"/>
          </p:nvPr>
        </p:nvSpPr>
        <p:spPr>
          <a:xfrm>
            <a:off x="2371625" y="816550"/>
            <a:ext cx="4908000" cy="11597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sk-SK" sz="4800" dirty="0" err="1"/>
              <a:t>Thank</a:t>
            </a:r>
            <a:r>
              <a:rPr lang="sk-SK" sz="4800" dirty="0"/>
              <a:t> </a:t>
            </a:r>
            <a:r>
              <a:rPr lang="sk-SK" sz="4800" dirty="0" err="1"/>
              <a:t>you</a:t>
            </a:r>
            <a:r>
              <a:rPr lang="en" sz="4800" dirty="0"/>
              <a:t>!</a:t>
            </a:r>
          </a:p>
        </p:txBody>
      </p:sp>
      <p:cxnSp>
        <p:nvCxnSpPr>
          <p:cNvPr id="378" name="Shape 378"/>
          <p:cNvCxnSpPr/>
          <p:nvPr/>
        </p:nvCxnSpPr>
        <p:spPr>
          <a:xfrm>
            <a:off x="5589800" y="1428750"/>
            <a:ext cx="3554100" cy="0"/>
          </a:xfrm>
          <a:prstGeom prst="straightConnector1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379" name="Shape 379"/>
          <p:cNvSpPr/>
          <p:nvPr/>
        </p:nvSpPr>
        <p:spPr>
          <a:xfrm>
            <a:off x="831925" y="859175"/>
            <a:ext cx="1139100" cy="1139100"/>
          </a:xfrm>
          <a:prstGeom prst="ellipse">
            <a:avLst/>
          </a:prstGeom>
          <a:solidFill>
            <a:srgbClr val="FFCD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380" name="Shape 380"/>
          <p:cNvGrpSpPr/>
          <p:nvPr/>
        </p:nvGrpSpPr>
        <p:grpSpPr>
          <a:xfrm>
            <a:off x="1148888" y="1190759"/>
            <a:ext cx="505722" cy="475767"/>
            <a:chOff x="5972700" y="2330200"/>
            <a:chExt cx="411625" cy="387275"/>
          </a:xfrm>
        </p:grpSpPr>
        <p:sp>
          <p:nvSpPr>
            <p:cNvPr id="381" name="Shape 381"/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gdLst/>
              <a:ahLst/>
              <a:cxnLst/>
              <a:rect l="0" t="0" r="0" b="0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82" name="Shape 382"/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gdLst/>
              <a:ahLst/>
              <a:cxnLst/>
              <a:rect l="0" t="0" r="0" b="0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952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3" name="BlokTextu 2"/>
          <p:cNvSpPr txBox="1"/>
          <p:nvPr/>
        </p:nvSpPr>
        <p:spPr>
          <a:xfrm>
            <a:off x="2403749" y="2280235"/>
            <a:ext cx="523208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 err="1">
                <a:latin typeface="Quattrocento Sans"/>
                <a:ea typeface="Quattrocento Sans"/>
                <a:cs typeface="Quattrocento Sans"/>
                <a:sym typeface="Quattrocento Sans"/>
              </a:rPr>
              <a:t>Contact</a:t>
            </a:r>
            <a:r>
              <a:rPr lang="sk-SK" sz="2400" dirty="0">
                <a:latin typeface="Quattrocento Sans"/>
                <a:ea typeface="Quattrocento Sans"/>
                <a:cs typeface="Quattrocento Sans"/>
                <a:sym typeface="Quattrocento Sans"/>
              </a:rPr>
              <a:t> </a:t>
            </a:r>
            <a:r>
              <a:rPr lang="sk-SK" sz="2400" dirty="0" err="1">
                <a:latin typeface="Quattrocento Sans"/>
                <a:ea typeface="Quattrocento Sans"/>
                <a:cs typeface="Quattrocento Sans"/>
                <a:sym typeface="Quattrocento Sans"/>
              </a:rPr>
              <a:t>me</a:t>
            </a:r>
            <a:r>
              <a:rPr lang="sk-SK" sz="2400" dirty="0">
                <a:latin typeface="Quattrocento Sans"/>
                <a:ea typeface="Quattrocento Sans"/>
                <a:cs typeface="Quattrocento Sans"/>
                <a:sym typeface="Quattrocento Sans"/>
              </a:rPr>
              <a:t>:  </a:t>
            </a:r>
            <a:r>
              <a:rPr lang="sk-SK" sz="2400" dirty="0">
                <a:latin typeface="Quattrocento Sans"/>
                <a:ea typeface="Quattrocento Sans"/>
                <a:cs typeface="Quattrocento Sans"/>
                <a:sym typeface="Quattrocento Sans"/>
                <a:hlinkClick r:id="rId3"/>
              </a:rPr>
              <a:t>jakub.kmet2@gmail.com</a:t>
            </a:r>
            <a:r>
              <a:rPr lang="sk-SK" sz="2400" dirty="0">
                <a:latin typeface="Quattrocento Sans"/>
                <a:ea typeface="Quattrocento Sans"/>
                <a:cs typeface="Quattrocento Sans"/>
                <a:sym typeface="Quattrocento Sans"/>
              </a:rPr>
              <a:t>        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rnava_Template_2017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rnava_Template_2017" id="{B3868E23-3AD7-0449-8101-73FB4F2A1845}" vid="{FD1F6E13-FC93-7143-A541-7C5A8779C09B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Trnava_Template_2017</Template>
  <TotalTime>2065</TotalTime>
  <Words>474</Words>
  <Application>Microsoft Office PowerPoint</Application>
  <PresentationFormat>Prezentácia na obrazovke (16:9)</PresentationFormat>
  <Paragraphs>93</Paragraphs>
  <Slides>19</Slides>
  <Notes>14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19</vt:i4>
      </vt:variant>
    </vt:vector>
  </HeadingPairs>
  <TitlesOfParts>
    <vt:vector size="23" baseType="lpstr">
      <vt:lpstr>Arial</vt:lpstr>
      <vt:lpstr>Lora</vt:lpstr>
      <vt:lpstr>Quattrocento Sans</vt:lpstr>
      <vt:lpstr>Trnava_Template_2017</vt:lpstr>
      <vt:lpstr>Participatory budgeting (PB)  Slovak experiences </vt:lpstr>
      <vt:lpstr>Prezentácia programu PowerPoint</vt:lpstr>
      <vt:lpstr>Participation </vt:lpstr>
      <vt:lpstr>Prezentácia programu PowerPoint</vt:lpstr>
      <vt:lpstr>Participation</vt:lpstr>
      <vt:lpstr>Participatory processes</vt:lpstr>
      <vt:lpstr>Prezentácia programu PowerPoint</vt:lpstr>
      <vt:lpstr>Prezentácia programu PowerPoint</vt:lpstr>
      <vt:lpstr>89 500 €</vt:lpstr>
      <vt:lpstr>What PB is not</vt:lpstr>
      <vt:lpstr>What PB is</vt:lpstr>
      <vt:lpstr>Begining of PB</vt:lpstr>
      <vt:lpstr>Goals of PB in Trnava</vt:lpstr>
      <vt:lpstr>Prezentácia programu PowerPoint</vt:lpstr>
      <vt:lpstr>How it works in Trnava</vt:lpstr>
      <vt:lpstr>Prezentácia programu PowerPoint</vt:lpstr>
      <vt:lpstr>Prezentácia programu PowerPoint</vt:lpstr>
      <vt:lpstr>Advantages of PB </vt:lpstr>
      <vt:lpstr>Thank you!</vt:lpstr>
    </vt:vector>
  </TitlesOfParts>
  <Company>MsU Trnava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Toto je naša prezentácia</dc:title>
  <dc:creator>Jakub Kmeť</dc:creator>
  <cp:lastModifiedBy>Jakub Kmet</cp:lastModifiedBy>
  <cp:revision>106</cp:revision>
  <cp:lastPrinted>2017-11-28T15:28:19Z</cp:lastPrinted>
  <dcterms:created xsi:type="dcterms:W3CDTF">2017-11-09T08:40:20Z</dcterms:created>
  <dcterms:modified xsi:type="dcterms:W3CDTF">2018-03-20T05:23:49Z</dcterms:modified>
</cp:coreProperties>
</file>