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326" r:id="rId3"/>
    <p:sldId id="294" r:id="rId4"/>
    <p:sldId id="317" r:id="rId5"/>
    <p:sldId id="318" r:id="rId6"/>
    <p:sldId id="321" r:id="rId7"/>
    <p:sldId id="322" r:id="rId8"/>
    <p:sldId id="323" r:id="rId9"/>
    <p:sldId id="324" r:id="rId10"/>
    <p:sldId id="311" r:id="rId11"/>
    <p:sldId id="312" r:id="rId12"/>
    <p:sldId id="313" r:id="rId13"/>
    <p:sldId id="295" r:id="rId14"/>
    <p:sldId id="296" r:id="rId15"/>
    <p:sldId id="297" r:id="rId16"/>
    <p:sldId id="302" r:id="rId17"/>
    <p:sldId id="316" r:id="rId18"/>
    <p:sldId id="304" r:id="rId19"/>
    <p:sldId id="303" r:id="rId20"/>
    <p:sldId id="305" r:id="rId21"/>
    <p:sldId id="306" r:id="rId22"/>
    <p:sldId id="315" r:id="rId23"/>
    <p:sldId id="325" r:id="rId24"/>
    <p:sldId id="314" r:id="rId25"/>
    <p:sldId id="307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Moje%20dokumenty\Projekty\CIPE\Democracy%20vs%20Life%20expectancy_2019.xlsm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Moje%20dokumenty\Projekty\CIPE\Immigration%20Feeling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IPE\Demography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IPE\Omnibus%20k%20demokracii_prv&#233;%20grafy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IPE\Omnibus%20k%20demokracii_prv&#233;%20grafy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IPE\INEKO_tabulky_nov2016.xlsx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C:\Moje%20dokumenty\Projekty\CIPE\Grafy_MP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 smtClean="0"/>
              <a:t>Bohatstvo krajiny (HDP na hlavu) a kvalita demokracie</a:t>
            </a:r>
            <a:endParaRPr lang="it-IT"/>
          </a:p>
        </c:rich>
      </c:tx>
      <c:layout/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Hárok1!$D$1</c:f>
              <c:strCache>
                <c:ptCount val="1"/>
                <c:pt idx="0">
                  <c:v>GDP per capita in PPP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1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2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3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6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7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8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9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10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11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12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13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1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15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16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17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18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19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20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21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22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23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2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25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26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27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28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29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30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31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32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33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3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35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36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37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38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39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40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41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42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43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4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45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46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47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48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49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0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51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52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53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54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55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56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57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58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59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60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61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62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63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64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65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66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67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68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69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70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71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72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73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74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75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76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77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78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79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80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81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82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83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84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85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86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87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88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89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90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91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92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93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94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95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96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97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98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99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00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01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02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03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04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05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06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07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08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09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10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11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12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13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14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15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16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17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18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19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20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21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22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23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24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25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26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27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28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29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30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31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32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33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34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35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36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37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38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39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140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41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42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43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44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45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46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47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48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49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50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51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52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53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54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55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56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57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58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59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60"/>
            <c:invertIfNegative val="0"/>
            <c:bubble3D val="0"/>
            <c:spPr>
              <a:solidFill>
                <a:srgbClr val="00B050"/>
              </a:solidFill>
            </c:spPr>
          </c:dPt>
          <c:cat>
            <c:strRef>
              <c:f>Hárok1!$A$2:$A$162</c:f>
              <c:strCache>
                <c:ptCount val="161"/>
                <c:pt idx="0">
                  <c:v>Democratic Republic of Congo</c:v>
                </c:pt>
                <c:pt idx="1">
                  <c:v>Central African Republic</c:v>
                </c:pt>
                <c:pt idx="2">
                  <c:v>Chad</c:v>
                </c:pt>
                <c:pt idx="3">
                  <c:v>Turkmenistan</c:v>
                </c:pt>
                <c:pt idx="4">
                  <c:v>Equatorial Guinea</c:v>
                </c:pt>
                <c:pt idx="5">
                  <c:v>Tajikistan</c:v>
                </c:pt>
                <c:pt idx="6">
                  <c:v>Saudi Arabia</c:v>
                </c:pt>
                <c:pt idx="7">
                  <c:v>Yemen</c:v>
                </c:pt>
                <c:pt idx="8">
                  <c:v>Guinea-Bissau</c:v>
                </c:pt>
                <c:pt idx="9">
                  <c:v>Uzbekistan</c:v>
                </c:pt>
                <c:pt idx="10">
                  <c:v>Sudan</c:v>
                </c:pt>
                <c:pt idx="11">
                  <c:v>Libya</c:v>
                </c:pt>
                <c:pt idx="12">
                  <c:v>Burundi</c:v>
                </c:pt>
                <c:pt idx="13">
                  <c:v>Eritrea</c:v>
                </c:pt>
                <c:pt idx="14">
                  <c:v>Laos</c:v>
                </c:pt>
                <c:pt idx="15">
                  <c:v>Iran</c:v>
                </c:pt>
                <c:pt idx="16">
                  <c:v>Azerbaijan</c:v>
                </c:pt>
                <c:pt idx="17">
                  <c:v>Bahrain</c:v>
                </c:pt>
                <c:pt idx="18">
                  <c:v>United Arab Emirates</c:v>
                </c:pt>
                <c:pt idx="19">
                  <c:v>Djibouti</c:v>
                </c:pt>
                <c:pt idx="20">
                  <c:v>Kazakhstan</c:v>
                </c:pt>
                <c:pt idx="21">
                  <c:v>Russia</c:v>
                </c:pt>
                <c:pt idx="22">
                  <c:v>Afghanistan</c:v>
                </c:pt>
                <c:pt idx="23">
                  <c:v>Swaziland</c:v>
                </c:pt>
                <c:pt idx="24">
                  <c:v>Oman</c:v>
                </c:pt>
                <c:pt idx="25">
                  <c:v>Vietnam</c:v>
                </c:pt>
                <c:pt idx="26">
                  <c:v>Togo</c:v>
                </c:pt>
                <c:pt idx="27">
                  <c:v>Belarus</c:v>
                </c:pt>
                <c:pt idx="28">
                  <c:v>Guinea</c:v>
                </c:pt>
                <c:pt idx="29">
                  <c:v>Zimbabwe</c:v>
                </c:pt>
                <c:pt idx="30">
                  <c:v>Venezuela</c:v>
                </c:pt>
                <c:pt idx="31">
                  <c:v>Qatar</c:v>
                </c:pt>
                <c:pt idx="32">
                  <c:v>Cameroon</c:v>
                </c:pt>
                <c:pt idx="33">
                  <c:v>Congo</c:v>
                </c:pt>
                <c:pt idx="34">
                  <c:v>China</c:v>
                </c:pt>
                <c:pt idx="35">
                  <c:v>Rwanda</c:v>
                </c:pt>
                <c:pt idx="36">
                  <c:v>Ethiopia</c:v>
                </c:pt>
                <c:pt idx="37">
                  <c:v>Egypt</c:v>
                </c:pt>
                <c:pt idx="38">
                  <c:v>Algeria</c:v>
                </c:pt>
                <c:pt idx="39">
                  <c:v>Cambodia</c:v>
                </c:pt>
                <c:pt idx="40">
                  <c:v>Gabon</c:v>
                </c:pt>
                <c:pt idx="41">
                  <c:v>Angola</c:v>
                </c:pt>
                <c:pt idx="42">
                  <c:v>Nicaragua</c:v>
                </c:pt>
                <c:pt idx="43">
                  <c:v>Comoros</c:v>
                </c:pt>
                <c:pt idx="44">
                  <c:v>Niger</c:v>
                </c:pt>
                <c:pt idx="45">
                  <c:v>Mauritania</c:v>
                </c:pt>
                <c:pt idx="46">
                  <c:v>Myanmar</c:v>
                </c:pt>
                <c:pt idx="47">
                  <c:v>Mozambique</c:v>
                </c:pt>
                <c:pt idx="48">
                  <c:v>Kuwait</c:v>
                </c:pt>
                <c:pt idx="49">
                  <c:v>Jordan</c:v>
                </c:pt>
                <c:pt idx="50">
                  <c:v>Iraq</c:v>
                </c:pt>
                <c:pt idx="51">
                  <c:v>Côte d’Ivoire</c:v>
                </c:pt>
                <c:pt idx="52">
                  <c:v>Pakistan</c:v>
                </c:pt>
                <c:pt idx="53">
                  <c:v>Gambia</c:v>
                </c:pt>
                <c:pt idx="54">
                  <c:v>Turkey</c:v>
                </c:pt>
                <c:pt idx="55">
                  <c:v>Nigeria</c:v>
                </c:pt>
                <c:pt idx="56">
                  <c:v>Thailand</c:v>
                </c:pt>
                <c:pt idx="57">
                  <c:v>Lebanon</c:v>
                </c:pt>
                <c:pt idx="58">
                  <c:v>Sierra Leone</c:v>
                </c:pt>
                <c:pt idx="59">
                  <c:v>Burkina Faso</c:v>
                </c:pt>
                <c:pt idx="60">
                  <c:v>Armenia</c:v>
                </c:pt>
                <c:pt idx="61">
                  <c:v>Haiti</c:v>
                </c:pt>
                <c:pt idx="62">
                  <c:v>Bosnia and Herzegovina</c:v>
                </c:pt>
                <c:pt idx="63">
                  <c:v>Morocco</c:v>
                </c:pt>
                <c:pt idx="64">
                  <c:v>Kenya</c:v>
                </c:pt>
                <c:pt idx="65">
                  <c:v>Kyrgyzstan</c:v>
                </c:pt>
                <c:pt idx="66">
                  <c:v>Nepal</c:v>
                </c:pt>
                <c:pt idx="67">
                  <c:v>Uganda</c:v>
                </c:pt>
                <c:pt idx="68">
                  <c:v>Madagascar</c:v>
                </c:pt>
                <c:pt idx="69">
                  <c:v>Bhutan</c:v>
                </c:pt>
                <c:pt idx="70">
                  <c:v>Liberia</c:v>
                </c:pt>
                <c:pt idx="71">
                  <c:v>Mali</c:v>
                </c:pt>
                <c:pt idx="72">
                  <c:v>Tanzania</c:v>
                </c:pt>
                <c:pt idx="73">
                  <c:v>Malawi</c:v>
                </c:pt>
                <c:pt idx="74">
                  <c:v>Georgia</c:v>
                </c:pt>
                <c:pt idx="75">
                  <c:v>Bangladesh</c:v>
                </c:pt>
                <c:pt idx="76">
                  <c:v>Guatemala</c:v>
                </c:pt>
                <c:pt idx="77">
                  <c:v>Zambia</c:v>
                </c:pt>
                <c:pt idx="78">
                  <c:v>Honduras</c:v>
                </c:pt>
                <c:pt idx="79">
                  <c:v>Ukraine</c:v>
                </c:pt>
                <c:pt idx="80">
                  <c:v>Bolivia</c:v>
                </c:pt>
                <c:pt idx="81">
                  <c:v>Benin</c:v>
                </c:pt>
                <c:pt idx="82">
                  <c:v>Montenegro</c:v>
                </c:pt>
                <c:pt idx="83">
                  <c:v>Moldova</c:v>
                </c:pt>
                <c:pt idx="84">
                  <c:v>Fiji</c:v>
                </c:pt>
                <c:pt idx="85">
                  <c:v>Macedonia</c:v>
                </c:pt>
                <c:pt idx="86">
                  <c:v>El Salvador</c:v>
                </c:pt>
                <c:pt idx="87">
                  <c:v>Albania</c:v>
                </c:pt>
                <c:pt idx="88">
                  <c:v>Papua New Guinea</c:v>
                </c:pt>
                <c:pt idx="89">
                  <c:v>Senegal</c:v>
                </c:pt>
                <c:pt idx="90">
                  <c:v>Sri Lanka</c:v>
                </c:pt>
                <c:pt idx="91">
                  <c:v>Mexico</c:v>
                </c:pt>
                <c:pt idx="92">
                  <c:v>Paraguay</c:v>
                </c:pt>
                <c:pt idx="93">
                  <c:v>Namibia</c:v>
                </c:pt>
                <c:pt idx="94">
                  <c:v>Ecuador</c:v>
                </c:pt>
                <c:pt idx="95">
                  <c:v>Romania</c:v>
                </c:pt>
                <c:pt idx="96">
                  <c:v>Singapore</c:v>
                </c:pt>
                <c:pt idx="97">
                  <c:v>Indonesia</c:v>
                </c:pt>
                <c:pt idx="98">
                  <c:v>Tunisia</c:v>
                </c:pt>
                <c:pt idx="99">
                  <c:v>Serbia</c:v>
                </c:pt>
                <c:pt idx="100">
                  <c:v>Mongolia</c:v>
                </c:pt>
                <c:pt idx="101">
                  <c:v>Dominican Republic</c:v>
                </c:pt>
                <c:pt idx="102">
                  <c:v>Croatia</c:v>
                </c:pt>
                <c:pt idx="103">
                  <c:v>Peru</c:v>
                </c:pt>
                <c:pt idx="104">
                  <c:v>Ghana</c:v>
                </c:pt>
                <c:pt idx="105">
                  <c:v>Hungary</c:v>
                </c:pt>
                <c:pt idx="106">
                  <c:v>Lesotho</c:v>
                </c:pt>
                <c:pt idx="107">
                  <c:v>Guyana</c:v>
                </c:pt>
                <c:pt idx="108">
                  <c:v>Poland</c:v>
                </c:pt>
                <c:pt idx="109">
                  <c:v>Philippines</c:v>
                </c:pt>
                <c:pt idx="110">
                  <c:v>Malaysia</c:v>
                </c:pt>
                <c:pt idx="111">
                  <c:v>Colombia</c:v>
                </c:pt>
                <c:pt idx="112">
                  <c:v>Brazil</c:v>
                </c:pt>
                <c:pt idx="113">
                  <c:v>Suriname</c:v>
                </c:pt>
                <c:pt idx="114">
                  <c:v>Jamaica</c:v>
                </c:pt>
                <c:pt idx="115">
                  <c:v>Argentina</c:v>
                </c:pt>
                <c:pt idx="116">
                  <c:v>Bulgaria</c:v>
                </c:pt>
                <c:pt idx="117">
                  <c:v>Panama</c:v>
                </c:pt>
                <c:pt idx="118">
                  <c:v>Slovakia</c:v>
                </c:pt>
                <c:pt idx="119">
                  <c:v>Trinidad and Tobago</c:v>
                </c:pt>
                <c:pt idx="120">
                  <c:v>Timor-Leste</c:v>
                </c:pt>
                <c:pt idx="121">
                  <c:v>India</c:v>
                </c:pt>
                <c:pt idx="122">
                  <c:v>South Africa</c:v>
                </c:pt>
                <c:pt idx="123">
                  <c:v>Greece</c:v>
                </c:pt>
                <c:pt idx="124">
                  <c:v>Latvia</c:v>
                </c:pt>
                <c:pt idx="125">
                  <c:v>Lithuania</c:v>
                </c:pt>
                <c:pt idx="126">
                  <c:v>Slovenia</c:v>
                </c:pt>
                <c:pt idx="127">
                  <c:v>Cyprus</c:v>
                </c:pt>
                <c:pt idx="128">
                  <c:v>Czech Republic</c:v>
                </c:pt>
                <c:pt idx="129">
                  <c:v>Italy</c:v>
                </c:pt>
                <c:pt idx="130">
                  <c:v>Belgium</c:v>
                </c:pt>
                <c:pt idx="131">
                  <c:v>Israel</c:v>
                </c:pt>
                <c:pt idx="132">
                  <c:v>France</c:v>
                </c:pt>
                <c:pt idx="133">
                  <c:v>Botswana</c:v>
                </c:pt>
                <c:pt idx="134">
                  <c:v>Portugal</c:v>
                </c:pt>
                <c:pt idx="135">
                  <c:v>Cape Verde</c:v>
                </c:pt>
                <c:pt idx="136">
                  <c:v>United States of America</c:v>
                </c:pt>
                <c:pt idx="137">
                  <c:v>Chile</c:v>
                </c:pt>
                <c:pt idx="138">
                  <c:v>Estonia</c:v>
                </c:pt>
                <c:pt idx="139">
                  <c:v>Japan</c:v>
                </c:pt>
                <c:pt idx="140">
                  <c:v>South Korea</c:v>
                </c:pt>
                <c:pt idx="141">
                  <c:v>Costa Rica</c:v>
                </c:pt>
                <c:pt idx="142">
                  <c:v>Spain</c:v>
                </c:pt>
                <c:pt idx="143">
                  <c:v>Malta</c:v>
                </c:pt>
                <c:pt idx="144">
                  <c:v>Mauritius</c:v>
                </c:pt>
                <c:pt idx="145">
                  <c:v>Austria</c:v>
                </c:pt>
                <c:pt idx="146">
                  <c:v>Uruguay</c:v>
                </c:pt>
                <c:pt idx="147">
                  <c:v>United Kingdom</c:v>
                </c:pt>
                <c:pt idx="148">
                  <c:v>Germany</c:v>
                </c:pt>
                <c:pt idx="149">
                  <c:v>Luxembourg</c:v>
                </c:pt>
                <c:pt idx="150">
                  <c:v>Netherlands</c:v>
                </c:pt>
                <c:pt idx="151">
                  <c:v>Switzerland</c:v>
                </c:pt>
                <c:pt idx="152">
                  <c:v>Australia</c:v>
                </c:pt>
                <c:pt idx="153">
                  <c:v>Finland</c:v>
                </c:pt>
                <c:pt idx="154">
                  <c:v>Canada</c:v>
                </c:pt>
                <c:pt idx="155">
                  <c:v>Ireland</c:v>
                </c:pt>
                <c:pt idx="156">
                  <c:v>Denmark</c:v>
                </c:pt>
                <c:pt idx="157">
                  <c:v>New Zealand</c:v>
                </c:pt>
                <c:pt idx="158">
                  <c:v>Sweden</c:v>
                </c:pt>
                <c:pt idx="159">
                  <c:v>Iceland</c:v>
                </c:pt>
                <c:pt idx="160">
                  <c:v>Norway</c:v>
                </c:pt>
              </c:strCache>
            </c:strRef>
          </c:cat>
          <c:val>
            <c:numRef>
              <c:f>Hárok1!$D$2:$D$162</c:f>
              <c:numCache>
                <c:formatCode>#,##0</c:formatCode>
                <c:ptCount val="161"/>
                <c:pt idx="0">
                  <c:v>785</c:v>
                </c:pt>
                <c:pt idx="1">
                  <c:v>681</c:v>
                </c:pt>
                <c:pt idx="2">
                  <c:v>2433</c:v>
                </c:pt>
                <c:pt idx="3">
                  <c:v>18680</c:v>
                </c:pt>
                <c:pt idx="4">
                  <c:v>34865</c:v>
                </c:pt>
                <c:pt idx="5">
                  <c:v>3131</c:v>
                </c:pt>
                <c:pt idx="6">
                  <c:v>55263</c:v>
                </c:pt>
                <c:pt idx="7">
                  <c:v>2300</c:v>
                </c:pt>
                <c:pt idx="8">
                  <c:v>1806</c:v>
                </c:pt>
                <c:pt idx="9">
                  <c:v>6990</c:v>
                </c:pt>
                <c:pt idx="10">
                  <c:v>4580</c:v>
                </c:pt>
                <c:pt idx="11">
                  <c:v>9792</c:v>
                </c:pt>
                <c:pt idx="12">
                  <c:v>808</c:v>
                </c:pt>
                <c:pt idx="13">
                  <c:v>1434</c:v>
                </c:pt>
                <c:pt idx="14">
                  <c:v>7367</c:v>
                </c:pt>
                <c:pt idx="15">
                  <c:v>20030</c:v>
                </c:pt>
                <c:pt idx="16">
                  <c:v>17433</c:v>
                </c:pt>
                <c:pt idx="17">
                  <c:v>51846</c:v>
                </c:pt>
                <c:pt idx="18">
                  <c:v>68245</c:v>
                </c:pt>
                <c:pt idx="19">
                  <c:v>3567</c:v>
                </c:pt>
                <c:pt idx="20">
                  <c:v>26071</c:v>
                </c:pt>
                <c:pt idx="21">
                  <c:v>27890</c:v>
                </c:pt>
                <c:pt idx="22">
                  <c:v>1889</c:v>
                </c:pt>
                <c:pt idx="23">
                  <c:v>9882</c:v>
                </c:pt>
                <c:pt idx="24">
                  <c:v>45464</c:v>
                </c:pt>
                <c:pt idx="25">
                  <c:v>6876</c:v>
                </c:pt>
                <c:pt idx="26">
                  <c:v>1612</c:v>
                </c:pt>
                <c:pt idx="27">
                  <c:v>18616</c:v>
                </c:pt>
                <c:pt idx="28">
                  <c:v>2039</c:v>
                </c:pt>
                <c:pt idx="29">
                  <c:v>2277</c:v>
                </c:pt>
                <c:pt idx="30">
                  <c:v>12388</c:v>
                </c:pt>
                <c:pt idx="31">
                  <c:v>124927</c:v>
                </c:pt>
                <c:pt idx="32">
                  <c:v>3359</c:v>
                </c:pt>
                <c:pt idx="33">
                  <c:v>6707</c:v>
                </c:pt>
                <c:pt idx="34">
                  <c:v>16624</c:v>
                </c:pt>
                <c:pt idx="35">
                  <c:v>2081</c:v>
                </c:pt>
                <c:pt idx="36">
                  <c:v>2113</c:v>
                </c:pt>
                <c:pt idx="37">
                  <c:v>12994</c:v>
                </c:pt>
                <c:pt idx="38">
                  <c:v>15150</c:v>
                </c:pt>
                <c:pt idx="39">
                  <c:v>4010</c:v>
                </c:pt>
                <c:pt idx="40">
                  <c:v>19266</c:v>
                </c:pt>
                <c:pt idx="41">
                  <c:v>6813</c:v>
                </c:pt>
                <c:pt idx="42">
                  <c:v>5823</c:v>
                </c:pt>
                <c:pt idx="43">
                  <c:v>1560</c:v>
                </c:pt>
                <c:pt idx="44">
                  <c:v>1153</c:v>
                </c:pt>
                <c:pt idx="45">
                  <c:v>4474</c:v>
                </c:pt>
                <c:pt idx="46">
                  <c:v>6285</c:v>
                </c:pt>
                <c:pt idx="47">
                  <c:v>1266</c:v>
                </c:pt>
                <c:pt idx="48">
                  <c:v>69669</c:v>
                </c:pt>
                <c:pt idx="49">
                  <c:v>12487</c:v>
                </c:pt>
                <c:pt idx="50">
                  <c:v>17004</c:v>
                </c:pt>
                <c:pt idx="51">
                  <c:v>3857</c:v>
                </c:pt>
                <c:pt idx="52">
                  <c:v>5354</c:v>
                </c:pt>
                <c:pt idx="53">
                  <c:v>1686</c:v>
                </c:pt>
                <c:pt idx="54">
                  <c:v>26453</c:v>
                </c:pt>
                <c:pt idx="55">
                  <c:v>5927</c:v>
                </c:pt>
                <c:pt idx="56">
                  <c:v>17786</c:v>
                </c:pt>
                <c:pt idx="57">
                  <c:v>19486</c:v>
                </c:pt>
                <c:pt idx="58">
                  <c:v>1791</c:v>
                </c:pt>
                <c:pt idx="59">
                  <c:v>1884</c:v>
                </c:pt>
                <c:pt idx="60">
                  <c:v>9098</c:v>
                </c:pt>
                <c:pt idx="61">
                  <c:v>1810</c:v>
                </c:pt>
                <c:pt idx="62">
                  <c:v>11404</c:v>
                </c:pt>
                <c:pt idx="63">
                  <c:v>8612</c:v>
                </c:pt>
                <c:pt idx="64">
                  <c:v>3496</c:v>
                </c:pt>
                <c:pt idx="65">
                  <c:v>3652</c:v>
                </c:pt>
                <c:pt idx="66">
                  <c:v>2690</c:v>
                </c:pt>
                <c:pt idx="67">
                  <c:v>2352</c:v>
                </c:pt>
                <c:pt idx="68">
                  <c:v>1554</c:v>
                </c:pt>
                <c:pt idx="69">
                  <c:v>8720</c:v>
                </c:pt>
                <c:pt idx="70">
                  <c:v>867</c:v>
                </c:pt>
                <c:pt idx="71">
                  <c:v>2169</c:v>
                </c:pt>
                <c:pt idx="72">
                  <c:v>3283</c:v>
                </c:pt>
                <c:pt idx="73">
                  <c:v>1172</c:v>
                </c:pt>
                <c:pt idx="74">
                  <c:v>10644</c:v>
                </c:pt>
                <c:pt idx="75">
                  <c:v>4561</c:v>
                </c:pt>
                <c:pt idx="76">
                  <c:v>8173</c:v>
                </c:pt>
                <c:pt idx="77">
                  <c:v>3997</c:v>
                </c:pt>
                <c:pt idx="78">
                  <c:v>5499</c:v>
                </c:pt>
                <c:pt idx="79">
                  <c:v>8656</c:v>
                </c:pt>
                <c:pt idx="80">
                  <c:v>7543</c:v>
                </c:pt>
                <c:pt idx="81">
                  <c:v>2219</c:v>
                </c:pt>
                <c:pt idx="82">
                  <c:v>17439</c:v>
                </c:pt>
                <c:pt idx="83">
                  <c:v>5657</c:v>
                </c:pt>
                <c:pt idx="84">
                  <c:v>9857</c:v>
                </c:pt>
                <c:pt idx="85">
                  <c:v>15203</c:v>
                </c:pt>
                <c:pt idx="86">
                  <c:v>8934</c:v>
                </c:pt>
                <c:pt idx="87">
                  <c:v>12472</c:v>
                </c:pt>
                <c:pt idx="88">
                  <c:v>3803</c:v>
                </c:pt>
                <c:pt idx="89">
                  <c:v>2678</c:v>
                </c:pt>
                <c:pt idx="90">
                  <c:v>13001</c:v>
                </c:pt>
                <c:pt idx="91">
                  <c:v>19480</c:v>
                </c:pt>
                <c:pt idx="92">
                  <c:v>9785</c:v>
                </c:pt>
                <c:pt idx="93">
                  <c:v>11528</c:v>
                </c:pt>
                <c:pt idx="94">
                  <c:v>11234</c:v>
                </c:pt>
                <c:pt idx="95">
                  <c:v>24508</c:v>
                </c:pt>
                <c:pt idx="96">
                  <c:v>90531</c:v>
                </c:pt>
                <c:pt idx="97">
                  <c:v>12378</c:v>
                </c:pt>
                <c:pt idx="98">
                  <c:v>11987</c:v>
                </c:pt>
                <c:pt idx="99">
                  <c:v>15164</c:v>
                </c:pt>
                <c:pt idx="100">
                  <c:v>12551</c:v>
                </c:pt>
                <c:pt idx="101">
                  <c:v>16965</c:v>
                </c:pt>
                <c:pt idx="102">
                  <c:v>24095</c:v>
                </c:pt>
                <c:pt idx="103">
                  <c:v>13342</c:v>
                </c:pt>
                <c:pt idx="104">
                  <c:v>4605</c:v>
                </c:pt>
                <c:pt idx="105">
                  <c:v>28910</c:v>
                </c:pt>
                <c:pt idx="106">
                  <c:v>3869</c:v>
                </c:pt>
                <c:pt idx="107">
                  <c:v>8266</c:v>
                </c:pt>
                <c:pt idx="108">
                  <c:v>29251</c:v>
                </c:pt>
                <c:pt idx="109">
                  <c:v>8229</c:v>
                </c:pt>
                <c:pt idx="110">
                  <c:v>28871</c:v>
                </c:pt>
                <c:pt idx="111">
                  <c:v>14455</c:v>
                </c:pt>
                <c:pt idx="112">
                  <c:v>15500</c:v>
                </c:pt>
                <c:pt idx="113">
                  <c:v>13876</c:v>
                </c:pt>
                <c:pt idx="114">
                  <c:v>9212</c:v>
                </c:pt>
                <c:pt idx="115">
                  <c:v>20677</c:v>
                </c:pt>
                <c:pt idx="116">
                  <c:v>21578</c:v>
                </c:pt>
                <c:pt idx="117">
                  <c:v>24262</c:v>
                </c:pt>
                <c:pt idx="118">
                  <c:v>32895</c:v>
                </c:pt>
                <c:pt idx="119">
                  <c:v>31154</c:v>
                </c:pt>
                <c:pt idx="120">
                  <c:v>5008</c:v>
                </c:pt>
                <c:pt idx="121">
                  <c:v>7174</c:v>
                </c:pt>
                <c:pt idx="122">
                  <c:v>13403</c:v>
                </c:pt>
                <c:pt idx="123">
                  <c:v>27776</c:v>
                </c:pt>
                <c:pt idx="124">
                  <c:v>27291</c:v>
                </c:pt>
                <c:pt idx="125">
                  <c:v>31935</c:v>
                </c:pt>
                <c:pt idx="126">
                  <c:v>34063</c:v>
                </c:pt>
                <c:pt idx="127">
                  <c:v>36557</c:v>
                </c:pt>
                <c:pt idx="128">
                  <c:v>35223</c:v>
                </c:pt>
                <c:pt idx="129">
                  <c:v>37970</c:v>
                </c:pt>
                <c:pt idx="130">
                  <c:v>46301</c:v>
                </c:pt>
                <c:pt idx="131">
                  <c:v>36250</c:v>
                </c:pt>
                <c:pt idx="132">
                  <c:v>43550</c:v>
                </c:pt>
                <c:pt idx="133">
                  <c:v>18146</c:v>
                </c:pt>
                <c:pt idx="134">
                  <c:v>30258</c:v>
                </c:pt>
                <c:pt idx="135">
                  <c:v>6942</c:v>
                </c:pt>
                <c:pt idx="136">
                  <c:v>59495</c:v>
                </c:pt>
                <c:pt idx="137">
                  <c:v>24588</c:v>
                </c:pt>
                <c:pt idx="138">
                  <c:v>31473</c:v>
                </c:pt>
                <c:pt idx="139">
                  <c:v>42659</c:v>
                </c:pt>
                <c:pt idx="140">
                  <c:v>39387</c:v>
                </c:pt>
                <c:pt idx="141">
                  <c:v>17149</c:v>
                </c:pt>
                <c:pt idx="142">
                  <c:v>38171</c:v>
                </c:pt>
                <c:pt idx="143">
                  <c:v>42532</c:v>
                </c:pt>
                <c:pt idx="144">
                  <c:v>21628</c:v>
                </c:pt>
                <c:pt idx="145">
                  <c:v>49247</c:v>
                </c:pt>
                <c:pt idx="146">
                  <c:v>22445</c:v>
                </c:pt>
                <c:pt idx="147">
                  <c:v>43620</c:v>
                </c:pt>
                <c:pt idx="148">
                  <c:v>50206</c:v>
                </c:pt>
                <c:pt idx="149">
                  <c:v>109192</c:v>
                </c:pt>
                <c:pt idx="150">
                  <c:v>53582</c:v>
                </c:pt>
                <c:pt idx="151">
                  <c:v>61360</c:v>
                </c:pt>
                <c:pt idx="152">
                  <c:v>49882</c:v>
                </c:pt>
                <c:pt idx="153">
                  <c:v>44050</c:v>
                </c:pt>
                <c:pt idx="154">
                  <c:v>48141</c:v>
                </c:pt>
                <c:pt idx="155">
                  <c:v>72632</c:v>
                </c:pt>
                <c:pt idx="156">
                  <c:v>49613</c:v>
                </c:pt>
                <c:pt idx="157">
                  <c:v>38502</c:v>
                </c:pt>
                <c:pt idx="158">
                  <c:v>51264</c:v>
                </c:pt>
                <c:pt idx="159">
                  <c:v>52150</c:v>
                </c:pt>
                <c:pt idx="160">
                  <c:v>70590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8168192"/>
        <c:axId val="8169728"/>
      </c:barChart>
      <c:catAx>
        <c:axId val="8168192"/>
        <c:scaling>
          <c:orientation val="minMax"/>
        </c:scaling>
        <c:delete val="0"/>
        <c:axPos val="b"/>
        <c:majorTickMark val="out"/>
        <c:minorTickMark val="none"/>
        <c:tickLblPos val="nextTo"/>
        <c:crossAx val="8169728"/>
        <c:crosses val="autoZero"/>
        <c:auto val="1"/>
        <c:lblAlgn val="ctr"/>
        <c:lblOffset val="100"/>
        <c:noMultiLvlLbl val="0"/>
      </c:catAx>
      <c:valAx>
        <c:axId val="8169728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8168192"/>
        <c:crosses val="autoZero"/>
        <c:crossBetween val="between"/>
      </c:valAx>
      <c:spPr>
        <a:solidFill>
          <a:schemeClr val="bg1">
            <a:lumMod val="85000"/>
          </a:schemeClr>
        </a:solidFill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Podiel ľudí s negatívnym pocitom k imigrácii (v %)</a:t>
            </a:r>
            <a:endParaRPr lang="en-US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Hárok1!$B$2</c:f>
              <c:strCache>
                <c:ptCount val="1"/>
                <c:pt idx="0">
                  <c:v>Imigrácia z iných krajín EÚ</c:v>
                </c:pt>
              </c:strCache>
            </c:strRef>
          </c:tx>
          <c:invertIfNegative val="0"/>
          <c:cat>
            <c:strRef>
              <c:f>Hárok1!$A$3:$A$31</c:f>
              <c:strCache>
                <c:ptCount val="29"/>
                <c:pt idx="0">
                  <c:v>Švédsko</c:v>
                </c:pt>
                <c:pt idx="1">
                  <c:v>Španielsko</c:v>
                </c:pt>
                <c:pt idx="2">
                  <c:v>Írsko</c:v>
                </c:pt>
                <c:pt idx="3">
                  <c:v>Portugalsko</c:v>
                </c:pt>
                <c:pt idx="4">
                  <c:v>Luxembursko</c:v>
                </c:pt>
                <c:pt idx="5">
                  <c:v>Spojené kráľovstvo</c:v>
                </c:pt>
                <c:pt idx="6">
                  <c:v>Holandsko</c:v>
                </c:pt>
                <c:pt idx="7">
                  <c:v>Chorvátsko</c:v>
                </c:pt>
                <c:pt idx="8">
                  <c:v>Nemecko</c:v>
                </c:pt>
                <c:pt idx="9">
                  <c:v>Belgicko</c:v>
                </c:pt>
                <c:pt idx="10">
                  <c:v>EÚ28</c:v>
                </c:pt>
                <c:pt idx="11">
                  <c:v>Rakúsko</c:v>
                </c:pt>
                <c:pt idx="12">
                  <c:v>Rumunsko</c:v>
                </c:pt>
                <c:pt idx="13">
                  <c:v>Fínsko</c:v>
                </c:pt>
                <c:pt idx="14">
                  <c:v>Francúzsko</c:v>
                </c:pt>
                <c:pt idx="15">
                  <c:v>Taliansko</c:v>
                </c:pt>
                <c:pt idx="16">
                  <c:v>Dánsko</c:v>
                </c:pt>
                <c:pt idx="17">
                  <c:v>Litva</c:v>
                </c:pt>
                <c:pt idx="18">
                  <c:v>Slovinsko</c:v>
                </c:pt>
                <c:pt idx="19">
                  <c:v>Poľsko</c:v>
                </c:pt>
                <c:pt idx="20">
                  <c:v>Bulharsko</c:v>
                </c:pt>
                <c:pt idx="21">
                  <c:v>Cyprus</c:v>
                </c:pt>
                <c:pt idx="22">
                  <c:v>Malta</c:v>
                </c:pt>
                <c:pt idx="23">
                  <c:v>Estónsko</c:v>
                </c:pt>
                <c:pt idx="24">
                  <c:v>Grécko</c:v>
                </c:pt>
                <c:pt idx="25">
                  <c:v>Maďarsko</c:v>
                </c:pt>
                <c:pt idx="26">
                  <c:v>Slovensko</c:v>
                </c:pt>
                <c:pt idx="27">
                  <c:v>Česko</c:v>
                </c:pt>
                <c:pt idx="28">
                  <c:v>Lotyšsko</c:v>
                </c:pt>
              </c:strCache>
            </c:strRef>
          </c:cat>
          <c:val>
            <c:numRef>
              <c:f>Hárok1!$B$3:$B$31</c:f>
              <c:numCache>
                <c:formatCode>General</c:formatCode>
                <c:ptCount val="29"/>
                <c:pt idx="0">
                  <c:v>14</c:v>
                </c:pt>
                <c:pt idx="1">
                  <c:v>22</c:v>
                </c:pt>
                <c:pt idx="2">
                  <c:v>15</c:v>
                </c:pt>
                <c:pt idx="3">
                  <c:v>16</c:v>
                </c:pt>
                <c:pt idx="4">
                  <c:v>14</c:v>
                </c:pt>
                <c:pt idx="5">
                  <c:v>32</c:v>
                </c:pt>
                <c:pt idx="6">
                  <c:v>28</c:v>
                </c:pt>
                <c:pt idx="7">
                  <c:v>35</c:v>
                </c:pt>
                <c:pt idx="8">
                  <c:v>22</c:v>
                </c:pt>
                <c:pt idx="9">
                  <c:v>37</c:v>
                </c:pt>
                <c:pt idx="10">
                  <c:v>30</c:v>
                </c:pt>
                <c:pt idx="11">
                  <c:v>29</c:v>
                </c:pt>
                <c:pt idx="12">
                  <c:v>38</c:v>
                </c:pt>
                <c:pt idx="13">
                  <c:v>18</c:v>
                </c:pt>
                <c:pt idx="14">
                  <c:v>38</c:v>
                </c:pt>
                <c:pt idx="15">
                  <c:v>43</c:v>
                </c:pt>
                <c:pt idx="16">
                  <c:v>26</c:v>
                </c:pt>
                <c:pt idx="17">
                  <c:v>22</c:v>
                </c:pt>
                <c:pt idx="18">
                  <c:v>29</c:v>
                </c:pt>
                <c:pt idx="19">
                  <c:v>20</c:v>
                </c:pt>
                <c:pt idx="20">
                  <c:v>25</c:v>
                </c:pt>
                <c:pt idx="21">
                  <c:v>50</c:v>
                </c:pt>
                <c:pt idx="22">
                  <c:v>37</c:v>
                </c:pt>
                <c:pt idx="23">
                  <c:v>25</c:v>
                </c:pt>
                <c:pt idx="24">
                  <c:v>39</c:v>
                </c:pt>
                <c:pt idx="25">
                  <c:v>30</c:v>
                </c:pt>
                <c:pt idx="26">
                  <c:v>45</c:v>
                </c:pt>
                <c:pt idx="27">
                  <c:v>44</c:v>
                </c:pt>
                <c:pt idx="28">
                  <c:v>44</c:v>
                </c:pt>
              </c:numCache>
            </c:numRef>
          </c:val>
        </c:ser>
        <c:ser>
          <c:idx val="1"/>
          <c:order val="1"/>
          <c:tx>
            <c:strRef>
              <c:f>Hárok1!$C$2</c:f>
              <c:strCache>
                <c:ptCount val="1"/>
                <c:pt idx="0">
                  <c:v>Imigrácia z krajín mimo EÚ</c:v>
                </c:pt>
              </c:strCache>
            </c:strRef>
          </c:tx>
          <c:invertIfNegative val="0"/>
          <c:cat>
            <c:strRef>
              <c:f>Hárok1!$A$3:$A$31</c:f>
              <c:strCache>
                <c:ptCount val="29"/>
                <c:pt idx="0">
                  <c:v>Švédsko</c:v>
                </c:pt>
                <c:pt idx="1">
                  <c:v>Španielsko</c:v>
                </c:pt>
                <c:pt idx="2">
                  <c:v>Írsko</c:v>
                </c:pt>
                <c:pt idx="3">
                  <c:v>Portugalsko</c:v>
                </c:pt>
                <c:pt idx="4">
                  <c:v>Luxembursko</c:v>
                </c:pt>
                <c:pt idx="5">
                  <c:v>Spojené kráľovstvo</c:v>
                </c:pt>
                <c:pt idx="6">
                  <c:v>Holandsko</c:v>
                </c:pt>
                <c:pt idx="7">
                  <c:v>Chorvátsko</c:v>
                </c:pt>
                <c:pt idx="8">
                  <c:v>Nemecko</c:v>
                </c:pt>
                <c:pt idx="9">
                  <c:v>Belgicko</c:v>
                </c:pt>
                <c:pt idx="10">
                  <c:v>EÚ28</c:v>
                </c:pt>
                <c:pt idx="11">
                  <c:v>Rakúsko</c:v>
                </c:pt>
                <c:pt idx="12">
                  <c:v>Rumunsko</c:v>
                </c:pt>
                <c:pt idx="13">
                  <c:v>Fínsko</c:v>
                </c:pt>
                <c:pt idx="14">
                  <c:v>Francúzsko</c:v>
                </c:pt>
                <c:pt idx="15">
                  <c:v>Taliansko</c:v>
                </c:pt>
                <c:pt idx="16">
                  <c:v>Dánsko</c:v>
                </c:pt>
                <c:pt idx="17">
                  <c:v>Litva</c:v>
                </c:pt>
                <c:pt idx="18">
                  <c:v>Slovinsko</c:v>
                </c:pt>
                <c:pt idx="19">
                  <c:v>Poľsko</c:v>
                </c:pt>
                <c:pt idx="20">
                  <c:v>Bulharsko</c:v>
                </c:pt>
                <c:pt idx="21">
                  <c:v>Cyprus</c:v>
                </c:pt>
                <c:pt idx="22">
                  <c:v>Malta</c:v>
                </c:pt>
                <c:pt idx="23">
                  <c:v>Estónsko</c:v>
                </c:pt>
                <c:pt idx="24">
                  <c:v>Grécko</c:v>
                </c:pt>
                <c:pt idx="25">
                  <c:v>Maďarsko</c:v>
                </c:pt>
                <c:pt idx="26">
                  <c:v>Slovensko</c:v>
                </c:pt>
                <c:pt idx="27">
                  <c:v>Česko</c:v>
                </c:pt>
                <c:pt idx="28">
                  <c:v>Lotyšsko</c:v>
                </c:pt>
              </c:strCache>
            </c:strRef>
          </c:cat>
          <c:val>
            <c:numRef>
              <c:f>Hárok1!$C$3:$C$31</c:f>
              <c:numCache>
                <c:formatCode>General</c:formatCode>
                <c:ptCount val="29"/>
                <c:pt idx="0">
                  <c:v>32</c:v>
                </c:pt>
                <c:pt idx="1">
                  <c:v>34</c:v>
                </c:pt>
                <c:pt idx="2">
                  <c:v>37</c:v>
                </c:pt>
                <c:pt idx="3">
                  <c:v>40</c:v>
                </c:pt>
                <c:pt idx="4">
                  <c:v>42</c:v>
                </c:pt>
                <c:pt idx="5">
                  <c:v>42</c:v>
                </c:pt>
                <c:pt idx="6">
                  <c:v>51</c:v>
                </c:pt>
                <c:pt idx="7">
                  <c:v>52</c:v>
                </c:pt>
                <c:pt idx="8">
                  <c:v>53</c:v>
                </c:pt>
                <c:pt idx="9">
                  <c:v>54</c:v>
                </c:pt>
                <c:pt idx="10">
                  <c:v>54</c:v>
                </c:pt>
                <c:pt idx="11">
                  <c:v>56</c:v>
                </c:pt>
                <c:pt idx="12">
                  <c:v>57</c:v>
                </c:pt>
                <c:pt idx="13">
                  <c:v>57</c:v>
                </c:pt>
                <c:pt idx="14">
                  <c:v>58</c:v>
                </c:pt>
                <c:pt idx="15">
                  <c:v>59</c:v>
                </c:pt>
                <c:pt idx="16">
                  <c:v>62</c:v>
                </c:pt>
                <c:pt idx="17">
                  <c:v>62</c:v>
                </c:pt>
                <c:pt idx="18">
                  <c:v>66</c:v>
                </c:pt>
                <c:pt idx="19">
                  <c:v>68</c:v>
                </c:pt>
                <c:pt idx="20">
                  <c:v>71</c:v>
                </c:pt>
                <c:pt idx="21">
                  <c:v>71</c:v>
                </c:pt>
                <c:pt idx="22">
                  <c:v>71</c:v>
                </c:pt>
                <c:pt idx="23">
                  <c:v>76</c:v>
                </c:pt>
                <c:pt idx="24">
                  <c:v>76</c:v>
                </c:pt>
                <c:pt idx="25">
                  <c:v>77</c:v>
                </c:pt>
                <c:pt idx="26">
                  <c:v>77</c:v>
                </c:pt>
                <c:pt idx="27">
                  <c:v>81</c:v>
                </c:pt>
                <c:pt idx="28">
                  <c:v>81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0385792"/>
        <c:axId val="130387328"/>
      </c:barChart>
      <c:catAx>
        <c:axId val="13038579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130387328"/>
        <c:crosses val="autoZero"/>
        <c:auto val="1"/>
        <c:lblAlgn val="ctr"/>
        <c:lblOffset val="100"/>
        <c:noMultiLvlLbl val="0"/>
      </c:catAx>
      <c:valAx>
        <c:axId val="1303873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130385792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Stredná </a:t>
            </a:r>
            <a:r>
              <a:rPr lang="sk-SK" smtClean="0"/>
              <a:t>očakávaná</a:t>
            </a:r>
            <a:r>
              <a:rPr lang="sk-SK" baseline="0" smtClean="0"/>
              <a:t> </a:t>
            </a:r>
            <a:r>
              <a:rPr lang="sk-SK" smtClean="0"/>
              <a:t>dĺžka </a:t>
            </a:r>
            <a:r>
              <a:rPr lang="sk-SK"/>
              <a:t>života pri narodení (v rokoch)</a:t>
            </a:r>
            <a:endParaRPr lang="en-US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Hárok2!$A$12</c:f>
              <c:strCache>
                <c:ptCount val="1"/>
                <c:pt idx="0">
                  <c:v>Švajčiarsko</c:v>
                </c:pt>
              </c:strCache>
            </c:strRef>
          </c:tx>
          <c:invertIfNegative val="0"/>
          <c:cat>
            <c:strRef>
              <c:f>(Hárok1!$F$11;Hárok1!$AE$11;Hárok1!$BD$11)</c:f>
              <c:strCache>
                <c:ptCount val="3"/>
                <c:pt idx="0">
                  <c:v>1964</c:v>
                </c:pt>
                <c:pt idx="1">
                  <c:v>1989</c:v>
                </c:pt>
                <c:pt idx="2">
                  <c:v>2014</c:v>
                </c:pt>
              </c:strCache>
            </c:strRef>
          </c:cat>
          <c:val>
            <c:numRef>
              <c:f>(Hárok1!$F$12;Hárok1!$AE$12;Hárok1!$BD$12)</c:f>
              <c:numCache>
                <c:formatCode>#,##0.0</c:formatCode>
                <c:ptCount val="3"/>
                <c:pt idx="0">
                  <c:v>72.2</c:v>
                </c:pt>
                <c:pt idx="1">
                  <c:v>77.7</c:v>
                </c:pt>
                <c:pt idx="2">
                  <c:v>83.3</c:v>
                </c:pt>
              </c:numCache>
            </c:numRef>
          </c:val>
        </c:ser>
        <c:ser>
          <c:idx val="3"/>
          <c:order val="1"/>
          <c:tx>
            <c:strRef>
              <c:f>Hárok2!$A$19</c:f>
              <c:strCache>
                <c:ptCount val="1"/>
                <c:pt idx="0">
                  <c:v>Belgicko</c:v>
                </c:pt>
              </c:strCache>
            </c:strRef>
          </c:tx>
          <c:invertIfNegative val="0"/>
          <c:val>
            <c:numRef>
              <c:f>(Hárok1!$F$19;Hárok1!$AE$19;Hárok1!$BD$19)</c:f>
              <c:numCache>
                <c:formatCode>#,##0.0</c:formatCode>
                <c:ptCount val="3"/>
                <c:pt idx="0">
                  <c:v>67.8</c:v>
                </c:pt>
                <c:pt idx="1">
                  <c:v>72.3</c:v>
                </c:pt>
                <c:pt idx="2">
                  <c:v>78.8</c:v>
                </c:pt>
              </c:numCache>
            </c:numRef>
          </c:val>
        </c:ser>
        <c:ser>
          <c:idx val="2"/>
          <c:order val="2"/>
          <c:tx>
            <c:strRef>
              <c:f>Hárok2!$A$23</c:f>
              <c:strCache>
                <c:ptCount val="1"/>
                <c:pt idx="0">
                  <c:v>Slovensko</c:v>
                </c:pt>
              </c:strCache>
            </c:strRef>
          </c:tx>
          <c:invertIfNegative val="0"/>
          <c:val>
            <c:numRef>
              <c:f>(Hárok1!$F$23;Hárok1!$AE$23;Hárok1!$BD$23)</c:f>
              <c:numCache>
                <c:formatCode>#,##0.0</c:formatCode>
                <c:ptCount val="3"/>
                <c:pt idx="0">
                  <c:v>71.2</c:v>
                </c:pt>
                <c:pt idx="1">
                  <c:v>71.2</c:v>
                </c:pt>
                <c:pt idx="2">
                  <c:v>77</c:v>
                </c:pt>
              </c:numCache>
            </c:numRef>
          </c:val>
        </c:ser>
        <c:ser>
          <c:idx val="1"/>
          <c:order val="3"/>
          <c:tx>
            <c:strRef>
              <c:f>Hárok2!$A$18</c:f>
              <c:strCache>
                <c:ptCount val="1"/>
                <c:pt idx="0">
                  <c:v>Česko</c:v>
                </c:pt>
              </c:strCache>
            </c:strRef>
          </c:tx>
          <c:invertIfNegative val="0"/>
          <c:val>
            <c:numRef>
              <c:f>(Hárok1!$F$18;Hárok1!$AE$18;Hárok1!$BD$18)</c:f>
              <c:numCache>
                <c:formatCode>#,##0.0</c:formatCode>
                <c:ptCount val="3"/>
                <c:pt idx="0">
                  <c:v>70.7</c:v>
                </c:pt>
                <c:pt idx="1">
                  <c:v>71.8</c:v>
                </c:pt>
                <c:pt idx="2">
                  <c:v>78.900000000000006</c:v>
                </c:pt>
              </c:numCache>
            </c:numRef>
          </c:val>
        </c:ser>
        <c:ser>
          <c:idx val="4"/>
          <c:order val="4"/>
          <c:tx>
            <c:strRef>
              <c:f>Hárok2!$A$24</c:f>
              <c:strCache>
                <c:ptCount val="1"/>
                <c:pt idx="0">
                  <c:v>Maďarsko</c:v>
                </c:pt>
              </c:strCache>
            </c:strRef>
          </c:tx>
          <c:invertIfNegative val="0"/>
          <c:val>
            <c:numRef>
              <c:f>(Hárok1!$F$24;Hárok1!$AE$24;Hárok1!$BD$24)</c:f>
              <c:numCache>
                <c:formatCode>#,##0.0</c:formatCode>
                <c:ptCount val="3"/>
                <c:pt idx="0">
                  <c:v>69.5</c:v>
                </c:pt>
                <c:pt idx="1">
                  <c:v>69.5</c:v>
                </c:pt>
                <c:pt idx="2">
                  <c:v>76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95999616"/>
        <c:axId val="196001152"/>
      </c:barChart>
      <c:catAx>
        <c:axId val="195999616"/>
        <c:scaling>
          <c:orientation val="minMax"/>
        </c:scaling>
        <c:delete val="0"/>
        <c:axPos val="b"/>
        <c:majorTickMark val="out"/>
        <c:minorTickMark val="none"/>
        <c:tickLblPos val="nextTo"/>
        <c:crossAx val="196001152"/>
        <c:crosses val="autoZero"/>
        <c:auto val="1"/>
        <c:lblAlgn val="ctr"/>
        <c:lblOffset val="100"/>
        <c:noMultiLvlLbl val="0"/>
      </c:catAx>
      <c:valAx>
        <c:axId val="196001152"/>
        <c:scaling>
          <c:orientation val="minMax"/>
          <c:min val="60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crossAx val="19599961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 sz="1800" b="1">
                <a:solidFill>
                  <a:schemeClr val="tx1">
                    <a:lumMod val="75000"/>
                    <a:lumOff val="25000"/>
                  </a:schemeClr>
                </a:solidFill>
              </a:rPr>
              <a:t>Prečo demokracia v SR zlyháva - súhlas (v %)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49946471140648696"/>
          <c:y val="0.14374429099488562"/>
          <c:w val="0.47794810160514445"/>
          <c:h val="0.78627066089870223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'4-súhlas'!$B$2</c:f>
              <c:strCache>
                <c:ptCount val="1"/>
                <c:pt idx="0">
                  <c:v>Rozhodne súhlasím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accent2">
                        <a:lumMod val="40000"/>
                        <a:lumOff val="60000"/>
                      </a:schemeClr>
                    </a:solidFill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'4-súhlas'!$A$3:$A$14</c:f>
              <c:strCache>
                <c:ptCount val="12"/>
                <c:pt idx="0">
                  <c:v>Nie sú dostatočne chránené a dodržiavané ľudské a menšinové práva</c:v>
                </c:pt>
                <c:pt idx="1">
                  <c:v>Slovensko stráca priveľa suverenity v prospech nadnárodných organizácií</c:v>
                </c:pt>
                <c:pt idx="2">
                  <c:v>Slušní ľudia sa verejne neangažujú, nie sú aktívni pri spravovaní verejných záležitostí</c:v>
                </c:pt>
                <c:pt idx="3">
                  <c:v>V spoločnosti sa rozširuje chudoba</c:v>
                </c:pt>
                <c:pt idx="4">
                  <c:v>Zákony sú nekvalitné a často sa menia</c:v>
                </c:pt>
                <c:pt idx="5">
                  <c:v>Sociálny systém sa zneužíva, nadmerne ho využívajú ľudia, ktorí nie sú ochotní pracovať</c:v>
                </c:pt>
                <c:pt idx="6">
                  <c:v>Regulačné a kontrolné inštitúcie nebránia zneužívaniu moci</c:v>
                </c:pt>
                <c:pt idx="7">
                  <c:v>Štát zlyháva v poskytovaní základných služieb ako napríklad bezpečnosť, kvalitné zdravotníctvo, školstvo, atď.</c:v>
                </c:pt>
                <c:pt idx="8">
                  <c:v>Vznikajú nespravodlivé majetkové rozdiely medzi ľuďmi</c:v>
                </c:pt>
                <c:pt idx="9">
                  <c:v>Ľudia si nie sú rovní pred zákonom a vymožiteľnosť práva je slabá</c:v>
                </c:pt>
                <c:pt idx="10">
                  <c:v>Nehospodárne nakladanie s majetkom a peniazmi štátu sa netrestá, lebo je v záujme mocných</c:v>
                </c:pt>
                <c:pt idx="11">
                  <c:v>Politici nepracujú vo verejnom záujme (neriešia naozajstné problémy ľudí) ale v záujme vlastnom alebo spriaznených podnikateľov</c:v>
                </c:pt>
              </c:strCache>
            </c:strRef>
          </c:cat>
          <c:val>
            <c:numRef>
              <c:f>'4-súhlas'!$B$3:$B$14</c:f>
              <c:numCache>
                <c:formatCode>0</c:formatCode>
                <c:ptCount val="12"/>
                <c:pt idx="0">
                  <c:v>24.9</c:v>
                </c:pt>
                <c:pt idx="1">
                  <c:v>28.3</c:v>
                </c:pt>
                <c:pt idx="2">
                  <c:v>28.9</c:v>
                </c:pt>
                <c:pt idx="3">
                  <c:v>35.200000000000003</c:v>
                </c:pt>
                <c:pt idx="4">
                  <c:v>36.9</c:v>
                </c:pt>
                <c:pt idx="5">
                  <c:v>43.7</c:v>
                </c:pt>
                <c:pt idx="6">
                  <c:v>40.799999999999997</c:v>
                </c:pt>
                <c:pt idx="7">
                  <c:v>41.4</c:v>
                </c:pt>
                <c:pt idx="8">
                  <c:v>42.4</c:v>
                </c:pt>
                <c:pt idx="9">
                  <c:v>46.9</c:v>
                </c:pt>
                <c:pt idx="10">
                  <c:v>51</c:v>
                </c:pt>
                <c:pt idx="11">
                  <c:v>48.1</c:v>
                </c:pt>
              </c:numCache>
            </c:numRef>
          </c:val>
        </c:ser>
        <c:ser>
          <c:idx val="1"/>
          <c:order val="1"/>
          <c:tx>
            <c:strRef>
              <c:f>'4-súhlas'!$C$2</c:f>
              <c:strCache>
                <c:ptCount val="1"/>
                <c:pt idx="0">
                  <c:v>Súhlasím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'4-súhlas'!$A$3:$A$14</c:f>
              <c:strCache>
                <c:ptCount val="12"/>
                <c:pt idx="0">
                  <c:v>Nie sú dostatočne chránené a dodržiavané ľudské a menšinové práva</c:v>
                </c:pt>
                <c:pt idx="1">
                  <c:v>Slovensko stráca priveľa suverenity v prospech nadnárodných organizácií</c:v>
                </c:pt>
                <c:pt idx="2">
                  <c:v>Slušní ľudia sa verejne neangažujú, nie sú aktívni pri spravovaní verejných záležitostí</c:v>
                </c:pt>
                <c:pt idx="3">
                  <c:v>V spoločnosti sa rozširuje chudoba</c:v>
                </c:pt>
                <c:pt idx="4">
                  <c:v>Zákony sú nekvalitné a často sa menia</c:v>
                </c:pt>
                <c:pt idx="5">
                  <c:v>Sociálny systém sa zneužíva, nadmerne ho využívajú ľudia, ktorí nie sú ochotní pracovať</c:v>
                </c:pt>
                <c:pt idx="6">
                  <c:v>Regulačné a kontrolné inštitúcie nebránia zneužívaniu moci</c:v>
                </c:pt>
                <c:pt idx="7">
                  <c:v>Štát zlyháva v poskytovaní základných služieb ako napríklad bezpečnosť, kvalitné zdravotníctvo, školstvo, atď.</c:v>
                </c:pt>
                <c:pt idx="8">
                  <c:v>Vznikajú nespravodlivé majetkové rozdiely medzi ľuďmi</c:v>
                </c:pt>
                <c:pt idx="9">
                  <c:v>Ľudia si nie sú rovní pred zákonom a vymožiteľnosť práva je slabá</c:v>
                </c:pt>
                <c:pt idx="10">
                  <c:v>Nehospodárne nakladanie s majetkom a peniazmi štátu sa netrestá, lebo je v záujme mocných</c:v>
                </c:pt>
                <c:pt idx="11">
                  <c:v>Politici nepracujú vo verejnom záujme (neriešia naozajstné problémy ľudí) ale v záujme vlastnom alebo spriaznených podnikateľov</c:v>
                </c:pt>
              </c:strCache>
            </c:strRef>
          </c:cat>
          <c:val>
            <c:numRef>
              <c:f>'4-súhlas'!$C$3:$C$14</c:f>
              <c:numCache>
                <c:formatCode>0</c:formatCode>
                <c:ptCount val="12"/>
                <c:pt idx="0">
                  <c:v>12.6</c:v>
                </c:pt>
                <c:pt idx="1">
                  <c:v>14.1</c:v>
                </c:pt>
                <c:pt idx="2">
                  <c:v>14.8</c:v>
                </c:pt>
                <c:pt idx="3">
                  <c:v>14.8</c:v>
                </c:pt>
                <c:pt idx="4">
                  <c:v>17.600000000000001</c:v>
                </c:pt>
                <c:pt idx="5">
                  <c:v>14.1</c:v>
                </c:pt>
                <c:pt idx="6">
                  <c:v>15.4</c:v>
                </c:pt>
                <c:pt idx="7">
                  <c:v>17</c:v>
                </c:pt>
                <c:pt idx="8">
                  <c:v>15.3</c:v>
                </c:pt>
                <c:pt idx="9">
                  <c:v>15.1</c:v>
                </c:pt>
                <c:pt idx="10">
                  <c:v>12.8</c:v>
                </c:pt>
                <c:pt idx="11">
                  <c:v>15.4</c:v>
                </c:pt>
              </c:numCache>
            </c:numRef>
          </c:val>
        </c:ser>
        <c:ser>
          <c:idx val="2"/>
          <c:order val="2"/>
          <c:tx>
            <c:strRef>
              <c:f>'4-súhlas'!$D$2</c:f>
              <c:strCache>
                <c:ptCount val="1"/>
                <c:pt idx="0">
                  <c:v>Skôr súhlasím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'4-súhlas'!$A$3:$A$14</c:f>
              <c:strCache>
                <c:ptCount val="12"/>
                <c:pt idx="0">
                  <c:v>Nie sú dostatočne chránené a dodržiavané ľudské a menšinové práva</c:v>
                </c:pt>
                <c:pt idx="1">
                  <c:v>Slovensko stráca priveľa suverenity v prospech nadnárodných organizácií</c:v>
                </c:pt>
                <c:pt idx="2">
                  <c:v>Slušní ľudia sa verejne neangažujú, nie sú aktívni pri spravovaní verejných záležitostí</c:v>
                </c:pt>
                <c:pt idx="3">
                  <c:v>V spoločnosti sa rozširuje chudoba</c:v>
                </c:pt>
                <c:pt idx="4">
                  <c:v>Zákony sú nekvalitné a často sa menia</c:v>
                </c:pt>
                <c:pt idx="5">
                  <c:v>Sociálny systém sa zneužíva, nadmerne ho využívajú ľudia, ktorí nie sú ochotní pracovať</c:v>
                </c:pt>
                <c:pt idx="6">
                  <c:v>Regulačné a kontrolné inštitúcie nebránia zneužívaniu moci</c:v>
                </c:pt>
                <c:pt idx="7">
                  <c:v>Štát zlyháva v poskytovaní základných služieb ako napríklad bezpečnosť, kvalitné zdravotníctvo, školstvo, atď.</c:v>
                </c:pt>
                <c:pt idx="8">
                  <c:v>Vznikajú nespravodlivé majetkové rozdiely medzi ľuďmi</c:v>
                </c:pt>
                <c:pt idx="9">
                  <c:v>Ľudia si nie sú rovní pred zákonom a vymožiteľnosť práva je slabá</c:v>
                </c:pt>
                <c:pt idx="10">
                  <c:v>Nehospodárne nakladanie s majetkom a peniazmi štátu sa netrestá, lebo je v záujme mocných</c:v>
                </c:pt>
                <c:pt idx="11">
                  <c:v>Politici nepracujú vo verejnom záujme (neriešia naozajstné problémy ľudí) ale v záujme vlastnom alebo spriaznených podnikateľov</c:v>
                </c:pt>
              </c:strCache>
            </c:strRef>
          </c:cat>
          <c:val>
            <c:numRef>
              <c:f>'4-súhlas'!$D$3:$D$14</c:f>
              <c:numCache>
                <c:formatCode>0</c:formatCode>
                <c:ptCount val="12"/>
                <c:pt idx="0">
                  <c:v>19.3</c:v>
                </c:pt>
                <c:pt idx="1">
                  <c:v>19.2</c:v>
                </c:pt>
                <c:pt idx="2">
                  <c:v>17.899999999999999</c:v>
                </c:pt>
                <c:pt idx="3">
                  <c:v>21.5</c:v>
                </c:pt>
                <c:pt idx="4">
                  <c:v>18</c:v>
                </c:pt>
                <c:pt idx="5">
                  <c:v>16.5</c:v>
                </c:pt>
                <c:pt idx="6">
                  <c:v>19</c:v>
                </c:pt>
                <c:pt idx="7">
                  <c:v>16.899999999999999</c:v>
                </c:pt>
                <c:pt idx="8">
                  <c:v>18.100000000000001</c:v>
                </c:pt>
                <c:pt idx="9">
                  <c:v>15.6</c:v>
                </c:pt>
                <c:pt idx="10">
                  <c:v>13.8</c:v>
                </c:pt>
                <c:pt idx="11">
                  <c:v>16.3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95648512"/>
        <c:axId val="195666688"/>
      </c:barChart>
      <c:catAx>
        <c:axId val="19564851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5666688"/>
        <c:crosses val="autoZero"/>
        <c:auto val="1"/>
        <c:lblAlgn val="ctr"/>
        <c:lblOffset val="100"/>
        <c:noMultiLvlLbl val="0"/>
      </c:catAx>
      <c:valAx>
        <c:axId val="195666688"/>
        <c:scaling>
          <c:orientation val="minMax"/>
          <c:max val="8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56485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 sz="1800" b="1">
                <a:solidFill>
                  <a:schemeClr val="tx1">
                    <a:lumMod val="75000"/>
                    <a:lumOff val="25000"/>
                  </a:schemeClr>
                </a:solidFill>
              </a:rPr>
              <a:t>Alternatívy súčasnej demokracie - súhlas (v %)</a:t>
            </a:r>
          </a:p>
        </c:rich>
      </c:tx>
      <c:layout>
        <c:manualLayout>
          <c:xMode val="edge"/>
          <c:yMode val="edge"/>
          <c:x val="0.23273479670841174"/>
          <c:y val="2.4162249018693131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49305372758913163"/>
          <c:y val="0.14276123025016846"/>
          <c:w val="0.47488769865343211"/>
          <c:h val="0.7884974342300569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'5-súhlas'!$B$3</c:f>
              <c:strCache>
                <c:ptCount val="1"/>
                <c:pt idx="0">
                  <c:v>Rozhodne súhlasím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tx2">
                        <a:lumMod val="20000"/>
                        <a:lumOff val="80000"/>
                      </a:schemeClr>
                    </a:solidFill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'5-súhlas'!$A$4:$A$13</c:f>
              <c:strCache>
                <c:ptCount val="10"/>
                <c:pt idx="0">
                  <c:v>Zrušenie parlamentného systému a nastolenie diktatúry</c:v>
                </c:pt>
                <c:pt idx="1">
                  <c:v>Návrat k socialistickému zriadeniu spred roka 1989</c:v>
                </c:pt>
                <c:pt idx="2">
                  <c:v>Vystúpenie Slovenska z Európskej únie a uplatňovanie vlastného modelu nezávislého od medzinárodných záväzkov</c:v>
                </c:pt>
                <c:pt idx="3">
                  <c:v>Príchod silného politického vodcu a posilnenie jeho právomocí pri riadení štátu</c:v>
                </c:pt>
                <c:pt idx="4">
                  <c:v>Posilnenie úlohy štátu v ekonomike (viac štátnych firiem, vyššie dane aj výdavky štátu)</c:v>
                </c:pt>
                <c:pt idx="5">
                  <c:v>Väčšia decentralizácia (presun väčších kompetencií i zdrojov do rúk samosprávnych krajov a obcí)</c:v>
                </c:pt>
                <c:pt idx="6">
                  <c:v>Posilňovanie a dozrievanie demokracie (nie je dokonalá, ale lepšiu možnosť nemáme)</c:v>
                </c:pt>
                <c:pt idx="7">
                  <c:v>Posilnenie priamej demokracie, aby mohli ľudia častejšie rozhodovať napríklad prostredníctvom referenda</c:v>
                </c:pt>
                <c:pt idx="8">
                  <c:v>Posilnenie nezávislosti a odbornosti policajných vyšetrovateľov, prokuratúry, súdnictva, kontrolných a regulačných orgánov, aby sa znížilo riziko zneužitia moci</c:v>
                </c:pt>
                <c:pt idx="9">
                  <c:v>Väčšia angažovanosť slušných ľudí pri spravovaní verejných záležitostí</c:v>
                </c:pt>
              </c:strCache>
            </c:strRef>
          </c:cat>
          <c:val>
            <c:numRef>
              <c:f>'5-súhlas'!$B$4:$B$13</c:f>
              <c:numCache>
                <c:formatCode>0</c:formatCode>
                <c:ptCount val="10"/>
                <c:pt idx="0">
                  <c:v>6.5</c:v>
                </c:pt>
                <c:pt idx="1">
                  <c:v>10.1</c:v>
                </c:pt>
                <c:pt idx="2">
                  <c:v>11.9</c:v>
                </c:pt>
                <c:pt idx="3">
                  <c:v>11.7</c:v>
                </c:pt>
                <c:pt idx="4">
                  <c:v>15.8</c:v>
                </c:pt>
                <c:pt idx="5">
                  <c:v>15.3</c:v>
                </c:pt>
                <c:pt idx="6">
                  <c:v>17.3</c:v>
                </c:pt>
                <c:pt idx="7">
                  <c:v>24.6</c:v>
                </c:pt>
                <c:pt idx="8">
                  <c:v>29.3</c:v>
                </c:pt>
                <c:pt idx="9">
                  <c:v>29.1</c:v>
                </c:pt>
              </c:numCache>
            </c:numRef>
          </c:val>
        </c:ser>
        <c:ser>
          <c:idx val="1"/>
          <c:order val="1"/>
          <c:tx>
            <c:strRef>
              <c:f>'5-súhlas'!$C$3</c:f>
              <c:strCache>
                <c:ptCount val="1"/>
                <c:pt idx="0">
                  <c:v>Súhlasím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tx2">
                        <a:lumMod val="20000"/>
                        <a:lumOff val="80000"/>
                      </a:schemeClr>
                    </a:solidFill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'5-súhlas'!$A$4:$A$13</c:f>
              <c:strCache>
                <c:ptCount val="10"/>
                <c:pt idx="0">
                  <c:v>Zrušenie parlamentného systému a nastolenie diktatúry</c:v>
                </c:pt>
                <c:pt idx="1">
                  <c:v>Návrat k socialistickému zriadeniu spred roka 1989</c:v>
                </c:pt>
                <c:pt idx="2">
                  <c:v>Vystúpenie Slovenska z Európskej únie a uplatňovanie vlastného modelu nezávislého od medzinárodných záväzkov</c:v>
                </c:pt>
                <c:pt idx="3">
                  <c:v>Príchod silného politického vodcu a posilnenie jeho právomocí pri riadení štátu</c:v>
                </c:pt>
                <c:pt idx="4">
                  <c:v>Posilnenie úlohy štátu v ekonomike (viac štátnych firiem, vyššie dane aj výdavky štátu)</c:v>
                </c:pt>
                <c:pt idx="5">
                  <c:v>Väčšia decentralizácia (presun väčších kompetencií i zdrojov do rúk samosprávnych krajov a obcí)</c:v>
                </c:pt>
                <c:pt idx="6">
                  <c:v>Posilňovanie a dozrievanie demokracie (nie je dokonalá, ale lepšiu možnosť nemáme)</c:v>
                </c:pt>
                <c:pt idx="7">
                  <c:v>Posilnenie priamej demokracie, aby mohli ľudia častejšie rozhodovať napríklad prostredníctvom referenda</c:v>
                </c:pt>
                <c:pt idx="8">
                  <c:v>Posilnenie nezávislosti a odbornosti policajných vyšetrovateľov, prokuratúry, súdnictva, kontrolných a regulačných orgánov, aby sa znížilo riziko zneužitia moci</c:v>
                </c:pt>
                <c:pt idx="9">
                  <c:v>Väčšia angažovanosť slušných ľudí pri spravovaní verejných záležitostí</c:v>
                </c:pt>
              </c:strCache>
            </c:strRef>
          </c:cat>
          <c:val>
            <c:numRef>
              <c:f>'5-súhlas'!$C$4:$C$13</c:f>
              <c:numCache>
                <c:formatCode>0</c:formatCode>
                <c:ptCount val="10"/>
                <c:pt idx="0">
                  <c:v>6.4</c:v>
                </c:pt>
                <c:pt idx="1">
                  <c:v>6.7</c:v>
                </c:pt>
                <c:pt idx="2">
                  <c:v>9.6</c:v>
                </c:pt>
                <c:pt idx="3">
                  <c:v>11.7</c:v>
                </c:pt>
                <c:pt idx="4">
                  <c:v>10.5</c:v>
                </c:pt>
                <c:pt idx="5">
                  <c:v>11.8</c:v>
                </c:pt>
                <c:pt idx="6">
                  <c:v>10.7</c:v>
                </c:pt>
                <c:pt idx="7">
                  <c:v>14.5</c:v>
                </c:pt>
                <c:pt idx="8">
                  <c:v>14.9</c:v>
                </c:pt>
                <c:pt idx="9">
                  <c:v>17</c:v>
                </c:pt>
              </c:numCache>
            </c:numRef>
          </c:val>
        </c:ser>
        <c:ser>
          <c:idx val="2"/>
          <c:order val="2"/>
          <c:tx>
            <c:strRef>
              <c:f>'5-súhlas'!$D$3</c:f>
              <c:strCache>
                <c:ptCount val="1"/>
                <c:pt idx="0">
                  <c:v>Skôr súhlasím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tx2"/>
                    </a:solidFill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'5-súhlas'!$A$4:$A$13</c:f>
              <c:strCache>
                <c:ptCount val="10"/>
                <c:pt idx="0">
                  <c:v>Zrušenie parlamentného systému a nastolenie diktatúry</c:v>
                </c:pt>
                <c:pt idx="1">
                  <c:v>Návrat k socialistickému zriadeniu spred roka 1989</c:v>
                </c:pt>
                <c:pt idx="2">
                  <c:v>Vystúpenie Slovenska z Európskej únie a uplatňovanie vlastného modelu nezávislého od medzinárodných záväzkov</c:v>
                </c:pt>
                <c:pt idx="3">
                  <c:v>Príchod silného politického vodcu a posilnenie jeho právomocí pri riadení štátu</c:v>
                </c:pt>
                <c:pt idx="4">
                  <c:v>Posilnenie úlohy štátu v ekonomike (viac štátnych firiem, vyššie dane aj výdavky štátu)</c:v>
                </c:pt>
                <c:pt idx="5">
                  <c:v>Väčšia decentralizácia (presun väčších kompetencií i zdrojov do rúk samosprávnych krajov a obcí)</c:v>
                </c:pt>
                <c:pt idx="6">
                  <c:v>Posilňovanie a dozrievanie demokracie (nie je dokonalá, ale lepšiu možnosť nemáme)</c:v>
                </c:pt>
                <c:pt idx="7">
                  <c:v>Posilnenie priamej demokracie, aby mohli ľudia častejšie rozhodovať napríklad prostredníctvom referenda</c:v>
                </c:pt>
                <c:pt idx="8">
                  <c:v>Posilnenie nezávislosti a odbornosti policajných vyšetrovateľov, prokuratúry, súdnictva, kontrolných a regulačných orgánov, aby sa znížilo riziko zneužitia moci</c:v>
                </c:pt>
                <c:pt idx="9">
                  <c:v>Väčšia angažovanosť slušných ľudí pri spravovaní verejných záležitostí</c:v>
                </c:pt>
              </c:strCache>
            </c:strRef>
          </c:cat>
          <c:val>
            <c:numRef>
              <c:f>'5-súhlas'!$D$4:$D$13</c:f>
              <c:numCache>
                <c:formatCode>0</c:formatCode>
                <c:ptCount val="10"/>
                <c:pt idx="0">
                  <c:v>11</c:v>
                </c:pt>
                <c:pt idx="1">
                  <c:v>10.8</c:v>
                </c:pt>
                <c:pt idx="2">
                  <c:v>13.3</c:v>
                </c:pt>
                <c:pt idx="3">
                  <c:v>16.899999999999999</c:v>
                </c:pt>
                <c:pt idx="4">
                  <c:v>17.8</c:v>
                </c:pt>
                <c:pt idx="5">
                  <c:v>22.9</c:v>
                </c:pt>
                <c:pt idx="6">
                  <c:v>24</c:v>
                </c:pt>
                <c:pt idx="7">
                  <c:v>18.899999999999999</c:v>
                </c:pt>
                <c:pt idx="8">
                  <c:v>21</c:v>
                </c:pt>
                <c:pt idx="9">
                  <c:v>20.100000000000001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95732992"/>
        <c:axId val="195734528"/>
      </c:barChart>
      <c:catAx>
        <c:axId val="1957329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5734528"/>
        <c:crosses val="autoZero"/>
        <c:auto val="1"/>
        <c:lblAlgn val="ctr"/>
        <c:lblOffset val="100"/>
        <c:noMultiLvlLbl val="0"/>
      </c:catAx>
      <c:valAx>
        <c:axId val="19573452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5732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solidFill>
          <a:schemeClr val="bg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Hárok1!$A$200</c:f>
              <c:strCache>
                <c:ptCount val="1"/>
                <c:pt idx="0">
                  <c:v>CELÁ VZORKA</c:v>
                </c:pt>
              </c:strCache>
            </c:strRef>
          </c:tx>
          <c:invertIfNegative val="0"/>
          <c:cat>
            <c:strRef>
              <c:f>Hárok1!$C$199:$H$199</c:f>
              <c:strCache>
                <c:ptCount val="6"/>
                <c:pt idx="0">
                  <c:v>Zásadne</c:v>
                </c:pt>
                <c:pt idx="1">
                  <c:v>Dosť výrazne</c:v>
                </c:pt>
                <c:pt idx="2">
                  <c:v>Čiastočne</c:v>
                </c:pt>
                <c:pt idx="3">
                  <c:v>Len málo</c:v>
                </c:pt>
                <c:pt idx="4">
                  <c:v>Vôbec neovplyvňuje</c:v>
                </c:pt>
                <c:pt idx="5">
                  <c:v>Nevie (nečítaná možnosť)</c:v>
                </c:pt>
              </c:strCache>
            </c:strRef>
          </c:cat>
          <c:val>
            <c:numRef>
              <c:f>Hárok1!$C$200:$H$200</c:f>
              <c:numCache>
                <c:formatCode>###0.0</c:formatCode>
                <c:ptCount val="6"/>
                <c:pt idx="0">
                  <c:v>10.509742507543612</c:v>
                </c:pt>
                <c:pt idx="1">
                  <c:v>41.843840745341012</c:v>
                </c:pt>
                <c:pt idx="2">
                  <c:v>34.422911288892585</c:v>
                </c:pt>
                <c:pt idx="3">
                  <c:v>8.3837150707841896</c:v>
                </c:pt>
                <c:pt idx="4">
                  <c:v>2.5167087277078255</c:v>
                </c:pt>
                <c:pt idx="5">
                  <c:v>2.3230816597307498</c:v>
                </c:pt>
              </c:numCache>
            </c:numRef>
          </c:val>
        </c:ser>
        <c:ser>
          <c:idx val="1"/>
          <c:order val="1"/>
          <c:tx>
            <c:strRef>
              <c:f>Hárok1!$B$273</c:f>
              <c:strCache>
                <c:ptCount val="1"/>
                <c:pt idx="0">
                  <c:v>SaS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val>
            <c:numRef>
              <c:f>Hárok1!$C$273:$H$273</c:f>
              <c:numCache>
                <c:formatCode>###0.0</c:formatCode>
                <c:ptCount val="6"/>
                <c:pt idx="0">
                  <c:v>19.615164407716108</c:v>
                </c:pt>
                <c:pt idx="1">
                  <c:v>53.333886614349709</c:v>
                </c:pt>
                <c:pt idx="2">
                  <c:v>17.297172439827879</c:v>
                </c:pt>
                <c:pt idx="3">
                  <c:v>3.897103275200509</c:v>
                </c:pt>
                <c:pt idx="4">
                  <c:v>2.4540854344493974</c:v>
                </c:pt>
                <c:pt idx="5">
                  <c:v>3.4025878284564239</c:v>
                </c:pt>
              </c:numCache>
            </c:numRef>
          </c:val>
        </c:ser>
        <c:ser>
          <c:idx val="2"/>
          <c:order val="2"/>
          <c:tx>
            <c:strRef>
              <c:f>Hárok1!$B$272</c:f>
              <c:strCache>
                <c:ptCount val="1"/>
                <c:pt idx="0">
                  <c:v>ĽS Naše Slovensko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invertIfNegative val="0"/>
          <c:val>
            <c:numRef>
              <c:f>Hárok1!$C$272:$H$272</c:f>
              <c:numCache>
                <c:formatCode>###0.0</c:formatCode>
                <c:ptCount val="6"/>
                <c:pt idx="0">
                  <c:v>10.094020167298751</c:v>
                </c:pt>
                <c:pt idx="1">
                  <c:v>34.618899451601983</c:v>
                </c:pt>
                <c:pt idx="2">
                  <c:v>33.835424878679653</c:v>
                </c:pt>
                <c:pt idx="3">
                  <c:v>15.655509041539062</c:v>
                </c:pt>
                <c:pt idx="4">
                  <c:v>3.8640568620899929</c:v>
                </c:pt>
                <c:pt idx="5">
                  <c:v>1.9320895987905762</c:v>
                </c:pt>
              </c:numCache>
            </c:numRef>
          </c:val>
        </c:ser>
        <c:ser>
          <c:idx val="3"/>
          <c:order val="3"/>
          <c:tx>
            <c:strRef>
              <c:f>Hárok1!$B$267</c:f>
              <c:strCache>
                <c:ptCount val="1"/>
                <c:pt idx="0">
                  <c:v>SME RODINA – Boris Kollár</c:v>
                </c:pt>
              </c:strCache>
            </c:strRef>
          </c:tx>
          <c:invertIfNegative val="0"/>
          <c:val>
            <c:numRef>
              <c:f>Hárok1!$C$267:$H$267</c:f>
              <c:numCache>
                <c:formatCode>###0.0</c:formatCode>
                <c:ptCount val="6"/>
                <c:pt idx="0">
                  <c:v>11.186596756798512</c:v>
                </c:pt>
                <c:pt idx="1">
                  <c:v>27.472372853160564</c:v>
                </c:pt>
                <c:pt idx="2">
                  <c:v>46.468000502126536</c:v>
                </c:pt>
                <c:pt idx="3">
                  <c:v>11.925456262332741</c:v>
                </c:pt>
                <c:pt idx="4">
                  <c:v>1.5780397142855462</c:v>
                </c:pt>
                <c:pt idx="5">
                  <c:v>1.3695339112961504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95793280"/>
        <c:axId val="195794816"/>
      </c:barChart>
      <c:catAx>
        <c:axId val="19579328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195794816"/>
        <c:crosses val="autoZero"/>
        <c:auto val="1"/>
        <c:lblAlgn val="ctr"/>
        <c:lblOffset val="100"/>
        <c:noMultiLvlLbl val="0"/>
      </c:catAx>
      <c:valAx>
        <c:axId val="195794816"/>
        <c:scaling>
          <c:orientation val="minMax"/>
        </c:scaling>
        <c:delete val="0"/>
        <c:axPos val="l"/>
        <c:majorGridlines/>
        <c:numFmt formatCode="###0.0" sourceLinked="1"/>
        <c:majorTickMark val="out"/>
        <c:minorTickMark val="none"/>
        <c:tickLblPos val="nextTo"/>
        <c:crossAx val="195793280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sk-SK" sz="2800" b="1" i="0" baseline="0">
                <a:solidFill>
                  <a:schemeClr val="tx1"/>
                </a:solidFill>
                <a:effectLst/>
              </a:rPr>
              <a:t>Koho volili ľudia od 18 do 21 rokov  v parlamentných voľbách v roku 2016 (%)</a:t>
            </a:r>
            <a:endParaRPr lang="en-US" sz="2800">
              <a:solidFill>
                <a:schemeClr val="tx1"/>
              </a:solidFill>
              <a:effectLst/>
            </a:endParaRPr>
          </a:p>
        </c:rich>
      </c:tx>
      <c:layout>
        <c:manualLayout>
          <c:xMode val="edge"/>
          <c:yMode val="edge"/>
          <c:x val="9.3597112860892395E-2"/>
          <c:y val="2.7777777777777776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Prvovoliči!$B$2</c:f>
              <c:strCache>
                <c:ptCount val="1"/>
                <c:pt idx="0">
                  <c:v>Mladí (18 - 21)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cat>
            <c:strRef>
              <c:f>'[5]exit poll'!$U$2:$U$8</c:f>
              <c:strCache>
                <c:ptCount val="7"/>
                <c:pt idx="0">
                  <c:v>ĽSNS</c:v>
                </c:pt>
                <c:pt idx="1">
                  <c:v>SaS</c:v>
                </c:pt>
                <c:pt idx="2">
                  <c:v>OĽANO–NOVA</c:v>
                </c:pt>
                <c:pt idx="3">
                  <c:v>Sme rodina</c:v>
                </c:pt>
                <c:pt idx="4">
                  <c:v>Smer</c:v>
                </c:pt>
                <c:pt idx="5">
                  <c:v>Sieť</c:v>
                </c:pt>
                <c:pt idx="6">
                  <c:v>SNS</c:v>
                </c:pt>
              </c:strCache>
            </c:strRef>
          </c:cat>
          <c:val>
            <c:numRef>
              <c:f>Prvovoliči!$B$3:$B$9</c:f>
              <c:numCache>
                <c:formatCode>General</c:formatCode>
                <c:ptCount val="7"/>
                <c:pt idx="0">
                  <c:v>22.7</c:v>
                </c:pt>
                <c:pt idx="1">
                  <c:v>17.7</c:v>
                </c:pt>
                <c:pt idx="2">
                  <c:v>12.6</c:v>
                </c:pt>
                <c:pt idx="3">
                  <c:v>11.4</c:v>
                </c:pt>
                <c:pt idx="4">
                  <c:v>7.6</c:v>
                </c:pt>
                <c:pt idx="5">
                  <c:v>7.7</c:v>
                </c:pt>
                <c:pt idx="6">
                  <c:v>5.5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BFC-4045-A44C-7777220FC830}"/>
            </c:ext>
          </c:extLst>
        </c:ser>
        <c:ser>
          <c:idx val="1"/>
          <c:order val="1"/>
          <c:tx>
            <c:strRef>
              <c:f>Prvovoliči!$C$2</c:f>
              <c:strCache>
                <c:ptCount val="1"/>
                <c:pt idx="0">
                  <c:v>Všetci</c:v>
                </c:pt>
              </c:strCache>
            </c:strRef>
          </c:tx>
          <c:invertIfNegative val="0"/>
          <c:val>
            <c:numRef>
              <c:f>Prvovoliči!$C$3:$C$9</c:f>
              <c:numCache>
                <c:formatCode>General</c:formatCode>
                <c:ptCount val="7"/>
                <c:pt idx="0">
                  <c:v>6.8</c:v>
                </c:pt>
                <c:pt idx="1">
                  <c:v>13.3</c:v>
                </c:pt>
                <c:pt idx="2">
                  <c:v>11.2</c:v>
                </c:pt>
                <c:pt idx="3">
                  <c:v>5.9</c:v>
                </c:pt>
                <c:pt idx="4">
                  <c:v>27.3</c:v>
                </c:pt>
                <c:pt idx="5">
                  <c:v>6.7</c:v>
                </c:pt>
                <c:pt idx="6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5908352"/>
        <c:axId val="195909888"/>
      </c:barChart>
      <c:catAx>
        <c:axId val="1959083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5909888"/>
        <c:crosses val="autoZero"/>
        <c:auto val="1"/>
        <c:lblAlgn val="ctr"/>
        <c:lblOffset val="100"/>
        <c:noMultiLvlLbl val="0"/>
      </c:catAx>
      <c:valAx>
        <c:axId val="1959098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59083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30013207857857066"/>
          <c:y val="0.22966141900149234"/>
          <c:w val="0.39973571884869935"/>
          <c:h val="7.1908113813179922E-2"/>
        </c:manualLayout>
      </c:layout>
      <c:overlay val="0"/>
      <c:txPr>
        <a:bodyPr/>
        <a:lstStyle/>
        <a:p>
          <a:pPr>
            <a:defRPr sz="2000"/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0.81739</cdr:x>
      <cdr:y>0.11707</cdr:y>
    </cdr:from>
    <cdr:to>
      <cdr:x>0.97391</cdr:x>
      <cdr:y>0.16349</cdr:y>
    </cdr:to>
    <cdr:sp macro="" textlink="">
      <cdr:nvSpPr>
        <cdr:cNvPr id="2" name="BlokTextu 1"/>
        <cdr:cNvSpPr txBox="1"/>
      </cdr:nvSpPr>
      <cdr:spPr>
        <a:xfrm xmlns:a="http://schemas.openxmlformats.org/drawingml/2006/main">
          <a:off x="6768752" y="726506"/>
          <a:ext cx="1296144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85000"/>
          </a:schemeClr>
        </a:solidFill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k-SK" sz="1400" b="1" smtClean="0">
              <a:solidFill>
                <a:srgbClr val="00B050"/>
              </a:solidFill>
            </a:rPr>
            <a:t>Plná demokracia</a:t>
          </a:r>
          <a:endParaRPr lang="en-US" sz="1400" b="1">
            <a:solidFill>
              <a:srgbClr val="00B050"/>
            </a:solidFill>
          </a:endParaRPr>
        </a:p>
      </cdr:txBody>
    </cdr:sp>
  </cdr:relSizeAnchor>
  <cdr:relSizeAnchor xmlns:cdr="http://schemas.openxmlformats.org/drawingml/2006/chartDrawing">
    <cdr:from>
      <cdr:x>0.6087</cdr:x>
      <cdr:y>0.11707</cdr:y>
    </cdr:from>
    <cdr:to>
      <cdr:x>0.8</cdr:x>
      <cdr:y>0.16349</cdr:y>
    </cdr:to>
    <cdr:sp macro="" textlink="">
      <cdr:nvSpPr>
        <cdr:cNvPr id="3" name="BlokTextu 2"/>
        <cdr:cNvSpPr txBox="1"/>
      </cdr:nvSpPr>
      <cdr:spPr>
        <a:xfrm xmlns:a="http://schemas.openxmlformats.org/drawingml/2006/main">
          <a:off x="5040560" y="726506"/>
          <a:ext cx="1584176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85000"/>
          </a:schemeClr>
        </a:solidFill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k-SK" sz="1400" b="1" smtClean="0">
              <a:solidFill>
                <a:srgbClr val="FFFF00"/>
              </a:solidFill>
            </a:rPr>
            <a:t>Narušená demokracia</a:t>
          </a:r>
          <a:endParaRPr lang="en-US" sz="1400" b="1">
            <a:solidFill>
              <a:srgbClr val="FFFF00"/>
            </a:solidFill>
          </a:endParaRPr>
        </a:p>
      </cdr:txBody>
    </cdr:sp>
  </cdr:relSizeAnchor>
  <cdr:relSizeAnchor xmlns:cdr="http://schemas.openxmlformats.org/drawingml/2006/chartDrawing">
    <cdr:from>
      <cdr:x>0.3913</cdr:x>
      <cdr:y>0.11707</cdr:y>
    </cdr:from>
    <cdr:to>
      <cdr:x>0.55652</cdr:x>
      <cdr:y>0.16349</cdr:y>
    </cdr:to>
    <cdr:sp macro="" textlink="">
      <cdr:nvSpPr>
        <cdr:cNvPr id="4" name="BlokTextu 3"/>
        <cdr:cNvSpPr txBox="1"/>
      </cdr:nvSpPr>
      <cdr:spPr>
        <a:xfrm xmlns:a="http://schemas.openxmlformats.org/drawingml/2006/main">
          <a:off x="3240360" y="726506"/>
          <a:ext cx="1368152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85000"/>
          </a:schemeClr>
        </a:solidFill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k-SK" sz="1400" b="1" smtClean="0">
              <a:solidFill>
                <a:srgbClr val="FFC000"/>
              </a:solidFill>
            </a:rPr>
            <a:t>Hybridné režimy</a:t>
          </a:r>
          <a:endParaRPr lang="en-US" sz="1400" b="1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0.11304</cdr:x>
      <cdr:y>0.11707</cdr:y>
    </cdr:from>
    <cdr:to>
      <cdr:x>0.23478</cdr:x>
      <cdr:y>0.16349</cdr:y>
    </cdr:to>
    <cdr:sp macro="" textlink="">
      <cdr:nvSpPr>
        <cdr:cNvPr id="5" name="BlokTextu 4"/>
        <cdr:cNvSpPr txBox="1"/>
      </cdr:nvSpPr>
      <cdr:spPr>
        <a:xfrm xmlns:a="http://schemas.openxmlformats.org/drawingml/2006/main">
          <a:off x="936104" y="726506"/>
          <a:ext cx="1008112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85000"/>
          </a:schemeClr>
        </a:solidFill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k-SK" sz="1400" b="1" smtClean="0">
              <a:solidFill>
                <a:srgbClr val="FF0000"/>
              </a:solidFill>
            </a:rPr>
            <a:t>Autrokracia</a:t>
          </a:r>
          <a:endParaRPr lang="en-US" sz="1400" b="1">
            <a:solidFill>
              <a:srgbClr val="FF0000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0.63551</cdr:x>
      <cdr:y>0.93421</cdr:y>
    </cdr:from>
    <cdr:to>
      <cdr:x>0.77101</cdr:x>
      <cdr:y>1</cdr:y>
    </cdr:to>
    <cdr:sp macro="" textlink="">
      <cdr:nvSpPr>
        <cdr:cNvPr id="2" name="BlokTextu 1"/>
        <cdr:cNvSpPr txBox="1"/>
      </cdr:nvSpPr>
      <cdr:spPr>
        <a:xfrm xmlns:a="http://schemas.openxmlformats.org/drawingml/2006/main">
          <a:off x="4896544" y="5112567"/>
          <a:ext cx="1044008" cy="3600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k-SK" sz="1100"/>
            <a:t>Zdroj: Eurobarometer, november 2017</a:t>
          </a:r>
          <a:endParaRPr lang="en-US" sz="1100"/>
        </a:p>
      </cdr:txBody>
    </cdr:sp>
  </cdr:relSizeAnchor>
  <cdr:relSizeAnchor xmlns:cdr="http://schemas.openxmlformats.org/drawingml/2006/chartDrawing">
    <cdr:from>
      <cdr:x>0.88864</cdr:x>
      <cdr:y>0.75</cdr:y>
    </cdr:from>
    <cdr:to>
      <cdr:x>0.91668</cdr:x>
      <cdr:y>0.89474</cdr:y>
    </cdr:to>
    <cdr:sp macro="" textlink="">
      <cdr:nvSpPr>
        <cdr:cNvPr id="3" name="Ovál 2"/>
        <cdr:cNvSpPr/>
      </cdr:nvSpPr>
      <cdr:spPr>
        <a:xfrm xmlns:a="http://schemas.openxmlformats.org/drawingml/2006/main">
          <a:off x="6846820" y="4104455"/>
          <a:ext cx="216034" cy="792088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>
            <a:ln>
              <a:solidFill>
                <a:srgbClr val="FF0000"/>
              </a:solidFill>
            </a:ln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0.64792</cdr:x>
      <cdr:y>0.92361</cdr:y>
    </cdr:from>
    <cdr:to>
      <cdr:x>0.975</cdr:x>
      <cdr:y>1</cdr:y>
    </cdr:to>
    <cdr:sp macro="" textlink="">
      <cdr:nvSpPr>
        <cdr:cNvPr id="2" name="BlokTextu 1"/>
        <cdr:cNvSpPr txBox="1"/>
      </cdr:nvSpPr>
      <cdr:spPr>
        <a:xfrm xmlns:a="http://schemas.openxmlformats.org/drawingml/2006/main">
          <a:off x="2962275" y="2533650"/>
          <a:ext cx="1495425" cy="2095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GB" sz="110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291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825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140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243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018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917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127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966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504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636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534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8780ED-0D3B-4C00-8035-718A1E29AB7A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353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dobiehanie.ineko.sk/" TargetMode="Externa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ktuality.sk/clanok/304076/aka-bude-populacia-slovenska-o-30-rokov-slobodna-bezdetna-a-stara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sk-SK" b="1" smtClean="0"/>
              <a:t>Význam demokracie a EÚ pre kvalitu života</a:t>
            </a:r>
            <a:endParaRPr lang="en-US" b="1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4077072"/>
            <a:ext cx="6400800" cy="1752600"/>
          </a:xfrm>
        </p:spPr>
        <p:txBody>
          <a:bodyPr>
            <a:normAutofit fontScale="92500"/>
          </a:bodyPr>
          <a:lstStyle/>
          <a:p>
            <a:pPr algn="r"/>
            <a:r>
              <a:rPr lang="sk-SK" smtClean="0">
                <a:solidFill>
                  <a:schemeClr val="tx1"/>
                </a:solidFill>
              </a:rPr>
              <a:t>Peter </a:t>
            </a:r>
            <a:r>
              <a:rPr lang="sk-SK" err="1" smtClean="0">
                <a:solidFill>
                  <a:schemeClr val="tx1"/>
                </a:solidFill>
              </a:rPr>
              <a:t>Goliaš</a:t>
            </a:r>
            <a:endParaRPr lang="sk-SK" smtClean="0">
              <a:solidFill>
                <a:schemeClr val="tx1"/>
              </a:solidFill>
            </a:endParaRPr>
          </a:p>
          <a:p>
            <a:pPr algn="r"/>
            <a:r>
              <a:rPr lang="sk-SK">
                <a:solidFill>
                  <a:schemeClr val="tx1"/>
                </a:solidFill>
              </a:rPr>
              <a:t>r</a:t>
            </a:r>
            <a:r>
              <a:rPr lang="sk-SK" smtClean="0">
                <a:solidFill>
                  <a:schemeClr val="tx1"/>
                </a:solidFill>
              </a:rPr>
              <a:t>iaditeľ INEKO</a:t>
            </a:r>
          </a:p>
          <a:p>
            <a:pPr algn="r"/>
            <a:r>
              <a:rPr lang="sk-SK" smtClean="0">
                <a:solidFill>
                  <a:schemeClr val="tx1"/>
                </a:solidFill>
              </a:rPr>
              <a:t>Prednáška pre študentov stredných škôl</a:t>
            </a:r>
          </a:p>
          <a:p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95435"/>
            <a:ext cx="2283889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275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88466540"/>
              </p:ext>
            </p:extLst>
          </p:nvPr>
        </p:nvGraphicFramePr>
        <p:xfrm>
          <a:off x="539552" y="326230"/>
          <a:ext cx="8280920" cy="62055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2123728" y="6201510"/>
            <a:ext cx="67618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400" smtClean="0"/>
              <a:t>Zdroj: EIU - Democracy Index 2018; IMF – GDP na hlavu v parite kúpnej sily za rok 2017</a:t>
            </a: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115030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lokTextu 2"/>
          <p:cNvSpPr txBox="1"/>
          <p:nvPr/>
        </p:nvSpPr>
        <p:spPr>
          <a:xfrm>
            <a:off x="5292080" y="6381328"/>
            <a:ext cx="33824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400" smtClean="0"/>
              <a:t>Zdroj: INEKO na základe dát IMF, WHO a EIU</a:t>
            </a:r>
            <a:endParaRPr lang="en-US" sz="140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75" y="332656"/>
            <a:ext cx="8946322" cy="6071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5085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20688"/>
            <a:ext cx="8904693" cy="4931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216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Ako merajú kvalitu demokracie</a:t>
            </a:r>
            <a:endParaRPr lang="en-US" b="1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sk-SK" smtClean="0"/>
              <a:t>Volebný systém (SR: 9,58) – slobodné a férové voľby, politický systém, atď.</a:t>
            </a:r>
          </a:p>
          <a:p>
            <a:pPr marL="514350" indent="-514350">
              <a:buFont typeface="+mj-lt"/>
              <a:buAutoNum type="arabicPeriod"/>
            </a:pPr>
            <a:r>
              <a:rPr lang="sk-SK" smtClean="0"/>
              <a:t>Fungovanie vlády (SR: 6,79) – systém bŕzd a protiváh, korupcia, dôvera k vláde a politickým stranám, atď.</a:t>
            </a:r>
          </a:p>
          <a:p>
            <a:pPr marL="514350" indent="-514350">
              <a:buFont typeface="+mj-lt"/>
              <a:buAutoNum type="arabicPeriod"/>
            </a:pPr>
            <a:r>
              <a:rPr lang="sk-SK" smtClean="0"/>
              <a:t>Účasť občanov na politickom živote (SR: 5,56) – volebná účasť, aktívne členstvo v politických organizáciách, angažovanosť ľudí</a:t>
            </a:r>
          </a:p>
          <a:p>
            <a:pPr marL="514350" indent="-514350">
              <a:buFont typeface="+mj-lt"/>
              <a:buAutoNum type="arabicPeriod"/>
            </a:pPr>
            <a:r>
              <a:rPr lang="sk-SK" smtClean="0"/>
              <a:t>Politická kultúra (SR: 5,63) – verejná mienka o demokracii, vplyve na verejný poriadok, ekonomiku, atď.</a:t>
            </a:r>
          </a:p>
          <a:p>
            <a:pPr marL="514350" indent="-514350">
              <a:buFont typeface="+mj-lt"/>
              <a:buAutoNum type="arabicPeriod"/>
            </a:pPr>
            <a:r>
              <a:rPr lang="sk-SK" smtClean="0"/>
              <a:t>Občianske slobody (SR: 7,94) – sloboda médií, nezávislosť súdnictva, vláda zákona, ochrana súkromného vlastníctva, ochrana ľudských práv, atď.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29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Železný zákon oligarchie</a:t>
            </a:r>
            <a:endParaRPr lang="en-US" b="1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2148681"/>
            <a:ext cx="257175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2771800" y="5721320"/>
            <a:ext cx="3708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1911: nemecký filozof </a:t>
            </a:r>
            <a:r>
              <a:rPr lang="sk-SK" err="1" smtClean="0"/>
              <a:t>Robert</a:t>
            </a:r>
            <a:r>
              <a:rPr lang="sk-SK" smtClean="0"/>
              <a:t> </a:t>
            </a:r>
            <a:r>
              <a:rPr lang="sk-SK" err="1" smtClean="0"/>
              <a:t>Michels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61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Why Nations Fail co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46" y="741538"/>
            <a:ext cx="3352800" cy="5305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moral consequences of economic growt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741538"/>
            <a:ext cx="3456183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942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12776"/>
            <a:ext cx="5566806" cy="3855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Related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420888"/>
            <a:ext cx="4359424" cy="435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Inštitúcie a hodnoty</a:t>
            </a:r>
            <a:endParaRPr lang="en-US" b="1"/>
          </a:p>
        </p:txBody>
      </p:sp>
      <p:pic>
        <p:nvPicPr>
          <p:cNvPr id="8200" name="Picture 8" descr="Image result for sr zástav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64797"/>
            <a:ext cx="1737015" cy="1158010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eu fla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464797"/>
            <a:ext cx="1767334" cy="1178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7039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reenshots.firefoxusercontent.com/images/95f5a58a-fe44-45f0-8631-cd0d61a9ace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800"/>
            <a:ext cx="7734325" cy="4249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Protikorupčné pochody, 2017</a:t>
            </a:r>
            <a:endParaRPr lang="en-US" b="1"/>
          </a:p>
        </p:txBody>
      </p:sp>
      <p:pic>
        <p:nvPicPr>
          <p:cNvPr id="7" name="Obrázo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653136"/>
            <a:ext cx="3024336" cy="2083432"/>
          </a:xfrm>
          <a:prstGeom prst="rect">
            <a:avLst/>
          </a:prstGeom>
        </p:spPr>
      </p:pic>
      <p:pic>
        <p:nvPicPr>
          <p:cNvPr id="2" name="Picture 2" descr="https://lh3.googleusercontent.com/os3Q3C7dC4bYYUZAvk8XZ9jCtFzoNllQfeXz61C1m5X5DVjWHdWbPBnGIk8cAWwOnfTD2KTKCEVbGQlEHagjzAAB8wwHbjgIW796bg_GSUYQYzn0gY64C6HWkpMwT5OI0z_UYqO3vteu3Y12xyKQdRcs9ebCKzcy38sw7SZPbId0mbv6-fLhwPEksLh6lz0-TY4FbZtuLAejNW1LG6diTlgZwdhhnhfCCttq_hJdR369iKni2fATSKSeGlnHhdNyHSCO2F2UI58Eouine6YOIIKTgcZ822mGwWNe6Y2dO_OaA8OL-xsqdBnVjA05QiQiPV48G4taTBxPZcY5H0ler_1PrCpr0nfs0B6L9a9bhCxrCS5MGkPsI34xa4wxs-fa_4iNJHMOvQHP31fHHMafmkJzmecc2E257HTMG2q76ETBs_uVbveu7nQekHGGQyWLezO3tyIrsmgyJ_u69LAZXQgd0RfZb3uYgfmVbic2ka1E3wOYvlThtqSFkc9HYdm6uLm8Qtj1PVrdNItNPQeHxyUKymvtzTndlt5X_-K6t8n-BLFrwHXUOR99bHgMswikhxaJZGmbvvRwNC7lB6fP57pAfvtjyhVlTj5wAq3h9g=w1263-h947-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653135"/>
            <a:ext cx="2746843" cy="2059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BlokTextu 5"/>
          <p:cNvSpPr txBox="1"/>
          <p:nvPr/>
        </p:nvSpPr>
        <p:spPr>
          <a:xfrm>
            <a:off x="4323940" y="5878530"/>
            <a:ext cx="16162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smtClean="0"/>
              <a:t>Zdroj: Denník N, INEKO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4182058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Protesty Za slušné Slovensko</a:t>
            </a:r>
            <a:endParaRPr lang="en-US" b="1"/>
          </a:p>
        </p:txBody>
      </p:sp>
      <p:pic>
        <p:nvPicPr>
          <p:cNvPr id="4098" name="Picture 2" descr="Obrovské protesty na Slovensku: FOTO Desaťtisíce ľudí v ulici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6792"/>
            <a:ext cx="76200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rotestné zhromaždenie Za slušné Slovensko 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689140"/>
            <a:ext cx="2520280" cy="1890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Na bratislavsko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689140"/>
            <a:ext cx="2916324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BlokTextu 5"/>
          <p:cNvSpPr txBox="1"/>
          <p:nvPr/>
        </p:nvSpPr>
        <p:spPr>
          <a:xfrm>
            <a:off x="3275856" y="6356357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smtClean="0"/>
              <a:t>Zdroj: TASR, Nový Čas, zoznam.sk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668101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66" y="1556791"/>
            <a:ext cx="8360675" cy="4110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Nadpis 1"/>
          <p:cNvSpPr txBox="1">
            <a:spLocks/>
          </p:cNvSpPr>
          <p:nvPr/>
        </p:nvSpPr>
        <p:spPr>
          <a:xfrm>
            <a:off x="457200" y="404664"/>
            <a:ext cx="8229600" cy="1012974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k-SK" b="1" smtClean="0"/>
              <a:t>Sociálny kapitál</a:t>
            </a:r>
            <a:endParaRPr lang="en-US" b="1"/>
          </a:p>
        </p:txBody>
      </p:sp>
      <p:sp>
        <p:nvSpPr>
          <p:cNvPr id="2" name="BlokTextu 1"/>
          <p:cNvSpPr txBox="1"/>
          <p:nvPr/>
        </p:nvSpPr>
        <p:spPr>
          <a:xfrm>
            <a:off x="5940152" y="5815596"/>
            <a:ext cx="25637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400" smtClean="0"/>
              <a:t>Zdroj: Eurobarometer, apríl 2018</a:t>
            </a: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214126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8919709"/>
              </p:ext>
            </p:extLst>
          </p:nvPr>
        </p:nvGraphicFramePr>
        <p:xfrm>
          <a:off x="755576" y="692697"/>
          <a:ext cx="7704856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4251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Kedy dobehneme západ?</a:t>
            </a:r>
            <a:endParaRPr lang="en-US" b="1"/>
          </a:p>
        </p:txBody>
      </p:sp>
      <p:sp>
        <p:nvSpPr>
          <p:cNvPr id="3" name="BlokTextu 2"/>
          <p:cNvSpPr txBox="1"/>
          <p:nvPr/>
        </p:nvSpPr>
        <p:spPr>
          <a:xfrm>
            <a:off x="395536" y="5229200"/>
            <a:ext cx="34310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Zdroj: </a:t>
            </a:r>
            <a:r>
              <a:rPr lang="sk-SK" smtClean="0">
                <a:hlinkClick r:id="rId2"/>
              </a:rPr>
              <a:t>http://dobiehanie.ineko.sk/</a:t>
            </a:r>
            <a:r>
              <a:rPr lang="sk-SK" smtClean="0"/>
              <a:t> </a:t>
            </a:r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84890"/>
            <a:ext cx="8712968" cy="3844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879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Vývoj strednej dĺžky života</a:t>
            </a:r>
            <a:endParaRPr lang="en-US" b="1"/>
          </a:p>
        </p:txBody>
      </p:sp>
      <p:pic>
        <p:nvPicPr>
          <p:cNvPr id="7172" name="Picture 4" descr="Stredná d&amp;lacute;&amp;zcaron;k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12776"/>
            <a:ext cx="6838950" cy="486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395536" y="6214013"/>
            <a:ext cx="864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mtClean="0"/>
              <a:t>Zdroj: </a:t>
            </a:r>
            <a:r>
              <a:rPr lang="en-US" smtClean="0">
                <a:hlinkClick r:id="rId3"/>
              </a:rPr>
              <a:t>https://www.aktuality.sk/clanok/304076/aka-bude-populacia-slovenska-o-30-rokov-slobodna-bezdetna-a-stara/</a:t>
            </a:r>
            <a:r>
              <a:rPr lang="sk-SK" smtClean="0"/>
              <a:t>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77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1951470229"/>
              </p:ext>
            </p:extLst>
          </p:nvPr>
        </p:nvGraphicFramePr>
        <p:xfrm>
          <a:off x="827584" y="620688"/>
          <a:ext cx="7632848" cy="5688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963513" y="6309320"/>
            <a:ext cx="12566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400" smtClean="0"/>
              <a:t>Zdroj: </a:t>
            </a:r>
            <a:r>
              <a:rPr lang="sk-SK" sz="1400" err="1" smtClean="0"/>
              <a:t>Eurostat</a:t>
            </a: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996092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1523609738"/>
              </p:ext>
            </p:extLst>
          </p:nvPr>
        </p:nvGraphicFramePr>
        <p:xfrm>
          <a:off x="899592" y="485775"/>
          <a:ext cx="7488832" cy="5886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839744" y="6373266"/>
            <a:ext cx="1933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Zdroj: INEKO, 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34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smtClean="0"/>
              <a:t>Príčiny podľa volebných preferencií</a:t>
            </a:r>
            <a:endParaRPr lang="en-US" b="1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845490"/>
              </p:ext>
            </p:extLst>
          </p:nvPr>
        </p:nvGraphicFramePr>
        <p:xfrm>
          <a:off x="539552" y="1268760"/>
          <a:ext cx="8208912" cy="4880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59"/>
                <a:gridCol w="2664296"/>
                <a:gridCol w="2304257"/>
              </a:tblGrid>
              <a:tr h="370840"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Nadpriemerný súhlas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Podpriemerný</a:t>
                      </a:r>
                      <a:r>
                        <a:rPr lang="sk-SK" sz="1300" baseline="0" smtClean="0">
                          <a:effectLst/>
                        </a:rPr>
                        <a:t> </a:t>
                      </a:r>
                      <a:r>
                        <a:rPr lang="sk-SK" sz="1300" smtClean="0">
                          <a:effectLst/>
                        </a:rPr>
                        <a:t>súhlas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2772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Politici nepracujú vo verejnom záujme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Slovensko, KDH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SMER-SD, MOST-HÍD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4197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Netrestanie nehospodárneho nakladania s majetkom štátu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SMER-SD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292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Nerovnosť pred zákonom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Slovensko, nerozhodnutí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SMER-SD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2880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Nespravodlivé majetkové rozdiely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Nevoliči</a:t>
                      </a:r>
                      <a:r>
                        <a:rPr lang="sk-SK" sz="1300" smtClean="0">
                          <a:effectLst/>
                        </a:rPr>
                        <a:t>, </a:t>
                      </a: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Nerozhodnutí, SMER-SD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2865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Nekvalitné verejné služby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OĽANO-NOVA, </a:t>
                      </a: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SMER-SD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428992">
                <a:tc>
                  <a:txBody>
                    <a:bodyPr/>
                    <a:lstStyle/>
                    <a:p>
                      <a:r>
                        <a:rPr lang="sk-SK" sz="1300" smtClean="0">
                          <a:effectLst/>
                        </a:rPr>
                        <a:t>Regulačné a kontrolné orgány nebránia zneužívaniu moci</a:t>
                      </a:r>
                      <a:endParaRPr lang="en-US" sz="1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SMER-SD, MOST-HÍD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3013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Sociálny systém sa zneužíva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OĽANO-NOVA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2880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Zákony sú nekvalitné a často sa menia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Slovensko, KDH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SMER-SD, MOST-HÍD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V spoločnosti sa rozširuje chudoba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Slovensko, SME Rodina- Boris Kollár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SMER-SD, SNS, MOST-HÍD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Slušní ľudia sa neangažujú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Slovensko, OĽANO-NOVA, </a:t>
                      </a:r>
                      <a:r>
                        <a:rPr lang="sk-SK" sz="1300" err="1" smtClean="0">
                          <a:effectLst/>
                        </a:rPr>
                        <a:t>nevoliči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SMER-SD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3192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Strata suverenity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Slovensko, </a:t>
                      </a:r>
                      <a:r>
                        <a:rPr lang="sk-SK" sz="1300" err="1" smtClean="0">
                          <a:effectLst/>
                        </a:rPr>
                        <a:t>nevoliči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SMER-SD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Nedodržujú sa ľudské a menšinové práva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Nevoliči</a:t>
                      </a:r>
                      <a:r>
                        <a:rPr lang="sk-SK" sz="1300" smtClean="0">
                          <a:effectLst/>
                        </a:rPr>
                        <a:t>, nerozhodnutí, </a:t>
                      </a: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SMER-SD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755576" y="6188600"/>
            <a:ext cx="1933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Zdroj: INEKO, 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80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2364013002"/>
              </p:ext>
            </p:extLst>
          </p:nvPr>
        </p:nvGraphicFramePr>
        <p:xfrm>
          <a:off x="467544" y="776287"/>
          <a:ext cx="8352928" cy="5305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83568" y="6093296"/>
            <a:ext cx="1933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Zdroj: INEKO, 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402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Vzťah s kvalitou života (v %)</a:t>
            </a:r>
            <a:endParaRPr lang="en-US"/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1442750"/>
              </p:ext>
            </p:extLst>
          </p:nvPr>
        </p:nvGraphicFramePr>
        <p:xfrm>
          <a:off x="827584" y="2060848"/>
          <a:ext cx="763284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467544" y="1556792"/>
            <a:ext cx="8386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Do </a:t>
            </a:r>
            <a:r>
              <a:rPr lang="en-US" err="1"/>
              <a:t>akej</a:t>
            </a:r>
            <a:r>
              <a:rPr lang="en-US"/>
              <a:t> </a:t>
            </a:r>
            <a:r>
              <a:rPr lang="en-US" err="1"/>
              <a:t>miery</a:t>
            </a:r>
            <a:r>
              <a:rPr lang="en-US"/>
              <a:t> </a:t>
            </a:r>
            <a:r>
              <a:rPr lang="en-US" err="1"/>
              <a:t>podľa</a:t>
            </a:r>
            <a:r>
              <a:rPr lang="en-US"/>
              <a:t> </a:t>
            </a:r>
            <a:r>
              <a:rPr lang="en-US" err="1"/>
              <a:t>Vás</a:t>
            </a:r>
            <a:r>
              <a:rPr lang="en-US"/>
              <a:t> </a:t>
            </a:r>
            <a:r>
              <a:rPr lang="en-US" err="1"/>
              <a:t>kvalita</a:t>
            </a:r>
            <a:r>
              <a:rPr lang="en-US"/>
              <a:t> </a:t>
            </a:r>
            <a:r>
              <a:rPr lang="en-US" err="1"/>
              <a:t>demokracie</a:t>
            </a:r>
            <a:r>
              <a:rPr lang="en-US"/>
              <a:t> </a:t>
            </a:r>
            <a:r>
              <a:rPr lang="en-US" err="1"/>
              <a:t>ovplyvňuje</a:t>
            </a:r>
            <a:r>
              <a:rPr lang="en-US"/>
              <a:t> </a:t>
            </a:r>
            <a:r>
              <a:rPr lang="en-US" err="1"/>
              <a:t>kvalitu</a:t>
            </a:r>
            <a:r>
              <a:rPr lang="en-US"/>
              <a:t> </a:t>
            </a:r>
            <a:r>
              <a:rPr lang="en-US" err="1"/>
              <a:t>života</a:t>
            </a:r>
            <a:r>
              <a:rPr lang="en-US"/>
              <a:t> </a:t>
            </a:r>
            <a:r>
              <a:rPr lang="en-US" err="1"/>
              <a:t>ľudí</a:t>
            </a:r>
            <a:r>
              <a:rPr lang="en-US"/>
              <a:t> </a:t>
            </a:r>
            <a:r>
              <a:rPr lang="en-US" err="1"/>
              <a:t>na</a:t>
            </a:r>
            <a:r>
              <a:rPr lang="en-US"/>
              <a:t> </a:t>
            </a:r>
            <a:r>
              <a:rPr lang="en-US" err="1"/>
              <a:t>Slovensku</a:t>
            </a:r>
            <a:r>
              <a:rPr lang="en-US"/>
              <a:t>?</a:t>
            </a:r>
          </a:p>
        </p:txBody>
      </p:sp>
      <p:sp>
        <p:nvSpPr>
          <p:cNvPr id="7" name="BlokTextu 6"/>
          <p:cNvSpPr txBox="1"/>
          <p:nvPr/>
        </p:nvSpPr>
        <p:spPr>
          <a:xfrm>
            <a:off x="467544" y="6237312"/>
            <a:ext cx="4328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Vplývajúce faktory: vzdelanie, región, príjem</a:t>
            </a:r>
            <a:endParaRPr lang="en-US"/>
          </a:p>
        </p:txBody>
      </p:sp>
      <p:sp>
        <p:nvSpPr>
          <p:cNvPr id="8" name="BlokTextu 7"/>
          <p:cNvSpPr txBox="1"/>
          <p:nvPr/>
        </p:nvSpPr>
        <p:spPr>
          <a:xfrm>
            <a:off x="6516216" y="6231733"/>
            <a:ext cx="1933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Zdroj: INEKO, 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345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C:\Users\Michal\OneDrive for Business\Projekty\Kvalita demokracie na Slovensku\Politické strany\IVO1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17638"/>
            <a:ext cx="7632848" cy="481967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k-SK" b="1" smtClean="0"/>
              <a:t>Ako volili mladí v roku 2016?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59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lokTextu 2"/>
          <p:cNvSpPr txBox="1"/>
          <p:nvPr/>
        </p:nvSpPr>
        <p:spPr>
          <a:xfrm>
            <a:off x="971600" y="6078939"/>
            <a:ext cx="36599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/>
              <a:t>Zdroj: Agentúra </a:t>
            </a:r>
            <a:r>
              <a:rPr lang="sk-SK" err="1"/>
              <a:t>Focus</a:t>
            </a:r>
            <a:r>
              <a:rPr lang="sk-SK"/>
              <a:t>, </a:t>
            </a:r>
            <a:r>
              <a:rPr lang="sk-SK" err="1"/>
              <a:t>Exit</a:t>
            </a:r>
            <a:r>
              <a:rPr lang="sk-SK"/>
              <a:t> </a:t>
            </a:r>
            <a:r>
              <a:rPr lang="sk-SK" err="1"/>
              <a:t>poll</a:t>
            </a:r>
            <a:r>
              <a:rPr lang="sk-SK"/>
              <a:t>, 2016</a:t>
            </a:r>
            <a:endParaRPr lang="en-US"/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1997839"/>
              </p:ext>
            </p:extLst>
          </p:nvPr>
        </p:nvGraphicFramePr>
        <p:xfrm>
          <a:off x="611560" y="692696"/>
          <a:ext cx="8064896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27647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Koho by volili mladí v roku 2018?</a:t>
            </a:r>
            <a:endParaRPr lang="en-US" b="1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933" y="1600200"/>
            <a:ext cx="6624133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5148064" y="6021288"/>
            <a:ext cx="2803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Zdroj: Denník N, 26.11.2018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24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Demokracia </a:t>
            </a:r>
            <a:r>
              <a:rPr lang="sk-SK" b="1" err="1" smtClean="0"/>
              <a:t>vs</a:t>
            </a:r>
            <a:r>
              <a:rPr lang="sk-SK" b="1" smtClean="0"/>
              <a:t> diktatúra</a:t>
            </a:r>
            <a:endParaRPr lang="en-US" b="1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sk-SK" smtClean="0"/>
              <a:t>„</a:t>
            </a:r>
            <a:r>
              <a:rPr lang="sk-SK" i="1" smtClean="0"/>
              <a:t>Demokracia je komplikovaný, finančne náročný, únavný a čas zožierajúci proces, ktorého výsledkom je dobré riešenie. Totalita, naopak, je jednoduchý, lacný, rýchly proces, ale výsledok je zlé riešenie, na ktoré ľudia doplatia. A často veľmi tragicky.“</a:t>
            </a:r>
          </a:p>
          <a:p>
            <a:pPr marL="0" indent="0">
              <a:buNone/>
            </a:pPr>
            <a:endParaRPr lang="sk-SK" i="1"/>
          </a:p>
          <a:p>
            <a:pPr marL="0" indent="0" algn="r">
              <a:buNone/>
            </a:pPr>
            <a:r>
              <a:rPr lang="sk-SK" smtClean="0"/>
              <a:t>Elena Pätoprstá, protikorupčná aktivistka, Okrúhly stôl INEKO o demokracii, 11.11.2016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60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Key words</a:t>
            </a:r>
            <a:endParaRPr lang="en-US" b="1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smtClean="0"/>
              <a:t>Abuse of power</a:t>
            </a:r>
          </a:p>
          <a:p>
            <a:r>
              <a:rPr lang="sk-SK" smtClean="0"/>
              <a:t>Iron law of oligarchy</a:t>
            </a:r>
          </a:p>
          <a:p>
            <a:r>
              <a:rPr lang="sk-SK" smtClean="0"/>
              <a:t>Creative destruction</a:t>
            </a:r>
          </a:p>
          <a:p>
            <a:r>
              <a:rPr lang="sk-SK" smtClean="0"/>
              <a:t>Social capital</a:t>
            </a:r>
          </a:p>
          <a:p>
            <a:r>
              <a:rPr lang="sk-SK" smtClean="0"/>
              <a:t>Division of power, checks &amp; balances</a:t>
            </a:r>
          </a:p>
          <a:p>
            <a:r>
              <a:rPr lang="sk-SK" smtClean="0"/>
              <a:t>Rule of law</a:t>
            </a:r>
          </a:p>
          <a:p>
            <a:r>
              <a:rPr lang="sk-SK" smtClean="0"/>
              <a:t>Civil society</a:t>
            </a:r>
          </a:p>
          <a:p>
            <a:r>
              <a:rPr lang="sk-SK" smtClean="0"/>
              <a:t>Freedom of press/expression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769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809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sk-SK" b="1" smtClean="0"/>
              <a:t>Ďakujem za pozornosť!</a:t>
            </a:r>
            <a:br>
              <a:rPr lang="sk-SK" b="1" smtClean="0"/>
            </a:br>
            <a:r>
              <a:rPr lang="sk-SK" b="1"/>
              <a:t/>
            </a:r>
            <a:br>
              <a:rPr lang="sk-SK" b="1"/>
            </a:br>
            <a:r>
              <a:rPr lang="sk-SK" sz="2200" b="1" smtClean="0"/>
              <a:t/>
            </a:r>
            <a:br>
              <a:rPr lang="sk-SK" sz="2200" b="1" smtClean="0"/>
            </a:br>
            <a:r>
              <a:rPr lang="sk-SK" sz="1300" smtClean="0"/>
              <a:t/>
            </a:r>
            <a:br>
              <a:rPr lang="sk-SK" sz="1300" smtClean="0"/>
            </a:br>
            <a:r>
              <a:rPr lang="sk-SK" sz="1300"/>
              <a:t/>
            </a:r>
            <a:br>
              <a:rPr lang="sk-SK" sz="1300"/>
            </a:br>
            <a:r>
              <a:rPr lang="sk-SK" sz="1300" smtClean="0"/>
              <a:t/>
            </a:r>
            <a:br>
              <a:rPr lang="sk-SK" sz="1300" smtClean="0"/>
            </a:br>
            <a:r>
              <a:rPr lang="sk-SK" sz="2200" b="1" smtClean="0"/>
              <a:t>Finanční </a:t>
            </a:r>
            <a:r>
              <a:rPr lang="sk-SK" sz="2200" b="1" err="1" smtClean="0"/>
              <a:t>donori</a:t>
            </a:r>
            <a:r>
              <a:rPr lang="sk-SK" sz="2200" b="1" smtClean="0"/>
              <a:t>: </a:t>
            </a:r>
            <a:br>
              <a:rPr lang="sk-SK" sz="2200" b="1" smtClean="0"/>
            </a:br>
            <a:r>
              <a:rPr lang="sk-SK" sz="2200" b="1"/>
              <a:t/>
            </a:r>
            <a:br>
              <a:rPr lang="sk-SK" sz="2200" b="1"/>
            </a:br>
            <a:r>
              <a:rPr lang="sk-SK" sz="2200"/>
              <a:t>Zastúpenie Európskej komisie v SR</a:t>
            </a:r>
            <a:br>
              <a:rPr lang="sk-SK" sz="2200"/>
            </a:br>
            <a:r>
              <a:rPr lang="sk-SK" sz="2200" err="1"/>
              <a:t>Konrad</a:t>
            </a:r>
            <a:r>
              <a:rPr lang="sk-SK" sz="2200"/>
              <a:t> </a:t>
            </a:r>
            <a:r>
              <a:rPr lang="sk-SK" sz="2200" err="1"/>
              <a:t>Adenauer</a:t>
            </a:r>
            <a:r>
              <a:rPr lang="sk-SK" sz="2200"/>
              <a:t> </a:t>
            </a:r>
            <a:r>
              <a:rPr lang="sk-SK" sz="2200" err="1"/>
              <a:t>Stiftung</a:t>
            </a:r>
            <a:r>
              <a:rPr lang="sk-SK" sz="2200"/>
              <a:t/>
            </a:r>
            <a:br>
              <a:rPr lang="sk-SK" sz="2200"/>
            </a:br>
            <a:r>
              <a:rPr lang="sk-SK" sz="2200"/>
              <a:t>Center </a:t>
            </a:r>
            <a:r>
              <a:rPr lang="sk-SK" sz="2200" err="1"/>
              <a:t>for</a:t>
            </a:r>
            <a:r>
              <a:rPr lang="sk-SK" sz="2200"/>
              <a:t> </a:t>
            </a:r>
            <a:r>
              <a:rPr lang="sk-SK" sz="2200" err="1"/>
              <a:t>International</a:t>
            </a:r>
            <a:r>
              <a:rPr lang="sk-SK" sz="2200"/>
              <a:t> </a:t>
            </a:r>
            <a:r>
              <a:rPr lang="sk-SK" sz="2200" err="1"/>
              <a:t>Private</a:t>
            </a:r>
            <a:r>
              <a:rPr lang="sk-SK" sz="2200"/>
              <a:t> </a:t>
            </a:r>
            <a:r>
              <a:rPr lang="sk-SK" sz="2200" err="1"/>
              <a:t>Enterprise</a:t>
            </a:r>
            <a:r>
              <a:rPr lang="sk-SK" sz="2200"/>
              <a:t> (CIPE</a:t>
            </a:r>
            <a:r>
              <a:rPr lang="sk-SK" sz="2200" smtClean="0"/>
              <a:t>)</a:t>
            </a:r>
            <a:br>
              <a:rPr lang="sk-SK" sz="2200" smtClean="0"/>
            </a:br>
            <a:r>
              <a:rPr lang="sk-SK" sz="2200" smtClean="0"/>
              <a:t>Nadácia </a:t>
            </a:r>
            <a:r>
              <a:rPr lang="sk-SK" sz="2200" err="1" smtClean="0"/>
              <a:t>Eset</a:t>
            </a:r>
            <a:r>
              <a:rPr lang="sk-SK" sz="2200"/>
              <a:t/>
            </a:r>
            <a:br>
              <a:rPr lang="sk-SK" sz="2200"/>
            </a:br>
            <a:r>
              <a:rPr lang="sk-SK" sz="1300" smtClean="0"/>
              <a:t/>
            </a:r>
            <a:br>
              <a:rPr lang="sk-SK" sz="1300" smtClean="0"/>
            </a:br>
            <a:endParaRPr lang="en-US" sz="1300"/>
          </a:p>
        </p:txBody>
      </p:sp>
    </p:spTree>
    <p:extLst>
      <p:ext uri="{BB962C8B-B14F-4D97-AF65-F5344CB8AC3E}">
        <p14:creationId xmlns:p14="http://schemas.microsoft.com/office/powerpoint/2010/main" val="32676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1078</TotalTime>
  <Words>600</Words>
  <Application>Microsoft Office PowerPoint</Application>
  <PresentationFormat>Prezentácia na obrazovke (4:3)</PresentationFormat>
  <Paragraphs>101</Paragraphs>
  <Slides>25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25</vt:i4>
      </vt:variant>
    </vt:vector>
  </HeadingPairs>
  <TitlesOfParts>
    <vt:vector size="26" baseType="lpstr">
      <vt:lpstr>Motív Office</vt:lpstr>
      <vt:lpstr>Význam demokracie a EÚ pre kvalitu života</vt:lpstr>
      <vt:lpstr>Prezentácia programu PowerPoint</vt:lpstr>
      <vt:lpstr>Prezentácia programu PowerPoint</vt:lpstr>
      <vt:lpstr>Prezentácia programu PowerPoint</vt:lpstr>
      <vt:lpstr>Ako merajú kvalitu demokracie</vt:lpstr>
      <vt:lpstr>Železný zákon oligarchie</vt:lpstr>
      <vt:lpstr>Prezentácia programu PowerPoint</vt:lpstr>
      <vt:lpstr>Inštitúcie a hodnoty</vt:lpstr>
      <vt:lpstr>Protikorupčné pochody, 2017</vt:lpstr>
      <vt:lpstr>Protesty Za slušné Slovensko</vt:lpstr>
      <vt:lpstr>Prezentácia programu PowerPoint</vt:lpstr>
      <vt:lpstr>Prezentácia programu PowerPoint</vt:lpstr>
      <vt:lpstr>Kedy dobehneme západ?</vt:lpstr>
      <vt:lpstr>Vývoj strednej dĺžky života</vt:lpstr>
      <vt:lpstr>Prezentácia programu PowerPoint</vt:lpstr>
      <vt:lpstr>Prezentácia programu PowerPoint</vt:lpstr>
      <vt:lpstr>Príčiny podľa volebných preferencií</vt:lpstr>
      <vt:lpstr>Prezentácia programu PowerPoint</vt:lpstr>
      <vt:lpstr>Vzťah s kvalitou života (v %)</vt:lpstr>
      <vt:lpstr>Prezentácia programu PowerPoint</vt:lpstr>
      <vt:lpstr>Prezentácia programu PowerPoint</vt:lpstr>
      <vt:lpstr>Koho by volili mladí v roku 2018?</vt:lpstr>
      <vt:lpstr>Demokracia vs diktatúra</vt:lpstr>
      <vt:lpstr>Key words</vt:lpstr>
      <vt:lpstr>Ďakujem za pozornosť!      Finanční donori:   Zastúpenie Európskej komisie v SR Konrad Adenauer Stiftung Center for International Private Enterprise (CIPE) Nadácia Eset 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Význam demokracie a EÚ pre kvalitu života</dc:title>
  <dc:creator>Peter Golias</dc:creator>
  <cp:lastModifiedBy>Peter Golias</cp:lastModifiedBy>
  <cp:revision>63</cp:revision>
  <dcterms:created xsi:type="dcterms:W3CDTF">2017-11-15T10:34:46Z</dcterms:created>
  <dcterms:modified xsi:type="dcterms:W3CDTF">2019-10-24T13:07:07Z</dcterms:modified>
</cp:coreProperties>
</file>