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9" r:id="rId6"/>
    <p:sldId id="264" r:id="rId7"/>
    <p:sldId id="265" r:id="rId8"/>
    <p:sldId id="266" r:id="rId9"/>
    <p:sldId id="259" r:id="rId10"/>
    <p:sldId id="260" r:id="rId11"/>
    <p:sldId id="261" r:id="rId12"/>
    <p:sldId id="262" r:id="rId13"/>
    <p:sldId id="270" r:id="rId14"/>
    <p:sldId id="267" r:id="rId15"/>
    <p:sldId id="271" r:id="rId16"/>
    <p:sldId id="272" r:id="rId17"/>
    <p:sldId id="268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250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58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782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727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186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78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48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152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895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2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810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EC7B3-4A8A-4654-9019-C1EE31CCF5AD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019AB-6BBA-4C66-998D-894E233DA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40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transparency.viitorul.org/" TargetMode="External"/><Relationship Id="rId2" Type="http://schemas.openxmlformats.org/officeDocument/2006/relationships/hyperlink" Target="http://localbudgets.viitorul.org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viitorul.org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/>
              <a:t>Promoting transparency and financial sustainability of regional policies, state-owned enterprises and local authorities in Moldova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725144"/>
            <a:ext cx="6400800" cy="1320552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r>
              <a:rPr lang="sk-SK" dirty="0" smtClean="0">
                <a:solidFill>
                  <a:schemeClr val="tx1"/>
                </a:solidFill>
              </a:rPr>
              <a:t>, 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October</a:t>
            </a:r>
            <a:r>
              <a:rPr lang="sk-SK" dirty="0" smtClean="0">
                <a:solidFill>
                  <a:schemeClr val="tx1"/>
                </a:solidFill>
              </a:rPr>
              <a:t> 19th, 2017, </a:t>
            </a:r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Project </a:t>
            </a:r>
            <a:r>
              <a:rPr lang="sk-SK" dirty="0" err="1" smtClean="0">
                <a:solidFill>
                  <a:schemeClr val="tx1"/>
                </a:solidFill>
              </a:rPr>
              <a:t>kick-off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seminar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386" y="609194"/>
            <a:ext cx="1942013" cy="76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ok 4" descr="C:\Users\zuzanal\AppData\Local\Temp\Temp1_Logo SlovakAid all (3).zip\SlovakAid GIS MAL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3"/>
            <a:ext cx="2232248" cy="10801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133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</a:t>
            </a:r>
            <a:r>
              <a:rPr lang="sk-SK" b="1" dirty="0" err="1" smtClean="0"/>
              <a:t>project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 smtClean="0"/>
              <a:t>Duration</a:t>
            </a:r>
            <a:r>
              <a:rPr lang="sk-SK" dirty="0" smtClean="0"/>
              <a:t>: </a:t>
            </a:r>
            <a:r>
              <a:rPr lang="en-US" dirty="0" smtClean="0"/>
              <a:t>September </a:t>
            </a:r>
            <a:r>
              <a:rPr lang="en-US" dirty="0"/>
              <a:t>2017 </a:t>
            </a:r>
            <a:r>
              <a:rPr lang="sk-SK" dirty="0" smtClean="0"/>
              <a:t>– </a:t>
            </a:r>
            <a:r>
              <a:rPr lang="en-US" dirty="0" smtClean="0"/>
              <a:t>March</a:t>
            </a:r>
            <a:r>
              <a:rPr lang="sk-SK" dirty="0" smtClean="0"/>
              <a:t> </a:t>
            </a:r>
            <a:r>
              <a:rPr lang="en-US" dirty="0" smtClean="0"/>
              <a:t>2019 </a:t>
            </a:r>
            <a:endParaRPr lang="sk-SK" dirty="0" smtClean="0"/>
          </a:p>
          <a:p>
            <a:r>
              <a:rPr lang="sk-SK" dirty="0" err="1" smtClean="0"/>
              <a:t>Implemented</a:t>
            </a:r>
            <a:r>
              <a:rPr lang="sk-SK" dirty="0" smtClean="0"/>
              <a:t> by: INEKO </a:t>
            </a:r>
            <a:r>
              <a:rPr lang="en-US" dirty="0"/>
              <a:t>in partnership with IDIS "</a:t>
            </a:r>
            <a:r>
              <a:rPr lang="en-US" dirty="0" err="1"/>
              <a:t>Viitorul</a:t>
            </a:r>
            <a:r>
              <a:rPr lang="en-US" dirty="0"/>
              <a:t>" </a:t>
            </a:r>
            <a:endParaRPr lang="sk-SK" dirty="0" smtClean="0"/>
          </a:p>
          <a:p>
            <a:r>
              <a:rPr lang="sk-SK" dirty="0" err="1" smtClean="0"/>
              <a:t>Funded</a:t>
            </a:r>
            <a:r>
              <a:rPr lang="sk-SK" dirty="0" smtClean="0"/>
              <a:t> by: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Official </a:t>
            </a:r>
            <a:r>
              <a:rPr lang="en-US" dirty="0"/>
              <a:t>Development Assistance of the Slovak Republic (</a:t>
            </a:r>
            <a:r>
              <a:rPr lang="en-US" dirty="0" err="1"/>
              <a:t>SlovakAid</a:t>
            </a:r>
            <a:r>
              <a:rPr lang="en-US" dirty="0" smtClean="0"/>
              <a:t>)</a:t>
            </a:r>
            <a:endParaRPr lang="sk-SK" dirty="0" smtClean="0"/>
          </a:p>
          <a:p>
            <a:r>
              <a:rPr lang="sk-SK" dirty="0" err="1" smtClean="0"/>
              <a:t>Follow-up</a:t>
            </a:r>
            <a:r>
              <a:rPr lang="sk-SK" dirty="0" smtClean="0"/>
              <a:t> on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project</a:t>
            </a:r>
            <a:r>
              <a:rPr lang="sk-SK" dirty="0" smtClean="0"/>
              <a:t> „</a:t>
            </a:r>
            <a:r>
              <a:rPr lang="en-US" dirty="0" smtClean="0">
                <a:effectLst/>
              </a:rPr>
              <a:t>Transparent, Financially Healthy and Competitive Self-governments in Moldova</a:t>
            </a:r>
            <a:r>
              <a:rPr lang="sk-SK" dirty="0" smtClean="0">
                <a:effectLst/>
              </a:rPr>
              <a:t>“ </a:t>
            </a:r>
            <a:r>
              <a:rPr lang="sk-SK" dirty="0" err="1" smtClean="0">
                <a:effectLst/>
              </a:rPr>
              <a:t>running</a:t>
            </a:r>
            <a:r>
              <a:rPr lang="sk-SK" dirty="0" smtClean="0">
                <a:effectLst/>
              </a:rPr>
              <a:t> </a:t>
            </a:r>
            <a:r>
              <a:rPr lang="sk-SK" dirty="0" err="1" smtClean="0">
                <a:effectLst/>
              </a:rPr>
              <a:t>since</a:t>
            </a:r>
            <a:r>
              <a:rPr lang="sk-SK" dirty="0" smtClean="0">
                <a:effectLst/>
              </a:rPr>
              <a:t> </a:t>
            </a:r>
            <a:r>
              <a:rPr lang="sk-SK" dirty="0" err="1" smtClean="0">
                <a:effectLst/>
              </a:rPr>
              <a:t>October</a:t>
            </a:r>
            <a:r>
              <a:rPr lang="sk-SK" dirty="0" smtClean="0">
                <a:effectLst/>
              </a:rPr>
              <a:t> 2015</a:t>
            </a:r>
            <a:endParaRPr lang="en-US" dirty="0" smtClean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10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Project </a:t>
            </a:r>
            <a:r>
              <a:rPr lang="sk-SK" b="1" dirty="0" err="1" smtClean="0"/>
              <a:t>goals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Goal</a:t>
            </a:r>
            <a:r>
              <a:rPr lang="sk-SK" dirty="0" smtClean="0"/>
              <a:t>: T</a:t>
            </a:r>
            <a:r>
              <a:rPr lang="en-US" dirty="0" smtClean="0"/>
              <a:t>o </a:t>
            </a:r>
            <a:r>
              <a:rPr lang="en-US" dirty="0"/>
              <a:t>improve the transparency and financial stability of local governments and state-owned </a:t>
            </a:r>
            <a:r>
              <a:rPr lang="en-US" dirty="0" smtClean="0"/>
              <a:t>enterprises</a:t>
            </a:r>
            <a:r>
              <a:rPr lang="sk-SK" dirty="0" smtClean="0"/>
              <a:t> </a:t>
            </a:r>
            <a:r>
              <a:rPr lang="en-US" dirty="0" smtClean="0"/>
              <a:t>by </a:t>
            </a:r>
            <a:r>
              <a:rPr lang="en-US" dirty="0"/>
              <a:t>transferring know-how from </a:t>
            </a:r>
            <a:r>
              <a:rPr lang="en-US" dirty="0" smtClean="0"/>
              <a:t>projects </a:t>
            </a:r>
            <a:r>
              <a:rPr lang="en-US" dirty="0"/>
              <a:t>implemented in </a:t>
            </a:r>
            <a:r>
              <a:rPr lang="en-US" dirty="0" smtClean="0"/>
              <a:t>Slovakia</a:t>
            </a:r>
            <a:endParaRPr lang="en-US" dirty="0"/>
          </a:p>
          <a:p>
            <a:pPr lvl="0"/>
            <a:r>
              <a:rPr lang="sk-SK" dirty="0" err="1" smtClean="0"/>
              <a:t>Objectives</a:t>
            </a:r>
            <a:r>
              <a:rPr lang="sk-SK" dirty="0" smtClean="0"/>
              <a:t>:</a:t>
            </a:r>
          </a:p>
          <a:p>
            <a:pPr lvl="1"/>
            <a:r>
              <a:rPr lang="en-US" dirty="0" smtClean="0"/>
              <a:t>Regular </a:t>
            </a:r>
            <a:r>
              <a:rPr lang="en-US" dirty="0"/>
              <a:t>expert evaluation of regional </a:t>
            </a:r>
            <a:r>
              <a:rPr lang="en-US" dirty="0" smtClean="0"/>
              <a:t>policies</a:t>
            </a:r>
            <a:endParaRPr lang="en-US" dirty="0"/>
          </a:p>
          <a:p>
            <a:pPr lvl="1"/>
            <a:r>
              <a:rPr lang="en-US" dirty="0"/>
              <a:t>Evaluating transparency and financial health of 50 biggest state-owned </a:t>
            </a:r>
            <a:r>
              <a:rPr lang="en-US" dirty="0" smtClean="0"/>
              <a:t>enterprises</a:t>
            </a:r>
            <a:endParaRPr lang="en-US" dirty="0"/>
          </a:p>
          <a:p>
            <a:pPr lvl="1"/>
            <a:r>
              <a:rPr lang="en-US" dirty="0" smtClean="0"/>
              <a:t>Updating </a:t>
            </a:r>
            <a:r>
              <a:rPr lang="en-US" dirty="0"/>
              <a:t>financial data and transparency rating of local governments on existing web portals </a:t>
            </a:r>
            <a:r>
              <a:rPr lang="en-US" u="sng" dirty="0">
                <a:hlinkClick r:id="rId2"/>
              </a:rPr>
              <a:t>http://localbudgets.viitorul.org/</a:t>
            </a:r>
            <a:r>
              <a:rPr lang="en-US" dirty="0"/>
              <a:t> and </a:t>
            </a:r>
            <a:r>
              <a:rPr lang="en-US" u="sng" dirty="0">
                <a:hlinkClick r:id="rId3"/>
              </a:rPr>
              <a:t>http://localtransparency.viitorul.org</a:t>
            </a:r>
            <a:r>
              <a:rPr lang="en-US" u="sng" dirty="0" smtClean="0">
                <a:hlinkClick r:id="rId3"/>
              </a:rPr>
              <a:t>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46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Timeline</a:t>
            </a:r>
            <a:r>
              <a:rPr lang="sk-SK" b="1" dirty="0" smtClean="0"/>
              <a:t> 1/4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Regular expert evaluation of regional policies</a:t>
            </a:r>
            <a:endParaRPr lang="sk-SK" dirty="0" smtClean="0"/>
          </a:p>
          <a:p>
            <a:pPr lvl="1"/>
            <a:r>
              <a:rPr lang="sk-SK" dirty="0" smtClean="0"/>
              <a:t>November 2017: </a:t>
            </a:r>
            <a:r>
              <a:rPr lang="sk-SK" dirty="0" err="1" smtClean="0"/>
              <a:t>Methodology</a:t>
            </a:r>
            <a:endParaRPr lang="sk-SK" dirty="0" smtClean="0"/>
          </a:p>
          <a:p>
            <a:pPr lvl="1"/>
            <a:r>
              <a:rPr lang="sk-SK" dirty="0" smtClean="0"/>
              <a:t>December 2018: </a:t>
            </a:r>
            <a:r>
              <a:rPr lang="sk-SK" dirty="0" err="1" smtClean="0"/>
              <a:t>Case</a:t>
            </a:r>
            <a:r>
              <a:rPr lang="sk-SK" dirty="0" smtClean="0"/>
              <a:t> </a:t>
            </a:r>
            <a:r>
              <a:rPr lang="sk-SK" dirty="0" err="1" smtClean="0"/>
              <a:t>studies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Slovakia</a:t>
            </a:r>
          </a:p>
          <a:p>
            <a:pPr lvl="1"/>
            <a:r>
              <a:rPr lang="sk-SK" dirty="0" err="1" smtClean="0"/>
              <a:t>Continuous</a:t>
            </a:r>
            <a:r>
              <a:rPr lang="sk-SK" dirty="0" smtClean="0"/>
              <a:t>: Monitoring and </a:t>
            </a:r>
            <a:r>
              <a:rPr lang="sk-SK" dirty="0" err="1" smtClean="0"/>
              <a:t>evaluating</a:t>
            </a:r>
            <a:r>
              <a:rPr lang="sk-SK" dirty="0" smtClean="0"/>
              <a:t> </a:t>
            </a:r>
            <a:r>
              <a:rPr lang="sk-SK" dirty="0" err="1" smtClean="0"/>
              <a:t>regional</a:t>
            </a:r>
            <a:r>
              <a:rPr lang="sk-SK" dirty="0" smtClean="0"/>
              <a:t> </a:t>
            </a:r>
            <a:r>
              <a:rPr lang="sk-SK" dirty="0" err="1" smtClean="0"/>
              <a:t>policies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outputs</a:t>
            </a:r>
            <a:r>
              <a:rPr lang="sk-SK" dirty="0" smtClean="0"/>
              <a:t> </a:t>
            </a:r>
            <a:r>
              <a:rPr lang="sk-SK" dirty="0" err="1" smtClean="0"/>
              <a:t>published</a:t>
            </a:r>
            <a:r>
              <a:rPr lang="sk-SK" dirty="0" smtClean="0"/>
              <a:t> in </a:t>
            </a:r>
            <a:r>
              <a:rPr lang="en-US" dirty="0" smtClean="0"/>
              <a:t>January 2018, April 2018, July 2018, October 2018, and February 2019</a:t>
            </a:r>
          </a:p>
        </p:txBody>
      </p:sp>
    </p:spTree>
    <p:extLst>
      <p:ext uri="{BB962C8B-B14F-4D97-AF65-F5344CB8AC3E}">
        <p14:creationId xmlns:p14="http://schemas.microsoft.com/office/powerpoint/2010/main" val="125930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Timeline</a:t>
            </a:r>
            <a:r>
              <a:rPr lang="sk-SK" b="1" dirty="0" smtClean="0"/>
              <a:t> 2/4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Evaluating transparency of 50 biggest state-owned enterprises</a:t>
            </a:r>
            <a:endParaRPr lang="sk-SK" dirty="0" smtClean="0"/>
          </a:p>
          <a:p>
            <a:pPr lvl="1"/>
            <a:r>
              <a:rPr lang="sk-SK" dirty="0" smtClean="0"/>
              <a:t>November 2017: </a:t>
            </a:r>
            <a:r>
              <a:rPr lang="sk-SK" dirty="0" err="1" smtClean="0"/>
              <a:t>Methodology</a:t>
            </a:r>
            <a:endParaRPr lang="sk-SK" dirty="0" smtClean="0"/>
          </a:p>
          <a:p>
            <a:pPr lvl="1"/>
            <a:r>
              <a:rPr lang="sk-SK" dirty="0" err="1" smtClean="0"/>
              <a:t>April</a:t>
            </a:r>
            <a:r>
              <a:rPr lang="sk-SK" dirty="0" smtClean="0"/>
              <a:t> 2018: </a:t>
            </a:r>
            <a:r>
              <a:rPr lang="sk-SK" dirty="0" err="1" smtClean="0"/>
              <a:t>Case</a:t>
            </a:r>
            <a:r>
              <a:rPr lang="sk-SK" dirty="0" smtClean="0"/>
              <a:t> </a:t>
            </a:r>
            <a:r>
              <a:rPr lang="sk-SK" dirty="0" err="1" smtClean="0"/>
              <a:t>studies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Slovakia</a:t>
            </a:r>
          </a:p>
          <a:p>
            <a:pPr lvl="1"/>
            <a:r>
              <a:rPr lang="en-US" dirty="0" smtClean="0"/>
              <a:t>May – October 2018: Data collection and processing</a:t>
            </a:r>
          </a:p>
          <a:p>
            <a:pPr lvl="1"/>
            <a:r>
              <a:rPr lang="en-US" dirty="0" smtClean="0"/>
              <a:t>November 2018 – February 2019: Creating a new web portal</a:t>
            </a:r>
          </a:p>
          <a:p>
            <a:pPr lvl="1"/>
            <a:r>
              <a:rPr lang="en-US" dirty="0" smtClean="0"/>
              <a:t>February 2019: </a:t>
            </a:r>
            <a:r>
              <a:rPr lang="sk-SK" dirty="0" smtClean="0"/>
              <a:t>F</a:t>
            </a:r>
            <a:r>
              <a:rPr lang="en-US" dirty="0" err="1" smtClean="0"/>
              <a:t>inal</a:t>
            </a:r>
            <a:r>
              <a:rPr lang="en-US" dirty="0" smtClean="0"/>
              <a:t> conference in Chisinau</a:t>
            </a:r>
            <a:r>
              <a:rPr lang="sk-SK" dirty="0" smtClean="0"/>
              <a:t>,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41697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Timeline</a:t>
            </a:r>
            <a:r>
              <a:rPr lang="sk-SK" b="1" dirty="0" smtClean="0"/>
              <a:t> 3/4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Evaluating financial health of 50 biggest state-owned enterprises</a:t>
            </a:r>
            <a:endParaRPr lang="sk-SK" dirty="0" smtClean="0"/>
          </a:p>
          <a:p>
            <a:pPr lvl="1"/>
            <a:r>
              <a:rPr lang="sk-SK" dirty="0" smtClean="0"/>
              <a:t>November 2017: </a:t>
            </a:r>
            <a:r>
              <a:rPr lang="sk-SK" dirty="0" err="1" smtClean="0"/>
              <a:t>Methodology</a:t>
            </a:r>
            <a:endParaRPr lang="sk-SK" dirty="0" smtClean="0"/>
          </a:p>
          <a:p>
            <a:pPr lvl="1"/>
            <a:r>
              <a:rPr lang="sk-SK" dirty="0" err="1" smtClean="0"/>
              <a:t>January</a:t>
            </a:r>
            <a:r>
              <a:rPr lang="sk-SK" dirty="0" smtClean="0"/>
              <a:t> 2018: </a:t>
            </a:r>
            <a:r>
              <a:rPr lang="sk-SK" dirty="0" err="1" smtClean="0"/>
              <a:t>Case</a:t>
            </a:r>
            <a:r>
              <a:rPr lang="sk-SK" dirty="0" smtClean="0"/>
              <a:t> </a:t>
            </a:r>
            <a:r>
              <a:rPr lang="sk-SK" dirty="0" err="1" smtClean="0"/>
              <a:t>studies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Slovakia</a:t>
            </a:r>
          </a:p>
          <a:p>
            <a:pPr lvl="1"/>
            <a:r>
              <a:rPr lang="en-US" dirty="0"/>
              <a:t>November 2017 – March 2018: Data collection and processing</a:t>
            </a:r>
          </a:p>
          <a:p>
            <a:pPr lvl="1"/>
            <a:r>
              <a:rPr lang="en-US" dirty="0"/>
              <a:t>April </a:t>
            </a:r>
            <a:r>
              <a:rPr lang="en-US" dirty="0" smtClean="0"/>
              <a:t>201</a:t>
            </a:r>
            <a:r>
              <a:rPr lang="sk-SK" dirty="0" smtClean="0"/>
              <a:t>8</a:t>
            </a:r>
            <a:r>
              <a:rPr lang="en-US" dirty="0" smtClean="0"/>
              <a:t> </a:t>
            </a:r>
            <a:r>
              <a:rPr lang="en-US" dirty="0"/>
              <a:t>– June 2018: Creating a new web </a:t>
            </a:r>
            <a:r>
              <a:rPr lang="en-US" dirty="0" smtClean="0"/>
              <a:t>portal</a:t>
            </a:r>
            <a:endParaRPr lang="en-US" dirty="0"/>
          </a:p>
          <a:p>
            <a:pPr lvl="1"/>
            <a:r>
              <a:rPr lang="en-US" dirty="0"/>
              <a:t>June 2018: </a:t>
            </a:r>
            <a:r>
              <a:rPr lang="sk-SK" dirty="0" smtClean="0"/>
              <a:t>S</a:t>
            </a:r>
            <a:r>
              <a:rPr lang="en-US" dirty="0" err="1" smtClean="0"/>
              <a:t>eminar</a:t>
            </a:r>
            <a:r>
              <a:rPr lang="en-US" dirty="0" smtClean="0"/>
              <a:t> </a:t>
            </a:r>
            <a:r>
              <a:rPr lang="en-US" dirty="0"/>
              <a:t>in </a:t>
            </a:r>
            <a:r>
              <a:rPr lang="en-US" dirty="0" smtClean="0"/>
              <a:t>Chisinau</a:t>
            </a:r>
            <a:r>
              <a:rPr lang="sk-SK" dirty="0" smtClean="0"/>
              <a:t>,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401698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Timeline</a:t>
            </a:r>
            <a:r>
              <a:rPr lang="sk-SK" b="1" dirty="0" smtClean="0"/>
              <a:t> 4/4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Updating financial data and transparency rating of local governments</a:t>
            </a:r>
            <a:endParaRPr lang="sk-SK" dirty="0" smtClean="0"/>
          </a:p>
          <a:p>
            <a:pPr lvl="1"/>
            <a:r>
              <a:rPr lang="en-US" dirty="0" smtClean="0"/>
              <a:t>March – June 2018: Data collection</a:t>
            </a:r>
          </a:p>
          <a:p>
            <a:pPr lvl="1"/>
            <a:r>
              <a:rPr lang="en-US" dirty="0" smtClean="0"/>
              <a:t>July 2018 – September 2018: Updating web portals </a:t>
            </a:r>
            <a:endParaRPr lang="sk-SK" dirty="0" smtClean="0"/>
          </a:p>
          <a:p>
            <a:pPr lvl="1"/>
            <a:r>
              <a:rPr lang="en-US" dirty="0" smtClean="0"/>
              <a:t>September – October 2018: Writing and publishing analysis of at least 20 pages on y/y changes</a:t>
            </a:r>
            <a:endParaRPr lang="sk-SK" dirty="0" smtClean="0"/>
          </a:p>
          <a:p>
            <a:pPr lvl="1"/>
            <a:r>
              <a:rPr lang="en-US" dirty="0" smtClean="0"/>
              <a:t>October 2018: </a:t>
            </a:r>
            <a:r>
              <a:rPr lang="sk-SK" dirty="0" smtClean="0"/>
              <a:t>S</a:t>
            </a:r>
            <a:r>
              <a:rPr lang="en-US" dirty="0" err="1" smtClean="0"/>
              <a:t>eminar</a:t>
            </a:r>
            <a:r>
              <a:rPr lang="en-US" dirty="0" smtClean="0"/>
              <a:t> in Chisinau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86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milestones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evaluating</a:t>
            </a:r>
            <a:r>
              <a:rPr lang="sk-SK" dirty="0" smtClean="0"/>
              <a:t> </a:t>
            </a:r>
            <a:r>
              <a:rPr lang="sk-SK" dirty="0" err="1" smtClean="0"/>
              <a:t>regional</a:t>
            </a:r>
            <a:r>
              <a:rPr lang="sk-SK" dirty="0" smtClean="0"/>
              <a:t> </a:t>
            </a:r>
            <a:r>
              <a:rPr lang="sk-SK" dirty="0" err="1" smtClean="0"/>
              <a:t>poicies</a:t>
            </a:r>
            <a:r>
              <a:rPr lang="sk-SK" dirty="0" smtClean="0"/>
              <a:t>:</a:t>
            </a:r>
          </a:p>
          <a:p>
            <a:pPr marL="742950" lvl="2" indent="-342900"/>
            <a:r>
              <a:rPr lang="en-US" dirty="0" smtClean="0"/>
              <a:t>January 2018</a:t>
            </a:r>
            <a:r>
              <a:rPr lang="sk-SK" dirty="0" smtClean="0"/>
              <a:t>, </a:t>
            </a:r>
            <a:r>
              <a:rPr lang="en-US" dirty="0" smtClean="0"/>
              <a:t>April 2018</a:t>
            </a:r>
            <a:r>
              <a:rPr lang="sk-SK" dirty="0" smtClean="0"/>
              <a:t>, </a:t>
            </a:r>
            <a:r>
              <a:rPr lang="en-US" dirty="0" smtClean="0"/>
              <a:t>July 2018</a:t>
            </a:r>
            <a:r>
              <a:rPr lang="sk-SK" dirty="0" smtClean="0"/>
              <a:t>, </a:t>
            </a:r>
            <a:r>
              <a:rPr lang="en-US" dirty="0" smtClean="0"/>
              <a:t>October 2018</a:t>
            </a:r>
            <a:r>
              <a:rPr lang="sk-SK" dirty="0" smtClean="0"/>
              <a:t>, </a:t>
            </a:r>
            <a:r>
              <a:rPr lang="en-US" dirty="0" smtClean="0"/>
              <a:t>February 2019</a:t>
            </a:r>
            <a:endParaRPr lang="sk-SK" dirty="0" smtClean="0"/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sk-SK" dirty="0" err="1" smtClean="0"/>
              <a:t>Launching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on </a:t>
            </a:r>
            <a:r>
              <a:rPr lang="en-US" dirty="0" smtClean="0"/>
              <a:t>financial health of 50 biggest state-owned enterprises</a:t>
            </a:r>
            <a:r>
              <a:rPr lang="sk-SK" dirty="0" smtClean="0"/>
              <a:t>:</a:t>
            </a:r>
          </a:p>
          <a:p>
            <a:pPr marL="857250" lvl="2" indent="-457200"/>
            <a:r>
              <a:rPr lang="sk-SK" dirty="0" err="1" smtClean="0"/>
              <a:t>June</a:t>
            </a:r>
            <a:r>
              <a:rPr lang="sk-SK" dirty="0" smtClean="0"/>
              <a:t> 2018: </a:t>
            </a:r>
            <a:r>
              <a:rPr lang="sk-SK" dirty="0" err="1" smtClean="0"/>
              <a:t>Seminar</a:t>
            </a:r>
            <a:r>
              <a:rPr lang="sk-SK" dirty="0" smtClean="0"/>
              <a:t> in </a:t>
            </a:r>
            <a:r>
              <a:rPr lang="sk-SK" dirty="0" err="1" smtClean="0"/>
              <a:t>Chisinau</a:t>
            </a:r>
            <a:endParaRPr lang="sk-SK" dirty="0" smtClean="0"/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updated</a:t>
            </a:r>
            <a:r>
              <a:rPr lang="sk-SK" dirty="0" smtClean="0"/>
              <a:t> </a:t>
            </a:r>
            <a:r>
              <a:rPr lang="sk-SK" dirty="0" err="1" smtClean="0"/>
              <a:t>portals</a:t>
            </a:r>
            <a:r>
              <a:rPr lang="sk-SK" dirty="0" smtClean="0"/>
              <a:t> and </a:t>
            </a:r>
            <a:r>
              <a:rPr lang="sk-SK" dirty="0" err="1" smtClean="0"/>
              <a:t>analysis</a:t>
            </a:r>
            <a:r>
              <a:rPr lang="sk-SK" dirty="0" smtClean="0"/>
              <a:t> on </a:t>
            </a:r>
            <a:r>
              <a:rPr lang="en-US" dirty="0" smtClean="0"/>
              <a:t>financial data and transparency rating of local governments</a:t>
            </a:r>
            <a:endParaRPr lang="sk-SK" dirty="0" smtClean="0"/>
          </a:p>
          <a:p>
            <a:pPr marL="857250" lvl="2" indent="-457200"/>
            <a:r>
              <a:rPr lang="sk-SK" dirty="0" err="1" smtClean="0"/>
              <a:t>October</a:t>
            </a:r>
            <a:r>
              <a:rPr lang="sk-SK" dirty="0" smtClean="0"/>
              <a:t> 2018: </a:t>
            </a:r>
            <a:r>
              <a:rPr lang="sk-SK" dirty="0" err="1" smtClean="0"/>
              <a:t>Seminar</a:t>
            </a:r>
            <a:r>
              <a:rPr lang="sk-SK" dirty="0" smtClean="0"/>
              <a:t> in </a:t>
            </a:r>
            <a:r>
              <a:rPr lang="sk-SK" dirty="0" err="1" smtClean="0"/>
              <a:t>Chisinau</a:t>
            </a:r>
            <a:endParaRPr lang="sk-SK" dirty="0" smtClean="0"/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sk-SK" dirty="0" err="1" smtClean="0"/>
              <a:t>Launching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on </a:t>
            </a:r>
            <a:r>
              <a:rPr lang="en-US" dirty="0" smtClean="0"/>
              <a:t>transparency of 50 biggest state-owned enterprises</a:t>
            </a:r>
            <a:r>
              <a:rPr lang="sk-SK" dirty="0" smtClean="0"/>
              <a:t>:</a:t>
            </a:r>
          </a:p>
          <a:p>
            <a:pPr marL="857250" lvl="2" indent="-457200"/>
            <a:r>
              <a:rPr lang="sk-SK" dirty="0" err="1" smtClean="0"/>
              <a:t>February</a:t>
            </a:r>
            <a:r>
              <a:rPr lang="sk-SK" dirty="0" smtClean="0"/>
              <a:t> 2019: </a:t>
            </a:r>
            <a:r>
              <a:rPr lang="sk-SK" dirty="0" err="1" smtClean="0"/>
              <a:t>Final</a:t>
            </a:r>
            <a:r>
              <a:rPr lang="sk-SK" dirty="0" smtClean="0"/>
              <a:t> </a:t>
            </a:r>
            <a:r>
              <a:rPr lang="sk-SK" dirty="0" err="1" smtClean="0"/>
              <a:t>conference</a:t>
            </a:r>
            <a:r>
              <a:rPr lang="sk-SK" dirty="0" smtClean="0"/>
              <a:t> in </a:t>
            </a:r>
            <a:r>
              <a:rPr lang="sk-SK" dirty="0" err="1" smtClean="0"/>
              <a:t>Chisinau</a:t>
            </a:r>
            <a:endParaRPr lang="sk-SK" dirty="0" smtClean="0"/>
          </a:p>
          <a:p>
            <a:pPr marL="342900" lvl="1" indent="-342900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0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Evaluation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regional</a:t>
            </a:r>
            <a:r>
              <a:rPr lang="sk-SK" b="1" dirty="0" smtClean="0"/>
              <a:t> </a:t>
            </a:r>
            <a:r>
              <a:rPr lang="sk-SK" b="1" dirty="0" err="1" smtClean="0"/>
              <a:t>policies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R</a:t>
            </a:r>
            <a:r>
              <a:rPr lang="en-US" dirty="0" err="1" smtClean="0"/>
              <a:t>egional</a:t>
            </a:r>
            <a:r>
              <a:rPr lang="en-US" dirty="0" smtClean="0"/>
              <a:t> </a:t>
            </a:r>
            <a:r>
              <a:rPr lang="en-US" dirty="0"/>
              <a:t>measures proposed or implemented by local </a:t>
            </a:r>
            <a:r>
              <a:rPr lang="en-US" dirty="0" smtClean="0"/>
              <a:t>authorities</a:t>
            </a:r>
            <a:endParaRPr lang="sk-SK" dirty="0" smtClean="0"/>
          </a:p>
          <a:p>
            <a:r>
              <a:rPr lang="en-US" dirty="0" smtClean="0"/>
              <a:t>Altogether</a:t>
            </a:r>
            <a:r>
              <a:rPr lang="en-US" dirty="0"/>
              <a:t>, at least 30 regulations will be evaluated by at least 15 Experts over October 2017 – February </a:t>
            </a:r>
            <a:r>
              <a:rPr lang="en-US" dirty="0" smtClean="0"/>
              <a:t>2019</a:t>
            </a:r>
            <a:endParaRPr lang="sk-SK" dirty="0" smtClean="0"/>
          </a:p>
          <a:p>
            <a:r>
              <a:rPr lang="en-US" dirty="0" smtClean="0"/>
              <a:t>The </a:t>
            </a:r>
            <a:r>
              <a:rPr lang="en-US" dirty="0"/>
              <a:t>evaluations will be made on quarterly basis with results to be published for 5 quarters in: January 2018, April 2018, July 2018, October 2018, and February </a:t>
            </a:r>
            <a:r>
              <a:rPr lang="en-US" dirty="0" smtClean="0"/>
              <a:t>2019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79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Activities</a:t>
            </a:r>
            <a:r>
              <a:rPr lang="sk-SK" b="1" dirty="0" smtClean="0"/>
              <a:t> 1/4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dirty="0"/>
              <a:t>IDIS: Research on competencies of local governments and mapping the areas of regulations suitable for regular expert assessments in Moldova 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Output</a:t>
            </a:r>
            <a:r>
              <a:rPr lang="sk-SK" dirty="0" smtClean="0"/>
              <a:t>: W</a:t>
            </a:r>
            <a:r>
              <a:rPr lang="en-US" dirty="0" err="1" smtClean="0"/>
              <a:t>riting</a:t>
            </a:r>
            <a:r>
              <a:rPr lang="en-US" dirty="0" smtClean="0"/>
              <a:t> </a:t>
            </a:r>
            <a:r>
              <a:rPr lang="en-US" dirty="0"/>
              <a:t>summary of at least 5 </a:t>
            </a:r>
            <a:r>
              <a:rPr lang="en-US" dirty="0" smtClean="0"/>
              <a:t>pages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Deadline</a:t>
            </a:r>
            <a:r>
              <a:rPr lang="sk-SK" dirty="0" smtClean="0"/>
              <a:t>: November 15th 2017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INEKO: </a:t>
            </a:r>
            <a:r>
              <a:rPr lang="sk-SK" dirty="0" err="1" smtClean="0"/>
              <a:t>Research</a:t>
            </a:r>
            <a:r>
              <a:rPr lang="sk-SK" dirty="0" smtClean="0"/>
              <a:t> </a:t>
            </a:r>
            <a:r>
              <a:rPr lang="en-US" dirty="0" smtClean="0"/>
              <a:t>on </a:t>
            </a:r>
            <a:r>
              <a:rPr lang="en-US" dirty="0"/>
              <a:t>the best and the worst examples of regional measures evaluated in </a:t>
            </a:r>
            <a:r>
              <a:rPr lang="en-US" dirty="0" smtClean="0"/>
              <a:t>Slovakia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Output</a:t>
            </a:r>
            <a:r>
              <a:rPr lang="sk-SK" dirty="0" smtClean="0"/>
              <a:t>: </a:t>
            </a:r>
            <a:r>
              <a:rPr lang="en-US" dirty="0" smtClean="0"/>
              <a:t>Writing summary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at least 10 pages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Deadline</a:t>
            </a:r>
            <a:r>
              <a:rPr lang="sk-SK" dirty="0" smtClean="0"/>
              <a:t>: December 31st 2017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INEKO + IDIS: Developing methodology </a:t>
            </a:r>
            <a:r>
              <a:rPr lang="en-US" dirty="0" smtClean="0"/>
              <a:t>for </a:t>
            </a:r>
            <a:r>
              <a:rPr lang="en-US" dirty="0"/>
              <a:t>regular expert assessment of regional socio-economic measures in </a:t>
            </a:r>
            <a:r>
              <a:rPr lang="en-US" dirty="0" smtClean="0"/>
              <a:t>Moldova</a:t>
            </a:r>
            <a:endParaRPr lang="sk-SK" dirty="0" smtClean="0"/>
          </a:p>
          <a:p>
            <a:pPr marL="1314450" lvl="2" indent="-514350">
              <a:buFont typeface="+mj-lt"/>
              <a:buAutoNum type="arabicPeriod"/>
            </a:pPr>
            <a:r>
              <a:rPr lang="sk-SK" dirty="0" err="1" smtClean="0"/>
              <a:t>Output</a:t>
            </a:r>
            <a:r>
              <a:rPr lang="sk-SK" dirty="0" smtClean="0"/>
              <a:t>: </a:t>
            </a:r>
            <a:r>
              <a:rPr lang="sk-SK" dirty="0" err="1" smtClean="0"/>
              <a:t>Methodology</a:t>
            </a:r>
            <a:r>
              <a:rPr lang="sk-SK" dirty="0" smtClean="0"/>
              <a:t> </a:t>
            </a:r>
            <a:r>
              <a:rPr lang="sk-SK" dirty="0" err="1" smtClean="0"/>
              <a:t>document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at least 5 pages</a:t>
            </a:r>
            <a:endParaRPr lang="sk-SK" dirty="0" smtClean="0"/>
          </a:p>
          <a:p>
            <a:pPr marL="1314450" lvl="2" indent="-514350">
              <a:buFont typeface="+mj-lt"/>
              <a:buAutoNum type="arabicPeriod"/>
            </a:pPr>
            <a:r>
              <a:rPr lang="sk-SK" dirty="0" err="1" smtClean="0"/>
              <a:t>Deadline</a:t>
            </a:r>
            <a:r>
              <a:rPr lang="sk-SK" dirty="0" smtClean="0"/>
              <a:t>: November 15th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23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Activities</a:t>
            </a:r>
            <a:r>
              <a:rPr lang="sk-SK" b="1" dirty="0" smtClean="0"/>
              <a:t> 2/4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eriod" startAt="4"/>
            </a:pPr>
            <a:r>
              <a:rPr lang="en-US" dirty="0" smtClean="0"/>
              <a:t>IDIS: Creating the project webpage on </a:t>
            </a:r>
            <a:r>
              <a:rPr lang="en-US" u="sng" dirty="0" smtClean="0">
                <a:hlinkClick r:id="rId2"/>
              </a:rPr>
              <a:t>http://viitorul.org/</a:t>
            </a:r>
            <a:r>
              <a:rPr lang="en-US" dirty="0" smtClean="0"/>
              <a:t> 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Deadline</a:t>
            </a:r>
            <a:r>
              <a:rPr lang="sk-SK" dirty="0" smtClean="0"/>
              <a:t>: </a:t>
            </a:r>
            <a:r>
              <a:rPr lang="sk-SK" dirty="0" err="1" smtClean="0"/>
              <a:t>January</a:t>
            </a:r>
            <a:r>
              <a:rPr lang="sk-SK" dirty="0" smtClean="0"/>
              <a:t> 2018</a:t>
            </a:r>
            <a:endParaRPr lang="en-US" dirty="0" smtClean="0"/>
          </a:p>
          <a:p>
            <a:pPr marL="514350" lvl="0" indent="-514350">
              <a:buFont typeface="+mj-lt"/>
              <a:buAutoNum type="arabicPeriod" startAt="4"/>
            </a:pPr>
            <a:r>
              <a:rPr lang="en-US" dirty="0" smtClean="0"/>
              <a:t>IDIS: Creating the team of Experts for regular evaluation of measures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Output</a:t>
            </a:r>
            <a:r>
              <a:rPr lang="sk-SK" dirty="0" smtClean="0"/>
              <a:t>: List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at least 15 experts independent from local and central government – local activists, NGO experts, economic analysts, people from academy, sociologists, political scientists, etc.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Deadline</a:t>
            </a:r>
            <a:r>
              <a:rPr lang="sk-SK" dirty="0" smtClean="0"/>
              <a:t>: November 15th 2017</a:t>
            </a:r>
            <a:endParaRPr lang="en-US" dirty="0" smtClean="0"/>
          </a:p>
          <a:p>
            <a:pPr marL="514350" lvl="0" indent="-514350">
              <a:buFont typeface="+mj-lt"/>
              <a:buAutoNum type="arabicPeriod" startAt="4"/>
            </a:pPr>
            <a:r>
              <a:rPr lang="en-US" dirty="0" smtClean="0"/>
              <a:t>IDIS + Experts: Continuous monitoring of regional measures proposed or implemented by local authorities</a:t>
            </a:r>
          </a:p>
        </p:txBody>
      </p:sp>
    </p:spTree>
    <p:extLst>
      <p:ext uri="{BB962C8B-B14F-4D97-AF65-F5344CB8AC3E}">
        <p14:creationId xmlns:p14="http://schemas.microsoft.com/office/powerpoint/2010/main" val="150314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Activities</a:t>
            </a:r>
            <a:r>
              <a:rPr lang="sk-SK" b="1" dirty="0" smtClean="0"/>
              <a:t> 3/4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 startAt="7"/>
            </a:pPr>
            <a:r>
              <a:rPr lang="en-US" dirty="0" smtClean="0"/>
              <a:t>IDIS: Selecting key measures to be evaluated every quarter and writing short characteristics of them 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Output</a:t>
            </a:r>
            <a:r>
              <a:rPr lang="sk-SK" dirty="0" smtClean="0"/>
              <a:t>: List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at least 30 measures </a:t>
            </a:r>
            <a:r>
              <a:rPr lang="sk-SK" dirty="0" smtClean="0"/>
              <a:t>and </a:t>
            </a:r>
            <a:r>
              <a:rPr lang="sk-SK" dirty="0" err="1" smtClean="0"/>
              <a:t>their</a:t>
            </a:r>
            <a:r>
              <a:rPr lang="sk-SK" dirty="0" smtClean="0"/>
              <a:t> </a:t>
            </a:r>
            <a:r>
              <a:rPr lang="sk-SK" dirty="0" err="1" smtClean="0"/>
              <a:t>characteristics</a:t>
            </a:r>
            <a:r>
              <a:rPr lang="sk-SK" dirty="0" smtClean="0"/>
              <a:t> </a:t>
            </a:r>
            <a:r>
              <a:rPr lang="en-US" dirty="0" smtClean="0"/>
              <a:t>during 5 quarters: Q4 2017 – Q4 2018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Deadline</a:t>
            </a:r>
            <a:r>
              <a:rPr lang="sk-SK" dirty="0" smtClean="0"/>
              <a:t>: </a:t>
            </a:r>
            <a:r>
              <a:rPr lang="en-US" dirty="0" smtClean="0"/>
              <a:t>January 2018, April 2018, July 2018, October 2018, and February 2019</a:t>
            </a:r>
          </a:p>
          <a:p>
            <a:pPr marL="514350" lvl="0" indent="-514350">
              <a:buFont typeface="+mj-lt"/>
              <a:buAutoNum type="arabicPeriod" startAt="7"/>
            </a:pPr>
            <a:r>
              <a:rPr lang="en-US" dirty="0" smtClean="0"/>
              <a:t>IDIS + Experts: Regular (quarterly) submitting of questionnaire with selected measures and their characteristics for evaluation to the panel of independent experts</a:t>
            </a:r>
            <a:r>
              <a:rPr lang="sk-SK" dirty="0" smtClean="0"/>
              <a:t>; </a:t>
            </a:r>
            <a:r>
              <a:rPr lang="sk-SK" dirty="0" err="1" smtClean="0"/>
              <a:t>evaluation</a:t>
            </a:r>
            <a:endParaRPr lang="sk-SK" dirty="0" smtClean="0"/>
          </a:p>
          <a:p>
            <a:pPr marL="1314450" lvl="2" indent="-514350"/>
            <a:r>
              <a:rPr lang="sk-SK" dirty="0" err="1" smtClean="0"/>
              <a:t>Deadline</a:t>
            </a:r>
            <a:r>
              <a:rPr lang="sk-SK" dirty="0" smtClean="0"/>
              <a:t>: </a:t>
            </a:r>
            <a:r>
              <a:rPr lang="en-US" dirty="0" smtClean="0"/>
              <a:t>January 2018, April 2018, July 2018, October 2018, and February 2019</a:t>
            </a:r>
          </a:p>
        </p:txBody>
      </p:sp>
    </p:spTree>
    <p:extLst>
      <p:ext uri="{BB962C8B-B14F-4D97-AF65-F5344CB8AC3E}">
        <p14:creationId xmlns:p14="http://schemas.microsoft.com/office/powerpoint/2010/main" val="21423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Activities</a:t>
            </a:r>
            <a:r>
              <a:rPr lang="sk-SK" b="1" dirty="0"/>
              <a:t> </a:t>
            </a:r>
            <a:r>
              <a:rPr lang="sk-SK" b="1" dirty="0" smtClean="0"/>
              <a:t>4/4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 startAt="9"/>
            </a:pPr>
            <a:r>
              <a:rPr lang="en-US" dirty="0"/>
              <a:t>IDIS: Collecting and processing results of evaluation, calculating ratings</a:t>
            </a:r>
            <a:endParaRPr lang="sk-SK" dirty="0"/>
          </a:p>
          <a:p>
            <a:pPr marL="1314450" lvl="2" indent="-514350"/>
            <a:r>
              <a:rPr lang="sk-SK" dirty="0" err="1"/>
              <a:t>Deadline</a:t>
            </a:r>
            <a:r>
              <a:rPr lang="sk-SK" dirty="0"/>
              <a:t>: </a:t>
            </a:r>
            <a:r>
              <a:rPr lang="en-US" dirty="0"/>
              <a:t>January 2018, April 2018, July 2018, October 2018, and February 2019</a:t>
            </a:r>
          </a:p>
          <a:p>
            <a:pPr marL="514350" lvl="0" indent="-514350">
              <a:buFont typeface="+mj-lt"/>
              <a:buAutoNum type="arabicPeriod" startAt="9"/>
            </a:pPr>
            <a:r>
              <a:rPr lang="en-US" dirty="0"/>
              <a:t>IDIS: Publishing results via press-report and the project web page</a:t>
            </a:r>
            <a:endParaRPr lang="sk-SK" dirty="0"/>
          </a:p>
          <a:p>
            <a:pPr marL="1314450" lvl="2" indent="-514350"/>
            <a:r>
              <a:rPr lang="sk-SK" dirty="0" err="1"/>
              <a:t>Deadline</a:t>
            </a:r>
            <a:r>
              <a:rPr lang="sk-SK" dirty="0"/>
              <a:t>: </a:t>
            </a:r>
            <a:r>
              <a:rPr lang="en-US" dirty="0"/>
              <a:t>January 2018, April 2018, July 2018, October 2018, and February 2019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03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Methodology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Quality of the Measure [-3; +3]</a:t>
            </a:r>
          </a:p>
          <a:p>
            <a:r>
              <a:rPr lang="en-US" dirty="0"/>
              <a:t>Importance of the Measure for the Society and Economy (%)</a:t>
            </a:r>
          </a:p>
          <a:p>
            <a:r>
              <a:rPr lang="en-US" dirty="0"/>
              <a:t>Experts’ Comments on Evaluated Measures</a:t>
            </a:r>
          </a:p>
          <a:p>
            <a:r>
              <a:rPr lang="en-US" dirty="0"/>
              <a:t>Rating of the Measure [-300; +300]</a:t>
            </a:r>
          </a:p>
          <a:p>
            <a:pPr lvl="1"/>
            <a:r>
              <a:rPr lang="sk-SK" dirty="0" smtClean="0"/>
              <a:t>T</a:t>
            </a:r>
            <a:r>
              <a:rPr lang="en-US" dirty="0" smtClean="0"/>
              <a:t>he </a:t>
            </a:r>
            <a:r>
              <a:rPr lang="en-US" dirty="0"/>
              <a:t>average quality grade of the measure is multiplied by a coefficient expressing the average value of the measure’s importance </a:t>
            </a:r>
          </a:p>
        </p:txBody>
      </p:sp>
    </p:spTree>
    <p:extLst>
      <p:ext uri="{BB962C8B-B14F-4D97-AF65-F5344CB8AC3E}">
        <p14:creationId xmlns:p14="http://schemas.microsoft.com/office/powerpoint/2010/main" val="220777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Best</a:t>
            </a:r>
            <a:r>
              <a:rPr lang="sk-SK" b="1" dirty="0" smtClean="0"/>
              <a:t> </a:t>
            </a:r>
            <a:r>
              <a:rPr lang="sk-SK" b="1" dirty="0" err="1" smtClean="0"/>
              <a:t>practices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err="1" smtClean="0"/>
              <a:t>Examples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top </a:t>
            </a:r>
            <a:r>
              <a:rPr lang="sk-SK" dirty="0" err="1" smtClean="0"/>
              <a:t>measures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Slovakia:</a:t>
            </a:r>
          </a:p>
          <a:p>
            <a:pPr lvl="1"/>
            <a:r>
              <a:rPr lang="sk-SK" dirty="0" err="1" smtClean="0"/>
              <a:t>Electronic</a:t>
            </a:r>
            <a:r>
              <a:rPr lang="sk-SK" dirty="0" smtClean="0"/>
              <a:t> </a:t>
            </a:r>
            <a:r>
              <a:rPr lang="sk-SK" dirty="0" err="1" smtClean="0"/>
              <a:t>auctions</a:t>
            </a:r>
            <a:endParaRPr lang="sk-SK" dirty="0"/>
          </a:p>
          <a:p>
            <a:pPr lvl="1"/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subsidies</a:t>
            </a:r>
            <a:r>
              <a:rPr lang="sk-SK" dirty="0" smtClean="0"/>
              <a:t>/</a:t>
            </a:r>
            <a:r>
              <a:rPr lang="sk-SK" dirty="0" err="1" smtClean="0"/>
              <a:t>contracts</a:t>
            </a:r>
            <a:r>
              <a:rPr lang="sk-SK" dirty="0" smtClean="0"/>
              <a:t> on internet (</a:t>
            </a:r>
            <a:r>
              <a:rPr lang="sk-SK" dirty="0" err="1" smtClean="0"/>
              <a:t>searchable</a:t>
            </a:r>
            <a:r>
              <a:rPr lang="sk-SK" dirty="0"/>
              <a:t>)</a:t>
            </a:r>
            <a:endParaRPr lang="sk-SK" dirty="0" smtClean="0"/>
          </a:p>
          <a:p>
            <a:pPr lvl="1"/>
            <a:r>
              <a:rPr lang="sk-SK" dirty="0" err="1" smtClean="0"/>
              <a:t>Creating</a:t>
            </a:r>
            <a:r>
              <a:rPr lang="sk-SK" dirty="0" smtClean="0"/>
              <a:t> and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sk-SK" dirty="0" err="1" smtClean="0"/>
              <a:t>rules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giving</a:t>
            </a:r>
            <a:r>
              <a:rPr lang="sk-SK" dirty="0" smtClean="0"/>
              <a:t> </a:t>
            </a:r>
            <a:r>
              <a:rPr lang="sk-SK" dirty="0" err="1" smtClean="0"/>
              <a:t>subsidies</a:t>
            </a:r>
            <a:r>
              <a:rPr lang="sk-SK" dirty="0" smtClean="0"/>
              <a:t>,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flats</a:t>
            </a:r>
            <a:r>
              <a:rPr lang="sk-SK" dirty="0" smtClean="0"/>
              <a:t> or </a:t>
            </a:r>
            <a:r>
              <a:rPr lang="sk-SK" dirty="0" err="1" smtClean="0"/>
              <a:t>any</a:t>
            </a:r>
            <a:r>
              <a:rPr lang="sk-SK" dirty="0" smtClean="0"/>
              <a:t> </a:t>
            </a:r>
            <a:r>
              <a:rPr lang="sk-SK" dirty="0" err="1" smtClean="0"/>
              <a:t>handling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assets</a:t>
            </a:r>
            <a:endParaRPr lang="sk-SK" dirty="0" smtClean="0"/>
          </a:p>
          <a:p>
            <a:pPr lvl="1"/>
            <a:r>
              <a:rPr lang="sk-SK" dirty="0" err="1" smtClean="0"/>
              <a:t>Open</a:t>
            </a:r>
            <a:r>
              <a:rPr lang="sk-SK" dirty="0" smtClean="0"/>
              <a:t>/Internet </a:t>
            </a:r>
            <a:r>
              <a:rPr lang="sk-SK" dirty="0" err="1" smtClean="0"/>
              <a:t>communication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endParaRPr lang="sk-SK" dirty="0" smtClean="0"/>
          </a:p>
          <a:p>
            <a:pPr lvl="1"/>
            <a:r>
              <a:rPr lang="sk-SK" dirty="0" err="1" smtClean="0"/>
              <a:t>Introducing</a:t>
            </a:r>
            <a:r>
              <a:rPr lang="sk-SK" dirty="0" smtClean="0"/>
              <a:t> and </a:t>
            </a:r>
            <a:r>
              <a:rPr lang="sk-SK" dirty="0" err="1" smtClean="0"/>
              <a:t>enforcing</a:t>
            </a:r>
            <a:r>
              <a:rPr lang="sk-SK" dirty="0" smtClean="0"/>
              <a:t> </a:t>
            </a:r>
            <a:r>
              <a:rPr lang="sk-SK" dirty="0" err="1" smtClean="0"/>
              <a:t>separated</a:t>
            </a:r>
            <a:r>
              <a:rPr lang="sk-SK" dirty="0" smtClean="0"/>
              <a:t> </a:t>
            </a:r>
            <a:r>
              <a:rPr lang="sk-SK" dirty="0" err="1" smtClean="0"/>
              <a:t>waste</a:t>
            </a:r>
            <a:endParaRPr lang="sk-SK" dirty="0" smtClean="0"/>
          </a:p>
          <a:p>
            <a:pPr lvl="1"/>
            <a:r>
              <a:rPr lang="sk-SK" dirty="0" err="1" smtClean="0"/>
              <a:t>Integration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Roma</a:t>
            </a:r>
            <a:r>
              <a:rPr lang="sk-SK" dirty="0" smtClean="0"/>
              <a:t> minority or poor </a:t>
            </a:r>
            <a:r>
              <a:rPr lang="sk-SK" dirty="0" err="1" smtClean="0"/>
              <a:t>people</a:t>
            </a:r>
            <a:endParaRPr lang="sk-SK" dirty="0" smtClean="0"/>
          </a:p>
          <a:p>
            <a:pPr lvl="1"/>
            <a:r>
              <a:rPr lang="sk-SK" dirty="0" err="1" smtClean="0"/>
              <a:t>Providing</a:t>
            </a:r>
            <a:r>
              <a:rPr lang="sk-SK" dirty="0" smtClean="0"/>
              <a:t> </a:t>
            </a:r>
            <a:r>
              <a:rPr lang="sk-SK" dirty="0" err="1" smtClean="0"/>
              <a:t>free</a:t>
            </a:r>
            <a:r>
              <a:rPr lang="sk-SK" dirty="0" smtClean="0"/>
              <a:t> internet </a:t>
            </a:r>
            <a:r>
              <a:rPr lang="sk-SK" dirty="0" err="1" smtClean="0"/>
              <a:t>access</a:t>
            </a:r>
            <a:r>
              <a:rPr lang="sk-SK" dirty="0" smtClean="0"/>
              <a:t> in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spaces</a:t>
            </a:r>
            <a:endParaRPr lang="sk-SK" dirty="0" smtClean="0"/>
          </a:p>
          <a:p>
            <a:pPr lvl="1"/>
            <a:r>
              <a:rPr lang="sk-SK" dirty="0" err="1" smtClean="0"/>
              <a:t>Participative</a:t>
            </a:r>
            <a:r>
              <a:rPr lang="sk-SK" dirty="0" smtClean="0"/>
              <a:t> </a:t>
            </a:r>
            <a:r>
              <a:rPr lang="sk-SK" dirty="0" err="1" smtClean="0"/>
              <a:t>budgeting</a:t>
            </a:r>
            <a:r>
              <a:rPr lang="sk-SK" dirty="0" smtClean="0"/>
              <a:t>, </a:t>
            </a:r>
            <a:r>
              <a:rPr lang="sk-SK" dirty="0" err="1" smtClean="0"/>
              <a:t>launching</a:t>
            </a:r>
            <a:r>
              <a:rPr lang="sk-SK" dirty="0" smtClean="0"/>
              <a:t>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incubators</a:t>
            </a:r>
            <a:endParaRPr lang="sk-SK" dirty="0" smtClean="0"/>
          </a:p>
          <a:p>
            <a:pPr lvl="1"/>
            <a:r>
              <a:rPr lang="sk-SK" dirty="0" err="1" smtClean="0"/>
              <a:t>Long-term</a:t>
            </a:r>
            <a:r>
              <a:rPr lang="sk-SK" dirty="0" smtClean="0"/>
              <a:t> </a:t>
            </a:r>
            <a:r>
              <a:rPr lang="sk-SK" dirty="0" err="1" smtClean="0"/>
              <a:t>investment</a:t>
            </a:r>
            <a:r>
              <a:rPr lang="sk-SK" dirty="0" smtClean="0"/>
              <a:t> </a:t>
            </a:r>
            <a:r>
              <a:rPr lang="sk-SK" dirty="0" err="1" smtClean="0"/>
              <a:t>plans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142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Worst</a:t>
            </a:r>
            <a:r>
              <a:rPr lang="sk-SK" b="1" dirty="0" smtClean="0"/>
              <a:t> </a:t>
            </a:r>
            <a:r>
              <a:rPr lang="sk-SK" b="1" dirty="0" err="1" smtClean="0"/>
              <a:t>practices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/>
              <a:t>Examples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worst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</a:t>
            </a:r>
            <a:r>
              <a:rPr lang="sk-SK" dirty="0" err="1"/>
              <a:t>from</a:t>
            </a:r>
            <a:r>
              <a:rPr lang="sk-SK" dirty="0"/>
              <a:t> Slovakia:</a:t>
            </a:r>
          </a:p>
          <a:p>
            <a:pPr lvl="1"/>
            <a:r>
              <a:rPr lang="sk-SK" dirty="0" err="1" smtClean="0"/>
              <a:t>Non-transparent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procurement</a:t>
            </a:r>
            <a:r>
              <a:rPr lang="sk-SK" dirty="0" smtClean="0"/>
              <a:t>, </a:t>
            </a:r>
            <a:r>
              <a:rPr lang="sk-SK" dirty="0" err="1" smtClean="0"/>
              <a:t>privatization</a:t>
            </a:r>
            <a:endParaRPr lang="sk-SK" dirty="0" smtClean="0"/>
          </a:p>
          <a:p>
            <a:pPr lvl="1"/>
            <a:r>
              <a:rPr lang="sk-SK" dirty="0" err="1" smtClean="0"/>
              <a:t>Non-transparent</a:t>
            </a:r>
            <a:r>
              <a:rPr lang="sk-SK" dirty="0" smtClean="0"/>
              <a:t> </a:t>
            </a:r>
            <a:r>
              <a:rPr lang="sk-SK" dirty="0" err="1" smtClean="0"/>
              <a:t>provision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subsidies</a:t>
            </a:r>
            <a:r>
              <a:rPr lang="sk-SK" dirty="0" smtClean="0"/>
              <a:t>,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flats</a:t>
            </a:r>
            <a:r>
              <a:rPr lang="sk-SK" dirty="0" smtClean="0"/>
              <a:t>, </a:t>
            </a:r>
            <a:r>
              <a:rPr lang="sk-SK" dirty="0" err="1" smtClean="0"/>
              <a:t>rewards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pPr lvl="1"/>
            <a:r>
              <a:rPr lang="sk-SK" dirty="0" err="1" smtClean="0"/>
              <a:t>Abusing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media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political</a:t>
            </a:r>
            <a:r>
              <a:rPr lang="sk-SK" dirty="0" smtClean="0"/>
              <a:t> </a:t>
            </a:r>
            <a:r>
              <a:rPr lang="sk-SK" dirty="0" err="1" smtClean="0"/>
              <a:t>campaigns</a:t>
            </a:r>
            <a:endParaRPr lang="sk-SK" dirty="0" smtClean="0"/>
          </a:p>
          <a:p>
            <a:pPr lvl="1"/>
            <a:r>
              <a:rPr lang="sk-SK" dirty="0" err="1" smtClean="0"/>
              <a:t>Important</a:t>
            </a:r>
            <a:r>
              <a:rPr lang="sk-SK" dirty="0" smtClean="0"/>
              <a:t> </a:t>
            </a:r>
            <a:r>
              <a:rPr lang="sk-SK" dirty="0" err="1" smtClean="0"/>
              <a:t>decisions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construction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city center) </a:t>
            </a:r>
            <a:r>
              <a:rPr lang="sk-SK" dirty="0" err="1" smtClean="0"/>
              <a:t>without</a:t>
            </a:r>
            <a:r>
              <a:rPr lang="sk-SK" dirty="0" smtClean="0"/>
              <a:t> </a:t>
            </a:r>
            <a:r>
              <a:rPr lang="sk-SK" dirty="0" err="1" smtClean="0"/>
              <a:t>sufficient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dialogue</a:t>
            </a:r>
            <a:endParaRPr lang="sk-SK" dirty="0" smtClean="0"/>
          </a:p>
          <a:p>
            <a:pPr lvl="1"/>
            <a:r>
              <a:rPr lang="sk-SK" dirty="0" err="1" smtClean="0"/>
              <a:t>Clientelism</a:t>
            </a:r>
            <a:r>
              <a:rPr lang="sk-SK" dirty="0" smtClean="0"/>
              <a:t> – </a:t>
            </a:r>
            <a:r>
              <a:rPr lang="sk-SK" dirty="0" err="1" smtClean="0"/>
              <a:t>preferential</a:t>
            </a:r>
            <a:r>
              <a:rPr lang="sk-SK" dirty="0" smtClean="0"/>
              <a:t> </a:t>
            </a:r>
            <a:r>
              <a:rPr lang="sk-SK" dirty="0" err="1" smtClean="0"/>
              <a:t>treatment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preferred</a:t>
            </a:r>
            <a:r>
              <a:rPr lang="sk-SK" dirty="0" smtClean="0"/>
              <a:t> </a:t>
            </a:r>
            <a:r>
              <a:rPr lang="sk-SK" dirty="0" err="1" smtClean="0"/>
              <a:t>suppliers</a:t>
            </a:r>
            <a:endParaRPr lang="sk-SK" dirty="0" smtClean="0"/>
          </a:p>
          <a:p>
            <a:pPr lvl="1"/>
            <a:r>
              <a:rPr lang="sk-SK" dirty="0" err="1" smtClean="0"/>
              <a:t>Limitations</a:t>
            </a:r>
            <a:r>
              <a:rPr lang="sk-SK" dirty="0" smtClean="0"/>
              <a:t> to </a:t>
            </a:r>
            <a:r>
              <a:rPr lang="sk-SK" dirty="0" err="1" smtClean="0"/>
              <a:t>freedom</a:t>
            </a:r>
            <a:r>
              <a:rPr lang="sk-SK" dirty="0" smtClean="0"/>
              <a:t> on </a:t>
            </a:r>
            <a:r>
              <a:rPr lang="sk-SK" dirty="0" err="1" smtClean="0"/>
              <a:t>information</a:t>
            </a:r>
            <a:endParaRPr lang="sk-SK" dirty="0" smtClean="0"/>
          </a:p>
          <a:p>
            <a:pPr lvl="1"/>
            <a:r>
              <a:rPr lang="sk-SK" dirty="0" err="1" smtClean="0"/>
              <a:t>Forced</a:t>
            </a:r>
            <a:r>
              <a:rPr lang="sk-SK" dirty="0" smtClean="0"/>
              <a:t> </a:t>
            </a:r>
            <a:r>
              <a:rPr lang="sk-SK" dirty="0" err="1" smtClean="0"/>
              <a:t>movement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problematic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r>
              <a:rPr lang="sk-SK" dirty="0" smtClean="0"/>
              <a:t> (</a:t>
            </a:r>
            <a:r>
              <a:rPr lang="sk-SK" dirty="0" err="1" smtClean="0"/>
              <a:t>debtors</a:t>
            </a:r>
            <a:r>
              <a:rPr lang="sk-SK" dirty="0" smtClean="0"/>
              <a:t>) </a:t>
            </a:r>
            <a:r>
              <a:rPr lang="sk-SK" dirty="0" err="1" smtClean="0"/>
              <a:t>outside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municipality</a:t>
            </a:r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58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>
            <a:normAutofit/>
          </a:bodyPr>
          <a:lstStyle/>
          <a:p>
            <a:r>
              <a:rPr lang="sk-SK" b="1" dirty="0" err="1" smtClean="0"/>
              <a:t>Time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discussion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8227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1028</Words>
  <Application>Microsoft Office PowerPoint</Application>
  <PresentationFormat>Prezentácia na obrazovke (4:3)</PresentationFormat>
  <Paragraphs>110</Paragraphs>
  <Slides>17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17</vt:i4>
      </vt:variant>
    </vt:vector>
  </HeadingPairs>
  <TitlesOfParts>
    <vt:vector size="18" baseType="lpstr">
      <vt:lpstr>Motív Office</vt:lpstr>
      <vt:lpstr>Promoting transparency and financial sustainability of regional policies, state-owned enterprises and local authorities in Moldova</vt:lpstr>
      <vt:lpstr>About project</vt:lpstr>
      <vt:lpstr>Project goals</vt:lpstr>
      <vt:lpstr>Timeline 1/4</vt:lpstr>
      <vt:lpstr>Timeline 2/4</vt:lpstr>
      <vt:lpstr>Timeline 3/4</vt:lpstr>
      <vt:lpstr>Timeline 4/4</vt:lpstr>
      <vt:lpstr>Key milestones</vt:lpstr>
      <vt:lpstr>Evaluation of regional policies</vt:lpstr>
      <vt:lpstr>Activities 1/4</vt:lpstr>
      <vt:lpstr>Activities 2/4</vt:lpstr>
      <vt:lpstr>Activities 3/4</vt:lpstr>
      <vt:lpstr>Activities 4/4</vt:lpstr>
      <vt:lpstr>Methodology</vt:lpstr>
      <vt:lpstr>Best practices</vt:lpstr>
      <vt:lpstr>Worst practices</vt:lpstr>
      <vt:lpstr>Time for discussion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Promoting transparency and financial sustainability of regional policies, state-owned enterprises and local authorities in Moldova</dc:title>
  <dc:creator>Peter Golias</dc:creator>
  <cp:lastModifiedBy>Peter Golias</cp:lastModifiedBy>
  <cp:revision>23</cp:revision>
  <dcterms:created xsi:type="dcterms:W3CDTF">2017-10-06T13:41:09Z</dcterms:created>
  <dcterms:modified xsi:type="dcterms:W3CDTF">2017-10-24T09:12:32Z</dcterms:modified>
</cp:coreProperties>
</file>