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9"/>
  </p:notesMasterIdLst>
  <p:sldIdLst>
    <p:sldId id="256" r:id="rId2"/>
    <p:sldId id="258" r:id="rId3"/>
    <p:sldId id="257" r:id="rId4"/>
    <p:sldId id="260" r:id="rId5"/>
    <p:sldId id="262" r:id="rId6"/>
    <p:sldId id="259" r:id="rId7"/>
    <p:sldId id="261" r:id="rId8"/>
    <p:sldId id="275" r:id="rId9"/>
    <p:sldId id="276" r:id="rId10"/>
    <p:sldId id="277" r:id="rId11"/>
    <p:sldId id="273" r:id="rId12"/>
    <p:sldId id="274" r:id="rId13"/>
    <p:sldId id="269" r:id="rId14"/>
    <p:sldId id="263" r:id="rId15"/>
    <p:sldId id="266" r:id="rId16"/>
    <p:sldId id="267" r:id="rId17"/>
    <p:sldId id="268" r:id="rId18"/>
    <p:sldId id="278" r:id="rId19"/>
    <p:sldId id="279" r:id="rId20"/>
    <p:sldId id="282" r:id="rId21"/>
    <p:sldId id="280" r:id="rId22"/>
    <p:sldId id="281" r:id="rId23"/>
    <p:sldId id="283" r:id="rId24"/>
    <p:sldId id="284" r:id="rId25"/>
    <p:sldId id="285" r:id="rId26"/>
    <p:sldId id="286" r:id="rId27"/>
    <p:sldId id="287" r:id="rId28"/>
    <p:sldId id="288" r:id="rId29"/>
    <p:sldId id="270" r:id="rId30"/>
    <p:sldId id="264" r:id="rId31"/>
    <p:sldId id="291" r:id="rId32"/>
    <p:sldId id="292" r:id="rId33"/>
    <p:sldId id="293" r:id="rId34"/>
    <p:sldId id="294" r:id="rId35"/>
    <p:sldId id="295" r:id="rId36"/>
    <p:sldId id="296" r:id="rId37"/>
    <p:sldId id="297" r:id="rId38"/>
    <p:sldId id="302" r:id="rId39"/>
    <p:sldId id="301" r:id="rId40"/>
    <p:sldId id="298" r:id="rId41"/>
    <p:sldId id="299" r:id="rId42"/>
    <p:sldId id="300" r:id="rId43"/>
    <p:sldId id="303" r:id="rId44"/>
    <p:sldId id="304" r:id="rId45"/>
    <p:sldId id="305" r:id="rId46"/>
    <p:sldId id="306" r:id="rId47"/>
    <p:sldId id="308" r:id="rId48"/>
    <p:sldId id="307" r:id="rId49"/>
    <p:sldId id="309" r:id="rId50"/>
    <p:sldId id="311" r:id="rId51"/>
    <p:sldId id="310" r:id="rId52"/>
    <p:sldId id="312" r:id="rId53"/>
    <p:sldId id="313" r:id="rId54"/>
    <p:sldId id="333" r:id="rId55"/>
    <p:sldId id="271" r:id="rId56"/>
    <p:sldId id="265" r:id="rId57"/>
    <p:sldId id="289" r:id="rId58"/>
    <p:sldId id="290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32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272" r:id="rId7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797251-5C25-4D9D-AB90-FB9E7D83BDC7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3B7148-2C97-4E10-A173-43D3AF9E59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37638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t>53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83869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44FDE-423E-41B2-9A33-C9590C7C4744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80851-80D2-4989-8E9C-5D6FEE666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21706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44FDE-423E-41B2-9A33-C9590C7C4744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80851-80D2-4989-8E9C-5D6FEE666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980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44FDE-423E-41B2-9A33-C9590C7C4744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80851-80D2-4989-8E9C-5D6FEE666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89606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44FDE-423E-41B2-9A33-C9590C7C4744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80851-80D2-4989-8E9C-5D6FEE666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80107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44FDE-423E-41B2-9A33-C9590C7C4744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80851-80D2-4989-8E9C-5D6FEE666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35607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44FDE-423E-41B2-9A33-C9590C7C4744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80851-80D2-4989-8E9C-5D6FEE666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5094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44FDE-423E-41B2-9A33-C9590C7C4744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80851-80D2-4989-8E9C-5D6FEE666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0271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44FDE-423E-41B2-9A33-C9590C7C4744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80851-80D2-4989-8E9C-5D6FEE666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0348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44FDE-423E-41B2-9A33-C9590C7C4744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80851-80D2-4989-8E9C-5D6FEE666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7551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44FDE-423E-41B2-9A33-C9590C7C4744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80851-80D2-4989-8E9C-5D6FEE666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35228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44FDE-423E-41B2-9A33-C9590C7C4744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80851-80D2-4989-8E9C-5D6FEE666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00549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444FDE-423E-41B2-9A33-C9590C7C4744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980851-80D2-4989-8E9C-5D6FEE666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5216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otvorenesudy.sk/" TargetMode="External"/><Relationship Id="rId3" Type="http://schemas.openxmlformats.org/officeDocument/2006/relationships/hyperlink" Target="http://skoly.ineko.sk/" TargetMode="External"/><Relationship Id="rId7" Type="http://schemas.openxmlformats.org/officeDocument/2006/relationships/hyperlink" Target="http://otvorenezmluvy.sk/" TargetMode="External"/><Relationship Id="rId2" Type="http://schemas.openxmlformats.org/officeDocument/2006/relationships/hyperlink" Target="http://www.hospodarenieobci.sk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tender.sme.sk/" TargetMode="External"/><Relationship Id="rId5" Type="http://schemas.openxmlformats.org/officeDocument/2006/relationships/hyperlink" Target="https://www.finstat.sk/" TargetMode="External"/><Relationship Id="rId4" Type="http://schemas.openxmlformats.org/officeDocument/2006/relationships/hyperlink" Target="http://nemocnice.ineko.sk/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inance.gov.sk/Default.aspx?CatID=5907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okovania.sk/" TargetMode="External"/><Relationship Id="rId2" Type="http://schemas.openxmlformats.org/officeDocument/2006/relationships/hyperlink" Target="https://www.slov-lex.sk/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atasterportal.sk/" TargetMode="External"/><Relationship Id="rId7" Type="http://schemas.openxmlformats.org/officeDocument/2006/relationships/hyperlink" Target="https://otvorenesudy.sk/" TargetMode="External"/><Relationship Id="rId2" Type="http://schemas.openxmlformats.org/officeDocument/2006/relationships/hyperlink" Target="http://orsr.sk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tvorenezmluvy.sk/" TargetMode="External"/><Relationship Id="rId5" Type="http://schemas.openxmlformats.org/officeDocument/2006/relationships/hyperlink" Target="https://www.crz.gov.sk/" TargetMode="External"/><Relationship Id="rId4" Type="http://schemas.openxmlformats.org/officeDocument/2006/relationships/hyperlink" Target="http://tender.sme.sk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skoly.ineko.sk/" TargetMode="External"/><Relationship Id="rId7" Type="http://schemas.openxmlformats.org/officeDocument/2006/relationships/hyperlink" Target="https://www.uvo.gov.sk/register-konecnych-uzivatelov-vyhod-427.html" TargetMode="External"/><Relationship Id="rId2" Type="http://schemas.openxmlformats.org/officeDocument/2006/relationships/hyperlink" Target="http://www.hospodarenieobci.sk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rozpocet.sk/" TargetMode="External"/><Relationship Id="rId5" Type="http://schemas.openxmlformats.org/officeDocument/2006/relationships/hyperlink" Target="http://nemocnice.ineko.sk/" TargetMode="External"/><Relationship Id="rId4" Type="http://schemas.openxmlformats.org/officeDocument/2006/relationships/hyperlink" Target="https://www.finstat.sk/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hospodarenieobci.sk/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hyperlink" Target="http://skoly.ineko.sk/" TargetMode="Externa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hyperlink" Target="http://nemocnice.ineko.sk/" TargetMode="Externa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hyperlink" Target="http://mesta2014.transparency.sk/en" TargetMode="External"/><Relationship Id="rId2" Type="http://schemas.openxmlformats.org/officeDocument/2006/relationships/hyperlink" Target="http://municipalities.ineko.sk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regiony21.sk/" TargetMode="Externa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hyperlink" Target="http://localtransparency.viitorul.org/" TargetMode="External"/><Relationship Id="rId7" Type="http://schemas.openxmlformats.org/officeDocument/2006/relationships/hyperlink" Target="http://competitiveness.icps.com.ua/" TargetMode="External"/><Relationship Id="rId2" Type="http://schemas.openxmlformats.org/officeDocument/2006/relationships/hyperlink" Target="http://localbudgets.viitorul.org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transparency.icps.com.ua/" TargetMode="External"/><Relationship Id="rId5" Type="http://schemas.openxmlformats.org/officeDocument/2006/relationships/hyperlink" Target="http://budgets.icps.com.ua/" TargetMode="External"/><Relationship Id="rId4" Type="http://schemas.openxmlformats.org/officeDocument/2006/relationships/hyperlink" Target="http://competitiveness.viitorul.org/" TargetMode="Externa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sk-SK" b="1" dirty="0"/>
              <a:t>Strenghtening </a:t>
            </a:r>
            <a:r>
              <a:rPr lang="sk-SK" b="1" dirty="0" err="1"/>
              <a:t>Capacities</a:t>
            </a:r>
            <a:r>
              <a:rPr lang="sk-SK" b="1" dirty="0"/>
              <a:t> of Civil Society </a:t>
            </a:r>
            <a:r>
              <a:rPr lang="sk-SK" b="1" dirty="0" err="1"/>
              <a:t>Actors</a:t>
            </a:r>
            <a:r>
              <a:rPr lang="sk-SK" b="1" dirty="0"/>
              <a:t> in </a:t>
            </a:r>
            <a:r>
              <a:rPr lang="sk-SK" b="1" dirty="0" err="1"/>
              <a:t>Moldova</a:t>
            </a:r>
            <a:r>
              <a:rPr lang="sk-SK" b="1" dirty="0"/>
              <a:t> to </a:t>
            </a:r>
            <a:r>
              <a:rPr lang="sk-SK" b="1" dirty="0" err="1"/>
              <a:t>Use</a:t>
            </a:r>
            <a:r>
              <a:rPr lang="sk-SK" b="1" dirty="0"/>
              <a:t> </a:t>
            </a:r>
            <a:r>
              <a:rPr lang="sk-SK" b="1" dirty="0" err="1"/>
              <a:t>Open</a:t>
            </a:r>
            <a:r>
              <a:rPr lang="sk-SK" b="1" dirty="0"/>
              <a:t> </a:t>
            </a:r>
            <a:r>
              <a:rPr lang="sk-SK" b="1" dirty="0" err="1"/>
              <a:t>Data</a:t>
            </a:r>
            <a:endParaRPr lang="en-US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pPr algn="r"/>
            <a:r>
              <a:rPr lang="sk-SK" dirty="0" smtClean="0">
                <a:solidFill>
                  <a:schemeClr val="tx1"/>
                </a:solidFill>
              </a:rPr>
              <a:t>Peter </a:t>
            </a:r>
            <a:r>
              <a:rPr lang="sk-SK" dirty="0" err="1" smtClean="0">
                <a:solidFill>
                  <a:schemeClr val="tx1"/>
                </a:solidFill>
              </a:rPr>
              <a:t>Golias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INEKO </a:t>
            </a:r>
            <a:r>
              <a:rPr lang="sk-SK" dirty="0" err="1" smtClean="0">
                <a:solidFill>
                  <a:schemeClr val="tx1"/>
                </a:solidFill>
              </a:rPr>
              <a:t>Director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September 15th 2017</a:t>
            </a:r>
          </a:p>
          <a:p>
            <a:pPr algn="r"/>
            <a:r>
              <a:rPr lang="sk-SK" dirty="0" err="1" smtClean="0">
                <a:solidFill>
                  <a:schemeClr val="tx1"/>
                </a:solidFill>
              </a:rPr>
              <a:t>Open</a:t>
            </a:r>
            <a:r>
              <a:rPr lang="sk-SK" dirty="0" smtClean="0">
                <a:solidFill>
                  <a:schemeClr val="tx1"/>
                </a:solidFill>
              </a:rPr>
              <a:t> </a:t>
            </a:r>
            <a:r>
              <a:rPr lang="sk-SK" dirty="0" err="1" smtClean="0">
                <a:solidFill>
                  <a:schemeClr val="tx1"/>
                </a:solidFill>
              </a:rPr>
              <a:t>Data</a:t>
            </a:r>
            <a:r>
              <a:rPr lang="sk-SK" dirty="0" smtClean="0">
                <a:solidFill>
                  <a:schemeClr val="tx1"/>
                </a:solidFill>
              </a:rPr>
              <a:t> </a:t>
            </a:r>
            <a:r>
              <a:rPr lang="sk-SK" dirty="0" err="1" smtClean="0">
                <a:solidFill>
                  <a:schemeClr val="tx1"/>
                </a:solidFill>
              </a:rPr>
              <a:t>Media</a:t>
            </a:r>
            <a:r>
              <a:rPr lang="sk-SK" dirty="0" smtClean="0">
                <a:solidFill>
                  <a:schemeClr val="tx1"/>
                </a:solidFill>
              </a:rPr>
              <a:t> </a:t>
            </a:r>
            <a:r>
              <a:rPr lang="sk-SK" dirty="0" err="1" smtClean="0">
                <a:solidFill>
                  <a:schemeClr val="tx1"/>
                </a:solidFill>
              </a:rPr>
              <a:t>Camp</a:t>
            </a:r>
            <a:r>
              <a:rPr lang="sk-SK" dirty="0" smtClean="0">
                <a:solidFill>
                  <a:schemeClr val="tx1"/>
                </a:solidFill>
              </a:rPr>
              <a:t>, </a:t>
            </a:r>
            <a:r>
              <a:rPr lang="sk-SK" dirty="0" err="1" smtClean="0">
                <a:solidFill>
                  <a:schemeClr val="tx1"/>
                </a:solidFill>
              </a:rPr>
              <a:t>Chisinau</a:t>
            </a:r>
            <a:r>
              <a:rPr lang="sk-SK" dirty="0" smtClean="0">
                <a:solidFill>
                  <a:schemeClr val="tx1"/>
                </a:solidFill>
              </a:rPr>
              <a:t>, </a:t>
            </a:r>
            <a:r>
              <a:rPr lang="sk-SK" dirty="0" err="1" smtClean="0">
                <a:solidFill>
                  <a:schemeClr val="tx1"/>
                </a:solidFill>
              </a:rPr>
              <a:t>Moldova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Project </a:t>
            </a:r>
            <a:r>
              <a:rPr lang="sk-SK" dirty="0" err="1" smtClean="0">
                <a:solidFill>
                  <a:schemeClr val="tx1"/>
                </a:solidFill>
              </a:rPr>
              <a:t>funded</a:t>
            </a:r>
            <a:r>
              <a:rPr lang="sk-SK" dirty="0" smtClean="0">
                <a:solidFill>
                  <a:schemeClr val="tx1"/>
                </a:solidFill>
              </a:rPr>
              <a:t> by </a:t>
            </a:r>
            <a:r>
              <a:rPr lang="sk-SK" dirty="0" err="1" smtClean="0">
                <a:solidFill>
                  <a:schemeClr val="tx1"/>
                </a:solidFill>
              </a:rPr>
              <a:t>the</a:t>
            </a:r>
            <a:r>
              <a:rPr lang="sk-SK" dirty="0" smtClean="0">
                <a:solidFill>
                  <a:schemeClr val="tx1"/>
                </a:solidFill>
              </a:rPr>
              <a:t> </a:t>
            </a:r>
            <a:r>
              <a:rPr lang="sk-SK" dirty="0" err="1" smtClean="0">
                <a:solidFill>
                  <a:schemeClr val="tx1"/>
                </a:solidFill>
              </a:rPr>
              <a:t>Pontis</a:t>
            </a:r>
            <a:r>
              <a:rPr lang="sk-SK" dirty="0" smtClean="0">
                <a:solidFill>
                  <a:schemeClr val="tx1"/>
                </a:solidFill>
              </a:rPr>
              <a:t> </a:t>
            </a:r>
            <a:r>
              <a:rPr lang="sk-SK" dirty="0" err="1" smtClean="0">
                <a:solidFill>
                  <a:schemeClr val="tx1"/>
                </a:solidFill>
              </a:rPr>
              <a:t>Foundation</a:t>
            </a:r>
            <a:r>
              <a:rPr lang="sk-SK" dirty="0" smtClean="0">
                <a:solidFill>
                  <a:schemeClr val="tx1"/>
                </a:solidFill>
              </a:rPr>
              <a:t> in Slovakia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04664"/>
            <a:ext cx="2382590" cy="940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2740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About</a:t>
            </a:r>
            <a:r>
              <a:rPr lang="sk-SK" b="1" dirty="0" smtClean="0"/>
              <a:t> INEKO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77500" lnSpcReduction="20000"/>
          </a:bodyPr>
          <a:lstStyle/>
          <a:p>
            <a:r>
              <a:rPr lang="sk-SK" dirty="0" err="1" smtClean="0"/>
              <a:t>Economic</a:t>
            </a:r>
            <a:r>
              <a:rPr lang="sk-SK" dirty="0" smtClean="0"/>
              <a:t> </a:t>
            </a:r>
            <a:r>
              <a:rPr lang="sk-SK" dirty="0" err="1" smtClean="0"/>
              <a:t>think-tank</a:t>
            </a:r>
            <a:r>
              <a:rPr lang="sk-SK" dirty="0" smtClean="0"/>
              <a:t> </a:t>
            </a:r>
            <a:r>
              <a:rPr lang="sk-SK" dirty="0" err="1" smtClean="0"/>
              <a:t>established</a:t>
            </a:r>
            <a:r>
              <a:rPr lang="sk-SK" dirty="0" smtClean="0"/>
              <a:t> in 1999</a:t>
            </a:r>
          </a:p>
          <a:p>
            <a:r>
              <a:rPr lang="sk-SK" dirty="0" err="1" smtClean="0"/>
              <a:t>Mission</a:t>
            </a:r>
            <a:r>
              <a:rPr lang="sk-SK" dirty="0" smtClean="0"/>
              <a:t>: </a:t>
            </a:r>
            <a:r>
              <a:rPr lang="sk-SK" dirty="0" err="1" smtClean="0"/>
              <a:t>Supporting</a:t>
            </a:r>
            <a:r>
              <a:rPr lang="sk-SK" dirty="0" smtClean="0"/>
              <a:t> </a:t>
            </a:r>
            <a:r>
              <a:rPr lang="sk-SK" dirty="0" err="1" smtClean="0"/>
              <a:t>transition</a:t>
            </a:r>
            <a:r>
              <a:rPr lang="sk-SK" dirty="0" smtClean="0"/>
              <a:t> to </a:t>
            </a:r>
            <a:r>
              <a:rPr lang="sk-SK" dirty="0" err="1" smtClean="0"/>
              <a:t>democracy</a:t>
            </a:r>
            <a:r>
              <a:rPr lang="sk-SK" dirty="0" smtClean="0"/>
              <a:t> and </a:t>
            </a:r>
            <a:r>
              <a:rPr lang="sk-SK" dirty="0" err="1" smtClean="0"/>
              <a:t>market</a:t>
            </a:r>
            <a:r>
              <a:rPr lang="sk-SK" dirty="0" smtClean="0"/>
              <a:t> </a:t>
            </a:r>
            <a:r>
              <a:rPr lang="sk-SK" dirty="0" err="1" smtClean="0"/>
              <a:t>economy</a:t>
            </a:r>
            <a:r>
              <a:rPr lang="sk-SK" dirty="0" smtClean="0"/>
              <a:t> in Slovakia: </a:t>
            </a:r>
          </a:p>
          <a:p>
            <a:pPr lvl="1"/>
            <a:r>
              <a:rPr lang="sk-SK" dirty="0" err="1" smtClean="0"/>
              <a:t>Democratic</a:t>
            </a:r>
            <a:r>
              <a:rPr lang="sk-SK" dirty="0" smtClean="0"/>
              <a:t> </a:t>
            </a:r>
            <a:r>
              <a:rPr lang="sk-SK" dirty="0" err="1" smtClean="0"/>
              <a:t>transition</a:t>
            </a:r>
            <a:r>
              <a:rPr lang="sk-SK" dirty="0" smtClean="0"/>
              <a:t>: </a:t>
            </a:r>
            <a:r>
              <a:rPr lang="sk-SK" dirty="0" err="1" smtClean="0"/>
              <a:t>Transparency</a:t>
            </a:r>
            <a:r>
              <a:rPr lang="sk-SK" dirty="0" smtClean="0"/>
              <a:t>, </a:t>
            </a:r>
            <a:r>
              <a:rPr lang="sk-SK" dirty="0" err="1" smtClean="0"/>
              <a:t>Feedback</a:t>
            </a:r>
            <a:r>
              <a:rPr lang="sk-SK" dirty="0" smtClean="0"/>
              <a:t> on </a:t>
            </a:r>
            <a:r>
              <a:rPr lang="sk-SK" dirty="0" err="1" smtClean="0"/>
              <a:t>populism</a:t>
            </a:r>
            <a:r>
              <a:rPr lang="sk-SK" dirty="0" smtClean="0"/>
              <a:t>, Report on </a:t>
            </a:r>
            <a:r>
              <a:rPr lang="sk-SK" dirty="0" err="1" smtClean="0"/>
              <a:t>the</a:t>
            </a:r>
            <a:r>
              <a:rPr lang="sk-SK" dirty="0" smtClean="0"/>
              <a:t> State and </a:t>
            </a:r>
            <a:r>
              <a:rPr lang="sk-SK" dirty="0" err="1" smtClean="0"/>
              <a:t>Develoment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Democracy</a:t>
            </a:r>
            <a:r>
              <a:rPr lang="sk-SK" dirty="0" smtClean="0"/>
              <a:t> (2017)</a:t>
            </a:r>
          </a:p>
          <a:p>
            <a:pPr lvl="1"/>
            <a:r>
              <a:rPr lang="sk-SK" dirty="0" err="1" smtClean="0"/>
              <a:t>Economic</a:t>
            </a:r>
            <a:r>
              <a:rPr lang="sk-SK" dirty="0" smtClean="0"/>
              <a:t> and </a:t>
            </a:r>
            <a:r>
              <a:rPr lang="sk-SK" dirty="0" err="1" smtClean="0"/>
              <a:t>social</a:t>
            </a:r>
            <a:r>
              <a:rPr lang="sk-SK" dirty="0" smtClean="0"/>
              <a:t> </a:t>
            </a:r>
            <a:r>
              <a:rPr lang="sk-SK" dirty="0" err="1" smtClean="0"/>
              <a:t>reforms</a:t>
            </a:r>
            <a:r>
              <a:rPr lang="sk-SK" dirty="0" smtClean="0"/>
              <a:t>: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finance</a:t>
            </a:r>
            <a:r>
              <a:rPr lang="sk-SK" dirty="0" smtClean="0"/>
              <a:t> (</a:t>
            </a:r>
            <a:r>
              <a:rPr lang="sk-SK" dirty="0" err="1" smtClean="0"/>
              <a:t>pensions</a:t>
            </a:r>
            <a:r>
              <a:rPr lang="sk-SK" dirty="0" smtClean="0"/>
              <a:t>, </a:t>
            </a:r>
            <a:r>
              <a:rPr lang="sk-SK" dirty="0" err="1" smtClean="0"/>
              <a:t>taxes</a:t>
            </a:r>
            <a:r>
              <a:rPr lang="sk-SK" dirty="0" smtClean="0"/>
              <a:t>), </a:t>
            </a:r>
            <a:r>
              <a:rPr lang="sk-SK" dirty="0" err="1" smtClean="0"/>
              <a:t>Labor</a:t>
            </a:r>
            <a:r>
              <a:rPr lang="sk-SK" dirty="0" smtClean="0"/>
              <a:t> </a:t>
            </a:r>
            <a:r>
              <a:rPr lang="sk-SK" dirty="0" err="1" smtClean="0"/>
              <a:t>market</a:t>
            </a:r>
            <a:r>
              <a:rPr lang="sk-SK" dirty="0" smtClean="0"/>
              <a:t>, </a:t>
            </a:r>
            <a:r>
              <a:rPr lang="sk-SK" dirty="0" err="1" smtClean="0"/>
              <a:t>Health</a:t>
            </a:r>
            <a:r>
              <a:rPr lang="sk-SK" dirty="0" smtClean="0"/>
              <a:t> </a:t>
            </a:r>
            <a:r>
              <a:rPr lang="sk-SK" dirty="0" err="1" smtClean="0"/>
              <a:t>care</a:t>
            </a:r>
            <a:r>
              <a:rPr lang="sk-SK" dirty="0" smtClean="0"/>
              <a:t>, </a:t>
            </a:r>
            <a:r>
              <a:rPr lang="sk-SK" dirty="0" err="1" smtClean="0"/>
              <a:t>Education</a:t>
            </a:r>
            <a:r>
              <a:rPr lang="sk-SK" dirty="0" smtClean="0"/>
              <a:t>, Transport </a:t>
            </a:r>
            <a:r>
              <a:rPr lang="sk-SK" dirty="0" err="1" smtClean="0"/>
              <a:t>infrastructure</a:t>
            </a:r>
            <a:endParaRPr lang="sk-SK" dirty="0" smtClean="0"/>
          </a:p>
          <a:p>
            <a:r>
              <a:rPr lang="sk-SK" dirty="0" smtClean="0"/>
              <a:t>Transfer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reform</a:t>
            </a:r>
            <a:r>
              <a:rPr lang="sk-SK" dirty="0" smtClean="0"/>
              <a:t> </a:t>
            </a:r>
            <a:r>
              <a:rPr lang="sk-SK" dirty="0" err="1" smtClean="0"/>
              <a:t>know-how</a:t>
            </a:r>
            <a:r>
              <a:rPr lang="sk-SK" dirty="0" smtClean="0"/>
              <a:t> </a:t>
            </a:r>
            <a:r>
              <a:rPr lang="sk-SK" dirty="0" err="1" smtClean="0"/>
              <a:t>abroad</a:t>
            </a:r>
            <a:r>
              <a:rPr lang="sk-SK" dirty="0" smtClean="0"/>
              <a:t>: </a:t>
            </a:r>
            <a:r>
              <a:rPr lang="sk-SK" dirty="0" err="1" smtClean="0"/>
              <a:t>Ukraine</a:t>
            </a:r>
            <a:r>
              <a:rPr lang="sk-SK" dirty="0" smtClean="0"/>
              <a:t>, </a:t>
            </a:r>
            <a:r>
              <a:rPr lang="sk-SK" dirty="0" err="1" smtClean="0"/>
              <a:t>Moldova</a:t>
            </a:r>
            <a:r>
              <a:rPr lang="sk-SK" dirty="0" smtClean="0"/>
              <a:t>, </a:t>
            </a:r>
            <a:r>
              <a:rPr lang="sk-SK" dirty="0" err="1" smtClean="0"/>
              <a:t>Serbia</a:t>
            </a:r>
            <a:r>
              <a:rPr lang="sk-SK" dirty="0" smtClean="0"/>
              <a:t>, </a:t>
            </a:r>
            <a:r>
              <a:rPr lang="sk-SK" dirty="0" err="1" smtClean="0"/>
              <a:t>Macedonia</a:t>
            </a:r>
            <a:endParaRPr lang="sk-SK" dirty="0" smtClean="0"/>
          </a:p>
          <a:p>
            <a:r>
              <a:rPr lang="sk-SK" dirty="0" err="1" smtClean="0"/>
              <a:t>Permanent</a:t>
            </a:r>
            <a:r>
              <a:rPr lang="sk-SK" dirty="0" smtClean="0"/>
              <a:t> </a:t>
            </a:r>
            <a:r>
              <a:rPr lang="sk-SK" dirty="0" err="1" smtClean="0"/>
              <a:t>staff</a:t>
            </a:r>
            <a:r>
              <a:rPr lang="sk-SK" dirty="0" smtClean="0"/>
              <a:t>: 6+</a:t>
            </a:r>
          </a:p>
          <a:p>
            <a:r>
              <a:rPr lang="sk-SK" dirty="0" err="1" smtClean="0"/>
              <a:t>Budget</a:t>
            </a:r>
            <a:r>
              <a:rPr lang="sk-SK" dirty="0" smtClean="0"/>
              <a:t>: EUR200,000+ (Slovak </a:t>
            </a:r>
            <a:r>
              <a:rPr lang="sk-SK" dirty="0" err="1" smtClean="0"/>
              <a:t>Aid</a:t>
            </a:r>
            <a:r>
              <a:rPr lang="sk-SK" dirty="0" smtClean="0"/>
              <a:t>, US </a:t>
            </a:r>
            <a:r>
              <a:rPr lang="sk-SK" dirty="0" err="1" smtClean="0"/>
              <a:t>Embassy</a:t>
            </a:r>
            <a:r>
              <a:rPr lang="sk-SK" dirty="0" smtClean="0"/>
              <a:t>, </a:t>
            </a:r>
            <a:r>
              <a:rPr lang="sk-SK" dirty="0" err="1" smtClean="0"/>
              <a:t>Pontis</a:t>
            </a:r>
            <a:r>
              <a:rPr lang="sk-SK" dirty="0" smtClean="0"/>
              <a:t> </a:t>
            </a:r>
            <a:r>
              <a:rPr lang="sk-SK" dirty="0" err="1" smtClean="0"/>
              <a:t>Foundation</a:t>
            </a:r>
            <a:r>
              <a:rPr lang="sk-SK" dirty="0" smtClean="0"/>
              <a:t>, EC, </a:t>
            </a:r>
            <a:r>
              <a:rPr lang="sk-SK" dirty="0" err="1" smtClean="0"/>
              <a:t>private</a:t>
            </a:r>
            <a:r>
              <a:rPr lang="sk-SK" dirty="0" smtClean="0"/>
              <a:t> </a:t>
            </a:r>
            <a:r>
              <a:rPr lang="sk-SK" dirty="0" err="1" smtClean="0"/>
              <a:t>donors</a:t>
            </a:r>
            <a:r>
              <a:rPr lang="sk-SK" dirty="0" smtClean="0"/>
              <a:t>, </a:t>
            </a:r>
            <a:r>
              <a:rPr lang="sk-SK" dirty="0" err="1" smtClean="0"/>
              <a:t>international</a:t>
            </a:r>
            <a:r>
              <a:rPr lang="sk-SK" dirty="0" smtClean="0"/>
              <a:t> </a:t>
            </a:r>
            <a:r>
              <a:rPr lang="sk-SK" dirty="0" err="1" smtClean="0"/>
              <a:t>donors</a:t>
            </a:r>
            <a:r>
              <a:rPr lang="sk-SK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3430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Presentation</a:t>
            </a:r>
            <a:r>
              <a:rPr lang="sk-SK" b="1" dirty="0" smtClean="0"/>
              <a:t> </a:t>
            </a:r>
            <a:r>
              <a:rPr lang="sk-SK" b="1" dirty="0" err="1" smtClean="0"/>
              <a:t>blocks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Value for money in Slovakia – who and how oversees the efficiency of the public </a:t>
            </a:r>
            <a:r>
              <a:rPr lang="en-US" dirty="0" smtClean="0"/>
              <a:t>sector</a:t>
            </a:r>
            <a:endParaRPr lang="sk-SK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Opening data – what is open and what is not in </a:t>
            </a:r>
            <a:r>
              <a:rPr lang="en-US" dirty="0" smtClean="0"/>
              <a:t>Slovakia</a:t>
            </a:r>
            <a:endParaRPr lang="sk-SK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INEKO projects aimed to increase efficiency in local governments, education, health care and transport in </a:t>
            </a:r>
            <a:r>
              <a:rPr lang="en-US" dirty="0" smtClean="0"/>
              <a:t>Slovakia</a:t>
            </a:r>
            <a:endParaRPr lang="sk-SK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INEKO projects aimed to increase efficiency in local governments in Moldova and Ukraine</a:t>
            </a:r>
          </a:p>
        </p:txBody>
      </p:sp>
    </p:spTree>
    <p:extLst>
      <p:ext uri="{BB962C8B-B14F-4D97-AF65-F5344CB8AC3E}">
        <p14:creationId xmlns:p14="http://schemas.microsoft.com/office/powerpoint/2010/main" val="3651311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060848"/>
            <a:ext cx="7772400" cy="1470025"/>
          </a:xfrm>
        </p:spPr>
        <p:txBody>
          <a:bodyPr>
            <a:normAutofit/>
          </a:bodyPr>
          <a:lstStyle/>
          <a:p>
            <a:pPr algn="l"/>
            <a:r>
              <a:rPr lang="sk-SK" b="1" dirty="0" err="1" smtClean="0"/>
              <a:t>Session</a:t>
            </a:r>
            <a:r>
              <a:rPr lang="sk-SK" b="1" dirty="0" smtClean="0"/>
              <a:t> 1: </a:t>
            </a:r>
            <a:br>
              <a:rPr lang="sk-SK" b="1" dirty="0" smtClean="0"/>
            </a:br>
            <a:r>
              <a:rPr lang="sk-SK" dirty="0" smtClean="0"/>
              <a:t>“</a:t>
            </a:r>
            <a:r>
              <a:rPr lang="en-US" b="1" dirty="0" smtClean="0"/>
              <a:t>Value for money</a:t>
            </a:r>
            <a:r>
              <a:rPr lang="en-US" dirty="0" smtClean="0"/>
              <a:t>”</a:t>
            </a:r>
            <a:r>
              <a:rPr lang="en-US" b="1" dirty="0" smtClean="0"/>
              <a:t> in Slovakia</a:t>
            </a:r>
            <a:endParaRPr lang="en-US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279104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sk-SK" sz="3900" dirty="0" smtClean="0">
                <a:solidFill>
                  <a:schemeClr val="tx1"/>
                </a:solidFill>
              </a:rPr>
              <a:t>W</a:t>
            </a:r>
            <a:r>
              <a:rPr lang="en-US" sz="3900" dirty="0" smtClean="0">
                <a:solidFill>
                  <a:schemeClr val="tx1"/>
                </a:solidFill>
              </a:rPr>
              <a:t>ho and how oversees the efficiency of the public sector</a:t>
            </a:r>
            <a:endParaRPr lang="sk-SK" sz="3900" dirty="0" smtClean="0">
              <a:solidFill>
                <a:schemeClr val="tx1"/>
              </a:solidFill>
            </a:endParaRPr>
          </a:p>
          <a:p>
            <a:pPr algn="r"/>
            <a:endParaRPr lang="sk-SK" dirty="0" smtClean="0">
              <a:solidFill>
                <a:schemeClr val="tx1"/>
              </a:solidFill>
            </a:endParaRPr>
          </a:p>
          <a:p>
            <a:pPr algn="r"/>
            <a:r>
              <a:rPr lang="sk-SK" sz="2400" dirty="0">
                <a:solidFill>
                  <a:schemeClr val="tx1"/>
                </a:solidFill>
              </a:rPr>
              <a:t>Peter </a:t>
            </a:r>
            <a:r>
              <a:rPr lang="sk-SK" sz="2400" dirty="0" err="1" smtClean="0">
                <a:solidFill>
                  <a:schemeClr val="tx1"/>
                </a:solidFill>
              </a:rPr>
              <a:t>Golias</a:t>
            </a:r>
            <a:r>
              <a:rPr lang="sk-SK" sz="2400" dirty="0" smtClean="0">
                <a:solidFill>
                  <a:schemeClr val="tx1"/>
                </a:solidFill>
              </a:rPr>
              <a:t>, INEKO </a:t>
            </a:r>
            <a:r>
              <a:rPr lang="sk-SK" sz="2400" dirty="0" err="1">
                <a:solidFill>
                  <a:schemeClr val="tx1"/>
                </a:solidFill>
              </a:rPr>
              <a:t>Director</a:t>
            </a:r>
            <a:endParaRPr lang="sk-SK" sz="2400" dirty="0">
              <a:solidFill>
                <a:schemeClr val="tx1"/>
              </a:solidFill>
            </a:endParaRPr>
          </a:p>
          <a:p>
            <a:pPr algn="r"/>
            <a:r>
              <a:rPr lang="sk-SK" sz="2400" dirty="0">
                <a:solidFill>
                  <a:schemeClr val="tx1"/>
                </a:solidFill>
              </a:rPr>
              <a:t>September 15th </a:t>
            </a:r>
            <a:r>
              <a:rPr lang="sk-SK" sz="2400" dirty="0" smtClean="0">
                <a:solidFill>
                  <a:schemeClr val="tx1"/>
                </a:solidFill>
              </a:rPr>
              <a:t>2017, </a:t>
            </a:r>
            <a:r>
              <a:rPr lang="en-US" sz="2400" dirty="0" smtClean="0">
                <a:solidFill>
                  <a:schemeClr val="tx1"/>
                </a:solidFill>
              </a:rPr>
              <a:t>9</a:t>
            </a:r>
            <a:r>
              <a:rPr lang="sk-SK" sz="2400" dirty="0" smtClean="0">
                <a:solidFill>
                  <a:schemeClr val="tx1"/>
                </a:solidFill>
              </a:rPr>
              <a:t>:</a:t>
            </a:r>
            <a:r>
              <a:rPr lang="en-US" sz="2400" dirty="0" smtClean="0">
                <a:solidFill>
                  <a:schemeClr val="tx1"/>
                </a:solidFill>
              </a:rPr>
              <a:t>00-10</a:t>
            </a:r>
            <a:r>
              <a:rPr lang="sk-SK" sz="2400" dirty="0" smtClean="0">
                <a:solidFill>
                  <a:schemeClr val="tx1"/>
                </a:solidFill>
              </a:rPr>
              <a:t>:</a:t>
            </a:r>
            <a:r>
              <a:rPr lang="en-US" sz="2400" dirty="0" smtClean="0">
                <a:solidFill>
                  <a:schemeClr val="tx1"/>
                </a:solidFill>
              </a:rPr>
              <a:t>30 </a:t>
            </a:r>
            <a:r>
              <a:rPr lang="en-US" sz="2400" dirty="0">
                <a:solidFill>
                  <a:schemeClr val="tx1"/>
                </a:solidFill>
              </a:rPr>
              <a:t>am</a:t>
            </a:r>
            <a:endParaRPr lang="sk-SK" sz="2400" dirty="0">
              <a:solidFill>
                <a:schemeClr val="tx1"/>
              </a:solidFill>
            </a:endParaRPr>
          </a:p>
          <a:p>
            <a:pPr algn="r"/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04664"/>
            <a:ext cx="2382590" cy="940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3399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Why</a:t>
            </a:r>
            <a:r>
              <a:rPr lang="sk-SK" b="1" dirty="0" smtClean="0"/>
              <a:t> “</a:t>
            </a:r>
            <a:r>
              <a:rPr lang="en-US" b="1" dirty="0" smtClean="0"/>
              <a:t>Value for money”</a:t>
            </a:r>
            <a:r>
              <a:rPr lang="sk-SK" b="1" dirty="0" smtClean="0"/>
              <a:t>? 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85000" lnSpcReduction="20000"/>
          </a:bodyPr>
          <a:lstStyle/>
          <a:p>
            <a:r>
              <a:rPr lang="sk-SK" dirty="0" err="1" smtClean="0"/>
              <a:t>Value</a:t>
            </a:r>
            <a:r>
              <a:rPr lang="sk-SK" dirty="0" smtClean="0"/>
              <a:t> / Money = </a:t>
            </a:r>
            <a:r>
              <a:rPr lang="sk-SK" dirty="0" err="1" smtClean="0"/>
              <a:t>Efficiency</a:t>
            </a:r>
            <a:endParaRPr lang="sk-SK" dirty="0" smtClean="0"/>
          </a:p>
          <a:p>
            <a:r>
              <a:rPr lang="sk-SK" dirty="0" err="1" smtClean="0"/>
              <a:t>Goals</a:t>
            </a:r>
            <a:r>
              <a:rPr lang="sk-SK" dirty="0" smtClean="0"/>
              <a:t>: </a:t>
            </a:r>
            <a:r>
              <a:rPr lang="sk-SK" dirty="0" err="1" smtClean="0"/>
              <a:t>Higher</a:t>
            </a:r>
            <a:r>
              <a:rPr lang="sk-SK" dirty="0" smtClean="0"/>
              <a:t> </a:t>
            </a:r>
            <a:r>
              <a:rPr lang="sk-SK" dirty="0" err="1" smtClean="0"/>
              <a:t>efficiency</a:t>
            </a:r>
            <a:r>
              <a:rPr lang="sk-SK" dirty="0" smtClean="0"/>
              <a:t>, </a:t>
            </a:r>
            <a:r>
              <a:rPr lang="sk-SK" dirty="0" err="1" smtClean="0"/>
              <a:t>reducing</a:t>
            </a:r>
            <a:r>
              <a:rPr lang="sk-SK" dirty="0" smtClean="0"/>
              <a:t> risk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wasting</a:t>
            </a:r>
            <a:r>
              <a:rPr lang="sk-SK" dirty="0" smtClean="0"/>
              <a:t>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money</a:t>
            </a:r>
            <a:r>
              <a:rPr lang="sk-SK" dirty="0" smtClean="0"/>
              <a:t> and </a:t>
            </a:r>
            <a:r>
              <a:rPr lang="sk-SK" dirty="0" err="1" smtClean="0"/>
              <a:t>corruption</a:t>
            </a:r>
            <a:endParaRPr lang="sk-SK" dirty="0" smtClean="0"/>
          </a:p>
          <a:p>
            <a:r>
              <a:rPr lang="sk-SK" dirty="0" err="1" smtClean="0"/>
              <a:t>Value</a:t>
            </a:r>
            <a:r>
              <a:rPr lang="sk-SK" dirty="0" smtClean="0"/>
              <a:t>: </a:t>
            </a:r>
            <a:r>
              <a:rPr lang="sk-SK" dirty="0" err="1" smtClean="0"/>
              <a:t>Financial</a:t>
            </a:r>
            <a:r>
              <a:rPr lang="sk-SK" dirty="0" smtClean="0"/>
              <a:t> </a:t>
            </a:r>
            <a:r>
              <a:rPr lang="sk-SK" dirty="0" err="1" smtClean="0"/>
              <a:t>benefits</a:t>
            </a:r>
            <a:r>
              <a:rPr lang="sk-SK" dirty="0" smtClean="0"/>
              <a:t>, </a:t>
            </a:r>
            <a:r>
              <a:rPr lang="sk-SK" dirty="0" err="1" smtClean="0"/>
              <a:t>healthy</a:t>
            </a:r>
            <a:r>
              <a:rPr lang="sk-SK" dirty="0" smtClean="0"/>
              <a:t> </a:t>
            </a:r>
            <a:r>
              <a:rPr lang="sk-SK" dirty="0" err="1" smtClean="0"/>
              <a:t>life</a:t>
            </a:r>
            <a:r>
              <a:rPr lang="sk-SK" dirty="0" smtClean="0"/>
              <a:t> </a:t>
            </a:r>
            <a:r>
              <a:rPr lang="sk-SK" dirty="0" err="1" smtClean="0"/>
              <a:t>years</a:t>
            </a:r>
            <a:r>
              <a:rPr lang="sk-SK" dirty="0" smtClean="0"/>
              <a:t>, </a:t>
            </a:r>
            <a:r>
              <a:rPr lang="sk-SK" dirty="0" err="1" smtClean="0"/>
              <a:t>time</a:t>
            </a:r>
            <a:r>
              <a:rPr lang="sk-SK" dirty="0" smtClean="0"/>
              <a:t> </a:t>
            </a:r>
            <a:r>
              <a:rPr lang="sk-SK" dirty="0" err="1" smtClean="0"/>
              <a:t>saved</a:t>
            </a:r>
            <a:r>
              <a:rPr lang="sk-SK" dirty="0" smtClean="0"/>
              <a:t>, </a:t>
            </a:r>
            <a:r>
              <a:rPr lang="sk-SK" dirty="0" err="1" smtClean="0"/>
              <a:t>less</a:t>
            </a:r>
            <a:r>
              <a:rPr lang="sk-SK" dirty="0" smtClean="0"/>
              <a:t> </a:t>
            </a:r>
            <a:r>
              <a:rPr lang="sk-SK" dirty="0" err="1" smtClean="0"/>
              <a:t>casualties</a:t>
            </a:r>
            <a:r>
              <a:rPr lang="sk-SK" dirty="0" smtClean="0"/>
              <a:t> in </a:t>
            </a:r>
            <a:r>
              <a:rPr lang="sk-SK" dirty="0" err="1" smtClean="0"/>
              <a:t>traffic</a:t>
            </a:r>
            <a:r>
              <a:rPr lang="sk-SK" dirty="0" smtClean="0"/>
              <a:t> </a:t>
            </a:r>
            <a:r>
              <a:rPr lang="sk-SK" dirty="0" err="1" smtClean="0"/>
              <a:t>accidents</a:t>
            </a:r>
            <a:r>
              <a:rPr lang="sk-SK" dirty="0" smtClean="0"/>
              <a:t>, </a:t>
            </a:r>
            <a:r>
              <a:rPr lang="sk-SK" dirty="0" err="1" smtClean="0"/>
              <a:t>jobs</a:t>
            </a:r>
            <a:r>
              <a:rPr lang="sk-SK" dirty="0" smtClean="0"/>
              <a:t> </a:t>
            </a:r>
            <a:r>
              <a:rPr lang="sk-SK" dirty="0" err="1" smtClean="0"/>
              <a:t>created</a:t>
            </a:r>
            <a:r>
              <a:rPr lang="sk-SK" dirty="0" smtClean="0"/>
              <a:t>, </a:t>
            </a:r>
            <a:r>
              <a:rPr lang="sk-SK" dirty="0" err="1" smtClean="0"/>
              <a:t>better</a:t>
            </a:r>
            <a:r>
              <a:rPr lang="sk-SK" dirty="0" smtClean="0"/>
              <a:t> </a:t>
            </a:r>
            <a:r>
              <a:rPr lang="sk-SK" dirty="0" err="1" smtClean="0"/>
              <a:t>educated</a:t>
            </a:r>
            <a:r>
              <a:rPr lang="sk-SK" dirty="0" smtClean="0"/>
              <a:t> </a:t>
            </a:r>
            <a:r>
              <a:rPr lang="sk-SK" dirty="0" err="1" smtClean="0"/>
              <a:t>population</a:t>
            </a:r>
            <a:r>
              <a:rPr lang="sk-SK" dirty="0" smtClean="0"/>
              <a:t>, </a:t>
            </a:r>
            <a:r>
              <a:rPr lang="sk-SK" dirty="0" err="1" smtClean="0"/>
              <a:t>etc</a:t>
            </a:r>
            <a:r>
              <a:rPr lang="sk-SK" dirty="0" smtClean="0"/>
              <a:t>.</a:t>
            </a:r>
          </a:p>
          <a:p>
            <a:r>
              <a:rPr lang="sk-SK" dirty="0" smtClean="0"/>
              <a:t>Money: </a:t>
            </a:r>
            <a:r>
              <a:rPr lang="sk-SK" dirty="0" err="1" smtClean="0"/>
              <a:t>Costs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expenditure</a:t>
            </a:r>
            <a:endParaRPr lang="sk-SK" dirty="0" smtClean="0"/>
          </a:p>
          <a:p>
            <a:r>
              <a:rPr lang="sk-SK" dirty="0" smtClean="0"/>
              <a:t>To </a:t>
            </a:r>
            <a:r>
              <a:rPr lang="sk-SK" dirty="0" err="1" smtClean="0"/>
              <a:t>assess</a:t>
            </a:r>
            <a:r>
              <a:rPr lang="sk-SK" dirty="0" smtClean="0"/>
              <a:t> “v</a:t>
            </a:r>
            <a:r>
              <a:rPr lang="en-US" dirty="0" err="1" smtClean="0"/>
              <a:t>alue</a:t>
            </a:r>
            <a:r>
              <a:rPr lang="en-US" dirty="0" smtClean="0"/>
              <a:t>”</a:t>
            </a:r>
            <a:r>
              <a:rPr lang="sk-SK" dirty="0" smtClean="0"/>
              <a:t> and “</a:t>
            </a:r>
            <a:r>
              <a:rPr lang="en-US" dirty="0" smtClean="0"/>
              <a:t>money”</a:t>
            </a:r>
            <a:r>
              <a:rPr lang="sk-SK" dirty="0" smtClean="0"/>
              <a:t> </a:t>
            </a:r>
            <a:r>
              <a:rPr lang="sk-SK" dirty="0" err="1" smtClean="0"/>
              <a:t>it</a:t>
            </a:r>
            <a:r>
              <a:rPr lang="sk-SK" dirty="0" smtClean="0"/>
              <a:t> </a:t>
            </a:r>
            <a:r>
              <a:rPr lang="sk-SK" dirty="0" err="1" smtClean="0"/>
              <a:t>is</a:t>
            </a:r>
            <a:r>
              <a:rPr lang="sk-SK" dirty="0" smtClean="0"/>
              <a:t> </a:t>
            </a:r>
            <a:r>
              <a:rPr lang="sk-SK" dirty="0" err="1" smtClean="0"/>
              <a:t>essential</a:t>
            </a:r>
            <a:r>
              <a:rPr lang="sk-SK" dirty="0" smtClean="0"/>
              <a:t> to </a:t>
            </a:r>
            <a:r>
              <a:rPr lang="sk-SK" dirty="0" err="1" smtClean="0"/>
              <a:t>have</a:t>
            </a:r>
            <a:r>
              <a:rPr lang="sk-SK" dirty="0" smtClean="0"/>
              <a:t> </a:t>
            </a:r>
            <a:r>
              <a:rPr lang="sk-SK" dirty="0" err="1" smtClean="0"/>
              <a:t>high</a:t>
            </a:r>
            <a:r>
              <a:rPr lang="sk-SK" dirty="0" smtClean="0"/>
              <a:t> </a:t>
            </a:r>
            <a:r>
              <a:rPr lang="sk-SK" dirty="0" err="1" smtClean="0"/>
              <a:t>quality</a:t>
            </a:r>
            <a:r>
              <a:rPr lang="sk-SK" dirty="0" smtClean="0"/>
              <a:t> DATA</a:t>
            </a:r>
          </a:p>
          <a:p>
            <a:r>
              <a:rPr lang="sk-SK" dirty="0" smtClean="0"/>
              <a:t>Main risk: </a:t>
            </a:r>
            <a:r>
              <a:rPr lang="sk-SK" dirty="0" err="1" smtClean="0"/>
              <a:t>Pressures</a:t>
            </a:r>
            <a:r>
              <a:rPr lang="sk-SK" dirty="0" smtClean="0"/>
              <a:t> </a:t>
            </a:r>
            <a:r>
              <a:rPr lang="sk-SK" dirty="0"/>
              <a:t>to </a:t>
            </a:r>
            <a:r>
              <a:rPr lang="sk-SK" dirty="0" smtClean="0"/>
              <a:t>“</a:t>
            </a:r>
            <a:r>
              <a:rPr lang="sk-SK" dirty="0" err="1" smtClean="0"/>
              <a:t>adjust</a:t>
            </a:r>
            <a:r>
              <a:rPr lang="en-US" dirty="0" smtClean="0"/>
              <a:t>”</a:t>
            </a:r>
            <a:r>
              <a:rPr lang="sk-SK" dirty="0" smtClean="0"/>
              <a:t> or </a:t>
            </a:r>
            <a:r>
              <a:rPr lang="sk-SK" dirty="0" err="1" smtClean="0"/>
              <a:t>hide</a:t>
            </a:r>
            <a:r>
              <a:rPr lang="sk-SK" dirty="0"/>
              <a:t> </a:t>
            </a:r>
            <a:r>
              <a:rPr lang="sk-SK" dirty="0" err="1" smtClean="0"/>
              <a:t>data</a:t>
            </a:r>
            <a:endParaRPr lang="sk-SK" dirty="0" smtClean="0"/>
          </a:p>
          <a:p>
            <a:r>
              <a:rPr lang="sk-SK" dirty="0" smtClean="0"/>
              <a:t>To </a:t>
            </a:r>
            <a:r>
              <a:rPr lang="sk-SK" dirty="0" err="1" smtClean="0"/>
              <a:t>maximize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impact</a:t>
            </a:r>
            <a:r>
              <a:rPr lang="sk-SK" dirty="0" smtClean="0"/>
              <a:t> and limit </a:t>
            </a:r>
            <a:r>
              <a:rPr lang="sk-SK" dirty="0" err="1" smtClean="0"/>
              <a:t>bad</a:t>
            </a:r>
            <a:r>
              <a:rPr lang="sk-SK" dirty="0" smtClean="0"/>
              <a:t> </a:t>
            </a:r>
            <a:r>
              <a:rPr lang="sk-SK" dirty="0" err="1" smtClean="0"/>
              <a:t>decisions</a:t>
            </a:r>
            <a:r>
              <a:rPr lang="sk-SK" dirty="0" smtClean="0"/>
              <a:t> </a:t>
            </a:r>
            <a:r>
              <a:rPr lang="sk-SK" dirty="0" err="1" smtClean="0"/>
              <a:t>it</a:t>
            </a:r>
            <a:r>
              <a:rPr lang="sk-SK" dirty="0" smtClean="0"/>
              <a:t> </a:t>
            </a:r>
            <a:r>
              <a:rPr lang="sk-SK" dirty="0" err="1" smtClean="0"/>
              <a:t>is</a:t>
            </a:r>
            <a:r>
              <a:rPr lang="sk-SK" dirty="0" smtClean="0"/>
              <a:t> </a:t>
            </a:r>
            <a:r>
              <a:rPr lang="sk-SK" dirty="0" err="1" smtClean="0"/>
              <a:t>essential</a:t>
            </a:r>
            <a:r>
              <a:rPr lang="sk-SK" dirty="0" smtClean="0"/>
              <a:t> to PUBLISH </a:t>
            </a:r>
            <a:r>
              <a:rPr lang="sk-SK" dirty="0" err="1" smtClean="0"/>
              <a:t>analyses</a:t>
            </a:r>
            <a:r>
              <a:rPr lang="sk-SK" dirty="0" smtClean="0"/>
              <a:t> and OPEN DATA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6793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 err="1" smtClean="0"/>
              <a:t>Who</a:t>
            </a:r>
            <a:r>
              <a:rPr lang="sk-SK" b="1" dirty="0" smtClean="0"/>
              <a:t> </a:t>
            </a:r>
            <a:r>
              <a:rPr lang="sk-SK" b="1" dirty="0" err="1" smtClean="0"/>
              <a:t>guards</a:t>
            </a:r>
            <a:r>
              <a:rPr lang="sk-SK" b="1" dirty="0" smtClean="0"/>
              <a:t> </a:t>
            </a:r>
            <a:r>
              <a:rPr lang="sk-SK" b="1" dirty="0" err="1" smtClean="0"/>
              <a:t>the</a:t>
            </a:r>
            <a:r>
              <a:rPr lang="sk-SK" b="1" dirty="0" smtClean="0"/>
              <a:t> </a:t>
            </a:r>
            <a:r>
              <a:rPr lang="sk-SK" b="1" dirty="0" err="1" smtClean="0"/>
              <a:t>efficiency</a:t>
            </a:r>
            <a:r>
              <a:rPr lang="sk-SK" b="1" dirty="0" smtClean="0"/>
              <a:t>?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Until 2016: </a:t>
            </a:r>
          </a:p>
          <a:p>
            <a:pPr lvl="1"/>
            <a:r>
              <a:rPr lang="en-US" dirty="0" smtClean="0"/>
              <a:t>No official project/institutions</a:t>
            </a:r>
          </a:p>
          <a:p>
            <a:pPr lvl="1"/>
            <a:r>
              <a:rPr lang="en-US" dirty="0" smtClean="0"/>
              <a:t>Ad-hoc analyses by the Institute for Financial Policy at the </a:t>
            </a:r>
            <a:r>
              <a:rPr lang="en-US" dirty="0" err="1" smtClean="0"/>
              <a:t>MoF</a:t>
            </a:r>
            <a:r>
              <a:rPr lang="en-US" dirty="0" smtClean="0"/>
              <a:t> (influential </a:t>
            </a:r>
            <a:r>
              <a:rPr lang="en-US" dirty="0" err="1" smtClean="0"/>
              <a:t>Gvt</a:t>
            </a:r>
            <a:r>
              <a:rPr lang="en-US" dirty="0" smtClean="0"/>
              <a:t> think-tank)</a:t>
            </a:r>
          </a:p>
          <a:p>
            <a:pPr lvl="1"/>
            <a:r>
              <a:rPr lang="en-US" dirty="0" smtClean="0"/>
              <a:t>Informal</a:t>
            </a:r>
            <a:r>
              <a:rPr lang="sk-SK" dirty="0" smtClean="0"/>
              <a:t> </a:t>
            </a:r>
            <a:r>
              <a:rPr lang="en-US" dirty="0" smtClean="0"/>
              <a:t>oversight: NGOs, media, private sector</a:t>
            </a:r>
          </a:p>
          <a:p>
            <a:r>
              <a:rPr lang="en-US" dirty="0" smtClean="0"/>
              <a:t>Since 2016:</a:t>
            </a:r>
          </a:p>
          <a:p>
            <a:pPr lvl="1"/>
            <a:r>
              <a:rPr lang="en-US" dirty="0" smtClean="0"/>
              <a:t>Launching “Value for money” project:</a:t>
            </a:r>
          </a:p>
          <a:p>
            <a:pPr lvl="2"/>
            <a:r>
              <a:rPr lang="en-US" dirty="0" smtClean="0"/>
              <a:t>Initiative of three persons (officials)</a:t>
            </a:r>
          </a:p>
          <a:p>
            <a:pPr lvl="2"/>
            <a:r>
              <a:rPr lang="en-US" dirty="0" smtClean="0"/>
              <a:t>New Value for Money Unit at the </a:t>
            </a:r>
            <a:r>
              <a:rPr lang="en-US" dirty="0" err="1" smtClean="0"/>
              <a:t>MoF</a:t>
            </a:r>
            <a:endParaRPr lang="en-US" dirty="0" smtClean="0"/>
          </a:p>
          <a:p>
            <a:pPr lvl="2"/>
            <a:r>
              <a:rPr lang="en-US" dirty="0" smtClean="0"/>
              <a:t>Setting-up analytical units at other Ministries and State Institutions</a:t>
            </a:r>
          </a:p>
        </p:txBody>
      </p:sp>
    </p:spTree>
    <p:extLst>
      <p:ext uri="{BB962C8B-B14F-4D97-AF65-F5344CB8AC3E}">
        <p14:creationId xmlns:p14="http://schemas.microsoft.com/office/powerpoint/2010/main" val="2561145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How</a:t>
            </a:r>
            <a:r>
              <a:rPr lang="sk-SK" b="1" dirty="0" smtClean="0"/>
              <a:t>?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/>
          </a:bodyPr>
          <a:lstStyle/>
          <a:p>
            <a:pPr marL="342900" lvl="2" indent="-342900"/>
            <a:r>
              <a:rPr lang="sk-SK" dirty="0" err="1"/>
              <a:t>NGOs</a:t>
            </a:r>
            <a:r>
              <a:rPr lang="sk-SK" dirty="0"/>
              <a:t>, </a:t>
            </a:r>
            <a:r>
              <a:rPr lang="sk-SK" dirty="0" err="1"/>
              <a:t>media</a:t>
            </a:r>
            <a:r>
              <a:rPr lang="sk-SK" dirty="0"/>
              <a:t>, </a:t>
            </a:r>
            <a:r>
              <a:rPr lang="sk-SK" dirty="0" err="1"/>
              <a:t>private</a:t>
            </a:r>
            <a:r>
              <a:rPr lang="sk-SK" dirty="0"/>
              <a:t> </a:t>
            </a:r>
            <a:r>
              <a:rPr lang="sk-SK" dirty="0" err="1" smtClean="0"/>
              <a:t>sector</a:t>
            </a:r>
            <a:endParaRPr lang="sk-SK" dirty="0" smtClean="0"/>
          </a:p>
          <a:p>
            <a:pPr marL="800100" lvl="3" indent="-342900"/>
            <a:r>
              <a:rPr lang="sk-SK" dirty="0" err="1" smtClean="0"/>
              <a:t>Research</a:t>
            </a:r>
            <a:r>
              <a:rPr lang="sk-SK" dirty="0" smtClean="0"/>
              <a:t>, </a:t>
            </a:r>
            <a:r>
              <a:rPr lang="sk-SK" dirty="0" err="1" smtClean="0"/>
              <a:t>publishing</a:t>
            </a:r>
            <a:r>
              <a:rPr lang="sk-SK" dirty="0" smtClean="0"/>
              <a:t> </a:t>
            </a:r>
            <a:r>
              <a:rPr lang="sk-SK" dirty="0" err="1" smtClean="0"/>
              <a:t>data</a:t>
            </a:r>
            <a:r>
              <a:rPr lang="sk-SK" dirty="0" smtClean="0"/>
              <a:t> </a:t>
            </a:r>
            <a:r>
              <a:rPr lang="sk-SK" dirty="0" err="1" smtClean="0"/>
              <a:t>sets</a:t>
            </a:r>
            <a:r>
              <a:rPr lang="sk-SK" dirty="0" smtClean="0"/>
              <a:t>, </a:t>
            </a:r>
            <a:r>
              <a:rPr lang="sk-SK" dirty="0" err="1" smtClean="0"/>
              <a:t>interactive</a:t>
            </a:r>
            <a:r>
              <a:rPr lang="sk-SK" dirty="0" smtClean="0"/>
              <a:t> </a:t>
            </a:r>
            <a:r>
              <a:rPr lang="sk-SK" dirty="0" err="1" smtClean="0"/>
              <a:t>portals</a:t>
            </a:r>
            <a:r>
              <a:rPr lang="sk-SK" dirty="0" smtClean="0"/>
              <a:t>, and </a:t>
            </a:r>
            <a:r>
              <a:rPr lang="sk-SK" dirty="0" err="1" smtClean="0"/>
              <a:t>analyses</a:t>
            </a:r>
            <a:r>
              <a:rPr lang="sk-SK" dirty="0" smtClean="0"/>
              <a:t> </a:t>
            </a:r>
            <a:r>
              <a:rPr lang="sk-SK" dirty="0" err="1" smtClean="0"/>
              <a:t>based</a:t>
            </a:r>
            <a:r>
              <a:rPr lang="sk-SK" dirty="0" smtClean="0"/>
              <a:t> on </a:t>
            </a:r>
            <a:r>
              <a:rPr lang="sk-SK" dirty="0" err="1" smtClean="0"/>
              <a:t>publicly</a:t>
            </a:r>
            <a:r>
              <a:rPr lang="sk-SK" dirty="0" smtClean="0"/>
              <a:t> </a:t>
            </a:r>
            <a:r>
              <a:rPr lang="sk-SK" dirty="0" err="1" smtClean="0"/>
              <a:t>available</a:t>
            </a:r>
            <a:r>
              <a:rPr lang="sk-SK" dirty="0" smtClean="0"/>
              <a:t> </a:t>
            </a:r>
            <a:r>
              <a:rPr lang="sk-SK" dirty="0" err="1" smtClean="0"/>
              <a:t>information</a:t>
            </a:r>
            <a:r>
              <a:rPr lang="sk-SK" dirty="0" smtClean="0"/>
              <a:t> and </a:t>
            </a:r>
            <a:r>
              <a:rPr lang="sk-SK" dirty="0" err="1" smtClean="0"/>
              <a:t>data</a:t>
            </a:r>
            <a:r>
              <a:rPr lang="sk-SK" dirty="0" smtClean="0"/>
              <a:t> </a:t>
            </a:r>
            <a:r>
              <a:rPr lang="sk-SK" dirty="0" err="1" smtClean="0"/>
              <a:t>received</a:t>
            </a:r>
            <a:r>
              <a:rPr lang="sk-SK" dirty="0" smtClean="0"/>
              <a:t> </a:t>
            </a:r>
            <a:r>
              <a:rPr lang="sk-SK" dirty="0" err="1" smtClean="0"/>
              <a:t>throught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en-US" dirty="0"/>
              <a:t>Free Access to Information </a:t>
            </a:r>
            <a:r>
              <a:rPr lang="en-US" dirty="0" smtClean="0"/>
              <a:t>Act</a:t>
            </a:r>
            <a:endParaRPr lang="sk-SK" dirty="0" smtClean="0"/>
          </a:p>
          <a:p>
            <a:pPr marL="800100" lvl="3" indent="-342900"/>
            <a:r>
              <a:rPr lang="sk-SK" dirty="0" err="1" smtClean="0"/>
              <a:t>Some</a:t>
            </a:r>
            <a:r>
              <a:rPr lang="sk-SK" dirty="0" smtClean="0"/>
              <a:t> </a:t>
            </a:r>
            <a:r>
              <a:rPr lang="sk-SK" dirty="0" err="1" smtClean="0"/>
              <a:t>examples</a:t>
            </a:r>
            <a:r>
              <a:rPr lang="sk-SK" dirty="0" smtClean="0"/>
              <a:t>:</a:t>
            </a:r>
          </a:p>
          <a:p>
            <a:pPr marL="1257300" lvl="4" indent="-342900">
              <a:buFont typeface="Arial" panose="020B0604020202020204" pitchFamily="34" charset="0"/>
              <a:buChar char="•"/>
            </a:pPr>
            <a:r>
              <a:rPr lang="sk-SK" dirty="0" err="1" smtClean="0"/>
              <a:t>Financial</a:t>
            </a:r>
            <a:r>
              <a:rPr lang="sk-SK" dirty="0" smtClean="0"/>
              <a:t> </a:t>
            </a:r>
            <a:r>
              <a:rPr lang="sk-SK" dirty="0" err="1" smtClean="0"/>
              <a:t>data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local</a:t>
            </a:r>
            <a:r>
              <a:rPr lang="sk-SK" dirty="0" smtClean="0"/>
              <a:t> </a:t>
            </a:r>
            <a:r>
              <a:rPr lang="sk-SK" dirty="0" err="1" smtClean="0"/>
              <a:t>governments</a:t>
            </a:r>
            <a:r>
              <a:rPr lang="sk-SK" dirty="0"/>
              <a:t>: </a:t>
            </a:r>
            <a:r>
              <a:rPr lang="sk-SK" dirty="0">
                <a:hlinkClick r:id="rId2"/>
              </a:rPr>
              <a:t>http://www.hospodarenieobci.sk</a:t>
            </a:r>
            <a:r>
              <a:rPr lang="sk-SK" dirty="0" smtClean="0">
                <a:hlinkClick r:id="rId2"/>
              </a:rPr>
              <a:t>/</a:t>
            </a:r>
            <a:r>
              <a:rPr lang="sk-SK" dirty="0" smtClean="0"/>
              <a:t> </a:t>
            </a:r>
            <a:endParaRPr lang="sk-SK" dirty="0"/>
          </a:p>
          <a:p>
            <a:pPr marL="1257300" lvl="4" indent="-342900">
              <a:buFont typeface="Arial" panose="020B0604020202020204" pitchFamily="34" charset="0"/>
              <a:buChar char="•"/>
            </a:pPr>
            <a:r>
              <a:rPr lang="sk-SK" dirty="0" err="1" smtClean="0"/>
              <a:t>Data</a:t>
            </a:r>
            <a:r>
              <a:rPr lang="sk-SK" dirty="0" smtClean="0"/>
              <a:t> </a:t>
            </a:r>
            <a:r>
              <a:rPr lang="sk-SK" dirty="0" err="1" smtClean="0"/>
              <a:t>about</a:t>
            </a:r>
            <a:r>
              <a:rPr lang="sk-SK" dirty="0" smtClean="0"/>
              <a:t> </a:t>
            </a:r>
            <a:r>
              <a:rPr lang="sk-SK" dirty="0" err="1" smtClean="0"/>
              <a:t>primary</a:t>
            </a:r>
            <a:r>
              <a:rPr lang="sk-SK" dirty="0" smtClean="0"/>
              <a:t> and </a:t>
            </a:r>
            <a:r>
              <a:rPr lang="sk-SK" dirty="0" err="1" smtClean="0"/>
              <a:t>secondary</a:t>
            </a:r>
            <a:r>
              <a:rPr lang="sk-SK" dirty="0" smtClean="0"/>
              <a:t> </a:t>
            </a:r>
            <a:r>
              <a:rPr lang="sk-SK" dirty="0" err="1" smtClean="0"/>
              <a:t>schools</a:t>
            </a:r>
            <a:r>
              <a:rPr lang="sk-SK" dirty="0"/>
              <a:t>: </a:t>
            </a:r>
            <a:r>
              <a:rPr lang="sk-SK" dirty="0">
                <a:hlinkClick r:id="rId3"/>
              </a:rPr>
              <a:t>http://skoly.ineko.sk</a:t>
            </a:r>
            <a:r>
              <a:rPr lang="sk-SK" dirty="0" smtClean="0">
                <a:hlinkClick r:id="rId3"/>
              </a:rPr>
              <a:t>/</a:t>
            </a:r>
            <a:r>
              <a:rPr lang="sk-SK" dirty="0" smtClean="0"/>
              <a:t> </a:t>
            </a:r>
          </a:p>
          <a:p>
            <a:pPr marL="1257300" lvl="4" indent="-342900">
              <a:buFont typeface="Arial" panose="020B0604020202020204" pitchFamily="34" charset="0"/>
              <a:buChar char="•"/>
            </a:pPr>
            <a:r>
              <a:rPr lang="sk-SK" dirty="0" err="1" smtClean="0"/>
              <a:t>Data</a:t>
            </a:r>
            <a:r>
              <a:rPr lang="sk-SK" dirty="0" smtClean="0"/>
              <a:t> </a:t>
            </a:r>
            <a:r>
              <a:rPr lang="sk-SK" dirty="0" err="1" smtClean="0"/>
              <a:t>about</a:t>
            </a:r>
            <a:r>
              <a:rPr lang="sk-SK" dirty="0" smtClean="0"/>
              <a:t> </a:t>
            </a:r>
            <a:r>
              <a:rPr lang="sk-SK" dirty="0" err="1" smtClean="0"/>
              <a:t>hospitals</a:t>
            </a:r>
            <a:r>
              <a:rPr lang="sk-SK" dirty="0"/>
              <a:t>: </a:t>
            </a:r>
            <a:r>
              <a:rPr lang="sk-SK" dirty="0">
                <a:hlinkClick r:id="rId4"/>
              </a:rPr>
              <a:t>http://nemocnice.ineko.sk</a:t>
            </a:r>
            <a:r>
              <a:rPr lang="sk-SK" dirty="0" smtClean="0">
                <a:hlinkClick r:id="rId4"/>
              </a:rPr>
              <a:t>/</a:t>
            </a:r>
            <a:r>
              <a:rPr lang="sk-SK" dirty="0" smtClean="0"/>
              <a:t> </a:t>
            </a:r>
            <a:endParaRPr lang="sk-SK" dirty="0"/>
          </a:p>
          <a:p>
            <a:pPr marL="1257300" lvl="4" indent="-342900">
              <a:buFont typeface="Arial" panose="020B0604020202020204" pitchFamily="34" charset="0"/>
              <a:buChar char="•"/>
            </a:pPr>
            <a:r>
              <a:rPr lang="sk-SK" dirty="0" err="1" smtClean="0"/>
              <a:t>Financial</a:t>
            </a:r>
            <a:r>
              <a:rPr lang="sk-SK" dirty="0" smtClean="0"/>
              <a:t> </a:t>
            </a:r>
            <a:r>
              <a:rPr lang="sk-SK" dirty="0" err="1" smtClean="0"/>
              <a:t>data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private</a:t>
            </a:r>
            <a:r>
              <a:rPr lang="sk-SK" dirty="0" smtClean="0"/>
              <a:t> </a:t>
            </a:r>
            <a:r>
              <a:rPr lang="sk-SK" dirty="0" err="1" smtClean="0"/>
              <a:t>firms</a:t>
            </a:r>
            <a:r>
              <a:rPr lang="sk-SK" dirty="0"/>
              <a:t>: </a:t>
            </a:r>
            <a:r>
              <a:rPr lang="sk-SK" dirty="0">
                <a:hlinkClick r:id="rId5"/>
              </a:rPr>
              <a:t>https://www.finstat.sk</a:t>
            </a:r>
            <a:r>
              <a:rPr lang="sk-SK" dirty="0" smtClean="0">
                <a:hlinkClick r:id="rId5"/>
              </a:rPr>
              <a:t>/</a:t>
            </a:r>
            <a:r>
              <a:rPr lang="sk-SK" dirty="0" smtClean="0"/>
              <a:t> </a:t>
            </a:r>
          </a:p>
          <a:p>
            <a:pPr marL="1257300" lvl="4" indent="-342900">
              <a:buFont typeface="Arial" panose="020B0604020202020204" pitchFamily="34" charset="0"/>
              <a:buChar char="•"/>
            </a:pPr>
            <a:r>
              <a:rPr lang="sk-SK" dirty="0" err="1" smtClean="0"/>
              <a:t>Data</a:t>
            </a:r>
            <a:r>
              <a:rPr lang="sk-SK" dirty="0" smtClean="0"/>
              <a:t> </a:t>
            </a:r>
            <a:r>
              <a:rPr lang="sk-SK" dirty="0" err="1" smtClean="0"/>
              <a:t>about</a:t>
            </a:r>
            <a:r>
              <a:rPr lang="sk-SK" dirty="0" smtClean="0"/>
              <a:t>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tenders</a:t>
            </a:r>
            <a:r>
              <a:rPr lang="sk-SK" dirty="0" smtClean="0"/>
              <a:t> and </a:t>
            </a:r>
            <a:r>
              <a:rPr lang="sk-SK" dirty="0" err="1" smtClean="0"/>
              <a:t>contracts</a:t>
            </a:r>
            <a:r>
              <a:rPr lang="sk-SK" dirty="0" smtClean="0"/>
              <a:t>: </a:t>
            </a:r>
            <a:r>
              <a:rPr lang="sk-SK" dirty="0">
                <a:hlinkClick r:id="rId6"/>
              </a:rPr>
              <a:t>https://tender.sme.sk</a:t>
            </a:r>
            <a:r>
              <a:rPr lang="sk-SK" dirty="0" smtClean="0">
                <a:hlinkClick r:id="rId6"/>
              </a:rPr>
              <a:t>/</a:t>
            </a:r>
            <a:r>
              <a:rPr lang="sk-SK" dirty="0"/>
              <a:t>, </a:t>
            </a:r>
            <a:r>
              <a:rPr lang="sk-SK" dirty="0">
                <a:hlinkClick r:id="rId7"/>
              </a:rPr>
              <a:t>http://otvorenezmluvy.sk</a:t>
            </a:r>
            <a:r>
              <a:rPr lang="sk-SK" dirty="0" smtClean="0">
                <a:hlinkClick r:id="rId7"/>
              </a:rPr>
              <a:t>/</a:t>
            </a:r>
            <a:r>
              <a:rPr lang="sk-SK" dirty="0" smtClean="0"/>
              <a:t> </a:t>
            </a:r>
          </a:p>
          <a:p>
            <a:pPr marL="1257300" lvl="4" indent="-342900">
              <a:buFont typeface="Arial" panose="020B0604020202020204" pitchFamily="34" charset="0"/>
              <a:buChar char="•"/>
            </a:pPr>
            <a:r>
              <a:rPr lang="sk-SK" dirty="0" err="1" smtClean="0"/>
              <a:t>Court</a:t>
            </a:r>
            <a:r>
              <a:rPr lang="sk-SK" dirty="0" smtClean="0"/>
              <a:t> </a:t>
            </a:r>
            <a:r>
              <a:rPr lang="sk-SK" dirty="0" err="1" smtClean="0"/>
              <a:t>rulings</a:t>
            </a:r>
            <a:r>
              <a:rPr lang="sk-SK" dirty="0"/>
              <a:t>: </a:t>
            </a:r>
            <a:r>
              <a:rPr lang="sk-SK" dirty="0">
                <a:hlinkClick r:id="rId8"/>
              </a:rPr>
              <a:t>https://otvorenesudy.sk</a:t>
            </a:r>
            <a:r>
              <a:rPr lang="sk-SK" dirty="0" smtClean="0">
                <a:hlinkClick r:id="rId8"/>
              </a:rPr>
              <a:t>/</a:t>
            </a:r>
            <a:r>
              <a:rPr lang="sk-SK" dirty="0" smtClean="0"/>
              <a:t>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5588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How</a:t>
            </a:r>
            <a:r>
              <a:rPr lang="sk-SK" b="1" dirty="0" smtClean="0"/>
              <a:t>?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92500" lnSpcReduction="10000"/>
          </a:bodyPr>
          <a:lstStyle/>
          <a:p>
            <a:pPr marL="342900" lvl="2" indent="-342900"/>
            <a:r>
              <a:rPr lang="sk-SK" dirty="0" err="1"/>
              <a:t>Value</a:t>
            </a:r>
            <a:r>
              <a:rPr lang="sk-SK" dirty="0"/>
              <a:t> </a:t>
            </a:r>
            <a:r>
              <a:rPr lang="sk-SK" dirty="0" err="1"/>
              <a:t>for</a:t>
            </a:r>
            <a:r>
              <a:rPr lang="sk-SK" dirty="0"/>
              <a:t> Money </a:t>
            </a:r>
            <a:r>
              <a:rPr lang="sk-SK" dirty="0" err="1"/>
              <a:t>Unit</a:t>
            </a:r>
            <a:r>
              <a:rPr lang="sk-SK" dirty="0"/>
              <a:t> </a:t>
            </a:r>
            <a:r>
              <a:rPr lang="sk-SK" dirty="0" err="1"/>
              <a:t>at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MoF</a:t>
            </a:r>
            <a:endParaRPr lang="sk-SK" dirty="0"/>
          </a:p>
          <a:p>
            <a:pPr marL="800100" lvl="3" indent="-342900"/>
            <a:r>
              <a:rPr lang="sk-SK" dirty="0" err="1"/>
              <a:t>Methodological</a:t>
            </a:r>
            <a:r>
              <a:rPr lang="sk-SK" dirty="0"/>
              <a:t> </a:t>
            </a:r>
            <a:r>
              <a:rPr lang="sk-SK" dirty="0" err="1"/>
              <a:t>support</a:t>
            </a:r>
            <a:r>
              <a:rPr lang="sk-SK" dirty="0"/>
              <a:t> </a:t>
            </a:r>
            <a:r>
              <a:rPr lang="sk-SK" dirty="0" err="1"/>
              <a:t>from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IMF</a:t>
            </a:r>
          </a:p>
          <a:p>
            <a:pPr marL="800100" lvl="3" indent="-342900"/>
            <a:r>
              <a:rPr lang="sk-SK" dirty="0" err="1"/>
              <a:t>Spending</a:t>
            </a:r>
            <a:r>
              <a:rPr lang="sk-SK" dirty="0"/>
              <a:t> </a:t>
            </a:r>
            <a:r>
              <a:rPr lang="sk-SK" dirty="0" err="1"/>
              <a:t>reviews</a:t>
            </a:r>
            <a:r>
              <a:rPr lang="sk-SK" dirty="0"/>
              <a:t>: </a:t>
            </a:r>
            <a:r>
              <a:rPr lang="sk-SK" dirty="0" err="1"/>
              <a:t>Systematic</a:t>
            </a:r>
            <a:r>
              <a:rPr lang="sk-SK" dirty="0"/>
              <a:t> </a:t>
            </a:r>
            <a:r>
              <a:rPr lang="sk-SK" dirty="0" err="1"/>
              <a:t>analyses</a:t>
            </a:r>
            <a:r>
              <a:rPr lang="sk-SK" dirty="0"/>
              <a:t> </a:t>
            </a:r>
            <a:r>
              <a:rPr lang="sk-SK" dirty="0" err="1"/>
              <a:t>of</a:t>
            </a:r>
            <a:r>
              <a:rPr lang="sk-SK" dirty="0"/>
              <a:t> </a:t>
            </a:r>
            <a:r>
              <a:rPr lang="sk-SK" dirty="0" err="1"/>
              <a:t>public</a:t>
            </a:r>
            <a:r>
              <a:rPr lang="sk-SK" dirty="0"/>
              <a:t> </a:t>
            </a:r>
            <a:r>
              <a:rPr lang="sk-SK" dirty="0" err="1"/>
              <a:t>expenditure</a:t>
            </a:r>
            <a:r>
              <a:rPr lang="sk-SK" dirty="0"/>
              <a:t> in </a:t>
            </a:r>
            <a:r>
              <a:rPr lang="sk-SK" dirty="0" err="1"/>
              <a:t>selected</a:t>
            </a:r>
            <a:r>
              <a:rPr lang="sk-SK" dirty="0"/>
              <a:t> </a:t>
            </a:r>
            <a:r>
              <a:rPr lang="sk-SK" dirty="0" err="1"/>
              <a:t>sectors</a:t>
            </a:r>
            <a:r>
              <a:rPr lang="sk-SK" dirty="0"/>
              <a:t>:</a:t>
            </a:r>
          </a:p>
          <a:p>
            <a:pPr marL="1257300" lvl="4" indent="-342900">
              <a:buFont typeface="Arial" panose="020B0604020202020204" pitchFamily="34" charset="0"/>
              <a:buChar char="•"/>
            </a:pPr>
            <a:r>
              <a:rPr lang="sk-SK" dirty="0" err="1"/>
              <a:t>First</a:t>
            </a:r>
            <a:r>
              <a:rPr lang="sk-SK" dirty="0"/>
              <a:t> </a:t>
            </a:r>
            <a:r>
              <a:rPr lang="sk-SK" dirty="0" err="1"/>
              <a:t>phase</a:t>
            </a:r>
            <a:r>
              <a:rPr lang="sk-SK" dirty="0"/>
              <a:t>: IT, </a:t>
            </a:r>
            <a:r>
              <a:rPr lang="sk-SK" dirty="0" err="1"/>
              <a:t>healthcare</a:t>
            </a:r>
            <a:r>
              <a:rPr lang="sk-SK" dirty="0"/>
              <a:t>, transport</a:t>
            </a:r>
          </a:p>
          <a:p>
            <a:pPr marL="1257300" lvl="4" indent="-342900">
              <a:buFont typeface="Arial" panose="020B0604020202020204" pitchFamily="34" charset="0"/>
              <a:buChar char="•"/>
            </a:pPr>
            <a:r>
              <a:rPr lang="sk-SK" dirty="0" err="1"/>
              <a:t>Second</a:t>
            </a:r>
            <a:r>
              <a:rPr lang="sk-SK" dirty="0"/>
              <a:t> </a:t>
            </a:r>
            <a:r>
              <a:rPr lang="sk-SK" dirty="0" err="1"/>
              <a:t>phase</a:t>
            </a:r>
            <a:r>
              <a:rPr lang="sk-SK" dirty="0"/>
              <a:t>: </a:t>
            </a:r>
            <a:r>
              <a:rPr lang="sk-SK" dirty="0" err="1"/>
              <a:t>Education</a:t>
            </a:r>
            <a:r>
              <a:rPr lang="sk-SK" dirty="0"/>
              <a:t>, </a:t>
            </a:r>
            <a:r>
              <a:rPr lang="sk-SK" dirty="0" err="1"/>
              <a:t>labor</a:t>
            </a:r>
            <a:r>
              <a:rPr lang="sk-SK" dirty="0"/>
              <a:t> </a:t>
            </a:r>
            <a:r>
              <a:rPr lang="sk-SK" dirty="0" err="1"/>
              <a:t>market</a:t>
            </a:r>
            <a:r>
              <a:rPr lang="sk-SK" dirty="0"/>
              <a:t> and </a:t>
            </a:r>
            <a:r>
              <a:rPr lang="sk-SK" dirty="0" err="1"/>
              <a:t>social</a:t>
            </a:r>
            <a:r>
              <a:rPr lang="sk-SK" dirty="0"/>
              <a:t> </a:t>
            </a:r>
            <a:r>
              <a:rPr lang="sk-SK" dirty="0" err="1"/>
              <a:t>policies</a:t>
            </a:r>
            <a:r>
              <a:rPr lang="sk-SK" dirty="0"/>
              <a:t>, </a:t>
            </a:r>
            <a:r>
              <a:rPr lang="sk-SK" dirty="0" err="1"/>
              <a:t>environment</a:t>
            </a:r>
            <a:endParaRPr lang="sk-SK" dirty="0"/>
          </a:p>
          <a:p>
            <a:pPr marL="1257300" lvl="4" indent="-342900">
              <a:buFont typeface="Arial" panose="020B0604020202020204" pitchFamily="34" charset="0"/>
              <a:buChar char="•"/>
            </a:pPr>
            <a:r>
              <a:rPr lang="sk-SK" dirty="0" err="1"/>
              <a:t>Third</a:t>
            </a:r>
            <a:r>
              <a:rPr lang="sk-SK" dirty="0"/>
              <a:t> </a:t>
            </a:r>
            <a:r>
              <a:rPr lang="sk-SK" dirty="0" err="1"/>
              <a:t>phase</a:t>
            </a:r>
            <a:r>
              <a:rPr lang="sk-SK" dirty="0"/>
              <a:t>: </a:t>
            </a:r>
            <a:r>
              <a:rPr lang="sk-SK" dirty="0" err="1"/>
              <a:t>Gradually</a:t>
            </a:r>
            <a:r>
              <a:rPr lang="sk-SK" dirty="0"/>
              <a:t> </a:t>
            </a:r>
            <a:r>
              <a:rPr lang="sk-SK" dirty="0" err="1"/>
              <a:t>all</a:t>
            </a:r>
            <a:r>
              <a:rPr lang="sk-SK" dirty="0"/>
              <a:t> </a:t>
            </a:r>
            <a:r>
              <a:rPr lang="sk-SK" dirty="0" err="1"/>
              <a:t>other</a:t>
            </a:r>
            <a:r>
              <a:rPr lang="sk-SK" dirty="0"/>
              <a:t> </a:t>
            </a:r>
            <a:r>
              <a:rPr lang="sk-SK" dirty="0" err="1"/>
              <a:t>public</a:t>
            </a:r>
            <a:r>
              <a:rPr lang="sk-SK" dirty="0"/>
              <a:t> </a:t>
            </a:r>
            <a:r>
              <a:rPr lang="sk-SK" dirty="0" err="1"/>
              <a:t>sectors</a:t>
            </a:r>
            <a:endParaRPr lang="sk-SK" dirty="0"/>
          </a:p>
          <a:p>
            <a:pPr marL="800100" lvl="3" indent="-342900"/>
            <a:r>
              <a:rPr lang="sk-SK" dirty="0" err="1"/>
              <a:t>Evaluating</a:t>
            </a:r>
            <a:r>
              <a:rPr lang="sk-SK" dirty="0"/>
              <a:t> </a:t>
            </a:r>
            <a:r>
              <a:rPr lang="sk-SK" dirty="0" err="1"/>
              <a:t>key</a:t>
            </a:r>
            <a:r>
              <a:rPr lang="sk-SK" dirty="0"/>
              <a:t> </a:t>
            </a:r>
            <a:r>
              <a:rPr lang="sk-SK" dirty="0" err="1"/>
              <a:t>policies</a:t>
            </a:r>
            <a:r>
              <a:rPr lang="sk-SK" dirty="0"/>
              <a:t>, </a:t>
            </a:r>
            <a:r>
              <a:rPr lang="sk-SK" dirty="0" err="1"/>
              <a:t>regulations</a:t>
            </a:r>
            <a:r>
              <a:rPr lang="sk-SK" dirty="0"/>
              <a:t>, </a:t>
            </a:r>
            <a:r>
              <a:rPr lang="sk-SK" dirty="0" err="1"/>
              <a:t>expenditure</a:t>
            </a:r>
            <a:r>
              <a:rPr lang="sk-SK" dirty="0"/>
              <a:t> and </a:t>
            </a:r>
            <a:r>
              <a:rPr lang="sk-SK" dirty="0" err="1"/>
              <a:t>investment</a:t>
            </a:r>
            <a:r>
              <a:rPr lang="sk-SK" dirty="0"/>
              <a:t> </a:t>
            </a:r>
            <a:r>
              <a:rPr lang="sk-SK" dirty="0" err="1"/>
              <a:t>projects</a:t>
            </a:r>
            <a:endParaRPr lang="sk-SK" dirty="0"/>
          </a:p>
          <a:p>
            <a:pPr marL="800100" lvl="3" indent="-342900"/>
            <a:r>
              <a:rPr lang="sk-SK" dirty="0" err="1"/>
              <a:t>Publishing</a:t>
            </a:r>
            <a:r>
              <a:rPr lang="sk-SK" dirty="0"/>
              <a:t> </a:t>
            </a:r>
            <a:r>
              <a:rPr lang="sk-SK" dirty="0" err="1"/>
              <a:t>analyses</a:t>
            </a:r>
            <a:r>
              <a:rPr lang="sk-SK" dirty="0"/>
              <a:t> and </a:t>
            </a:r>
            <a:r>
              <a:rPr lang="sk-SK" dirty="0" err="1"/>
              <a:t>underlying</a:t>
            </a:r>
            <a:r>
              <a:rPr lang="sk-SK" dirty="0"/>
              <a:t> </a:t>
            </a:r>
            <a:r>
              <a:rPr lang="sk-SK" dirty="0" err="1"/>
              <a:t>data</a:t>
            </a:r>
            <a:endParaRPr lang="sk-SK" dirty="0"/>
          </a:p>
          <a:p>
            <a:pPr marL="800100" lvl="3" indent="-342900"/>
            <a:r>
              <a:rPr lang="sk-SK" dirty="0" err="1"/>
              <a:t>Building</a:t>
            </a:r>
            <a:r>
              <a:rPr lang="sk-SK" dirty="0"/>
              <a:t> a big </a:t>
            </a:r>
            <a:r>
              <a:rPr lang="sk-SK" dirty="0" err="1"/>
              <a:t>Data</a:t>
            </a:r>
            <a:r>
              <a:rPr lang="sk-SK" dirty="0"/>
              <a:t> Center </a:t>
            </a:r>
            <a:r>
              <a:rPr lang="sk-SK" dirty="0" err="1"/>
              <a:t>at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en-US" dirty="0"/>
              <a:t>Institute for Financial Policy at the </a:t>
            </a:r>
            <a:r>
              <a:rPr lang="en-US" dirty="0" err="1"/>
              <a:t>MoF</a:t>
            </a:r>
            <a:endParaRPr lang="sk-SK" dirty="0"/>
          </a:p>
          <a:p>
            <a:pPr marL="800100" lvl="3" indent="-342900"/>
            <a:r>
              <a:rPr lang="sk-SK" dirty="0" err="1"/>
              <a:t>Key</a:t>
            </a:r>
            <a:r>
              <a:rPr lang="sk-SK" dirty="0"/>
              <a:t> </a:t>
            </a:r>
            <a:r>
              <a:rPr lang="sk-SK" dirty="0" err="1"/>
              <a:t>measures</a:t>
            </a:r>
            <a:r>
              <a:rPr lang="sk-SK" dirty="0"/>
              <a:t>/</a:t>
            </a:r>
            <a:r>
              <a:rPr lang="sk-SK" dirty="0" err="1"/>
              <a:t>recommendations</a:t>
            </a:r>
            <a:r>
              <a:rPr lang="sk-SK" dirty="0"/>
              <a:t> </a:t>
            </a:r>
            <a:r>
              <a:rPr lang="sk-SK" dirty="0" err="1"/>
              <a:t>should</a:t>
            </a:r>
            <a:r>
              <a:rPr lang="sk-SK" dirty="0"/>
              <a:t> </a:t>
            </a:r>
            <a:r>
              <a:rPr lang="sk-SK" dirty="0" err="1"/>
              <a:t>be</a:t>
            </a:r>
            <a:r>
              <a:rPr lang="sk-SK" dirty="0"/>
              <a:t> </a:t>
            </a:r>
            <a:r>
              <a:rPr lang="sk-SK" dirty="0" err="1"/>
              <a:t>implemented</a:t>
            </a:r>
            <a:r>
              <a:rPr lang="sk-SK" dirty="0"/>
              <a:t> </a:t>
            </a:r>
            <a:r>
              <a:rPr lang="sk-SK" dirty="0" err="1"/>
              <a:t>through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State </a:t>
            </a:r>
            <a:r>
              <a:rPr lang="sk-SK" dirty="0" err="1"/>
              <a:t>Budget</a:t>
            </a:r>
            <a:r>
              <a:rPr lang="sk-SK" dirty="0"/>
              <a:t> </a:t>
            </a:r>
            <a:r>
              <a:rPr lang="sk-SK" dirty="0" err="1"/>
              <a:t>Act</a:t>
            </a:r>
            <a:r>
              <a:rPr lang="sk-SK" dirty="0"/>
              <a:t> and </a:t>
            </a:r>
            <a:r>
              <a:rPr lang="sk-SK" dirty="0" err="1"/>
              <a:t>subsequent</a:t>
            </a:r>
            <a:r>
              <a:rPr lang="sk-SK" dirty="0"/>
              <a:t> </a:t>
            </a:r>
            <a:r>
              <a:rPr lang="sk-SK" dirty="0" err="1"/>
              <a:t>norms</a:t>
            </a:r>
            <a:endParaRPr lang="sk-SK" dirty="0"/>
          </a:p>
          <a:p>
            <a:pPr marL="800100" lvl="3" indent="-342900"/>
            <a:r>
              <a:rPr lang="sk-SK" dirty="0" err="1"/>
              <a:t>Analysts</a:t>
            </a:r>
            <a:r>
              <a:rPr lang="sk-SK" dirty="0"/>
              <a:t> just </a:t>
            </a:r>
            <a:r>
              <a:rPr lang="sk-SK" dirty="0" err="1"/>
              <a:t>inform</a:t>
            </a:r>
            <a:r>
              <a:rPr lang="sk-SK" dirty="0"/>
              <a:t>, </a:t>
            </a:r>
            <a:r>
              <a:rPr lang="sk-SK" dirty="0" err="1"/>
              <a:t>politicians</a:t>
            </a:r>
            <a:r>
              <a:rPr lang="sk-SK" dirty="0"/>
              <a:t> </a:t>
            </a:r>
            <a:r>
              <a:rPr lang="sk-SK" dirty="0" err="1"/>
              <a:t>decide</a:t>
            </a:r>
            <a:r>
              <a:rPr lang="sk-SK" dirty="0" smtClean="0"/>
              <a:t>!</a:t>
            </a:r>
          </a:p>
          <a:p>
            <a:pPr marL="800100" lvl="3" indent="-342900"/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www.finance.gov.sk/Default.aspx?CatID=5907</a:t>
            </a:r>
            <a:r>
              <a:rPr lang="sk-SK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6102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476250"/>
            <a:ext cx="9115425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BlokTextu 1"/>
          <p:cNvSpPr txBox="1"/>
          <p:nvPr/>
        </p:nvSpPr>
        <p:spPr>
          <a:xfrm>
            <a:off x="1259632" y="527916"/>
            <a:ext cx="7059368" cy="4001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sk-SK" sz="2000" b="1" dirty="0" err="1" smtClean="0"/>
              <a:t>Volumes</a:t>
            </a:r>
            <a:r>
              <a:rPr lang="sk-SK" sz="2000" b="1" dirty="0" smtClean="0"/>
              <a:t> </a:t>
            </a:r>
            <a:r>
              <a:rPr lang="sk-SK" sz="2000" b="1" dirty="0" err="1" smtClean="0"/>
              <a:t>of</a:t>
            </a:r>
            <a:r>
              <a:rPr lang="sk-SK" sz="2000" b="1" dirty="0" smtClean="0"/>
              <a:t> </a:t>
            </a:r>
            <a:r>
              <a:rPr lang="sk-SK" sz="2000" b="1" dirty="0" err="1" smtClean="0"/>
              <a:t>reviewed</a:t>
            </a:r>
            <a:r>
              <a:rPr lang="sk-SK" sz="2000" b="1" dirty="0" smtClean="0"/>
              <a:t> </a:t>
            </a:r>
            <a:r>
              <a:rPr lang="sk-SK" sz="2000" b="1" dirty="0" err="1" smtClean="0"/>
              <a:t>sectors</a:t>
            </a:r>
            <a:r>
              <a:rPr lang="sk-SK" sz="2000" b="1" dirty="0" smtClean="0"/>
              <a:t> and </a:t>
            </a:r>
            <a:r>
              <a:rPr lang="sk-SK" sz="2000" b="1" dirty="0" err="1" smtClean="0"/>
              <a:t>identified</a:t>
            </a:r>
            <a:r>
              <a:rPr lang="sk-SK" sz="2000" b="1" dirty="0" smtClean="0"/>
              <a:t> </a:t>
            </a:r>
            <a:r>
              <a:rPr lang="sk-SK" sz="2000" b="1" dirty="0" err="1" smtClean="0"/>
              <a:t>savings</a:t>
            </a:r>
            <a:r>
              <a:rPr lang="sk-SK" sz="2000" b="1" dirty="0" smtClean="0"/>
              <a:t> (</a:t>
            </a:r>
            <a:r>
              <a:rPr lang="sk-SK" sz="2000" b="1" dirty="0" err="1" smtClean="0"/>
              <a:t>million</a:t>
            </a:r>
            <a:r>
              <a:rPr lang="sk-SK" sz="2000" b="1" dirty="0" smtClean="0"/>
              <a:t> EUR)</a:t>
            </a:r>
            <a:endParaRPr lang="en-US" sz="2000" b="1" dirty="0"/>
          </a:p>
        </p:txBody>
      </p:sp>
      <p:sp>
        <p:nvSpPr>
          <p:cNvPr id="3" name="BlokTextu 2"/>
          <p:cNvSpPr txBox="1"/>
          <p:nvPr/>
        </p:nvSpPr>
        <p:spPr>
          <a:xfrm>
            <a:off x="1259632" y="5523994"/>
            <a:ext cx="1386277" cy="30777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sk-SK" sz="1400" dirty="0" err="1" smtClean="0"/>
              <a:t>Healthcare</a:t>
            </a:r>
            <a:r>
              <a:rPr lang="sk-SK" sz="1400" dirty="0" smtClean="0"/>
              <a:t> 2017</a:t>
            </a:r>
            <a:endParaRPr lang="en-US" sz="1400" dirty="0"/>
          </a:p>
        </p:txBody>
      </p:sp>
      <p:sp>
        <p:nvSpPr>
          <p:cNvPr id="5" name="BlokTextu 4"/>
          <p:cNvSpPr txBox="1"/>
          <p:nvPr/>
        </p:nvSpPr>
        <p:spPr>
          <a:xfrm>
            <a:off x="3131840" y="5533899"/>
            <a:ext cx="144016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sk-SK" sz="1400" dirty="0" smtClean="0"/>
              <a:t>IT 2017</a:t>
            </a:r>
            <a:endParaRPr lang="en-US" sz="1400" dirty="0"/>
          </a:p>
        </p:txBody>
      </p:sp>
      <p:sp>
        <p:nvSpPr>
          <p:cNvPr id="6" name="BlokTextu 5"/>
          <p:cNvSpPr txBox="1"/>
          <p:nvPr/>
        </p:nvSpPr>
        <p:spPr>
          <a:xfrm>
            <a:off x="4644008" y="5516862"/>
            <a:ext cx="2232248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sk-SK" sz="1400" dirty="0" smtClean="0"/>
              <a:t>Transport - </a:t>
            </a:r>
            <a:r>
              <a:rPr lang="sk-SK" sz="1400" dirty="0" err="1" smtClean="0"/>
              <a:t>operation</a:t>
            </a:r>
            <a:r>
              <a:rPr lang="sk-SK" sz="1400" dirty="0" smtClean="0"/>
              <a:t> 2017</a:t>
            </a:r>
            <a:endParaRPr lang="en-US" sz="1400" dirty="0"/>
          </a:p>
        </p:txBody>
      </p:sp>
      <p:sp>
        <p:nvSpPr>
          <p:cNvPr id="7" name="BlokTextu 6"/>
          <p:cNvSpPr txBox="1"/>
          <p:nvPr/>
        </p:nvSpPr>
        <p:spPr>
          <a:xfrm>
            <a:off x="6876256" y="5516044"/>
            <a:ext cx="2016224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sk-SK" sz="1400" dirty="0" smtClean="0"/>
              <a:t>Transport - </a:t>
            </a:r>
            <a:r>
              <a:rPr lang="sk-SK" sz="1400" dirty="0" err="1" smtClean="0"/>
              <a:t>investment</a:t>
            </a:r>
            <a:endParaRPr lang="en-US" sz="1400" dirty="0"/>
          </a:p>
        </p:txBody>
      </p:sp>
      <p:sp>
        <p:nvSpPr>
          <p:cNvPr id="8" name="BlokTextu 7"/>
          <p:cNvSpPr txBox="1"/>
          <p:nvPr/>
        </p:nvSpPr>
        <p:spPr>
          <a:xfrm>
            <a:off x="1258265" y="5823821"/>
            <a:ext cx="2233615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sk-SK" sz="1600" dirty="0" err="1" smtClean="0"/>
              <a:t>Expenditure</a:t>
            </a:r>
            <a:r>
              <a:rPr lang="sk-SK" sz="1600" dirty="0" smtClean="0"/>
              <a:t> 2017, </a:t>
            </a:r>
            <a:r>
              <a:rPr lang="sk-SK" sz="1600" dirty="0" err="1" smtClean="0"/>
              <a:t>without</a:t>
            </a:r>
            <a:r>
              <a:rPr lang="sk-SK" sz="1600" dirty="0" smtClean="0"/>
              <a:t> </a:t>
            </a:r>
            <a:r>
              <a:rPr lang="sk-SK" sz="1600" dirty="0" err="1" smtClean="0"/>
              <a:t>savings</a:t>
            </a:r>
            <a:endParaRPr lang="en-US" sz="1600" dirty="0"/>
          </a:p>
        </p:txBody>
      </p:sp>
      <p:sp>
        <p:nvSpPr>
          <p:cNvPr id="9" name="BlokTextu 8"/>
          <p:cNvSpPr txBox="1"/>
          <p:nvPr/>
        </p:nvSpPr>
        <p:spPr>
          <a:xfrm>
            <a:off x="3923929" y="5796145"/>
            <a:ext cx="2016223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sk-SK" sz="1600" dirty="0" err="1" smtClean="0"/>
              <a:t>Savings</a:t>
            </a:r>
            <a:r>
              <a:rPr lang="sk-SK" sz="1600" dirty="0" smtClean="0"/>
              <a:t> </a:t>
            </a:r>
            <a:r>
              <a:rPr lang="sk-SK" sz="1600" dirty="0" err="1" smtClean="0"/>
              <a:t>implemented</a:t>
            </a:r>
            <a:r>
              <a:rPr lang="sk-SK" sz="1600" dirty="0" smtClean="0"/>
              <a:t> in </a:t>
            </a:r>
            <a:r>
              <a:rPr lang="sk-SK" sz="1600" dirty="0" err="1" smtClean="0"/>
              <a:t>the</a:t>
            </a:r>
            <a:r>
              <a:rPr lang="sk-SK" sz="1600" dirty="0" smtClean="0"/>
              <a:t> state </a:t>
            </a:r>
            <a:r>
              <a:rPr lang="sk-SK" sz="1600" dirty="0" err="1" smtClean="0"/>
              <a:t>budget</a:t>
            </a:r>
            <a:endParaRPr lang="en-US" sz="1600" dirty="0"/>
          </a:p>
        </p:txBody>
      </p:sp>
      <p:sp>
        <p:nvSpPr>
          <p:cNvPr id="10" name="BlokTextu 9"/>
          <p:cNvSpPr txBox="1"/>
          <p:nvPr/>
        </p:nvSpPr>
        <p:spPr>
          <a:xfrm>
            <a:off x="6156176" y="5810217"/>
            <a:ext cx="2448273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sk-SK" sz="1600" dirty="0" err="1" smtClean="0"/>
              <a:t>Savings</a:t>
            </a:r>
            <a:r>
              <a:rPr lang="sk-SK" sz="1600" dirty="0" smtClean="0"/>
              <a:t> </a:t>
            </a:r>
            <a:r>
              <a:rPr lang="sk-SK" sz="1600" dirty="0" err="1" smtClean="0"/>
              <a:t>not</a:t>
            </a:r>
            <a:r>
              <a:rPr lang="sk-SK" sz="1600" dirty="0" smtClean="0"/>
              <a:t> </a:t>
            </a:r>
            <a:r>
              <a:rPr lang="sk-SK" sz="1600" dirty="0" err="1" smtClean="0"/>
              <a:t>implemented</a:t>
            </a:r>
            <a:r>
              <a:rPr lang="sk-SK" sz="1600" dirty="0" smtClean="0"/>
              <a:t> in </a:t>
            </a:r>
            <a:r>
              <a:rPr lang="sk-SK" sz="1600" dirty="0" err="1" smtClean="0"/>
              <a:t>the</a:t>
            </a:r>
            <a:r>
              <a:rPr lang="sk-SK" sz="1600" dirty="0" smtClean="0"/>
              <a:t> state </a:t>
            </a:r>
            <a:r>
              <a:rPr lang="sk-SK" sz="1600" dirty="0" err="1" smtClean="0"/>
              <a:t>budget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668579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Transport - </a:t>
            </a:r>
            <a:r>
              <a:rPr lang="sk-SK" b="1" dirty="0" err="1" smtClean="0"/>
              <a:t>investment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sk-SK" dirty="0" err="1" smtClean="0"/>
              <a:t>Political</a:t>
            </a:r>
            <a:r>
              <a:rPr lang="sk-SK" dirty="0" smtClean="0"/>
              <a:t> </a:t>
            </a:r>
            <a:r>
              <a:rPr lang="sk-SK" dirty="0" err="1" smtClean="0"/>
              <a:t>pressure</a:t>
            </a:r>
            <a:r>
              <a:rPr lang="sk-SK" dirty="0" smtClean="0"/>
              <a:t> to </a:t>
            </a:r>
            <a:r>
              <a:rPr lang="sk-SK" dirty="0" err="1" smtClean="0"/>
              <a:t>exclude</a:t>
            </a:r>
            <a:r>
              <a:rPr lang="sk-SK" dirty="0" smtClean="0"/>
              <a:t> 6 </a:t>
            </a:r>
            <a:r>
              <a:rPr lang="sk-SK" dirty="0" err="1" smtClean="0"/>
              <a:t>biggest</a:t>
            </a:r>
            <a:r>
              <a:rPr lang="sk-SK" dirty="0" smtClean="0"/>
              <a:t> </a:t>
            </a:r>
            <a:r>
              <a:rPr lang="sk-SK" dirty="0" err="1" smtClean="0"/>
              <a:t>to-be-implemented</a:t>
            </a:r>
            <a:r>
              <a:rPr lang="sk-SK" dirty="0" smtClean="0"/>
              <a:t> </a:t>
            </a:r>
            <a:r>
              <a:rPr lang="sk-SK" dirty="0" err="1" smtClean="0"/>
              <a:t>projects</a:t>
            </a:r>
            <a:endParaRPr lang="sk-SK" dirty="0" smtClean="0"/>
          </a:p>
          <a:p>
            <a:r>
              <a:rPr lang="sk-SK" dirty="0" err="1" smtClean="0"/>
              <a:t>One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them</a:t>
            </a:r>
            <a:r>
              <a:rPr lang="sk-SK" dirty="0" smtClean="0"/>
              <a:t> </a:t>
            </a:r>
            <a:r>
              <a:rPr lang="sk-SK" dirty="0" err="1" smtClean="0"/>
              <a:t>is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highway</a:t>
            </a:r>
            <a:r>
              <a:rPr lang="sk-SK" dirty="0" smtClean="0"/>
              <a:t> </a:t>
            </a:r>
            <a:r>
              <a:rPr lang="sk-SK" dirty="0" err="1" smtClean="0"/>
              <a:t>bypass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3rd </a:t>
            </a:r>
            <a:r>
              <a:rPr lang="sk-SK" dirty="0" err="1" smtClean="0"/>
              <a:t>biggest</a:t>
            </a:r>
            <a:r>
              <a:rPr lang="sk-SK" dirty="0" smtClean="0"/>
              <a:t> city Prešov </a:t>
            </a:r>
            <a:r>
              <a:rPr lang="sk-SK" dirty="0" err="1" smtClean="0"/>
              <a:t>costing</a:t>
            </a:r>
            <a:r>
              <a:rPr lang="sk-SK" dirty="0" smtClean="0"/>
              <a:t> 900 </a:t>
            </a:r>
            <a:r>
              <a:rPr lang="sk-SK" dirty="0" err="1" smtClean="0"/>
              <a:t>million</a:t>
            </a:r>
            <a:r>
              <a:rPr lang="sk-SK" dirty="0" smtClean="0"/>
              <a:t> EUR</a:t>
            </a:r>
          </a:p>
          <a:p>
            <a:r>
              <a:rPr lang="sk-SK" dirty="0" smtClean="0"/>
              <a:t>INEKO </a:t>
            </a:r>
            <a:r>
              <a:rPr lang="sk-SK" dirty="0" err="1" smtClean="0"/>
              <a:t>identified</a:t>
            </a:r>
            <a:r>
              <a:rPr lang="sk-SK" dirty="0" smtClean="0"/>
              <a:t> </a:t>
            </a:r>
            <a:r>
              <a:rPr lang="sk-SK" dirty="0" err="1" smtClean="0"/>
              <a:t>potential</a:t>
            </a:r>
            <a:r>
              <a:rPr lang="sk-SK" dirty="0" smtClean="0"/>
              <a:t> </a:t>
            </a:r>
            <a:r>
              <a:rPr lang="sk-SK" dirty="0" err="1" smtClean="0"/>
              <a:t>savings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up</a:t>
            </a:r>
            <a:r>
              <a:rPr lang="sk-SK" dirty="0" smtClean="0"/>
              <a:t> to 400 </a:t>
            </a:r>
            <a:r>
              <a:rPr lang="sk-SK" dirty="0" err="1" smtClean="0"/>
              <a:t>million</a:t>
            </a:r>
            <a:r>
              <a:rPr lang="sk-SK" dirty="0" smtClean="0"/>
              <a:t> EUR</a:t>
            </a:r>
          </a:p>
          <a:p>
            <a:r>
              <a:rPr lang="sk-SK" dirty="0" err="1" smtClean="0"/>
              <a:t>VfM</a:t>
            </a:r>
            <a:r>
              <a:rPr lang="sk-SK" dirty="0" smtClean="0"/>
              <a:t> </a:t>
            </a:r>
            <a:r>
              <a:rPr lang="sk-SK" dirty="0" err="1" smtClean="0"/>
              <a:t>Unit</a:t>
            </a:r>
            <a:r>
              <a:rPr lang="sk-SK" dirty="0" smtClean="0"/>
              <a:t> </a:t>
            </a:r>
            <a:r>
              <a:rPr lang="sk-SK" dirty="0" err="1" smtClean="0"/>
              <a:t>at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MoF</a:t>
            </a:r>
            <a:r>
              <a:rPr lang="sk-SK" dirty="0" smtClean="0"/>
              <a:t> </a:t>
            </a:r>
            <a:r>
              <a:rPr lang="sk-SK" dirty="0" err="1" smtClean="0"/>
              <a:t>analyzed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project</a:t>
            </a:r>
            <a:r>
              <a:rPr lang="sk-SK" dirty="0" smtClean="0"/>
              <a:t> and </a:t>
            </a:r>
            <a:r>
              <a:rPr lang="sk-SK" dirty="0" err="1" smtClean="0"/>
              <a:t>identified</a:t>
            </a:r>
            <a:r>
              <a:rPr lang="sk-SK" dirty="0" smtClean="0"/>
              <a:t> </a:t>
            </a:r>
            <a:r>
              <a:rPr lang="sk-SK" dirty="0" err="1" smtClean="0"/>
              <a:t>savings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around</a:t>
            </a:r>
            <a:r>
              <a:rPr lang="sk-SK" dirty="0" smtClean="0"/>
              <a:t> 200 </a:t>
            </a:r>
            <a:r>
              <a:rPr lang="sk-SK" dirty="0" err="1" smtClean="0"/>
              <a:t>million</a:t>
            </a:r>
            <a:r>
              <a:rPr lang="sk-SK" dirty="0" smtClean="0"/>
              <a:t> EUR</a:t>
            </a:r>
          </a:p>
          <a:p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project</a:t>
            </a:r>
            <a:r>
              <a:rPr lang="sk-SK" dirty="0" smtClean="0"/>
              <a:t> </a:t>
            </a:r>
            <a:r>
              <a:rPr lang="sk-SK" dirty="0" err="1" smtClean="0"/>
              <a:t>is</a:t>
            </a:r>
            <a:r>
              <a:rPr lang="sk-SK" dirty="0" smtClean="0"/>
              <a:t> </a:t>
            </a:r>
            <a:r>
              <a:rPr lang="sk-SK" dirty="0" err="1" smtClean="0"/>
              <a:t>now</a:t>
            </a:r>
            <a:r>
              <a:rPr lang="sk-SK" dirty="0" smtClean="0"/>
              <a:t> </a:t>
            </a:r>
            <a:r>
              <a:rPr lang="sk-SK" dirty="0" err="1" smtClean="0"/>
              <a:t>under</a:t>
            </a:r>
            <a:r>
              <a:rPr lang="sk-SK" dirty="0" smtClean="0"/>
              <a:t> </a:t>
            </a:r>
            <a:r>
              <a:rPr lang="sk-SK" dirty="0" err="1" smtClean="0"/>
              <a:t>revision</a:t>
            </a:r>
            <a:endParaRPr lang="sk-SK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4911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Main </a:t>
            </a:r>
            <a:r>
              <a:rPr lang="sk-SK" b="1" dirty="0" err="1" smtClean="0"/>
              <a:t>barriers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sk-SK" dirty="0" err="1" smtClean="0"/>
              <a:t>Political</a:t>
            </a:r>
            <a:r>
              <a:rPr lang="sk-SK" dirty="0" smtClean="0"/>
              <a:t> </a:t>
            </a:r>
            <a:r>
              <a:rPr lang="sk-SK" dirty="0" err="1" smtClean="0"/>
              <a:t>pressures</a:t>
            </a:r>
            <a:r>
              <a:rPr lang="sk-SK" dirty="0" smtClean="0"/>
              <a:t> </a:t>
            </a:r>
          </a:p>
          <a:p>
            <a:pPr lvl="1"/>
            <a:r>
              <a:rPr lang="sk-SK" dirty="0" err="1" smtClean="0"/>
              <a:t>Politicians</a:t>
            </a:r>
            <a:r>
              <a:rPr lang="sk-SK" dirty="0" smtClean="0"/>
              <a:t> </a:t>
            </a:r>
            <a:r>
              <a:rPr lang="sk-SK" dirty="0" err="1" smtClean="0"/>
              <a:t>sometimes</a:t>
            </a:r>
            <a:r>
              <a:rPr lang="sk-SK" dirty="0" smtClean="0"/>
              <a:t> </a:t>
            </a:r>
            <a:r>
              <a:rPr lang="sk-SK" dirty="0" err="1" smtClean="0"/>
              <a:t>prefer</a:t>
            </a:r>
            <a:r>
              <a:rPr lang="sk-SK" dirty="0" smtClean="0"/>
              <a:t> </a:t>
            </a:r>
            <a:r>
              <a:rPr lang="sk-SK" dirty="0" err="1" smtClean="0"/>
              <a:t>less</a:t>
            </a:r>
            <a:r>
              <a:rPr lang="sk-SK" dirty="0" smtClean="0"/>
              <a:t> </a:t>
            </a:r>
            <a:r>
              <a:rPr lang="sk-SK" dirty="0" err="1" smtClean="0"/>
              <a:t>efficient</a:t>
            </a:r>
            <a:r>
              <a:rPr lang="sk-SK" dirty="0" smtClean="0"/>
              <a:t> </a:t>
            </a:r>
            <a:r>
              <a:rPr lang="sk-SK" dirty="0" err="1" smtClean="0"/>
              <a:t>alternatives</a:t>
            </a:r>
            <a:endParaRPr lang="sk-SK" dirty="0" smtClean="0"/>
          </a:p>
          <a:p>
            <a:r>
              <a:rPr lang="sk-SK" dirty="0" err="1" smtClean="0"/>
              <a:t>Corruption</a:t>
            </a:r>
            <a:endParaRPr lang="sk-SK" dirty="0" smtClean="0"/>
          </a:p>
          <a:p>
            <a:pPr lvl="1"/>
            <a:r>
              <a:rPr lang="sk-SK" dirty="0" err="1" smtClean="0"/>
              <a:t>Hiding</a:t>
            </a:r>
            <a:r>
              <a:rPr lang="sk-SK" dirty="0" smtClean="0"/>
              <a:t> </a:t>
            </a:r>
            <a:r>
              <a:rPr lang="sk-SK" dirty="0" err="1" smtClean="0"/>
              <a:t>information</a:t>
            </a:r>
            <a:r>
              <a:rPr lang="sk-SK" dirty="0" smtClean="0"/>
              <a:t> </a:t>
            </a:r>
            <a:r>
              <a:rPr lang="sk-SK" dirty="0" err="1" smtClean="0"/>
              <a:t>preserves</a:t>
            </a:r>
            <a:r>
              <a:rPr lang="sk-SK" dirty="0" smtClean="0"/>
              <a:t> </a:t>
            </a:r>
            <a:r>
              <a:rPr lang="sk-SK" dirty="0" err="1" smtClean="0"/>
              <a:t>room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illicit</a:t>
            </a:r>
            <a:r>
              <a:rPr lang="sk-SK" dirty="0" smtClean="0"/>
              <a:t> </a:t>
            </a:r>
            <a:r>
              <a:rPr lang="sk-SK" dirty="0" err="1" smtClean="0"/>
              <a:t>behavior</a:t>
            </a:r>
            <a:endParaRPr lang="sk-SK" dirty="0" smtClean="0"/>
          </a:p>
          <a:p>
            <a:r>
              <a:rPr lang="sk-SK" dirty="0" err="1" smtClean="0"/>
              <a:t>Administrative</a:t>
            </a:r>
            <a:r>
              <a:rPr lang="sk-SK" dirty="0" smtClean="0"/>
              <a:t> </a:t>
            </a:r>
            <a:r>
              <a:rPr lang="sk-SK" dirty="0" err="1" smtClean="0"/>
              <a:t>barriers</a:t>
            </a:r>
            <a:endParaRPr lang="sk-SK" dirty="0" smtClean="0"/>
          </a:p>
          <a:p>
            <a:pPr lvl="1"/>
            <a:r>
              <a:rPr lang="sk-SK" dirty="0" err="1" smtClean="0"/>
              <a:t>Missing</a:t>
            </a:r>
            <a:r>
              <a:rPr lang="sk-SK" dirty="0" smtClean="0"/>
              <a:t> </a:t>
            </a:r>
            <a:r>
              <a:rPr lang="sk-SK" dirty="0" err="1" smtClean="0"/>
              <a:t>legislation</a:t>
            </a:r>
            <a:endParaRPr lang="sk-SK" dirty="0" smtClean="0"/>
          </a:p>
          <a:p>
            <a:pPr lvl="1"/>
            <a:r>
              <a:rPr lang="sk-SK" dirty="0" err="1" smtClean="0"/>
              <a:t>Officials</a:t>
            </a:r>
            <a:r>
              <a:rPr lang="sk-SK" dirty="0" smtClean="0"/>
              <a:t> </a:t>
            </a:r>
            <a:r>
              <a:rPr lang="sk-SK" dirty="0" err="1" smtClean="0"/>
              <a:t>may</a:t>
            </a:r>
            <a:r>
              <a:rPr lang="sk-SK" dirty="0" smtClean="0"/>
              <a:t> </a:t>
            </a:r>
            <a:r>
              <a:rPr lang="sk-SK" dirty="0" err="1" smtClean="0"/>
              <a:t>be</a:t>
            </a:r>
            <a:r>
              <a:rPr lang="sk-SK" dirty="0" smtClean="0"/>
              <a:t> </a:t>
            </a:r>
            <a:r>
              <a:rPr lang="sk-SK" dirty="0" err="1" smtClean="0"/>
              <a:t>busy</a:t>
            </a:r>
            <a:r>
              <a:rPr lang="sk-SK" dirty="0" smtClean="0"/>
              <a:t>, lazy, </a:t>
            </a:r>
            <a:r>
              <a:rPr lang="sk-SK" dirty="0" err="1" smtClean="0"/>
              <a:t>incapable</a:t>
            </a:r>
            <a:r>
              <a:rPr lang="sk-SK" dirty="0" smtClean="0"/>
              <a:t> or </a:t>
            </a:r>
            <a:r>
              <a:rPr lang="sk-SK" dirty="0" err="1" smtClean="0"/>
              <a:t>simply</a:t>
            </a:r>
            <a:r>
              <a:rPr lang="sk-SK" dirty="0" smtClean="0"/>
              <a:t> </a:t>
            </a:r>
            <a:r>
              <a:rPr lang="sk-SK" dirty="0" err="1" smtClean="0"/>
              <a:t>afraid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publishing</a:t>
            </a:r>
            <a:r>
              <a:rPr lang="sk-SK" dirty="0" smtClean="0"/>
              <a:t> </a:t>
            </a:r>
            <a:r>
              <a:rPr lang="sk-SK" dirty="0" err="1" smtClean="0"/>
              <a:t>data</a:t>
            </a:r>
            <a:endParaRPr lang="sk-SK" dirty="0" smtClean="0"/>
          </a:p>
          <a:p>
            <a:r>
              <a:rPr lang="sk-SK" dirty="0" err="1" smtClean="0"/>
              <a:t>Non-existing</a:t>
            </a:r>
            <a:r>
              <a:rPr lang="sk-SK" dirty="0" smtClean="0"/>
              <a:t> or </a:t>
            </a:r>
            <a:r>
              <a:rPr lang="en-US" dirty="0" smtClean="0"/>
              <a:t>“</a:t>
            </a:r>
            <a:r>
              <a:rPr lang="sk-SK" dirty="0" err="1" smtClean="0"/>
              <a:t>bad</a:t>
            </a:r>
            <a:r>
              <a:rPr lang="en-US" dirty="0" smtClean="0"/>
              <a:t>”</a:t>
            </a:r>
            <a:r>
              <a:rPr lang="sk-SK" dirty="0" smtClean="0"/>
              <a:t> </a:t>
            </a:r>
            <a:r>
              <a:rPr lang="sk-SK" dirty="0" err="1" smtClean="0"/>
              <a:t>data</a:t>
            </a:r>
            <a:endParaRPr lang="sk-SK" dirty="0" smtClean="0"/>
          </a:p>
          <a:p>
            <a:r>
              <a:rPr lang="sk-SK" dirty="0" err="1" smtClean="0"/>
              <a:t>It</a:t>
            </a:r>
            <a:r>
              <a:rPr lang="sk-SK" dirty="0" smtClean="0"/>
              <a:t> </a:t>
            </a:r>
            <a:r>
              <a:rPr lang="sk-SK" dirty="0" err="1" smtClean="0"/>
              <a:t>is</a:t>
            </a:r>
            <a:r>
              <a:rPr lang="sk-SK" dirty="0" smtClean="0"/>
              <a:t> </a:t>
            </a:r>
            <a:r>
              <a:rPr lang="sk-SK" dirty="0" err="1" smtClean="0"/>
              <a:t>often</a:t>
            </a:r>
            <a:r>
              <a:rPr lang="sk-SK" dirty="0" smtClean="0"/>
              <a:t> </a:t>
            </a:r>
            <a:r>
              <a:rPr lang="sk-SK" dirty="0" err="1" smtClean="0"/>
              <a:t>hard</a:t>
            </a:r>
            <a:r>
              <a:rPr lang="sk-SK" dirty="0" smtClean="0"/>
              <a:t> </a:t>
            </a:r>
            <a:r>
              <a:rPr lang="sk-SK" dirty="0" err="1" smtClean="0"/>
              <a:t>work</a:t>
            </a:r>
            <a:endParaRPr lang="sk-SK" dirty="0" smtClean="0"/>
          </a:p>
          <a:p>
            <a:pPr lvl="1"/>
            <a:r>
              <a:rPr lang="sk-SK" dirty="0" err="1" smtClean="0"/>
              <a:t>Low</a:t>
            </a:r>
            <a:r>
              <a:rPr lang="sk-SK" dirty="0" smtClean="0"/>
              <a:t> </a:t>
            </a:r>
            <a:r>
              <a:rPr lang="sk-SK" dirty="0" err="1" smtClean="0"/>
              <a:t>capacity</a:t>
            </a:r>
            <a:r>
              <a:rPr lang="sk-SK" dirty="0" smtClean="0"/>
              <a:t> (</a:t>
            </a:r>
            <a:r>
              <a:rPr lang="sk-SK" dirty="0" err="1" smtClean="0"/>
              <a:t>personal</a:t>
            </a:r>
            <a:r>
              <a:rPr lang="sk-SK" dirty="0" smtClean="0"/>
              <a:t> and </a:t>
            </a:r>
            <a:r>
              <a:rPr lang="sk-SK" dirty="0" err="1" smtClean="0"/>
              <a:t>financial</a:t>
            </a:r>
            <a:r>
              <a:rPr lang="sk-SK" dirty="0" smtClean="0"/>
              <a:t>) </a:t>
            </a:r>
            <a:r>
              <a:rPr lang="sk-SK" dirty="0" err="1" smtClean="0"/>
              <a:t>of</a:t>
            </a:r>
            <a:r>
              <a:rPr lang="sk-SK" dirty="0" smtClean="0"/>
              <a:t> state </a:t>
            </a:r>
            <a:r>
              <a:rPr lang="sk-SK" dirty="0" err="1" smtClean="0"/>
              <a:t>institutions</a:t>
            </a:r>
            <a:r>
              <a:rPr lang="sk-SK" dirty="0" smtClean="0"/>
              <a:t> to </a:t>
            </a:r>
            <a:r>
              <a:rPr lang="sk-SK" dirty="0" err="1" smtClean="0"/>
              <a:t>identify</a:t>
            </a:r>
            <a:r>
              <a:rPr lang="sk-SK" dirty="0" smtClean="0"/>
              <a:t>, </a:t>
            </a:r>
            <a:r>
              <a:rPr lang="sk-SK" dirty="0" err="1" smtClean="0"/>
              <a:t>collect</a:t>
            </a:r>
            <a:r>
              <a:rPr lang="sk-SK" dirty="0" smtClean="0"/>
              <a:t>, </a:t>
            </a:r>
            <a:r>
              <a:rPr lang="sk-SK" dirty="0" err="1" smtClean="0"/>
              <a:t>analyze</a:t>
            </a:r>
            <a:r>
              <a:rPr lang="sk-SK" dirty="0" smtClean="0"/>
              <a:t> and </a:t>
            </a:r>
            <a:r>
              <a:rPr lang="sk-SK" dirty="0" err="1" smtClean="0"/>
              <a:t>publish</a:t>
            </a:r>
            <a:r>
              <a:rPr lang="sk-SK" dirty="0" smtClean="0"/>
              <a:t> </a:t>
            </a:r>
            <a:r>
              <a:rPr lang="sk-SK" dirty="0" err="1" smtClean="0"/>
              <a:t>relevant</a:t>
            </a:r>
            <a:r>
              <a:rPr lang="sk-SK" dirty="0" smtClean="0"/>
              <a:t> </a:t>
            </a:r>
            <a:r>
              <a:rPr lang="sk-SK" dirty="0" err="1" smtClean="0"/>
              <a:t>data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9425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Key</a:t>
            </a:r>
            <a:r>
              <a:rPr lang="sk-SK" b="1" dirty="0" smtClean="0"/>
              <a:t> </a:t>
            </a:r>
            <a:r>
              <a:rPr lang="sk-SK" b="1" dirty="0" err="1" smtClean="0"/>
              <a:t>solutions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Active citizens, strong NGOs, media, firms</a:t>
            </a:r>
          </a:p>
          <a:p>
            <a:r>
              <a:rPr lang="en-US" dirty="0" smtClean="0"/>
              <a:t>Legislative measures to open data, such as:</a:t>
            </a:r>
          </a:p>
          <a:p>
            <a:pPr lvl="1"/>
            <a:r>
              <a:rPr lang="en-US" dirty="0" smtClean="0"/>
              <a:t>2000: Free Access to Information Act</a:t>
            </a:r>
          </a:p>
          <a:p>
            <a:pPr lvl="1"/>
            <a:r>
              <a:rPr lang="en-US" dirty="0" smtClean="0"/>
              <a:t>2003: Online Business Registry</a:t>
            </a:r>
          </a:p>
          <a:p>
            <a:pPr lvl="1"/>
            <a:r>
              <a:rPr lang="en-US" dirty="0" smtClean="0"/>
              <a:t>2007: Online Land Registry</a:t>
            </a:r>
          </a:p>
          <a:p>
            <a:pPr lvl="1"/>
            <a:r>
              <a:rPr lang="en-US" dirty="0" smtClean="0"/>
              <a:t>2011: Publishing all property contracts and invoices of public institutions on internet</a:t>
            </a:r>
          </a:p>
          <a:p>
            <a:pPr lvl="1"/>
            <a:r>
              <a:rPr lang="en-US" dirty="0" smtClean="0"/>
              <a:t>2012: Publishing court rulings on internet</a:t>
            </a:r>
          </a:p>
          <a:p>
            <a:r>
              <a:rPr lang="en-US" dirty="0" smtClean="0"/>
              <a:t>Systemic strengthening of state capacities</a:t>
            </a:r>
          </a:p>
          <a:p>
            <a:pPr lvl="1"/>
            <a:r>
              <a:rPr lang="en-US" dirty="0" smtClean="0"/>
              <a:t>2016: “Value for money” project</a:t>
            </a:r>
          </a:p>
        </p:txBody>
      </p:sp>
    </p:spTree>
    <p:extLst>
      <p:ext uri="{BB962C8B-B14F-4D97-AF65-F5344CB8AC3E}">
        <p14:creationId xmlns:p14="http://schemas.microsoft.com/office/powerpoint/2010/main" val="1265440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132856"/>
            <a:ext cx="8229600" cy="1143000"/>
          </a:xfrm>
        </p:spPr>
        <p:txBody>
          <a:bodyPr/>
          <a:lstStyle/>
          <a:p>
            <a:r>
              <a:rPr lang="sk-SK" b="1" dirty="0" err="1" smtClean="0"/>
              <a:t>Time</a:t>
            </a:r>
            <a:r>
              <a:rPr lang="sk-SK" b="1" dirty="0" smtClean="0"/>
              <a:t> </a:t>
            </a:r>
            <a:r>
              <a:rPr lang="sk-SK" b="1" dirty="0" err="1" smtClean="0"/>
              <a:t>for</a:t>
            </a:r>
            <a:r>
              <a:rPr lang="sk-SK" b="1" dirty="0" smtClean="0"/>
              <a:t> </a:t>
            </a:r>
            <a:r>
              <a:rPr lang="sk-SK" b="1" dirty="0" err="1" smtClean="0"/>
              <a:t>discussion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073268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514350" indent="-514350" algn="l"/>
            <a:r>
              <a:rPr lang="sk-SK" b="1" dirty="0" err="1" smtClean="0"/>
              <a:t>Session</a:t>
            </a:r>
            <a:r>
              <a:rPr lang="sk-SK" b="1" dirty="0" smtClean="0"/>
              <a:t> 2: </a:t>
            </a:r>
            <a:r>
              <a:rPr lang="en-US" b="1" dirty="0" smtClean="0"/>
              <a:t>Opening data</a:t>
            </a:r>
            <a:endParaRPr lang="sk-SK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99592" y="3886200"/>
            <a:ext cx="6872808" cy="2135088"/>
          </a:xfrm>
        </p:spPr>
        <p:txBody>
          <a:bodyPr>
            <a:normAutofit fontScale="85000" lnSpcReduction="20000"/>
          </a:bodyPr>
          <a:lstStyle/>
          <a:p>
            <a:pPr algn="r"/>
            <a:r>
              <a:rPr lang="sk-SK" sz="4200" dirty="0" smtClean="0">
                <a:solidFill>
                  <a:schemeClr val="tx1"/>
                </a:solidFill>
              </a:rPr>
              <a:t>W</a:t>
            </a:r>
            <a:r>
              <a:rPr lang="en-US" sz="4200" dirty="0" smtClean="0">
                <a:solidFill>
                  <a:schemeClr val="tx1"/>
                </a:solidFill>
              </a:rPr>
              <a:t>hat </a:t>
            </a:r>
            <a:r>
              <a:rPr lang="en-US" sz="4200" dirty="0">
                <a:solidFill>
                  <a:schemeClr val="tx1"/>
                </a:solidFill>
              </a:rPr>
              <a:t>is open and what is not in </a:t>
            </a:r>
            <a:r>
              <a:rPr lang="en-US" sz="4200" dirty="0" smtClean="0">
                <a:solidFill>
                  <a:schemeClr val="tx1"/>
                </a:solidFill>
              </a:rPr>
              <a:t>Slovakia</a:t>
            </a:r>
            <a:endParaRPr lang="sk-SK" sz="4200" dirty="0" smtClean="0">
              <a:solidFill>
                <a:schemeClr val="tx1"/>
              </a:solidFill>
            </a:endParaRPr>
          </a:p>
          <a:p>
            <a:pPr algn="r"/>
            <a:endParaRPr lang="sk-SK" dirty="0">
              <a:solidFill>
                <a:schemeClr val="tx1"/>
              </a:solidFill>
            </a:endParaRPr>
          </a:p>
          <a:p>
            <a:pPr algn="r"/>
            <a:r>
              <a:rPr lang="sk-SK" sz="2400" dirty="0">
                <a:solidFill>
                  <a:schemeClr val="tx1"/>
                </a:solidFill>
              </a:rPr>
              <a:t>Peter </a:t>
            </a:r>
            <a:r>
              <a:rPr lang="sk-SK" sz="2400" dirty="0" err="1">
                <a:solidFill>
                  <a:schemeClr val="tx1"/>
                </a:solidFill>
              </a:rPr>
              <a:t>Golias</a:t>
            </a:r>
            <a:r>
              <a:rPr lang="sk-SK" sz="2400" dirty="0">
                <a:solidFill>
                  <a:schemeClr val="tx1"/>
                </a:solidFill>
              </a:rPr>
              <a:t>, INEKO </a:t>
            </a:r>
            <a:r>
              <a:rPr lang="sk-SK" sz="2400" dirty="0" err="1">
                <a:solidFill>
                  <a:schemeClr val="tx1"/>
                </a:solidFill>
              </a:rPr>
              <a:t>Director</a:t>
            </a:r>
            <a:endParaRPr lang="sk-SK" sz="2400" dirty="0">
              <a:solidFill>
                <a:schemeClr val="tx1"/>
              </a:solidFill>
            </a:endParaRPr>
          </a:p>
          <a:p>
            <a:pPr algn="r"/>
            <a:r>
              <a:rPr lang="sk-SK" sz="2400" dirty="0">
                <a:solidFill>
                  <a:schemeClr val="tx1"/>
                </a:solidFill>
              </a:rPr>
              <a:t>September 15th 2017, </a:t>
            </a:r>
            <a:r>
              <a:rPr lang="en-US" sz="2400" dirty="0" smtClean="0">
                <a:solidFill>
                  <a:schemeClr val="tx1"/>
                </a:solidFill>
              </a:rPr>
              <a:t>10</a:t>
            </a:r>
            <a:r>
              <a:rPr lang="sk-SK" sz="2400" dirty="0" smtClean="0">
                <a:solidFill>
                  <a:schemeClr val="tx1"/>
                </a:solidFill>
              </a:rPr>
              <a:t>:4</a:t>
            </a:r>
            <a:r>
              <a:rPr lang="en-US" sz="2400" dirty="0" smtClean="0">
                <a:solidFill>
                  <a:schemeClr val="tx1"/>
                </a:solidFill>
              </a:rPr>
              <a:t>5-12</a:t>
            </a:r>
            <a:r>
              <a:rPr lang="sk-SK" sz="2400" dirty="0" smtClean="0">
                <a:solidFill>
                  <a:schemeClr val="tx1"/>
                </a:solidFill>
              </a:rPr>
              <a:t>:</a:t>
            </a:r>
            <a:r>
              <a:rPr lang="en-US" sz="2400" dirty="0" smtClean="0">
                <a:solidFill>
                  <a:schemeClr val="tx1"/>
                </a:solidFill>
              </a:rPr>
              <a:t>30 </a:t>
            </a:r>
            <a:r>
              <a:rPr lang="en-US" sz="2400" dirty="0">
                <a:solidFill>
                  <a:schemeClr val="tx1"/>
                </a:solidFill>
              </a:rPr>
              <a:t>am</a:t>
            </a:r>
            <a:endParaRPr lang="sk-SK" sz="2400" dirty="0">
              <a:solidFill>
                <a:schemeClr val="tx1"/>
              </a:solidFill>
            </a:endParaRPr>
          </a:p>
          <a:p>
            <a:pPr algn="r"/>
            <a:endParaRPr lang="sk-SK" dirty="0" smtClean="0">
              <a:solidFill>
                <a:schemeClr val="tx1"/>
              </a:solidFill>
            </a:endParaRPr>
          </a:p>
          <a:p>
            <a:pPr algn="r"/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04664"/>
            <a:ext cx="2382590" cy="940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3302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Key</a:t>
            </a:r>
            <a:r>
              <a:rPr lang="sk-SK" b="1" dirty="0" smtClean="0"/>
              <a:t> </a:t>
            </a:r>
            <a:r>
              <a:rPr lang="sk-SK" b="1" dirty="0" err="1" smtClean="0"/>
              <a:t>milestones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2000: Free Access to Information Act </a:t>
            </a:r>
            <a:r>
              <a:rPr lang="sk-SK" dirty="0"/>
              <a:t>(no </a:t>
            </a:r>
            <a:r>
              <a:rPr lang="en-US" dirty="0"/>
              <a:t>“trade secret”</a:t>
            </a:r>
            <a:r>
              <a:rPr lang="sk-SK" dirty="0"/>
              <a:t> </a:t>
            </a:r>
            <a:r>
              <a:rPr lang="sk-SK" dirty="0" err="1"/>
              <a:t>objection</a:t>
            </a:r>
            <a:r>
              <a:rPr lang="sk-SK" dirty="0"/>
              <a:t>)</a:t>
            </a:r>
          </a:p>
          <a:p>
            <a:r>
              <a:rPr lang="sk-SK" dirty="0" err="1" smtClean="0"/>
              <a:t>Gradual</a:t>
            </a:r>
            <a:r>
              <a:rPr lang="sk-SK" dirty="0" smtClean="0"/>
              <a:t> s</a:t>
            </a:r>
            <a:r>
              <a:rPr lang="en-US" dirty="0" err="1" smtClean="0"/>
              <a:t>hift</a:t>
            </a:r>
            <a:r>
              <a:rPr lang="en-US" dirty="0" smtClean="0"/>
              <a:t> </a:t>
            </a:r>
            <a:r>
              <a:rPr lang="en-US" dirty="0"/>
              <a:t>from on-demand (i.e. based on information demanded by citizens) to automatic transparency</a:t>
            </a:r>
            <a:endParaRPr lang="sk-SK" dirty="0"/>
          </a:p>
          <a:p>
            <a:r>
              <a:rPr lang="sk-SK" dirty="0" smtClean="0"/>
              <a:t>2002 and </a:t>
            </a:r>
            <a:r>
              <a:rPr lang="sk-SK" dirty="0" err="1" smtClean="0"/>
              <a:t>later</a:t>
            </a:r>
            <a:r>
              <a:rPr lang="sk-SK" dirty="0" smtClean="0"/>
              <a:t>: </a:t>
            </a:r>
            <a:r>
              <a:rPr lang="en-US" dirty="0" smtClean="0"/>
              <a:t>Open legislation</a:t>
            </a:r>
            <a:endParaRPr lang="sk-SK" dirty="0"/>
          </a:p>
          <a:p>
            <a:pPr lvl="1"/>
            <a:r>
              <a:rPr lang="en-US" dirty="0"/>
              <a:t>The portal </a:t>
            </a:r>
            <a:r>
              <a:rPr lang="en-US" u="sng" dirty="0">
                <a:hlinkClick r:id="rId2"/>
              </a:rPr>
              <a:t>https://www.slov-lex.sk</a:t>
            </a:r>
            <a:r>
              <a:rPr lang="en-US" u="sng" dirty="0" smtClean="0">
                <a:hlinkClick r:id="rId2"/>
              </a:rPr>
              <a:t>/</a:t>
            </a:r>
            <a:r>
              <a:rPr lang="sk-SK" dirty="0" smtClean="0"/>
              <a:t> </a:t>
            </a:r>
            <a:r>
              <a:rPr lang="en-US" dirty="0" smtClean="0"/>
              <a:t>offers </a:t>
            </a:r>
            <a:r>
              <a:rPr lang="en-US" dirty="0"/>
              <a:t>complete information from collection of laws and official gazettes</a:t>
            </a:r>
            <a:endParaRPr lang="sk-SK" dirty="0"/>
          </a:p>
          <a:p>
            <a:pPr lvl="1"/>
            <a:r>
              <a:rPr lang="en-US" dirty="0"/>
              <a:t>The portal </a:t>
            </a:r>
            <a:r>
              <a:rPr lang="en-US" u="sng" dirty="0">
                <a:hlinkClick r:id="rId3"/>
              </a:rPr>
              <a:t>http://www.rokovania.sk</a:t>
            </a:r>
            <a:r>
              <a:rPr lang="en-US" dirty="0"/>
              <a:t> includes complete information on the consultation of legislative proposals with full texting of comments and reactions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8232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/>
              <a:t>Key</a:t>
            </a:r>
            <a:r>
              <a:rPr lang="sk-SK" b="1" dirty="0"/>
              <a:t> </a:t>
            </a:r>
            <a:r>
              <a:rPr lang="sk-SK" b="1" dirty="0" err="1"/>
              <a:t>milestones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2003: Online </a:t>
            </a:r>
            <a:r>
              <a:rPr lang="sk-SK" dirty="0" smtClean="0"/>
              <a:t>B</a:t>
            </a:r>
            <a:r>
              <a:rPr lang="en-US" dirty="0" err="1" smtClean="0"/>
              <a:t>usiness</a:t>
            </a:r>
            <a:r>
              <a:rPr lang="en-US" dirty="0" smtClean="0"/>
              <a:t> </a:t>
            </a:r>
            <a:r>
              <a:rPr lang="sk-SK" dirty="0" smtClean="0"/>
              <a:t>R</a:t>
            </a:r>
            <a:r>
              <a:rPr lang="en-US" dirty="0" err="1" smtClean="0"/>
              <a:t>egistry</a:t>
            </a:r>
            <a:r>
              <a:rPr lang="en-US" dirty="0" smtClean="0"/>
              <a:t> </a:t>
            </a:r>
            <a:r>
              <a:rPr lang="en-US" dirty="0"/>
              <a:t>(user-friendly, searchable</a:t>
            </a:r>
            <a:r>
              <a:rPr lang="en-US" dirty="0" smtClean="0"/>
              <a:t>)</a:t>
            </a:r>
            <a:r>
              <a:rPr lang="sk-SK" dirty="0"/>
              <a:t>, </a:t>
            </a:r>
            <a:r>
              <a:rPr lang="sk-SK" dirty="0">
                <a:hlinkClick r:id="rId2"/>
              </a:rPr>
              <a:t>http://orsr.sk</a:t>
            </a:r>
            <a:r>
              <a:rPr lang="sk-SK" dirty="0" smtClean="0">
                <a:hlinkClick r:id="rId2"/>
              </a:rPr>
              <a:t>/</a:t>
            </a:r>
            <a:r>
              <a:rPr lang="sk-SK" dirty="0" smtClean="0"/>
              <a:t> </a:t>
            </a:r>
            <a:endParaRPr lang="en-US" dirty="0"/>
          </a:p>
          <a:p>
            <a:r>
              <a:rPr lang="en-US" dirty="0" smtClean="0"/>
              <a:t>2007</a:t>
            </a:r>
            <a:r>
              <a:rPr lang="en-US" dirty="0"/>
              <a:t>: Online Land </a:t>
            </a:r>
            <a:r>
              <a:rPr lang="en-US" dirty="0" smtClean="0"/>
              <a:t>Registry</a:t>
            </a:r>
            <a:r>
              <a:rPr lang="sk-SK" dirty="0"/>
              <a:t>, </a:t>
            </a:r>
            <a:r>
              <a:rPr lang="sk-SK" dirty="0" err="1">
                <a:hlinkClick r:id="rId3"/>
              </a:rPr>
              <a:t>www.katasterportal.sk</a:t>
            </a:r>
            <a:r>
              <a:rPr lang="sk-SK" dirty="0" smtClean="0">
                <a:hlinkClick r:id="rId3"/>
              </a:rPr>
              <a:t>/</a:t>
            </a:r>
            <a:r>
              <a:rPr lang="sk-SK" dirty="0" smtClean="0"/>
              <a:t> </a:t>
            </a:r>
            <a:endParaRPr lang="en-US" dirty="0"/>
          </a:p>
          <a:p>
            <a:r>
              <a:rPr lang="sk-SK" dirty="0" smtClean="0"/>
              <a:t>2009: </a:t>
            </a:r>
            <a:r>
              <a:rPr lang="sk-SK" dirty="0" err="1" smtClean="0"/>
              <a:t>Online</a:t>
            </a:r>
            <a:r>
              <a:rPr lang="sk-SK" dirty="0" smtClean="0"/>
              <a:t>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tenders</a:t>
            </a:r>
            <a:r>
              <a:rPr lang="sk-SK" dirty="0" smtClean="0"/>
              <a:t> </a:t>
            </a:r>
          </a:p>
          <a:p>
            <a:pPr lvl="1"/>
            <a:r>
              <a:rPr lang="sk-SK" dirty="0"/>
              <a:t>S</a:t>
            </a:r>
            <a:r>
              <a:rPr lang="en-US" dirty="0" err="1"/>
              <a:t>earchable</a:t>
            </a:r>
            <a:r>
              <a:rPr lang="en-US" dirty="0"/>
              <a:t> portals such as </a:t>
            </a:r>
            <a:r>
              <a:rPr lang="en-US" u="sng" dirty="0" smtClean="0">
                <a:hlinkClick r:id="rId4"/>
              </a:rPr>
              <a:t>http</a:t>
            </a:r>
            <a:r>
              <a:rPr lang="en-US" u="sng" dirty="0">
                <a:hlinkClick r:id="rId4"/>
              </a:rPr>
              <a:t>://tender.sme.sk </a:t>
            </a:r>
            <a:endParaRPr lang="sk-SK" u="sng" dirty="0"/>
          </a:p>
          <a:p>
            <a:r>
              <a:rPr lang="en-US" dirty="0" smtClean="0"/>
              <a:t>2011</a:t>
            </a:r>
            <a:r>
              <a:rPr lang="en-US" dirty="0"/>
              <a:t>: Publishing all property contracts and invoices of public institutions on </a:t>
            </a:r>
            <a:r>
              <a:rPr lang="en-US" dirty="0" smtClean="0"/>
              <a:t>internet</a:t>
            </a:r>
            <a:r>
              <a:rPr lang="sk-SK" dirty="0"/>
              <a:t>, </a:t>
            </a:r>
            <a:r>
              <a:rPr lang="sk-SK" dirty="0">
                <a:hlinkClick r:id="rId5"/>
              </a:rPr>
              <a:t>https://www.crz.gov.sk</a:t>
            </a:r>
            <a:r>
              <a:rPr lang="sk-SK" dirty="0" smtClean="0">
                <a:hlinkClick r:id="rId5"/>
              </a:rPr>
              <a:t>/</a:t>
            </a:r>
            <a:r>
              <a:rPr lang="sk-SK" dirty="0" smtClean="0"/>
              <a:t> </a:t>
            </a:r>
            <a:endParaRPr lang="sk-SK" dirty="0"/>
          </a:p>
          <a:p>
            <a:pPr lvl="1"/>
            <a:r>
              <a:rPr lang="en-US" dirty="0"/>
              <a:t>The contracts are not valid unless they are published</a:t>
            </a:r>
            <a:endParaRPr lang="sk-SK" dirty="0"/>
          </a:p>
          <a:p>
            <a:pPr lvl="1"/>
            <a:r>
              <a:rPr lang="sk-SK" dirty="0" smtClean="0"/>
              <a:t>S</a:t>
            </a:r>
            <a:r>
              <a:rPr lang="en-US" dirty="0" err="1"/>
              <a:t>earchable</a:t>
            </a:r>
            <a:r>
              <a:rPr lang="en-US" dirty="0"/>
              <a:t> portals </a:t>
            </a:r>
            <a:r>
              <a:rPr lang="en-US" dirty="0" smtClean="0"/>
              <a:t>such </a:t>
            </a:r>
            <a:r>
              <a:rPr lang="en-US" dirty="0"/>
              <a:t>as </a:t>
            </a:r>
            <a:r>
              <a:rPr lang="sk-SK" dirty="0">
                <a:hlinkClick r:id="rId6"/>
              </a:rPr>
              <a:t>http://otvorenezmluvy.sk</a:t>
            </a:r>
            <a:r>
              <a:rPr lang="sk-SK" dirty="0" smtClean="0">
                <a:hlinkClick r:id="rId6"/>
              </a:rPr>
              <a:t>/</a:t>
            </a:r>
            <a:r>
              <a:rPr lang="en-US" dirty="0" smtClean="0"/>
              <a:t> </a:t>
            </a:r>
            <a:endParaRPr lang="sk-SK" dirty="0" smtClean="0"/>
          </a:p>
          <a:p>
            <a:r>
              <a:rPr lang="en-US" dirty="0"/>
              <a:t>2012: </a:t>
            </a:r>
            <a:r>
              <a:rPr lang="sk-SK" dirty="0" err="1" smtClean="0"/>
              <a:t>MoJ</a:t>
            </a:r>
            <a:r>
              <a:rPr lang="sk-SK" dirty="0"/>
              <a:t>: </a:t>
            </a:r>
            <a:r>
              <a:rPr lang="en-US" dirty="0"/>
              <a:t>Publishing court rulings on </a:t>
            </a:r>
            <a:r>
              <a:rPr lang="en-US" dirty="0" smtClean="0"/>
              <a:t>internet</a:t>
            </a:r>
            <a:endParaRPr lang="sk-SK" dirty="0" smtClean="0"/>
          </a:p>
          <a:p>
            <a:pPr lvl="1"/>
            <a:r>
              <a:rPr lang="sk-SK" dirty="0" smtClean="0"/>
              <a:t>S</a:t>
            </a:r>
            <a:r>
              <a:rPr lang="en-US" dirty="0" err="1" smtClean="0"/>
              <a:t>earchable</a:t>
            </a:r>
            <a:r>
              <a:rPr lang="en-US" dirty="0" smtClean="0"/>
              <a:t> </a:t>
            </a:r>
            <a:r>
              <a:rPr lang="en-US" dirty="0"/>
              <a:t>portals such as </a:t>
            </a:r>
            <a:r>
              <a:rPr lang="sk-SK" dirty="0">
                <a:hlinkClick r:id="rId7"/>
              </a:rPr>
              <a:t>https://otvorenesudy.sk</a:t>
            </a:r>
            <a:r>
              <a:rPr lang="sk-SK" dirty="0" smtClean="0">
                <a:hlinkClick r:id="rId7"/>
              </a:rPr>
              <a:t>/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8246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Other</a:t>
            </a:r>
            <a:r>
              <a:rPr lang="sk-SK" b="1" dirty="0" smtClean="0"/>
              <a:t> </a:t>
            </a:r>
            <a:r>
              <a:rPr lang="sk-SK" b="1" dirty="0" err="1" smtClean="0"/>
              <a:t>portals</a:t>
            </a:r>
            <a:r>
              <a:rPr lang="sk-SK" b="1" dirty="0" smtClean="0"/>
              <a:t>/</a:t>
            </a:r>
            <a:r>
              <a:rPr lang="sk-SK" b="1" dirty="0" err="1" smtClean="0"/>
              <a:t>datasets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77500" lnSpcReduction="20000"/>
          </a:bodyPr>
          <a:lstStyle/>
          <a:p>
            <a:r>
              <a:rPr lang="sk-SK" sz="3000" dirty="0" smtClean="0"/>
              <a:t>2012:</a:t>
            </a:r>
          </a:p>
          <a:p>
            <a:pPr lvl="1"/>
            <a:r>
              <a:rPr lang="sk-SK" sz="2600" dirty="0" smtClean="0"/>
              <a:t>INEKO: </a:t>
            </a:r>
            <a:r>
              <a:rPr lang="sk-SK" sz="2600" dirty="0" err="1" smtClean="0"/>
              <a:t>Financial</a:t>
            </a:r>
            <a:r>
              <a:rPr lang="sk-SK" sz="2600" dirty="0" smtClean="0"/>
              <a:t> </a:t>
            </a:r>
            <a:r>
              <a:rPr lang="sk-SK" sz="2600" dirty="0" err="1"/>
              <a:t>data</a:t>
            </a:r>
            <a:r>
              <a:rPr lang="sk-SK" sz="2600" dirty="0"/>
              <a:t> </a:t>
            </a:r>
            <a:r>
              <a:rPr lang="sk-SK" sz="2600" dirty="0" err="1"/>
              <a:t>of</a:t>
            </a:r>
            <a:r>
              <a:rPr lang="sk-SK" sz="2600" dirty="0"/>
              <a:t> </a:t>
            </a:r>
            <a:r>
              <a:rPr lang="sk-SK" sz="2600" dirty="0" err="1"/>
              <a:t>local</a:t>
            </a:r>
            <a:r>
              <a:rPr lang="sk-SK" sz="2600" dirty="0"/>
              <a:t> </a:t>
            </a:r>
            <a:r>
              <a:rPr lang="sk-SK" sz="2600" dirty="0" err="1"/>
              <a:t>governments</a:t>
            </a:r>
            <a:r>
              <a:rPr lang="sk-SK" sz="2600" dirty="0"/>
              <a:t>: </a:t>
            </a:r>
            <a:r>
              <a:rPr lang="sk-SK" sz="2600" dirty="0">
                <a:hlinkClick r:id="rId2"/>
              </a:rPr>
              <a:t>http://www.hospodarenieobci.sk/</a:t>
            </a:r>
            <a:r>
              <a:rPr lang="sk-SK" sz="2600" dirty="0"/>
              <a:t> </a:t>
            </a:r>
            <a:endParaRPr lang="sk-SK" sz="2600" dirty="0" smtClean="0"/>
          </a:p>
          <a:p>
            <a:pPr lvl="1"/>
            <a:r>
              <a:rPr lang="sk-SK" sz="2600" dirty="0" smtClean="0"/>
              <a:t>INEKO: </a:t>
            </a:r>
            <a:r>
              <a:rPr lang="sk-SK" sz="2600" dirty="0" err="1" smtClean="0"/>
              <a:t>Data</a:t>
            </a:r>
            <a:r>
              <a:rPr lang="sk-SK" sz="2600" dirty="0" smtClean="0"/>
              <a:t> </a:t>
            </a:r>
            <a:r>
              <a:rPr lang="sk-SK" sz="2600" dirty="0" err="1"/>
              <a:t>about</a:t>
            </a:r>
            <a:r>
              <a:rPr lang="sk-SK" sz="2600" dirty="0"/>
              <a:t> </a:t>
            </a:r>
            <a:r>
              <a:rPr lang="sk-SK" sz="2600" dirty="0" err="1"/>
              <a:t>primary</a:t>
            </a:r>
            <a:r>
              <a:rPr lang="sk-SK" sz="2600" dirty="0"/>
              <a:t> and </a:t>
            </a:r>
            <a:r>
              <a:rPr lang="sk-SK" sz="2600" dirty="0" err="1"/>
              <a:t>secondary</a:t>
            </a:r>
            <a:r>
              <a:rPr lang="sk-SK" sz="2600" dirty="0"/>
              <a:t> </a:t>
            </a:r>
            <a:r>
              <a:rPr lang="sk-SK" sz="2600" dirty="0" err="1"/>
              <a:t>schools</a:t>
            </a:r>
            <a:r>
              <a:rPr lang="sk-SK" sz="2600" dirty="0"/>
              <a:t>: </a:t>
            </a:r>
            <a:r>
              <a:rPr lang="sk-SK" sz="2600" dirty="0">
                <a:hlinkClick r:id="rId3"/>
              </a:rPr>
              <a:t>http://skoly.ineko.sk/</a:t>
            </a:r>
            <a:r>
              <a:rPr lang="sk-SK" sz="2600" dirty="0"/>
              <a:t> </a:t>
            </a:r>
          </a:p>
          <a:p>
            <a:pPr marL="342900" lvl="2" indent="-342900"/>
            <a:r>
              <a:rPr lang="sk-SK" sz="3000" dirty="0" smtClean="0"/>
              <a:t>2013:</a:t>
            </a:r>
          </a:p>
          <a:p>
            <a:pPr marL="800100" lvl="3" indent="-342900"/>
            <a:r>
              <a:rPr lang="sk-SK" sz="2600" dirty="0" err="1" smtClean="0"/>
              <a:t>MoI</a:t>
            </a:r>
            <a:r>
              <a:rPr lang="sk-SK" sz="2600" dirty="0" smtClean="0"/>
              <a:t>: </a:t>
            </a:r>
            <a:r>
              <a:rPr lang="sk-SK" sz="2600" dirty="0" err="1" smtClean="0"/>
              <a:t>Crime</a:t>
            </a:r>
            <a:r>
              <a:rPr lang="sk-SK" sz="2600" dirty="0" smtClean="0"/>
              <a:t> </a:t>
            </a:r>
            <a:r>
              <a:rPr lang="sk-SK" sz="2600" dirty="0" err="1" smtClean="0"/>
              <a:t>statistics</a:t>
            </a:r>
            <a:r>
              <a:rPr lang="sk-SK" sz="2600" dirty="0" smtClean="0"/>
              <a:t>, </a:t>
            </a:r>
            <a:r>
              <a:rPr lang="sk-SK" sz="2600" dirty="0" err="1" smtClean="0"/>
              <a:t>maps</a:t>
            </a:r>
            <a:r>
              <a:rPr lang="sk-SK" sz="2600" dirty="0" smtClean="0"/>
              <a:t> </a:t>
            </a:r>
            <a:r>
              <a:rPr lang="sk-SK" sz="2600" dirty="0" err="1" smtClean="0"/>
              <a:t>of</a:t>
            </a:r>
            <a:r>
              <a:rPr lang="sk-SK" sz="2600" dirty="0" smtClean="0"/>
              <a:t> </a:t>
            </a:r>
            <a:r>
              <a:rPr lang="sk-SK" sz="2600" dirty="0" err="1" smtClean="0"/>
              <a:t>crime</a:t>
            </a:r>
            <a:endParaRPr lang="sk-SK" sz="2600" dirty="0" smtClean="0"/>
          </a:p>
          <a:p>
            <a:pPr marL="800100" lvl="3" indent="-342900"/>
            <a:r>
              <a:rPr lang="sk-SK" sz="2600" dirty="0" err="1" smtClean="0"/>
              <a:t>For-profit</a:t>
            </a:r>
            <a:r>
              <a:rPr lang="sk-SK" sz="2600" dirty="0" smtClean="0"/>
              <a:t> </a:t>
            </a:r>
            <a:r>
              <a:rPr lang="sk-SK" sz="2600" dirty="0" err="1" smtClean="0"/>
              <a:t>project</a:t>
            </a:r>
            <a:r>
              <a:rPr lang="sk-SK" sz="2600" dirty="0" smtClean="0"/>
              <a:t>: </a:t>
            </a:r>
            <a:r>
              <a:rPr lang="sk-SK" sz="2600" dirty="0" err="1" smtClean="0"/>
              <a:t>Financial</a:t>
            </a:r>
            <a:r>
              <a:rPr lang="sk-SK" sz="2600" dirty="0" smtClean="0"/>
              <a:t> and </a:t>
            </a:r>
            <a:r>
              <a:rPr lang="sk-SK" sz="2600" dirty="0" err="1" smtClean="0"/>
              <a:t>other</a:t>
            </a:r>
            <a:r>
              <a:rPr lang="sk-SK" sz="2600" dirty="0" smtClean="0"/>
              <a:t> </a:t>
            </a:r>
            <a:r>
              <a:rPr lang="sk-SK" sz="2600" dirty="0" err="1" smtClean="0"/>
              <a:t>data</a:t>
            </a:r>
            <a:r>
              <a:rPr lang="sk-SK" sz="2600" dirty="0" smtClean="0"/>
              <a:t> </a:t>
            </a:r>
            <a:r>
              <a:rPr lang="sk-SK" sz="2600" dirty="0" err="1"/>
              <a:t>of</a:t>
            </a:r>
            <a:r>
              <a:rPr lang="sk-SK" sz="2600" dirty="0"/>
              <a:t> </a:t>
            </a:r>
            <a:r>
              <a:rPr lang="sk-SK" sz="2600" dirty="0" err="1"/>
              <a:t>private</a:t>
            </a:r>
            <a:r>
              <a:rPr lang="sk-SK" sz="2600" dirty="0"/>
              <a:t> </a:t>
            </a:r>
            <a:r>
              <a:rPr lang="sk-SK" sz="2600" dirty="0" err="1"/>
              <a:t>firms</a:t>
            </a:r>
            <a:r>
              <a:rPr lang="sk-SK" sz="2600" dirty="0"/>
              <a:t>: </a:t>
            </a:r>
            <a:r>
              <a:rPr lang="sk-SK" sz="2600" dirty="0">
                <a:hlinkClick r:id="rId4"/>
              </a:rPr>
              <a:t>https://www.finstat.sk/</a:t>
            </a:r>
            <a:r>
              <a:rPr lang="sk-SK" sz="2600" dirty="0"/>
              <a:t> </a:t>
            </a:r>
            <a:endParaRPr lang="sk-SK" sz="2600" dirty="0" smtClean="0"/>
          </a:p>
          <a:p>
            <a:pPr marL="342900" lvl="2" indent="-342900"/>
            <a:r>
              <a:rPr lang="sk-SK" sz="3000" dirty="0" smtClean="0"/>
              <a:t>2014:</a:t>
            </a:r>
          </a:p>
          <a:p>
            <a:pPr marL="800100" lvl="3" indent="-342900"/>
            <a:r>
              <a:rPr lang="sk-SK" sz="2600" dirty="0" err="1" smtClean="0"/>
              <a:t>MoF</a:t>
            </a:r>
            <a:r>
              <a:rPr lang="sk-SK" sz="2600" dirty="0" smtClean="0"/>
              <a:t>: </a:t>
            </a:r>
            <a:r>
              <a:rPr lang="sk-SK" sz="2600" dirty="0" err="1" smtClean="0"/>
              <a:t>Online</a:t>
            </a:r>
            <a:r>
              <a:rPr lang="sk-SK" sz="2600" dirty="0" smtClean="0"/>
              <a:t> Register </a:t>
            </a:r>
            <a:r>
              <a:rPr lang="sk-SK" sz="2600" dirty="0" err="1" smtClean="0"/>
              <a:t>of</a:t>
            </a:r>
            <a:r>
              <a:rPr lang="sk-SK" sz="2600" dirty="0" smtClean="0"/>
              <a:t> </a:t>
            </a:r>
            <a:r>
              <a:rPr lang="sk-SK" sz="2600" dirty="0" err="1" smtClean="0"/>
              <a:t>Financial</a:t>
            </a:r>
            <a:r>
              <a:rPr lang="sk-SK" sz="2600" dirty="0" smtClean="0"/>
              <a:t> </a:t>
            </a:r>
            <a:r>
              <a:rPr lang="sk-SK" sz="2600" dirty="0" err="1" smtClean="0"/>
              <a:t>Statements</a:t>
            </a:r>
            <a:r>
              <a:rPr lang="sk-SK" sz="2600" dirty="0" smtClean="0"/>
              <a:t> </a:t>
            </a:r>
            <a:r>
              <a:rPr lang="sk-SK" sz="2600" dirty="0" err="1" smtClean="0"/>
              <a:t>of</a:t>
            </a:r>
            <a:r>
              <a:rPr lang="sk-SK" sz="2600" dirty="0" smtClean="0"/>
              <a:t> </a:t>
            </a:r>
            <a:r>
              <a:rPr lang="sk-SK" sz="2600" dirty="0" err="1" smtClean="0"/>
              <a:t>public</a:t>
            </a:r>
            <a:r>
              <a:rPr lang="sk-SK" sz="2600" dirty="0" smtClean="0"/>
              <a:t>/</a:t>
            </a:r>
            <a:r>
              <a:rPr lang="sk-SK" sz="2600" dirty="0" err="1" smtClean="0"/>
              <a:t>private</a:t>
            </a:r>
            <a:r>
              <a:rPr lang="sk-SK" sz="2600" dirty="0" smtClean="0"/>
              <a:t> </a:t>
            </a:r>
            <a:r>
              <a:rPr lang="sk-SK" sz="2600" dirty="0" err="1" smtClean="0"/>
              <a:t>firms</a:t>
            </a:r>
            <a:endParaRPr lang="sk-SK" sz="2600" dirty="0" smtClean="0"/>
          </a:p>
          <a:p>
            <a:pPr marL="800100" lvl="3" indent="-342900"/>
            <a:r>
              <a:rPr lang="sk-SK" sz="2600" dirty="0" smtClean="0"/>
              <a:t>INEKO: </a:t>
            </a:r>
            <a:r>
              <a:rPr lang="sk-SK" sz="2600" dirty="0" err="1" smtClean="0"/>
              <a:t>Data</a:t>
            </a:r>
            <a:r>
              <a:rPr lang="sk-SK" sz="2600" dirty="0" smtClean="0"/>
              <a:t> </a:t>
            </a:r>
            <a:r>
              <a:rPr lang="sk-SK" sz="2600" dirty="0" err="1"/>
              <a:t>about</a:t>
            </a:r>
            <a:r>
              <a:rPr lang="sk-SK" sz="2600" dirty="0"/>
              <a:t> </a:t>
            </a:r>
            <a:r>
              <a:rPr lang="sk-SK" sz="2600" dirty="0" err="1"/>
              <a:t>hospitals</a:t>
            </a:r>
            <a:r>
              <a:rPr lang="sk-SK" sz="2600" dirty="0"/>
              <a:t>: </a:t>
            </a:r>
            <a:r>
              <a:rPr lang="sk-SK" sz="2600" dirty="0">
                <a:hlinkClick r:id="rId5"/>
              </a:rPr>
              <a:t>http://nemocnice.ineko.sk/</a:t>
            </a:r>
            <a:r>
              <a:rPr lang="sk-SK" sz="2600" dirty="0"/>
              <a:t> </a:t>
            </a:r>
          </a:p>
          <a:p>
            <a:pPr marL="342900" lvl="2" indent="-342900"/>
            <a:r>
              <a:rPr lang="sk-SK" sz="3000" dirty="0" smtClean="0"/>
              <a:t>2017: </a:t>
            </a:r>
          </a:p>
          <a:p>
            <a:pPr marL="800100" lvl="3" indent="-342900"/>
            <a:r>
              <a:rPr lang="sk-SK" sz="2600" dirty="0" err="1" smtClean="0"/>
              <a:t>MoF</a:t>
            </a:r>
            <a:r>
              <a:rPr lang="sk-SK" sz="2600" dirty="0" smtClean="0"/>
              <a:t>: </a:t>
            </a:r>
            <a:r>
              <a:rPr lang="sk-SK" sz="2600" dirty="0" err="1" smtClean="0"/>
              <a:t>Public</a:t>
            </a:r>
            <a:r>
              <a:rPr lang="sk-SK" sz="2600" dirty="0" smtClean="0"/>
              <a:t> </a:t>
            </a:r>
            <a:r>
              <a:rPr lang="sk-SK" sz="2600" dirty="0" err="1" smtClean="0"/>
              <a:t>budget</a:t>
            </a:r>
            <a:r>
              <a:rPr lang="sk-SK" sz="2600" dirty="0" smtClean="0"/>
              <a:t> </a:t>
            </a:r>
            <a:r>
              <a:rPr lang="sk-SK" sz="2600" dirty="0" err="1" smtClean="0"/>
              <a:t>data</a:t>
            </a:r>
            <a:r>
              <a:rPr lang="sk-SK" sz="2600" dirty="0"/>
              <a:t>: </a:t>
            </a:r>
            <a:r>
              <a:rPr lang="sk-SK" sz="2600" dirty="0">
                <a:hlinkClick r:id="rId6"/>
              </a:rPr>
              <a:t>https://www.</a:t>
            </a:r>
            <a:r>
              <a:rPr lang="sk-SK" sz="2600" dirty="0" smtClean="0">
                <a:hlinkClick r:id="rId6"/>
              </a:rPr>
              <a:t>rozpocet.sk/</a:t>
            </a:r>
            <a:r>
              <a:rPr lang="sk-SK" sz="2600" dirty="0" smtClean="0"/>
              <a:t>  </a:t>
            </a:r>
          </a:p>
          <a:p>
            <a:pPr marL="800100" lvl="3" indent="-342900"/>
            <a:r>
              <a:rPr lang="sk-SK" sz="2600" dirty="0" smtClean="0"/>
              <a:t>Register </a:t>
            </a:r>
            <a:r>
              <a:rPr lang="sk-SK" sz="2600" dirty="0" err="1" smtClean="0"/>
              <a:t>of</a:t>
            </a:r>
            <a:r>
              <a:rPr lang="sk-SK" sz="2600" dirty="0" smtClean="0"/>
              <a:t> </a:t>
            </a:r>
            <a:r>
              <a:rPr lang="sk-SK" sz="2600" dirty="0" err="1" smtClean="0"/>
              <a:t>final</a:t>
            </a:r>
            <a:r>
              <a:rPr lang="sk-SK" sz="2600" dirty="0" smtClean="0"/>
              <a:t> </a:t>
            </a:r>
            <a:r>
              <a:rPr lang="sk-SK" sz="2600" dirty="0" err="1" smtClean="0"/>
              <a:t>beneficiaries</a:t>
            </a:r>
            <a:r>
              <a:rPr lang="sk-SK" sz="2600" dirty="0" smtClean="0"/>
              <a:t>: </a:t>
            </a:r>
            <a:r>
              <a:rPr lang="sk-SK" sz="2600" dirty="0">
                <a:hlinkClick r:id="rId7"/>
              </a:rPr>
              <a:t>https://</a:t>
            </a:r>
            <a:r>
              <a:rPr lang="sk-SK" sz="2600" dirty="0" smtClean="0">
                <a:hlinkClick r:id="rId7"/>
              </a:rPr>
              <a:t>www.uvo.gov.sk/register-konecnych-uzivatelov-vyhod-427.html</a:t>
            </a:r>
            <a:r>
              <a:rPr lang="sk-SK" sz="26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3176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5" y="1417638"/>
            <a:ext cx="7222855" cy="483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k-SK" b="1" dirty="0" smtClean="0"/>
              <a:t>And </a:t>
            </a:r>
            <a:r>
              <a:rPr lang="sk-SK" b="1" dirty="0" err="1" smtClean="0"/>
              <a:t>many</a:t>
            </a:r>
            <a:r>
              <a:rPr lang="sk-SK" b="1" dirty="0" smtClean="0"/>
              <a:t> more...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3329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What</a:t>
            </a:r>
            <a:r>
              <a:rPr lang="sk-SK" b="1" dirty="0" smtClean="0"/>
              <a:t> </a:t>
            </a:r>
            <a:r>
              <a:rPr lang="sk-SK" b="1" dirty="0" err="1" smtClean="0"/>
              <a:t>is</a:t>
            </a:r>
            <a:r>
              <a:rPr lang="sk-SK" b="1" dirty="0" smtClean="0"/>
              <a:t> </a:t>
            </a:r>
            <a:r>
              <a:rPr lang="sk-SK" b="1" dirty="0" err="1" smtClean="0"/>
              <a:t>missing</a:t>
            </a:r>
            <a:r>
              <a:rPr lang="sk-SK" b="1" dirty="0" smtClean="0"/>
              <a:t>?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 fontScale="77500" lnSpcReduction="20000"/>
          </a:bodyPr>
          <a:lstStyle/>
          <a:p>
            <a:r>
              <a:rPr lang="sk-SK" dirty="0" err="1" smtClean="0"/>
              <a:t>Anonymized</a:t>
            </a:r>
            <a:r>
              <a:rPr lang="sk-SK" dirty="0" smtClean="0"/>
              <a:t> </a:t>
            </a:r>
            <a:r>
              <a:rPr lang="sk-SK" dirty="0" err="1" smtClean="0"/>
              <a:t>micro-data</a:t>
            </a:r>
            <a:r>
              <a:rPr lang="sk-SK" dirty="0" smtClean="0"/>
              <a:t>:</a:t>
            </a:r>
          </a:p>
          <a:p>
            <a:pPr lvl="1"/>
            <a:r>
              <a:rPr lang="sk-SK" dirty="0" err="1" smtClean="0"/>
              <a:t>Distributions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paid</a:t>
            </a:r>
            <a:r>
              <a:rPr lang="sk-SK" dirty="0" smtClean="0"/>
              <a:t> </a:t>
            </a:r>
            <a:r>
              <a:rPr lang="sk-SK" dirty="0" err="1" smtClean="0"/>
              <a:t>taxes</a:t>
            </a:r>
            <a:r>
              <a:rPr lang="sk-SK" dirty="0" smtClean="0"/>
              <a:t>, </a:t>
            </a:r>
            <a:r>
              <a:rPr lang="sk-SK" dirty="0" err="1" smtClean="0"/>
              <a:t>social</a:t>
            </a:r>
            <a:r>
              <a:rPr lang="sk-SK" dirty="0" smtClean="0"/>
              <a:t> and </a:t>
            </a:r>
            <a:r>
              <a:rPr lang="sk-SK" dirty="0" err="1" smtClean="0"/>
              <a:t>health</a:t>
            </a:r>
            <a:r>
              <a:rPr lang="sk-SK" dirty="0" smtClean="0"/>
              <a:t> </a:t>
            </a:r>
            <a:r>
              <a:rPr lang="sk-SK" dirty="0" err="1" smtClean="0"/>
              <a:t>contributions</a:t>
            </a:r>
            <a:r>
              <a:rPr lang="sk-SK" dirty="0" smtClean="0"/>
              <a:t>, </a:t>
            </a:r>
            <a:r>
              <a:rPr lang="sk-SK" dirty="0" err="1" smtClean="0"/>
              <a:t>turnovers</a:t>
            </a:r>
            <a:r>
              <a:rPr lang="sk-SK" dirty="0" smtClean="0"/>
              <a:t>, </a:t>
            </a:r>
            <a:r>
              <a:rPr lang="sk-SK" dirty="0" err="1" smtClean="0"/>
              <a:t>salaries</a:t>
            </a:r>
            <a:r>
              <a:rPr lang="sk-SK" dirty="0" smtClean="0"/>
              <a:t>, </a:t>
            </a:r>
            <a:r>
              <a:rPr lang="sk-SK" dirty="0" err="1" smtClean="0"/>
              <a:t>social</a:t>
            </a:r>
            <a:r>
              <a:rPr lang="sk-SK" dirty="0" smtClean="0"/>
              <a:t> </a:t>
            </a:r>
            <a:r>
              <a:rPr lang="sk-SK" dirty="0" err="1" smtClean="0"/>
              <a:t>benefits</a:t>
            </a:r>
            <a:r>
              <a:rPr lang="sk-SK" dirty="0" smtClean="0"/>
              <a:t> </a:t>
            </a:r>
            <a:r>
              <a:rPr lang="sk-SK" dirty="0" err="1" smtClean="0"/>
              <a:t>taken</a:t>
            </a:r>
            <a:r>
              <a:rPr lang="sk-SK" dirty="0" smtClean="0"/>
              <a:t>, </a:t>
            </a:r>
            <a:r>
              <a:rPr lang="sk-SK" dirty="0" err="1" smtClean="0"/>
              <a:t>costs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healthcare</a:t>
            </a:r>
            <a:r>
              <a:rPr lang="sk-SK" dirty="0" smtClean="0"/>
              <a:t>, </a:t>
            </a:r>
            <a:r>
              <a:rPr lang="sk-SK" dirty="0" err="1"/>
              <a:t>tax</a:t>
            </a:r>
            <a:r>
              <a:rPr lang="sk-SK" dirty="0"/>
              <a:t> </a:t>
            </a:r>
            <a:r>
              <a:rPr lang="sk-SK" dirty="0" err="1" smtClean="0"/>
              <a:t>declarations</a:t>
            </a:r>
            <a:r>
              <a:rPr lang="sk-SK" dirty="0" smtClean="0"/>
              <a:t>, </a:t>
            </a:r>
            <a:r>
              <a:rPr lang="sk-SK" dirty="0" err="1" smtClean="0"/>
              <a:t>etc</a:t>
            </a:r>
            <a:r>
              <a:rPr lang="sk-SK" dirty="0" smtClean="0"/>
              <a:t>.</a:t>
            </a:r>
          </a:p>
          <a:p>
            <a:r>
              <a:rPr lang="sk-SK" dirty="0" err="1" smtClean="0"/>
              <a:t>Inter-connecting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various</a:t>
            </a:r>
            <a:r>
              <a:rPr lang="sk-SK" dirty="0" smtClean="0"/>
              <a:t>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databases</a:t>
            </a:r>
            <a:r>
              <a:rPr lang="sk-SK" dirty="0" smtClean="0"/>
              <a:t>:</a:t>
            </a:r>
          </a:p>
          <a:p>
            <a:pPr lvl="1"/>
            <a:r>
              <a:rPr lang="sk-SK" dirty="0" err="1" smtClean="0"/>
              <a:t>Ministry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education</a:t>
            </a:r>
            <a:r>
              <a:rPr lang="sk-SK" dirty="0" smtClean="0"/>
              <a:t> (</a:t>
            </a:r>
            <a:r>
              <a:rPr lang="sk-SK" dirty="0" err="1" smtClean="0"/>
              <a:t>registries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students</a:t>
            </a:r>
            <a:r>
              <a:rPr lang="sk-SK" dirty="0" smtClean="0"/>
              <a:t>), </a:t>
            </a:r>
            <a:r>
              <a:rPr lang="sk-SK" dirty="0" err="1" smtClean="0"/>
              <a:t>Social</a:t>
            </a:r>
            <a:r>
              <a:rPr lang="sk-SK" dirty="0" smtClean="0"/>
              <a:t> </a:t>
            </a:r>
            <a:r>
              <a:rPr lang="sk-SK" dirty="0" err="1" smtClean="0"/>
              <a:t>Insurance</a:t>
            </a:r>
            <a:r>
              <a:rPr lang="sk-SK" dirty="0" smtClean="0"/>
              <a:t> </a:t>
            </a:r>
            <a:r>
              <a:rPr lang="sk-SK" dirty="0" err="1" smtClean="0"/>
              <a:t>Agency</a:t>
            </a:r>
            <a:r>
              <a:rPr lang="sk-SK" dirty="0" smtClean="0"/>
              <a:t> (</a:t>
            </a:r>
            <a:r>
              <a:rPr lang="sk-SK" dirty="0" err="1" smtClean="0"/>
              <a:t>tax</a:t>
            </a:r>
            <a:r>
              <a:rPr lang="sk-SK" dirty="0" smtClean="0"/>
              <a:t> base – </a:t>
            </a:r>
            <a:r>
              <a:rPr lang="sk-SK" dirty="0" err="1" smtClean="0"/>
              <a:t>salaries</a:t>
            </a:r>
            <a:r>
              <a:rPr lang="sk-SK" dirty="0" smtClean="0"/>
              <a:t>), </a:t>
            </a:r>
            <a:r>
              <a:rPr lang="sk-SK" dirty="0" err="1" smtClean="0"/>
              <a:t>Unemployment</a:t>
            </a:r>
            <a:r>
              <a:rPr lang="sk-SK" dirty="0" smtClean="0"/>
              <a:t> Office</a:t>
            </a:r>
          </a:p>
          <a:p>
            <a:pPr lvl="1"/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tenders</a:t>
            </a:r>
            <a:r>
              <a:rPr lang="sk-SK" dirty="0" smtClean="0"/>
              <a:t>,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contracts</a:t>
            </a:r>
            <a:endParaRPr lang="sk-SK" dirty="0"/>
          </a:p>
          <a:p>
            <a:r>
              <a:rPr lang="sk-SK" dirty="0" err="1" smtClean="0"/>
              <a:t>Data</a:t>
            </a:r>
            <a:r>
              <a:rPr lang="sk-SK" dirty="0" smtClean="0"/>
              <a:t> </a:t>
            </a:r>
            <a:r>
              <a:rPr lang="sk-SK" dirty="0" err="1" smtClean="0"/>
              <a:t>needed</a:t>
            </a:r>
            <a:r>
              <a:rPr lang="sk-SK" dirty="0" smtClean="0"/>
              <a:t> to </a:t>
            </a:r>
            <a:r>
              <a:rPr lang="sk-SK" dirty="0" err="1" smtClean="0"/>
              <a:t>assess</a:t>
            </a:r>
            <a:r>
              <a:rPr lang="sk-SK" dirty="0" smtClean="0"/>
              <a:t> </a:t>
            </a:r>
            <a:r>
              <a:rPr lang="sk-SK" dirty="0" err="1" smtClean="0"/>
              <a:t>quality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services</a:t>
            </a:r>
            <a:r>
              <a:rPr lang="sk-SK" dirty="0" smtClean="0"/>
              <a:t>:</a:t>
            </a:r>
          </a:p>
          <a:p>
            <a:pPr lvl="1"/>
            <a:r>
              <a:rPr lang="sk-SK" dirty="0" err="1" smtClean="0"/>
              <a:t>Provision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healthcare</a:t>
            </a:r>
            <a:r>
              <a:rPr lang="sk-SK" dirty="0" smtClean="0"/>
              <a:t>, </a:t>
            </a:r>
            <a:r>
              <a:rPr lang="sk-SK" dirty="0" err="1" smtClean="0"/>
              <a:t>education</a:t>
            </a:r>
            <a:r>
              <a:rPr lang="sk-SK" dirty="0" smtClean="0"/>
              <a:t>, </a:t>
            </a:r>
            <a:r>
              <a:rPr lang="sk-SK" dirty="0" err="1" smtClean="0"/>
              <a:t>justice</a:t>
            </a:r>
            <a:r>
              <a:rPr lang="sk-SK" dirty="0" smtClean="0"/>
              <a:t>, </a:t>
            </a:r>
            <a:r>
              <a:rPr lang="sk-SK" dirty="0" err="1" smtClean="0"/>
              <a:t>etc</a:t>
            </a:r>
            <a:r>
              <a:rPr lang="sk-SK" dirty="0" smtClean="0"/>
              <a:t>.</a:t>
            </a:r>
          </a:p>
          <a:p>
            <a:r>
              <a:rPr lang="sk-SK" dirty="0" smtClean="0"/>
              <a:t>And </a:t>
            </a:r>
            <a:r>
              <a:rPr lang="sk-SK" dirty="0" err="1" smtClean="0"/>
              <a:t>much</a:t>
            </a:r>
            <a:r>
              <a:rPr lang="sk-SK" dirty="0" smtClean="0"/>
              <a:t> more... </a:t>
            </a:r>
          </a:p>
          <a:p>
            <a:pPr lvl="1"/>
            <a:r>
              <a:rPr lang="sk-SK" dirty="0" err="1"/>
              <a:t>Unanimous</a:t>
            </a:r>
            <a:r>
              <a:rPr lang="sk-SK" dirty="0"/>
              <a:t> </a:t>
            </a:r>
            <a:r>
              <a:rPr lang="sk-SK" dirty="0" smtClean="0"/>
              <a:t>VAT </a:t>
            </a:r>
            <a:r>
              <a:rPr lang="sk-SK" dirty="0" err="1"/>
              <a:t>returns</a:t>
            </a:r>
            <a:r>
              <a:rPr lang="sk-SK" dirty="0"/>
              <a:t>: to </a:t>
            </a:r>
            <a:r>
              <a:rPr lang="sk-SK" dirty="0" err="1"/>
              <a:t>be</a:t>
            </a:r>
            <a:r>
              <a:rPr lang="sk-SK" dirty="0"/>
              <a:t> </a:t>
            </a:r>
            <a:r>
              <a:rPr lang="sk-SK" dirty="0" err="1"/>
              <a:t>published</a:t>
            </a:r>
            <a:r>
              <a:rPr lang="sk-SK" dirty="0"/>
              <a:t> </a:t>
            </a:r>
            <a:r>
              <a:rPr lang="sk-SK" dirty="0" err="1"/>
              <a:t>soon</a:t>
            </a:r>
            <a:endParaRPr lang="sk-SK" dirty="0"/>
          </a:p>
          <a:p>
            <a:pPr lvl="1"/>
            <a:r>
              <a:rPr lang="sk-SK" dirty="0" err="1" smtClean="0"/>
              <a:t>Traffic</a:t>
            </a:r>
            <a:r>
              <a:rPr lang="sk-SK" dirty="0" smtClean="0"/>
              <a:t> </a:t>
            </a:r>
            <a:r>
              <a:rPr lang="sk-SK" dirty="0" err="1" smtClean="0"/>
              <a:t>intensity</a:t>
            </a:r>
            <a:r>
              <a:rPr lang="sk-SK" dirty="0" smtClean="0"/>
              <a:t>; </a:t>
            </a:r>
            <a:r>
              <a:rPr lang="sk-SK" dirty="0" err="1" smtClean="0"/>
              <a:t>Highway</a:t>
            </a:r>
            <a:r>
              <a:rPr lang="sk-SK" dirty="0" smtClean="0"/>
              <a:t> </a:t>
            </a:r>
            <a:r>
              <a:rPr lang="sk-SK" dirty="0" err="1" smtClean="0"/>
              <a:t>land-aquisition</a:t>
            </a:r>
            <a:r>
              <a:rPr lang="sk-SK" dirty="0" smtClean="0"/>
              <a:t> </a:t>
            </a:r>
            <a:r>
              <a:rPr lang="sk-SK" dirty="0" err="1" smtClean="0"/>
              <a:t>contracts</a:t>
            </a:r>
            <a:endParaRPr lang="sk-SK" dirty="0" smtClean="0"/>
          </a:p>
          <a:p>
            <a:pPr lvl="1"/>
            <a:r>
              <a:rPr lang="sk-SK" dirty="0" err="1" smtClean="0"/>
              <a:t>Centralized</a:t>
            </a:r>
            <a:r>
              <a:rPr lang="sk-SK" dirty="0" smtClean="0"/>
              <a:t> </a:t>
            </a:r>
            <a:r>
              <a:rPr lang="sk-SK" dirty="0" err="1" smtClean="0"/>
              <a:t>publishing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Local</a:t>
            </a:r>
            <a:r>
              <a:rPr lang="sk-SK" dirty="0" smtClean="0"/>
              <a:t> </a:t>
            </a:r>
            <a:r>
              <a:rPr lang="sk-SK" dirty="0" err="1" smtClean="0"/>
              <a:t>Governments</a:t>
            </a:r>
            <a:r>
              <a:rPr lang="sk-SK" dirty="0" smtClean="0"/>
              <a:t> </a:t>
            </a:r>
            <a:r>
              <a:rPr lang="sk-SK" dirty="0" err="1" smtClean="0"/>
              <a:t>contracts</a:t>
            </a:r>
            <a:endParaRPr lang="sk-SK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9996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Some</a:t>
            </a:r>
            <a:r>
              <a:rPr lang="sk-SK" b="1" dirty="0" smtClean="0"/>
              <a:t> </a:t>
            </a:r>
            <a:r>
              <a:rPr lang="sk-SK" b="1" dirty="0" err="1" smtClean="0"/>
              <a:t>examples</a:t>
            </a:r>
            <a:endParaRPr lang="en-US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412776"/>
            <a:ext cx="6192577" cy="5218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8958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980728"/>
            <a:ext cx="8424935" cy="51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1066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3"/>
            <a:ext cx="8359010" cy="6292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43992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4664"/>
            <a:ext cx="8304609" cy="6096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35068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019" y="764704"/>
            <a:ext cx="8679094" cy="54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432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8480486" cy="6522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4766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25384"/>
            <a:ext cx="8791729" cy="5713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0255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20688"/>
            <a:ext cx="8381578" cy="579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2784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04664"/>
            <a:ext cx="7782257" cy="61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6349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132856"/>
            <a:ext cx="8229600" cy="1143000"/>
          </a:xfrm>
        </p:spPr>
        <p:txBody>
          <a:bodyPr/>
          <a:lstStyle/>
          <a:p>
            <a:r>
              <a:rPr lang="sk-SK" b="1" dirty="0" err="1" smtClean="0"/>
              <a:t>Time</a:t>
            </a:r>
            <a:r>
              <a:rPr lang="sk-SK" b="1" dirty="0" smtClean="0"/>
              <a:t> </a:t>
            </a:r>
            <a:r>
              <a:rPr lang="sk-SK" b="1" dirty="0" err="1" smtClean="0"/>
              <a:t>for</a:t>
            </a:r>
            <a:r>
              <a:rPr lang="sk-SK" b="1" dirty="0" smtClean="0"/>
              <a:t> </a:t>
            </a:r>
            <a:r>
              <a:rPr lang="sk-SK" b="1" dirty="0" err="1" smtClean="0"/>
              <a:t>discussion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559335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sk-SK" b="1" dirty="0" err="1" smtClean="0"/>
              <a:t>Session</a:t>
            </a:r>
            <a:r>
              <a:rPr lang="sk-SK" b="1" dirty="0" smtClean="0"/>
              <a:t> 3: </a:t>
            </a:r>
            <a:br>
              <a:rPr lang="sk-SK" b="1" dirty="0" smtClean="0"/>
            </a:br>
            <a:r>
              <a:rPr lang="en-US" b="1" dirty="0" smtClean="0"/>
              <a:t>INEKO </a:t>
            </a:r>
            <a:r>
              <a:rPr lang="en-US" b="1" dirty="0"/>
              <a:t>projects </a:t>
            </a:r>
            <a:r>
              <a:rPr lang="en-US" b="1" dirty="0" smtClean="0"/>
              <a:t>in </a:t>
            </a:r>
            <a:r>
              <a:rPr lang="en-US" b="1" dirty="0"/>
              <a:t>Slovakia</a:t>
            </a:r>
            <a:r>
              <a:rPr lang="sk-SK" b="1" dirty="0"/>
              <a:t/>
            </a:r>
            <a:br>
              <a:rPr lang="sk-SK" b="1" dirty="0"/>
            </a:br>
            <a:endParaRPr lang="en-US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3886200"/>
            <a:ext cx="7016824" cy="2423120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en-US" dirty="0">
                <a:solidFill>
                  <a:schemeClr val="tx1"/>
                </a:solidFill>
              </a:rPr>
              <a:t>INEKO projects aimed to increase efficiency in local governments, education, health care and transport in </a:t>
            </a:r>
            <a:r>
              <a:rPr lang="en-US" dirty="0" smtClean="0">
                <a:solidFill>
                  <a:schemeClr val="tx1"/>
                </a:solidFill>
              </a:rPr>
              <a:t>Slovakia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endParaRPr lang="sk-SK" dirty="0">
              <a:solidFill>
                <a:schemeClr val="tx1"/>
              </a:solidFill>
            </a:endParaRPr>
          </a:p>
          <a:p>
            <a:pPr algn="r"/>
            <a:r>
              <a:rPr lang="sk-SK" sz="2400" dirty="0">
                <a:solidFill>
                  <a:schemeClr val="tx1"/>
                </a:solidFill>
              </a:rPr>
              <a:t>Peter </a:t>
            </a:r>
            <a:r>
              <a:rPr lang="sk-SK" sz="2400" dirty="0" err="1">
                <a:solidFill>
                  <a:schemeClr val="tx1"/>
                </a:solidFill>
              </a:rPr>
              <a:t>Golias</a:t>
            </a:r>
            <a:r>
              <a:rPr lang="sk-SK" sz="2400" dirty="0">
                <a:solidFill>
                  <a:schemeClr val="tx1"/>
                </a:solidFill>
              </a:rPr>
              <a:t>, INEKO </a:t>
            </a:r>
            <a:r>
              <a:rPr lang="sk-SK" sz="2400" dirty="0" err="1">
                <a:solidFill>
                  <a:schemeClr val="tx1"/>
                </a:solidFill>
              </a:rPr>
              <a:t>Director</a:t>
            </a:r>
            <a:endParaRPr lang="sk-SK" sz="2400" dirty="0">
              <a:solidFill>
                <a:schemeClr val="tx1"/>
              </a:solidFill>
            </a:endParaRPr>
          </a:p>
          <a:p>
            <a:pPr algn="r"/>
            <a:r>
              <a:rPr lang="sk-SK" sz="2400" dirty="0">
                <a:solidFill>
                  <a:schemeClr val="tx1"/>
                </a:solidFill>
              </a:rPr>
              <a:t>September 15th 2017, </a:t>
            </a:r>
            <a:r>
              <a:rPr lang="en-US" sz="2400" dirty="0" smtClean="0">
                <a:solidFill>
                  <a:schemeClr val="tx1"/>
                </a:solidFill>
              </a:rPr>
              <a:t>1</a:t>
            </a:r>
            <a:r>
              <a:rPr lang="sk-SK" sz="2400" dirty="0" smtClean="0">
                <a:solidFill>
                  <a:schemeClr val="tx1"/>
                </a:solidFill>
              </a:rPr>
              <a:t>:</a:t>
            </a:r>
            <a:r>
              <a:rPr lang="en-US" sz="2400" dirty="0" smtClean="0">
                <a:solidFill>
                  <a:schemeClr val="tx1"/>
                </a:solidFill>
              </a:rPr>
              <a:t>30-3</a:t>
            </a:r>
            <a:r>
              <a:rPr lang="sk-SK" sz="2400" dirty="0" smtClean="0">
                <a:solidFill>
                  <a:schemeClr val="tx1"/>
                </a:solidFill>
              </a:rPr>
              <a:t>:</a:t>
            </a:r>
            <a:r>
              <a:rPr lang="en-US" sz="2400" dirty="0" smtClean="0">
                <a:solidFill>
                  <a:schemeClr val="tx1"/>
                </a:solidFill>
              </a:rPr>
              <a:t>00 </a:t>
            </a:r>
            <a:r>
              <a:rPr lang="sk-SK" sz="2400" dirty="0">
                <a:solidFill>
                  <a:schemeClr val="tx1"/>
                </a:solidFill>
              </a:rPr>
              <a:t>p</a:t>
            </a:r>
            <a:r>
              <a:rPr lang="en-US" sz="2400" dirty="0">
                <a:solidFill>
                  <a:schemeClr val="tx1"/>
                </a:solidFill>
              </a:rPr>
              <a:t>m</a:t>
            </a:r>
            <a:endParaRPr lang="sk-SK" sz="24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04664"/>
            <a:ext cx="2382590" cy="940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3302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Local</a:t>
            </a:r>
            <a:r>
              <a:rPr lang="sk-SK" b="1" dirty="0" smtClean="0"/>
              <a:t> </a:t>
            </a:r>
            <a:r>
              <a:rPr lang="sk-SK" b="1" dirty="0" err="1" smtClean="0"/>
              <a:t>governments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1"/>
            <a:ext cx="8003232" cy="4493096"/>
          </a:xfrm>
        </p:spPr>
        <p:txBody>
          <a:bodyPr>
            <a:normAutofit fontScale="85000" lnSpcReduction="10000"/>
          </a:bodyPr>
          <a:lstStyle/>
          <a:p>
            <a:r>
              <a:rPr lang="sk-SK" dirty="0" err="1" smtClean="0"/>
              <a:t>Since</a:t>
            </a:r>
            <a:r>
              <a:rPr lang="sk-SK" dirty="0" smtClean="0"/>
              <a:t> 2012: INEKO </a:t>
            </a:r>
            <a:r>
              <a:rPr lang="sk-SK" dirty="0" err="1" smtClean="0"/>
              <a:t>portal</a:t>
            </a:r>
            <a:r>
              <a:rPr lang="sk-SK" dirty="0" smtClean="0"/>
              <a:t> </a:t>
            </a:r>
            <a:r>
              <a:rPr lang="sk-SK" dirty="0" err="1" smtClean="0"/>
              <a:t>computing</a:t>
            </a:r>
            <a:r>
              <a:rPr lang="sk-SK" dirty="0" smtClean="0"/>
              <a:t> </a:t>
            </a:r>
            <a:r>
              <a:rPr lang="sk-SK" dirty="0" err="1" smtClean="0"/>
              <a:t>financial</a:t>
            </a:r>
            <a:r>
              <a:rPr lang="sk-SK" dirty="0" smtClean="0"/>
              <a:t> </a:t>
            </a:r>
            <a:r>
              <a:rPr lang="sk-SK" dirty="0" err="1" smtClean="0"/>
              <a:t>health</a:t>
            </a:r>
            <a:r>
              <a:rPr lang="sk-SK" dirty="0" smtClean="0"/>
              <a:t> of </a:t>
            </a:r>
            <a:r>
              <a:rPr lang="sk-SK" dirty="0" err="1" smtClean="0"/>
              <a:t>all</a:t>
            </a:r>
            <a:r>
              <a:rPr lang="sk-SK" dirty="0" smtClean="0"/>
              <a:t> </a:t>
            </a:r>
            <a:r>
              <a:rPr lang="sk-SK" dirty="0" err="1" smtClean="0"/>
              <a:t>municipalities</a:t>
            </a:r>
            <a:r>
              <a:rPr lang="sk-SK" dirty="0" smtClean="0"/>
              <a:t> and </a:t>
            </a:r>
            <a:r>
              <a:rPr lang="sk-SK" dirty="0" err="1" smtClean="0"/>
              <a:t>regions</a:t>
            </a:r>
            <a:r>
              <a:rPr lang="sk-SK" dirty="0" smtClean="0"/>
              <a:t>: </a:t>
            </a:r>
            <a:r>
              <a:rPr lang="en-US" dirty="0">
                <a:hlinkClick r:id="rId2"/>
              </a:rPr>
              <a:t>http://www.hospodarenieobci.sk</a:t>
            </a:r>
            <a:r>
              <a:rPr lang="en-US" dirty="0" smtClean="0">
                <a:hlinkClick r:id="rId2"/>
              </a:rPr>
              <a:t>/</a:t>
            </a:r>
            <a:r>
              <a:rPr lang="sk-SK" dirty="0" smtClean="0"/>
              <a:t> </a:t>
            </a:r>
          </a:p>
          <a:p>
            <a:r>
              <a:rPr lang="sk-SK" dirty="0" err="1" smtClean="0"/>
              <a:t>Data</a:t>
            </a:r>
            <a:r>
              <a:rPr lang="sk-SK" dirty="0" smtClean="0"/>
              <a:t> </a:t>
            </a:r>
            <a:r>
              <a:rPr lang="sk-SK" dirty="0" err="1" smtClean="0"/>
              <a:t>taken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MoF</a:t>
            </a:r>
            <a:r>
              <a:rPr lang="sk-SK" dirty="0" smtClean="0"/>
              <a:t> </a:t>
            </a:r>
            <a:r>
              <a:rPr lang="sk-SK" dirty="0" err="1" smtClean="0"/>
              <a:t>Data</a:t>
            </a:r>
            <a:r>
              <a:rPr lang="sk-SK" dirty="0" smtClean="0"/>
              <a:t> Centre</a:t>
            </a:r>
          </a:p>
          <a:p>
            <a:r>
              <a:rPr lang="sk-SK" dirty="0" smtClean="0"/>
              <a:t>Major </a:t>
            </a:r>
            <a:r>
              <a:rPr lang="sk-SK" dirty="0" err="1" smtClean="0"/>
              <a:t>developments</a:t>
            </a:r>
            <a:r>
              <a:rPr lang="sk-SK" dirty="0" smtClean="0"/>
              <a:t>/</a:t>
            </a:r>
            <a:r>
              <a:rPr lang="sk-SK" dirty="0" err="1" smtClean="0"/>
              <a:t>impact</a:t>
            </a:r>
            <a:r>
              <a:rPr lang="sk-SK" dirty="0" smtClean="0"/>
              <a:t>:</a:t>
            </a:r>
          </a:p>
          <a:p>
            <a:pPr lvl="1"/>
            <a:r>
              <a:rPr lang="sk-SK" dirty="0" err="1" smtClean="0"/>
              <a:t>Intensive</a:t>
            </a:r>
            <a:r>
              <a:rPr lang="sk-SK" dirty="0" smtClean="0"/>
              <a:t>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attention</a:t>
            </a:r>
            <a:r>
              <a:rPr lang="sk-SK" dirty="0" smtClean="0"/>
              <a:t> and </a:t>
            </a:r>
            <a:r>
              <a:rPr lang="sk-SK" dirty="0" err="1" smtClean="0"/>
              <a:t>pressure</a:t>
            </a:r>
            <a:r>
              <a:rPr lang="sk-SK" dirty="0" smtClean="0"/>
              <a:t> to </a:t>
            </a:r>
            <a:r>
              <a:rPr lang="sk-SK" dirty="0" err="1" smtClean="0"/>
              <a:t>govern</a:t>
            </a:r>
            <a:r>
              <a:rPr lang="sk-SK" dirty="0" smtClean="0"/>
              <a:t> </a:t>
            </a:r>
            <a:r>
              <a:rPr lang="sk-SK" dirty="0" err="1" smtClean="0"/>
              <a:t>finances</a:t>
            </a:r>
            <a:r>
              <a:rPr lang="sk-SK" dirty="0" smtClean="0"/>
              <a:t> of </a:t>
            </a:r>
            <a:r>
              <a:rPr lang="sk-SK" dirty="0" err="1" smtClean="0"/>
              <a:t>local</a:t>
            </a:r>
            <a:r>
              <a:rPr lang="sk-SK" dirty="0" smtClean="0"/>
              <a:t> </a:t>
            </a:r>
            <a:r>
              <a:rPr lang="sk-SK" dirty="0" err="1" smtClean="0"/>
              <a:t>Gvts</a:t>
            </a:r>
            <a:r>
              <a:rPr lang="sk-SK" dirty="0" smtClean="0"/>
              <a:t> </a:t>
            </a:r>
            <a:r>
              <a:rPr lang="sk-SK" dirty="0" err="1" smtClean="0"/>
              <a:t>responsibly</a:t>
            </a:r>
            <a:r>
              <a:rPr lang="sk-SK" dirty="0" smtClean="0"/>
              <a:t>; and to </a:t>
            </a:r>
            <a:r>
              <a:rPr lang="sk-SK" dirty="0" err="1" smtClean="0"/>
              <a:t>correct</a:t>
            </a:r>
            <a:r>
              <a:rPr lang="sk-SK" dirty="0" smtClean="0"/>
              <a:t> </a:t>
            </a:r>
            <a:r>
              <a:rPr lang="sk-SK" dirty="0" err="1" smtClean="0"/>
              <a:t>data</a:t>
            </a:r>
            <a:endParaRPr lang="sk-SK" dirty="0" smtClean="0"/>
          </a:p>
          <a:p>
            <a:pPr lvl="1"/>
            <a:r>
              <a:rPr lang="sk-SK" dirty="0" smtClean="0"/>
              <a:t>New </a:t>
            </a:r>
            <a:r>
              <a:rPr lang="sk-SK" dirty="0" err="1" smtClean="0"/>
              <a:t>legal</a:t>
            </a:r>
            <a:r>
              <a:rPr lang="sk-SK" dirty="0" smtClean="0"/>
              <a:t> </a:t>
            </a:r>
            <a:r>
              <a:rPr lang="sk-SK" dirty="0" err="1" smtClean="0"/>
              <a:t>constraints</a:t>
            </a:r>
            <a:r>
              <a:rPr lang="sk-SK" dirty="0" smtClean="0"/>
              <a:t> (penalty, </a:t>
            </a:r>
            <a:r>
              <a:rPr lang="sk-SK" dirty="0" err="1" smtClean="0"/>
              <a:t>debt</a:t>
            </a:r>
            <a:r>
              <a:rPr lang="sk-SK" dirty="0" smtClean="0"/>
              <a:t> </a:t>
            </a:r>
            <a:r>
              <a:rPr lang="sk-SK" dirty="0" err="1" smtClean="0"/>
              <a:t>brakes</a:t>
            </a:r>
            <a:r>
              <a:rPr lang="sk-SK" dirty="0" smtClean="0"/>
              <a:t>, more </a:t>
            </a:r>
            <a:r>
              <a:rPr lang="sk-SK" dirty="0" err="1" smtClean="0"/>
              <a:t>strict</a:t>
            </a:r>
            <a:r>
              <a:rPr lang="sk-SK" dirty="0" smtClean="0"/>
              <a:t> </a:t>
            </a:r>
            <a:r>
              <a:rPr lang="sk-SK" dirty="0" err="1" smtClean="0"/>
              <a:t>rules</a:t>
            </a:r>
            <a:r>
              <a:rPr lang="sk-SK" dirty="0" smtClean="0"/>
              <a:t> on </a:t>
            </a:r>
            <a:r>
              <a:rPr lang="sk-SK" dirty="0" err="1" smtClean="0"/>
              <a:t>hidden</a:t>
            </a:r>
            <a:r>
              <a:rPr lang="sk-SK" dirty="0" smtClean="0"/>
              <a:t> </a:t>
            </a:r>
            <a:r>
              <a:rPr lang="sk-SK" dirty="0" err="1" smtClean="0"/>
              <a:t>debt</a:t>
            </a:r>
            <a:r>
              <a:rPr lang="sk-SK" dirty="0" smtClean="0"/>
              <a:t>)</a:t>
            </a:r>
          </a:p>
          <a:p>
            <a:pPr lvl="1"/>
            <a:r>
              <a:rPr lang="sk-SK" dirty="0" err="1" smtClean="0"/>
              <a:t>Fiscal</a:t>
            </a:r>
            <a:r>
              <a:rPr lang="sk-SK" dirty="0" smtClean="0"/>
              <a:t> </a:t>
            </a:r>
            <a:r>
              <a:rPr lang="sk-SK" dirty="0" err="1" smtClean="0"/>
              <a:t>stabilization</a:t>
            </a:r>
            <a:r>
              <a:rPr lang="sk-SK" dirty="0" smtClean="0"/>
              <a:t> of </a:t>
            </a:r>
            <a:r>
              <a:rPr lang="sk-SK" dirty="0" err="1" smtClean="0"/>
              <a:t>local</a:t>
            </a:r>
            <a:r>
              <a:rPr lang="sk-SK" dirty="0" smtClean="0"/>
              <a:t> </a:t>
            </a:r>
            <a:r>
              <a:rPr lang="sk-SK" dirty="0" err="1" smtClean="0"/>
              <a:t>Gvts</a:t>
            </a:r>
            <a:endParaRPr lang="sk-SK" dirty="0" smtClean="0"/>
          </a:p>
          <a:p>
            <a:r>
              <a:rPr lang="sk-SK" dirty="0" err="1" smtClean="0"/>
              <a:t>Plans</a:t>
            </a:r>
            <a:r>
              <a:rPr lang="sk-SK" dirty="0" smtClean="0"/>
              <a:t>: </a:t>
            </a:r>
            <a:r>
              <a:rPr lang="sk-SK" dirty="0" err="1" smtClean="0"/>
              <a:t>Adding</a:t>
            </a:r>
            <a:r>
              <a:rPr lang="sk-SK" dirty="0" smtClean="0"/>
              <a:t> </a:t>
            </a:r>
            <a:r>
              <a:rPr lang="sk-SK" dirty="0" err="1" smtClean="0"/>
              <a:t>detailed</a:t>
            </a:r>
            <a:r>
              <a:rPr lang="sk-SK" dirty="0" smtClean="0"/>
              <a:t> </a:t>
            </a:r>
            <a:r>
              <a:rPr lang="sk-SK" dirty="0" err="1" smtClean="0"/>
              <a:t>budget</a:t>
            </a:r>
            <a:r>
              <a:rPr lang="sk-SK" dirty="0" smtClean="0"/>
              <a:t> and </a:t>
            </a:r>
            <a:r>
              <a:rPr lang="sk-SK" dirty="0" err="1" smtClean="0"/>
              <a:t>balance</a:t>
            </a:r>
            <a:r>
              <a:rPr lang="sk-SK" dirty="0" smtClean="0"/>
              <a:t> </a:t>
            </a:r>
            <a:r>
              <a:rPr lang="sk-SK" dirty="0" err="1" smtClean="0"/>
              <a:t>sheet</a:t>
            </a:r>
            <a:r>
              <a:rPr lang="sk-SK" dirty="0" smtClean="0"/>
              <a:t> </a:t>
            </a:r>
            <a:r>
              <a:rPr lang="sk-SK" dirty="0" err="1" smtClean="0"/>
              <a:t>data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960437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14833"/>
            <a:ext cx="7533902" cy="637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062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1" y="188640"/>
            <a:ext cx="7595053" cy="6421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1137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8693649" cy="5851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6132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Financial</a:t>
            </a:r>
            <a:r>
              <a:rPr lang="sk-SK" b="1" dirty="0" smtClean="0"/>
              <a:t> </a:t>
            </a:r>
            <a:r>
              <a:rPr lang="sk-SK" b="1" dirty="0" err="1" smtClean="0"/>
              <a:t>health</a:t>
            </a:r>
            <a:r>
              <a:rPr lang="sk-SK" b="1" dirty="0" smtClean="0"/>
              <a:t> </a:t>
            </a:r>
            <a:r>
              <a:rPr lang="sk-SK" b="1" dirty="0" err="1" smtClean="0"/>
              <a:t>indicators</a:t>
            </a:r>
            <a:endParaRPr lang="en-US" dirty="0"/>
          </a:p>
        </p:txBody>
      </p:sp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6065804"/>
              </p:ext>
            </p:extLst>
          </p:nvPr>
        </p:nvGraphicFramePr>
        <p:xfrm>
          <a:off x="467544" y="1397000"/>
          <a:ext cx="8208912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298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90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Indicators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entering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final</a:t>
                      </a:r>
                      <a:r>
                        <a:rPr lang="sk-SK" dirty="0" smtClean="0"/>
                        <a:t> rating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err="1" smtClean="0"/>
                        <a:t>Weight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Overall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debt</a:t>
                      </a:r>
                      <a:r>
                        <a:rPr lang="sk-SK" dirty="0" smtClean="0"/>
                        <a:t> over </a:t>
                      </a:r>
                      <a:r>
                        <a:rPr lang="sk-SK" dirty="0" err="1" smtClean="0"/>
                        <a:t>current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revenues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Debt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service</a:t>
                      </a:r>
                      <a:r>
                        <a:rPr lang="sk-SK" dirty="0" smtClean="0"/>
                        <a:t> (</a:t>
                      </a:r>
                      <a:r>
                        <a:rPr lang="sk-SK" dirty="0" err="1" smtClean="0"/>
                        <a:t>interest</a:t>
                      </a:r>
                      <a:r>
                        <a:rPr lang="sk-SK" dirty="0" smtClean="0"/>
                        <a:t> plus </a:t>
                      </a:r>
                      <a:r>
                        <a:rPr lang="sk-SK" dirty="0" err="1" smtClean="0"/>
                        <a:t>principle</a:t>
                      </a:r>
                      <a:r>
                        <a:rPr lang="sk-SK" dirty="0" smtClean="0"/>
                        <a:t>) over </a:t>
                      </a:r>
                      <a:r>
                        <a:rPr lang="sk-SK" dirty="0" err="1" smtClean="0"/>
                        <a:t>current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revenues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Current</a:t>
                      </a:r>
                      <a:r>
                        <a:rPr lang="sk-SK" dirty="0" smtClean="0"/>
                        <a:t> and </a:t>
                      </a:r>
                      <a:r>
                        <a:rPr lang="sk-SK" dirty="0" err="1" smtClean="0"/>
                        <a:t>capital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account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balance</a:t>
                      </a:r>
                      <a:r>
                        <a:rPr lang="sk-SK" dirty="0" smtClean="0"/>
                        <a:t> over </a:t>
                      </a:r>
                      <a:r>
                        <a:rPr lang="sk-SK" dirty="0" err="1" smtClean="0"/>
                        <a:t>current</a:t>
                      </a:r>
                      <a:r>
                        <a:rPr lang="sk-SK" dirty="0" smtClean="0"/>
                        <a:t> and </a:t>
                      </a:r>
                      <a:r>
                        <a:rPr lang="sk-SK" dirty="0" err="1" smtClean="0"/>
                        <a:t>capital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revenues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Liabilities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overdue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at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least</a:t>
                      </a:r>
                      <a:r>
                        <a:rPr lang="sk-SK" dirty="0" smtClean="0"/>
                        <a:t> 60 </a:t>
                      </a:r>
                      <a:r>
                        <a:rPr lang="sk-SK" dirty="0" err="1" smtClean="0"/>
                        <a:t>days</a:t>
                      </a:r>
                      <a:r>
                        <a:rPr lang="sk-SK" dirty="0" smtClean="0"/>
                        <a:t> over </a:t>
                      </a:r>
                      <a:r>
                        <a:rPr lang="sk-SK" dirty="0" err="1" smtClean="0"/>
                        <a:t>current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revenues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Immediate</a:t>
                      </a:r>
                      <a:r>
                        <a:rPr lang="sk-SK" baseline="0" dirty="0" smtClean="0"/>
                        <a:t> </a:t>
                      </a:r>
                      <a:r>
                        <a:rPr lang="sk-SK" baseline="0" dirty="0" err="1" smtClean="0"/>
                        <a:t>liquidity</a:t>
                      </a:r>
                      <a:r>
                        <a:rPr lang="sk-SK" baseline="0" dirty="0" smtClean="0"/>
                        <a:t> on </a:t>
                      </a:r>
                      <a:r>
                        <a:rPr lang="sk-SK" baseline="0" dirty="0" err="1" smtClean="0"/>
                        <a:t>financial</a:t>
                      </a:r>
                      <a:r>
                        <a:rPr lang="sk-SK" baseline="0" dirty="0" smtClean="0"/>
                        <a:t> </a:t>
                      </a:r>
                      <a:r>
                        <a:rPr lang="sk-SK" baseline="0" dirty="0" err="1" smtClean="0"/>
                        <a:t>accounts</a:t>
                      </a:r>
                      <a:r>
                        <a:rPr lang="sk-SK" baseline="0" dirty="0" smtClean="0"/>
                        <a:t> over </a:t>
                      </a:r>
                      <a:r>
                        <a:rPr lang="sk-SK" baseline="0" dirty="0" err="1" smtClean="0"/>
                        <a:t>short-term</a:t>
                      </a:r>
                      <a:r>
                        <a:rPr lang="sk-SK" baseline="0" dirty="0" smtClean="0"/>
                        <a:t> </a:t>
                      </a:r>
                      <a:r>
                        <a:rPr lang="sk-SK" baseline="0" dirty="0" err="1" smtClean="0"/>
                        <a:t>liabilities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BlokTextu 4"/>
          <p:cNvSpPr txBox="1"/>
          <p:nvPr/>
        </p:nvSpPr>
        <p:spPr>
          <a:xfrm>
            <a:off x="827584" y="4005064"/>
            <a:ext cx="76328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k-SK" dirty="0" err="1" smtClean="0"/>
              <a:t>All</a:t>
            </a:r>
            <a:r>
              <a:rPr lang="sk-SK" dirty="0" smtClean="0"/>
              <a:t> </a:t>
            </a:r>
            <a:r>
              <a:rPr lang="sk-SK" dirty="0" err="1" smtClean="0"/>
              <a:t>indicators</a:t>
            </a:r>
            <a:r>
              <a:rPr lang="sk-SK" dirty="0" smtClean="0"/>
              <a:t> are </a:t>
            </a:r>
            <a:r>
              <a:rPr lang="sk-SK" dirty="0" err="1" smtClean="0"/>
              <a:t>transformed</a:t>
            </a:r>
            <a:r>
              <a:rPr lang="sk-SK" dirty="0" smtClean="0"/>
              <a:t> to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scale</a:t>
            </a:r>
            <a:r>
              <a:rPr lang="sk-SK" dirty="0" smtClean="0"/>
              <a:t> {0, 6}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k-SK" dirty="0" err="1" smtClean="0"/>
              <a:t>Overall</a:t>
            </a:r>
            <a:r>
              <a:rPr lang="sk-SK" dirty="0" smtClean="0"/>
              <a:t> </a:t>
            </a:r>
            <a:r>
              <a:rPr lang="sk-SK" dirty="0" err="1" smtClean="0"/>
              <a:t>debt</a:t>
            </a:r>
            <a:r>
              <a:rPr lang="sk-SK" dirty="0" smtClean="0"/>
              <a:t> </a:t>
            </a:r>
            <a:r>
              <a:rPr lang="sk-SK" dirty="0" err="1" smtClean="0"/>
              <a:t>is</a:t>
            </a:r>
            <a:r>
              <a:rPr lang="sk-SK" dirty="0" smtClean="0"/>
              <a:t> </a:t>
            </a:r>
            <a:r>
              <a:rPr lang="sk-SK" dirty="0" err="1" smtClean="0"/>
              <a:t>computed</a:t>
            </a:r>
            <a:r>
              <a:rPr lang="sk-SK" dirty="0" smtClean="0"/>
              <a:t> </a:t>
            </a:r>
            <a:r>
              <a:rPr lang="sk-SK" dirty="0" err="1" smtClean="0"/>
              <a:t>based</a:t>
            </a:r>
            <a:r>
              <a:rPr lang="sk-SK" dirty="0" smtClean="0"/>
              <a:t> on </a:t>
            </a:r>
            <a:r>
              <a:rPr lang="sk-SK" dirty="0" err="1" smtClean="0"/>
              <a:t>data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most </a:t>
            </a:r>
            <a:r>
              <a:rPr lang="sk-SK" dirty="0" err="1" smtClean="0"/>
              <a:t>recent</a:t>
            </a:r>
            <a:r>
              <a:rPr lang="sk-SK" dirty="0" smtClean="0"/>
              <a:t> </a:t>
            </a:r>
            <a:r>
              <a:rPr lang="sk-SK" dirty="0" err="1" smtClean="0"/>
              <a:t>year</a:t>
            </a:r>
            <a:endParaRPr lang="sk-SK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k-SK" dirty="0" err="1" smtClean="0"/>
              <a:t>Other</a:t>
            </a:r>
            <a:r>
              <a:rPr lang="sk-SK" dirty="0" smtClean="0"/>
              <a:t> </a:t>
            </a:r>
            <a:r>
              <a:rPr lang="sk-SK" dirty="0" err="1" smtClean="0"/>
              <a:t>four</a:t>
            </a:r>
            <a:r>
              <a:rPr lang="sk-SK" dirty="0" smtClean="0"/>
              <a:t> </a:t>
            </a:r>
            <a:r>
              <a:rPr lang="sk-SK" dirty="0" err="1" smtClean="0"/>
              <a:t>indicators</a:t>
            </a:r>
            <a:r>
              <a:rPr lang="sk-SK" dirty="0" smtClean="0"/>
              <a:t> are </a:t>
            </a:r>
            <a:r>
              <a:rPr lang="sk-SK" dirty="0" err="1" smtClean="0"/>
              <a:t>computed</a:t>
            </a:r>
            <a:r>
              <a:rPr lang="sk-SK" dirty="0" smtClean="0"/>
              <a:t> </a:t>
            </a:r>
            <a:r>
              <a:rPr lang="sk-SK" dirty="0" err="1" smtClean="0"/>
              <a:t>based</a:t>
            </a:r>
            <a:r>
              <a:rPr lang="sk-SK" dirty="0" smtClean="0"/>
              <a:t> on </a:t>
            </a:r>
            <a:r>
              <a:rPr lang="sk-SK" dirty="0" err="1" smtClean="0"/>
              <a:t>data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4 most </a:t>
            </a:r>
            <a:r>
              <a:rPr lang="sk-SK" dirty="0" err="1" smtClean="0"/>
              <a:t>recent</a:t>
            </a:r>
            <a:r>
              <a:rPr lang="sk-SK" dirty="0" smtClean="0"/>
              <a:t> </a:t>
            </a:r>
            <a:r>
              <a:rPr lang="sk-SK" dirty="0" err="1" smtClean="0"/>
              <a:t>years</a:t>
            </a:r>
            <a:r>
              <a:rPr lang="sk-SK" dirty="0" smtClean="0"/>
              <a:t> </a:t>
            </a:r>
            <a:r>
              <a:rPr lang="sk-SK" dirty="0" err="1" smtClean="0"/>
              <a:t>with</a:t>
            </a:r>
            <a:r>
              <a:rPr lang="sk-SK" dirty="0" smtClean="0"/>
              <a:t> </a:t>
            </a:r>
            <a:r>
              <a:rPr lang="sk-SK" dirty="0" err="1" smtClean="0"/>
              <a:t>following</a:t>
            </a:r>
            <a:r>
              <a:rPr lang="sk-SK" dirty="0" smtClean="0"/>
              <a:t> </a:t>
            </a:r>
            <a:r>
              <a:rPr lang="sk-SK" dirty="0" err="1" smtClean="0"/>
              <a:t>weights</a:t>
            </a:r>
            <a:r>
              <a:rPr lang="sk-SK" dirty="0" smtClean="0"/>
              <a:t>:</a:t>
            </a:r>
          </a:p>
          <a:p>
            <a:pPr marL="742950" lvl="1" indent="-285750">
              <a:buFont typeface="Calibri" panose="020F0502020204030204" pitchFamily="34" charset="0"/>
              <a:buChar char="‒"/>
            </a:pPr>
            <a:r>
              <a:rPr lang="sk-SK" dirty="0" err="1" smtClean="0"/>
              <a:t>Year</a:t>
            </a:r>
            <a:r>
              <a:rPr lang="sk-SK" dirty="0" smtClean="0"/>
              <a:t> t: 4</a:t>
            </a:r>
          </a:p>
          <a:p>
            <a:pPr marL="742950" lvl="1" indent="-285750">
              <a:buFont typeface="Calibri" panose="020F0502020204030204" pitchFamily="34" charset="0"/>
              <a:buChar char="‒"/>
            </a:pPr>
            <a:r>
              <a:rPr lang="sk-SK" dirty="0" err="1" smtClean="0"/>
              <a:t>Year</a:t>
            </a:r>
            <a:r>
              <a:rPr lang="sk-SK" dirty="0" smtClean="0"/>
              <a:t> t-1: 3</a:t>
            </a:r>
          </a:p>
          <a:p>
            <a:pPr marL="742950" lvl="1" indent="-285750">
              <a:buFont typeface="Calibri" panose="020F0502020204030204" pitchFamily="34" charset="0"/>
              <a:buChar char="‒"/>
            </a:pPr>
            <a:r>
              <a:rPr lang="sk-SK" dirty="0" err="1" smtClean="0"/>
              <a:t>Year</a:t>
            </a:r>
            <a:r>
              <a:rPr lang="sk-SK" dirty="0" smtClean="0"/>
              <a:t> t-2: 2</a:t>
            </a:r>
          </a:p>
          <a:p>
            <a:pPr marL="742950" lvl="1" indent="-285750">
              <a:buFont typeface="Calibri" panose="020F0502020204030204" pitchFamily="34" charset="0"/>
              <a:buChar char="‒"/>
            </a:pPr>
            <a:r>
              <a:rPr lang="sk-SK" dirty="0" err="1" smtClean="0"/>
              <a:t>Year</a:t>
            </a:r>
            <a:r>
              <a:rPr lang="sk-SK" dirty="0" smtClean="0"/>
              <a:t> t-1: 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7266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Underlying</a:t>
            </a:r>
            <a:r>
              <a:rPr lang="sk-SK" b="1" dirty="0" smtClean="0"/>
              <a:t> </a:t>
            </a:r>
            <a:r>
              <a:rPr lang="sk-SK" b="1" dirty="0" err="1" smtClean="0"/>
              <a:t>data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827584" y="1600200"/>
            <a:ext cx="7859216" cy="4525963"/>
          </a:xfrm>
        </p:spPr>
        <p:txBody>
          <a:bodyPr>
            <a:normAutofit fontScale="55000" lnSpcReduction="20000"/>
          </a:bodyPr>
          <a:lstStyle/>
          <a:p>
            <a:pPr marL="514350" indent="-514350">
              <a:buAutoNum type="arabicPeriod"/>
            </a:pPr>
            <a:r>
              <a:rPr lang="en-US" dirty="0" smtClean="0"/>
              <a:t>Current </a:t>
            </a:r>
            <a:r>
              <a:rPr lang="en-US" dirty="0"/>
              <a:t>account </a:t>
            </a:r>
            <a:r>
              <a:rPr lang="en-US" dirty="0" smtClean="0"/>
              <a:t>revenues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Current </a:t>
            </a:r>
            <a:r>
              <a:rPr lang="en-US" dirty="0"/>
              <a:t>account </a:t>
            </a:r>
            <a:r>
              <a:rPr lang="en-US" dirty="0" smtClean="0"/>
              <a:t>expenditure</a:t>
            </a:r>
            <a:r>
              <a:rPr lang="sk-SK" dirty="0" smtClean="0"/>
              <a:t>s</a:t>
            </a:r>
          </a:p>
          <a:p>
            <a:pPr marL="514350" indent="-514350">
              <a:buAutoNum type="arabicPeriod"/>
            </a:pPr>
            <a:r>
              <a:rPr lang="en-US" dirty="0" smtClean="0"/>
              <a:t>Capital </a:t>
            </a:r>
            <a:r>
              <a:rPr lang="en-US" dirty="0"/>
              <a:t>account </a:t>
            </a:r>
            <a:r>
              <a:rPr lang="en-US" dirty="0" smtClean="0"/>
              <a:t>revenues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Capital </a:t>
            </a:r>
            <a:r>
              <a:rPr lang="en-US" dirty="0"/>
              <a:t>account </a:t>
            </a:r>
            <a:r>
              <a:rPr lang="en-US" dirty="0" smtClean="0"/>
              <a:t>expenditures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Debt </a:t>
            </a:r>
            <a:r>
              <a:rPr lang="en-US" dirty="0"/>
              <a:t>service </a:t>
            </a:r>
            <a:r>
              <a:rPr lang="en-US" dirty="0" smtClean="0"/>
              <a:t>– principal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Debt </a:t>
            </a:r>
            <a:r>
              <a:rPr lang="en-US" dirty="0"/>
              <a:t>service </a:t>
            </a:r>
            <a:r>
              <a:rPr lang="en-US" dirty="0" smtClean="0"/>
              <a:t>– interest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Short-term liabilities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Long-term liabilities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Bank loans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Loans </a:t>
            </a:r>
            <a:r>
              <a:rPr lang="en-US" dirty="0"/>
              <a:t>from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en-US" dirty="0" smtClean="0"/>
              <a:t>state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Overdue liabilities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Liabilities </a:t>
            </a:r>
            <a:r>
              <a:rPr lang="en-US" dirty="0"/>
              <a:t>overdue at least 60 </a:t>
            </a:r>
            <a:r>
              <a:rPr lang="en-US" dirty="0" smtClean="0"/>
              <a:t>days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Short-term receivables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Financial </a:t>
            </a:r>
            <a:r>
              <a:rPr lang="en-US" dirty="0"/>
              <a:t>assets (e.g. cash, bank deposits</a:t>
            </a:r>
            <a:r>
              <a:rPr lang="en-US" dirty="0" smtClean="0"/>
              <a:t>)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sk-SK" dirty="0" err="1" smtClean="0"/>
              <a:t>Number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citizens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9080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Portal</a:t>
            </a:r>
            <a:r>
              <a:rPr lang="sk-SK" b="1" dirty="0" smtClean="0"/>
              <a:t> on </a:t>
            </a:r>
            <a:r>
              <a:rPr lang="sk-SK" b="1" dirty="0" err="1" smtClean="0"/>
              <a:t>schools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1"/>
            <a:ext cx="8003232" cy="4493096"/>
          </a:xfrm>
        </p:spPr>
        <p:txBody>
          <a:bodyPr>
            <a:normAutofit fontScale="92500" lnSpcReduction="20000"/>
          </a:bodyPr>
          <a:lstStyle/>
          <a:p>
            <a:r>
              <a:rPr lang="sk-SK" dirty="0" err="1" smtClean="0"/>
              <a:t>Since</a:t>
            </a:r>
            <a:r>
              <a:rPr lang="sk-SK" dirty="0" smtClean="0"/>
              <a:t> 2012: INEKO </a:t>
            </a:r>
            <a:r>
              <a:rPr lang="sk-SK" dirty="0" err="1" smtClean="0"/>
              <a:t>portal</a:t>
            </a:r>
            <a:r>
              <a:rPr lang="sk-SK" dirty="0" smtClean="0"/>
              <a:t> </a:t>
            </a:r>
            <a:r>
              <a:rPr lang="sk-SK" dirty="0" err="1" smtClean="0"/>
              <a:t>displaying</a:t>
            </a:r>
            <a:r>
              <a:rPr lang="sk-SK" dirty="0" smtClean="0"/>
              <a:t> </a:t>
            </a:r>
            <a:r>
              <a:rPr lang="sk-SK" dirty="0" err="1" smtClean="0"/>
              <a:t>results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all</a:t>
            </a:r>
            <a:r>
              <a:rPr lang="sk-SK" dirty="0" smtClean="0"/>
              <a:t> </a:t>
            </a:r>
            <a:r>
              <a:rPr lang="sk-SK" dirty="0" err="1" smtClean="0"/>
              <a:t>primary</a:t>
            </a:r>
            <a:r>
              <a:rPr lang="sk-SK" dirty="0" smtClean="0"/>
              <a:t> and </a:t>
            </a:r>
            <a:r>
              <a:rPr lang="sk-SK" dirty="0" err="1" smtClean="0"/>
              <a:t>secondary</a:t>
            </a:r>
            <a:r>
              <a:rPr lang="sk-SK" dirty="0" smtClean="0"/>
              <a:t> </a:t>
            </a:r>
            <a:r>
              <a:rPr lang="sk-SK" dirty="0" err="1" smtClean="0"/>
              <a:t>schools</a:t>
            </a:r>
            <a:r>
              <a:rPr lang="sk-SK" dirty="0" smtClean="0"/>
              <a:t>: </a:t>
            </a:r>
            <a:r>
              <a:rPr lang="en-US" dirty="0">
                <a:hlinkClick r:id="rId2"/>
              </a:rPr>
              <a:t>http://skoly.ineko.sk</a:t>
            </a:r>
            <a:r>
              <a:rPr lang="en-US" dirty="0" smtClean="0">
                <a:hlinkClick r:id="rId2"/>
              </a:rPr>
              <a:t>/</a:t>
            </a:r>
            <a:r>
              <a:rPr lang="sk-SK" dirty="0" smtClean="0"/>
              <a:t>  </a:t>
            </a:r>
          </a:p>
          <a:p>
            <a:r>
              <a:rPr lang="sk-SK" dirty="0" err="1" smtClean="0"/>
              <a:t>Data</a:t>
            </a:r>
            <a:r>
              <a:rPr lang="sk-SK" dirty="0" smtClean="0"/>
              <a:t> </a:t>
            </a:r>
            <a:r>
              <a:rPr lang="sk-SK" dirty="0" err="1" smtClean="0"/>
              <a:t>taken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MoE</a:t>
            </a:r>
            <a:r>
              <a:rPr lang="sk-SK" dirty="0" smtClean="0"/>
              <a:t> and </a:t>
            </a:r>
            <a:r>
              <a:rPr lang="sk-SK" dirty="0" err="1" smtClean="0"/>
              <a:t>subordinated</a:t>
            </a:r>
            <a:r>
              <a:rPr lang="sk-SK" dirty="0" smtClean="0"/>
              <a:t> </a:t>
            </a:r>
            <a:r>
              <a:rPr lang="sk-SK" dirty="0" err="1" smtClean="0"/>
              <a:t>organizations</a:t>
            </a:r>
            <a:r>
              <a:rPr lang="sk-SK" dirty="0" smtClean="0"/>
              <a:t> </a:t>
            </a:r>
            <a:r>
              <a:rPr lang="sk-SK" dirty="0" err="1" smtClean="0"/>
              <a:t>and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Labour</a:t>
            </a:r>
            <a:r>
              <a:rPr lang="sk-SK" dirty="0" smtClean="0"/>
              <a:t> Office</a:t>
            </a:r>
          </a:p>
          <a:p>
            <a:r>
              <a:rPr lang="sk-SK" dirty="0" smtClean="0"/>
              <a:t>Major </a:t>
            </a:r>
            <a:r>
              <a:rPr lang="sk-SK" dirty="0" err="1" smtClean="0"/>
              <a:t>developments</a:t>
            </a:r>
            <a:r>
              <a:rPr lang="sk-SK" dirty="0" smtClean="0"/>
              <a:t>/</a:t>
            </a:r>
            <a:r>
              <a:rPr lang="sk-SK" dirty="0" err="1" smtClean="0"/>
              <a:t>impact</a:t>
            </a:r>
            <a:r>
              <a:rPr lang="sk-SK" dirty="0" smtClean="0"/>
              <a:t>:</a:t>
            </a:r>
          </a:p>
          <a:p>
            <a:pPr lvl="1"/>
            <a:r>
              <a:rPr lang="sk-SK" dirty="0" err="1" smtClean="0"/>
              <a:t>Intensive</a:t>
            </a:r>
            <a:r>
              <a:rPr lang="sk-SK" dirty="0" smtClean="0"/>
              <a:t>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attention</a:t>
            </a:r>
            <a:r>
              <a:rPr lang="sk-SK" dirty="0" smtClean="0"/>
              <a:t> and (</a:t>
            </a:r>
            <a:r>
              <a:rPr lang="sk-SK" dirty="0" err="1" smtClean="0"/>
              <a:t>even</a:t>
            </a:r>
            <a:r>
              <a:rPr lang="sk-SK" dirty="0" smtClean="0"/>
              <a:t> </a:t>
            </a:r>
            <a:r>
              <a:rPr lang="sk-SK" dirty="0" err="1" smtClean="0"/>
              <a:t>critical</a:t>
            </a:r>
            <a:r>
              <a:rPr lang="sk-SK" dirty="0" smtClean="0"/>
              <a:t>) debate </a:t>
            </a:r>
            <a:r>
              <a:rPr lang="sk-SK" dirty="0" err="1" smtClean="0"/>
              <a:t>about</a:t>
            </a:r>
            <a:r>
              <a:rPr lang="sk-SK" dirty="0" smtClean="0"/>
              <a:t> </a:t>
            </a:r>
            <a:r>
              <a:rPr lang="sk-SK" dirty="0" err="1" smtClean="0"/>
              <a:t>how</a:t>
            </a:r>
            <a:r>
              <a:rPr lang="sk-SK" dirty="0" smtClean="0"/>
              <a:t> to </a:t>
            </a:r>
            <a:r>
              <a:rPr lang="sk-SK" dirty="0" err="1" smtClean="0"/>
              <a:t>measure</a:t>
            </a:r>
            <a:r>
              <a:rPr lang="sk-SK" dirty="0" smtClean="0"/>
              <a:t> </a:t>
            </a:r>
            <a:r>
              <a:rPr lang="sk-SK" dirty="0" err="1" smtClean="0"/>
              <a:t>quality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schools</a:t>
            </a:r>
            <a:endParaRPr lang="sk-SK" dirty="0" smtClean="0"/>
          </a:p>
          <a:p>
            <a:pPr lvl="1"/>
            <a:r>
              <a:rPr lang="sk-SK" dirty="0" smtClean="0"/>
              <a:t>New </a:t>
            </a:r>
            <a:r>
              <a:rPr lang="sk-SK" dirty="0" err="1" smtClean="0"/>
              <a:t>measure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en-US" dirty="0" smtClean="0"/>
              <a:t>“</a:t>
            </a:r>
            <a:r>
              <a:rPr lang="sk-SK" dirty="0" err="1"/>
              <a:t>value</a:t>
            </a:r>
            <a:r>
              <a:rPr lang="sk-SK" dirty="0"/>
              <a:t> </a:t>
            </a:r>
            <a:r>
              <a:rPr lang="sk-SK" dirty="0" err="1" smtClean="0"/>
              <a:t>added</a:t>
            </a:r>
            <a:r>
              <a:rPr lang="en-US" dirty="0" smtClean="0"/>
              <a:t>”</a:t>
            </a:r>
            <a:r>
              <a:rPr lang="sk-SK" dirty="0" smtClean="0"/>
              <a:t>, new </a:t>
            </a:r>
            <a:r>
              <a:rPr lang="sk-SK" dirty="0" err="1" smtClean="0"/>
              <a:t>standardized</a:t>
            </a:r>
            <a:r>
              <a:rPr lang="sk-SK" dirty="0" smtClean="0"/>
              <a:t> </a:t>
            </a:r>
            <a:r>
              <a:rPr lang="sk-SK" dirty="0" err="1" smtClean="0"/>
              <a:t>testing</a:t>
            </a:r>
            <a:r>
              <a:rPr lang="sk-SK" dirty="0" smtClean="0"/>
              <a:t> in </a:t>
            </a:r>
            <a:r>
              <a:rPr lang="sk-SK" dirty="0" err="1" smtClean="0"/>
              <a:t>the</a:t>
            </a:r>
            <a:r>
              <a:rPr lang="sk-SK" dirty="0" smtClean="0"/>
              <a:t> 5th </a:t>
            </a:r>
            <a:r>
              <a:rPr lang="sk-SK" dirty="0" err="1" smtClean="0"/>
              <a:t>grade</a:t>
            </a:r>
            <a:endParaRPr lang="sk-SK" dirty="0" smtClean="0"/>
          </a:p>
          <a:p>
            <a:r>
              <a:rPr lang="sk-SK" dirty="0" err="1" smtClean="0"/>
              <a:t>Plans</a:t>
            </a:r>
            <a:r>
              <a:rPr lang="sk-SK" dirty="0" smtClean="0"/>
              <a:t>: </a:t>
            </a:r>
            <a:r>
              <a:rPr lang="sk-SK" dirty="0" err="1" smtClean="0"/>
              <a:t>Further</a:t>
            </a:r>
            <a:r>
              <a:rPr lang="sk-SK" dirty="0" smtClean="0"/>
              <a:t> </a:t>
            </a:r>
            <a:r>
              <a:rPr lang="sk-SK" dirty="0" err="1" smtClean="0"/>
              <a:t>improvements</a:t>
            </a:r>
            <a:r>
              <a:rPr lang="sk-SK" dirty="0" smtClean="0"/>
              <a:t> in </a:t>
            </a:r>
            <a:r>
              <a:rPr lang="sk-SK" dirty="0" err="1" smtClean="0"/>
              <a:t>methodology</a:t>
            </a:r>
            <a:endParaRPr lang="sk-SK" dirty="0" smtClean="0"/>
          </a:p>
        </p:txBody>
      </p:sp>
    </p:spTree>
    <p:extLst>
      <p:ext uri="{BB962C8B-B14F-4D97-AF65-F5344CB8AC3E}">
        <p14:creationId xmlns:p14="http://schemas.microsoft.com/office/powerpoint/2010/main" val="1773081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School</a:t>
            </a:r>
            <a:r>
              <a:rPr lang="sk-SK" b="1" dirty="0" smtClean="0"/>
              <a:t> </a:t>
            </a:r>
            <a:r>
              <a:rPr lang="sk-SK" b="1" dirty="0" err="1" smtClean="0"/>
              <a:t>ratings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70000" lnSpcReduction="20000"/>
          </a:bodyPr>
          <a:lstStyle/>
          <a:p>
            <a:r>
              <a:rPr lang="sk-SK" dirty="0" err="1" smtClean="0"/>
              <a:t>Primary</a:t>
            </a:r>
            <a:r>
              <a:rPr lang="sk-SK" dirty="0" smtClean="0"/>
              <a:t> </a:t>
            </a:r>
            <a:r>
              <a:rPr lang="sk-SK" dirty="0" err="1" smtClean="0"/>
              <a:t>schools</a:t>
            </a:r>
            <a:r>
              <a:rPr lang="sk-SK" dirty="0" smtClean="0"/>
              <a:t>:</a:t>
            </a:r>
          </a:p>
          <a:p>
            <a:pPr lvl="1">
              <a:buFont typeface="Calibri" panose="020F0502020204030204" pitchFamily="34" charset="0"/>
              <a:buChar char="‒"/>
            </a:pPr>
            <a:r>
              <a:rPr lang="sk-SK" sz="2900" dirty="0"/>
              <a:t>20%: </a:t>
            </a:r>
            <a:r>
              <a:rPr lang="sk-SK" sz="2900" dirty="0" err="1"/>
              <a:t>Results</a:t>
            </a:r>
            <a:r>
              <a:rPr lang="sk-SK" sz="2900" dirty="0"/>
              <a:t> </a:t>
            </a:r>
            <a:r>
              <a:rPr lang="sk-SK" sz="2900" dirty="0" err="1"/>
              <a:t>of</a:t>
            </a:r>
            <a:r>
              <a:rPr lang="sk-SK" sz="2900" dirty="0"/>
              <a:t> </a:t>
            </a:r>
            <a:r>
              <a:rPr lang="sk-SK" sz="2900" dirty="0" err="1"/>
              <a:t>the</a:t>
            </a:r>
            <a:r>
              <a:rPr lang="sk-SK" sz="2900" dirty="0"/>
              <a:t> </a:t>
            </a:r>
            <a:r>
              <a:rPr lang="sk-SK" sz="2900" dirty="0" err="1"/>
              <a:t>standardized</a:t>
            </a:r>
            <a:r>
              <a:rPr lang="sk-SK" sz="2900" dirty="0"/>
              <a:t> </a:t>
            </a:r>
            <a:r>
              <a:rPr lang="sk-SK" sz="2900" dirty="0" err="1"/>
              <a:t>national</a:t>
            </a:r>
            <a:r>
              <a:rPr lang="sk-SK" sz="2900" dirty="0"/>
              <a:t> </a:t>
            </a:r>
            <a:r>
              <a:rPr lang="sk-SK" sz="2900" dirty="0" err="1"/>
              <a:t>tests</a:t>
            </a:r>
            <a:r>
              <a:rPr lang="sk-SK" sz="2900" dirty="0"/>
              <a:t> in </a:t>
            </a:r>
            <a:r>
              <a:rPr lang="sk-SK" sz="2900" dirty="0" err="1"/>
              <a:t>the</a:t>
            </a:r>
            <a:r>
              <a:rPr lang="sk-SK" sz="2900" dirty="0"/>
              <a:t> 5th </a:t>
            </a:r>
            <a:r>
              <a:rPr lang="sk-SK" sz="2900" dirty="0" err="1" smtClean="0"/>
              <a:t>grade</a:t>
            </a:r>
            <a:endParaRPr lang="sk-SK" sz="2900" dirty="0" smtClean="0"/>
          </a:p>
          <a:p>
            <a:pPr lvl="1">
              <a:buFont typeface="Calibri" panose="020F0502020204030204" pitchFamily="34" charset="0"/>
              <a:buChar char="‒"/>
            </a:pPr>
            <a:r>
              <a:rPr lang="sk-SK" sz="2900" dirty="0" smtClean="0"/>
              <a:t>60%: </a:t>
            </a:r>
            <a:r>
              <a:rPr lang="sk-SK" sz="2900" dirty="0" err="1"/>
              <a:t>Results</a:t>
            </a:r>
            <a:r>
              <a:rPr lang="sk-SK" sz="2900" dirty="0"/>
              <a:t> </a:t>
            </a:r>
            <a:r>
              <a:rPr lang="sk-SK" sz="2900" dirty="0" err="1"/>
              <a:t>of</a:t>
            </a:r>
            <a:r>
              <a:rPr lang="sk-SK" sz="2900" dirty="0"/>
              <a:t> </a:t>
            </a:r>
            <a:r>
              <a:rPr lang="sk-SK" sz="2900" dirty="0" err="1"/>
              <a:t>the</a:t>
            </a:r>
            <a:r>
              <a:rPr lang="sk-SK" sz="2900" dirty="0"/>
              <a:t> </a:t>
            </a:r>
            <a:r>
              <a:rPr lang="sk-SK" sz="2900" dirty="0" err="1"/>
              <a:t>standardized</a:t>
            </a:r>
            <a:r>
              <a:rPr lang="sk-SK" sz="2900" dirty="0"/>
              <a:t> </a:t>
            </a:r>
            <a:r>
              <a:rPr lang="sk-SK" sz="2900" dirty="0" err="1"/>
              <a:t>national</a:t>
            </a:r>
            <a:r>
              <a:rPr lang="sk-SK" sz="2900" dirty="0"/>
              <a:t> </a:t>
            </a:r>
            <a:r>
              <a:rPr lang="sk-SK" sz="2900" dirty="0" err="1"/>
              <a:t>tests</a:t>
            </a:r>
            <a:r>
              <a:rPr lang="sk-SK" sz="2900" dirty="0"/>
              <a:t> in </a:t>
            </a:r>
            <a:r>
              <a:rPr lang="sk-SK" sz="2900" dirty="0" err="1"/>
              <a:t>the</a:t>
            </a:r>
            <a:r>
              <a:rPr lang="sk-SK" sz="2900" dirty="0"/>
              <a:t> </a:t>
            </a:r>
            <a:r>
              <a:rPr lang="sk-SK" sz="2900" dirty="0" smtClean="0"/>
              <a:t>9th </a:t>
            </a:r>
            <a:r>
              <a:rPr lang="sk-SK" sz="2900" dirty="0" err="1"/>
              <a:t>grade</a:t>
            </a:r>
            <a:endParaRPr lang="sk-SK" sz="2900" dirty="0"/>
          </a:p>
          <a:p>
            <a:pPr lvl="1">
              <a:buFont typeface="Calibri" panose="020F0502020204030204" pitchFamily="34" charset="0"/>
              <a:buChar char="‒"/>
            </a:pPr>
            <a:r>
              <a:rPr lang="sk-SK" sz="2900" dirty="0" smtClean="0"/>
              <a:t>20%: </a:t>
            </a:r>
            <a:r>
              <a:rPr lang="sk-SK" sz="2900" dirty="0" err="1"/>
              <a:t>Exceptional</a:t>
            </a:r>
            <a:r>
              <a:rPr lang="sk-SK" sz="2900" dirty="0"/>
              <a:t> </a:t>
            </a:r>
            <a:r>
              <a:rPr lang="sk-SK" sz="2900" dirty="0" err="1"/>
              <a:t>results</a:t>
            </a:r>
            <a:r>
              <a:rPr lang="sk-SK" sz="2900" dirty="0"/>
              <a:t> (</a:t>
            </a:r>
            <a:r>
              <a:rPr lang="sk-SK" sz="2900" dirty="0" err="1"/>
              <a:t>competitions</a:t>
            </a:r>
            <a:r>
              <a:rPr lang="sk-SK" sz="2900" dirty="0"/>
              <a:t>, </a:t>
            </a:r>
            <a:r>
              <a:rPr lang="sk-SK" sz="2900" dirty="0" err="1"/>
              <a:t>projects</a:t>
            </a:r>
            <a:r>
              <a:rPr lang="sk-SK" sz="2900" dirty="0"/>
              <a:t>)</a:t>
            </a:r>
          </a:p>
          <a:p>
            <a:r>
              <a:rPr lang="sk-SK" dirty="0" err="1"/>
              <a:t>Secondary</a:t>
            </a:r>
            <a:r>
              <a:rPr lang="sk-SK" dirty="0"/>
              <a:t> </a:t>
            </a:r>
            <a:r>
              <a:rPr lang="sk-SK" dirty="0" err="1" smtClean="0"/>
              <a:t>schools</a:t>
            </a:r>
            <a:r>
              <a:rPr lang="sk-SK" dirty="0"/>
              <a:t> </a:t>
            </a:r>
            <a:r>
              <a:rPr lang="sk-SK" dirty="0" smtClean="0"/>
              <a:t>- </a:t>
            </a:r>
            <a:r>
              <a:rPr lang="sk-SK" dirty="0" err="1" smtClean="0"/>
              <a:t>vocational</a:t>
            </a:r>
            <a:r>
              <a:rPr lang="sk-SK" dirty="0" smtClean="0"/>
              <a:t>:</a:t>
            </a:r>
            <a:endParaRPr lang="sk-SK" dirty="0"/>
          </a:p>
          <a:p>
            <a:pPr lvl="1">
              <a:buFont typeface="Calibri" panose="020F0502020204030204" pitchFamily="34" charset="0"/>
              <a:buChar char="‒"/>
            </a:pPr>
            <a:r>
              <a:rPr lang="sk-SK" sz="2900" dirty="0" smtClean="0"/>
              <a:t>40%: </a:t>
            </a:r>
            <a:r>
              <a:rPr lang="sk-SK" sz="2900" dirty="0" err="1"/>
              <a:t>Results</a:t>
            </a:r>
            <a:r>
              <a:rPr lang="sk-SK" sz="2900" dirty="0"/>
              <a:t> </a:t>
            </a:r>
            <a:r>
              <a:rPr lang="sk-SK" sz="2900" dirty="0" err="1"/>
              <a:t>of</a:t>
            </a:r>
            <a:r>
              <a:rPr lang="sk-SK" sz="2900" dirty="0"/>
              <a:t> </a:t>
            </a:r>
            <a:r>
              <a:rPr lang="sk-SK" sz="2900" dirty="0" err="1"/>
              <a:t>the</a:t>
            </a:r>
            <a:r>
              <a:rPr lang="sk-SK" sz="2900" dirty="0"/>
              <a:t> </a:t>
            </a:r>
            <a:r>
              <a:rPr lang="sk-SK" sz="2900" dirty="0" err="1"/>
              <a:t>standardized</a:t>
            </a:r>
            <a:r>
              <a:rPr lang="sk-SK" sz="2900" dirty="0"/>
              <a:t> </a:t>
            </a:r>
            <a:r>
              <a:rPr lang="sk-SK" sz="2900" dirty="0" err="1"/>
              <a:t>national</a:t>
            </a:r>
            <a:r>
              <a:rPr lang="sk-SK" sz="2900" dirty="0"/>
              <a:t> </a:t>
            </a:r>
            <a:r>
              <a:rPr lang="sk-SK" sz="2900" dirty="0" err="1" smtClean="0"/>
              <a:t>school</a:t>
            </a:r>
            <a:r>
              <a:rPr lang="sk-SK" sz="2900" dirty="0" smtClean="0"/>
              <a:t> </a:t>
            </a:r>
            <a:r>
              <a:rPr lang="sk-SK" sz="2900" dirty="0" err="1" smtClean="0"/>
              <a:t>leaving</a:t>
            </a:r>
            <a:r>
              <a:rPr lang="sk-SK" sz="2900" dirty="0" smtClean="0"/>
              <a:t> </a:t>
            </a:r>
            <a:r>
              <a:rPr lang="sk-SK" sz="2900" dirty="0" err="1" smtClean="0"/>
              <a:t>tests</a:t>
            </a:r>
            <a:r>
              <a:rPr lang="sk-SK" sz="2900" dirty="0" smtClean="0"/>
              <a:t> </a:t>
            </a:r>
          </a:p>
          <a:p>
            <a:pPr lvl="1">
              <a:buFont typeface="Calibri" panose="020F0502020204030204" pitchFamily="34" charset="0"/>
              <a:buChar char="‒"/>
            </a:pPr>
            <a:r>
              <a:rPr lang="sk-SK" sz="2900" dirty="0" smtClean="0"/>
              <a:t>10</a:t>
            </a:r>
            <a:r>
              <a:rPr lang="sk-SK" sz="2900" dirty="0"/>
              <a:t>%: </a:t>
            </a:r>
            <a:r>
              <a:rPr lang="sk-SK" sz="2900" dirty="0" err="1"/>
              <a:t>Exceptional</a:t>
            </a:r>
            <a:r>
              <a:rPr lang="sk-SK" sz="2900" dirty="0"/>
              <a:t> </a:t>
            </a:r>
            <a:r>
              <a:rPr lang="sk-SK" sz="2900" dirty="0" err="1"/>
              <a:t>results</a:t>
            </a:r>
            <a:r>
              <a:rPr lang="sk-SK" sz="2900" dirty="0"/>
              <a:t> (</a:t>
            </a:r>
            <a:r>
              <a:rPr lang="sk-SK" sz="2900" dirty="0" err="1"/>
              <a:t>competitions</a:t>
            </a:r>
            <a:r>
              <a:rPr lang="sk-SK" sz="2900" dirty="0"/>
              <a:t>, </a:t>
            </a:r>
            <a:r>
              <a:rPr lang="sk-SK" sz="2900" dirty="0" err="1"/>
              <a:t>projects</a:t>
            </a:r>
            <a:r>
              <a:rPr lang="sk-SK" sz="2900" dirty="0" smtClean="0"/>
              <a:t>)</a:t>
            </a:r>
          </a:p>
          <a:p>
            <a:pPr lvl="1">
              <a:buFont typeface="Calibri" panose="020F0502020204030204" pitchFamily="34" charset="0"/>
              <a:buChar char="‒"/>
            </a:pPr>
            <a:r>
              <a:rPr lang="sk-SK" sz="2900" dirty="0" smtClean="0"/>
              <a:t>50%: </a:t>
            </a:r>
            <a:r>
              <a:rPr lang="sk-SK" sz="2900" dirty="0" err="1" smtClean="0"/>
              <a:t>Unemployment</a:t>
            </a:r>
            <a:r>
              <a:rPr lang="sk-SK" sz="2900" dirty="0" smtClean="0"/>
              <a:t> rate </a:t>
            </a:r>
            <a:r>
              <a:rPr lang="sk-SK" sz="2900" dirty="0" err="1" smtClean="0"/>
              <a:t>adjusted</a:t>
            </a:r>
            <a:r>
              <a:rPr lang="sk-SK" sz="2900" dirty="0" smtClean="0"/>
              <a:t> </a:t>
            </a:r>
            <a:r>
              <a:rPr lang="sk-SK" sz="2900" dirty="0" err="1" smtClean="0"/>
              <a:t>for</a:t>
            </a:r>
            <a:r>
              <a:rPr lang="sk-SK" sz="2900" dirty="0" smtClean="0"/>
              <a:t> </a:t>
            </a:r>
            <a:r>
              <a:rPr lang="sk-SK" sz="2900" dirty="0" err="1" smtClean="0"/>
              <a:t>regional</a:t>
            </a:r>
            <a:r>
              <a:rPr lang="sk-SK" sz="2900" dirty="0" smtClean="0"/>
              <a:t> </a:t>
            </a:r>
            <a:r>
              <a:rPr lang="sk-SK" sz="2900" dirty="0" err="1" smtClean="0"/>
              <a:t>differences</a:t>
            </a:r>
            <a:endParaRPr lang="sk-SK" sz="2900" dirty="0"/>
          </a:p>
          <a:p>
            <a:r>
              <a:rPr lang="sk-SK" dirty="0" err="1"/>
              <a:t>Secondary</a:t>
            </a:r>
            <a:r>
              <a:rPr lang="sk-SK" dirty="0"/>
              <a:t> </a:t>
            </a:r>
            <a:r>
              <a:rPr lang="sk-SK" dirty="0" err="1"/>
              <a:t>schools</a:t>
            </a:r>
            <a:r>
              <a:rPr lang="sk-SK" dirty="0"/>
              <a:t> – </a:t>
            </a:r>
            <a:r>
              <a:rPr lang="sk-SK" dirty="0" err="1"/>
              <a:t>grammar</a:t>
            </a:r>
            <a:r>
              <a:rPr lang="sk-SK" dirty="0" smtClean="0"/>
              <a:t>:</a:t>
            </a:r>
          </a:p>
          <a:p>
            <a:pPr lvl="1">
              <a:buFont typeface="Calibri" panose="020F0502020204030204" pitchFamily="34" charset="0"/>
              <a:buChar char="‒"/>
            </a:pPr>
            <a:r>
              <a:rPr lang="sk-SK" sz="2900" dirty="0" smtClean="0"/>
              <a:t>60</a:t>
            </a:r>
            <a:r>
              <a:rPr lang="sk-SK" sz="2900" dirty="0"/>
              <a:t>%: </a:t>
            </a:r>
            <a:r>
              <a:rPr lang="sk-SK" sz="2900" dirty="0" err="1"/>
              <a:t>Results</a:t>
            </a:r>
            <a:r>
              <a:rPr lang="sk-SK" sz="2900" dirty="0"/>
              <a:t> </a:t>
            </a:r>
            <a:r>
              <a:rPr lang="sk-SK" sz="2900" dirty="0" err="1"/>
              <a:t>of</a:t>
            </a:r>
            <a:r>
              <a:rPr lang="sk-SK" sz="2900" dirty="0"/>
              <a:t> </a:t>
            </a:r>
            <a:r>
              <a:rPr lang="sk-SK" sz="2900" dirty="0" err="1"/>
              <a:t>the</a:t>
            </a:r>
            <a:r>
              <a:rPr lang="sk-SK" sz="2900" dirty="0"/>
              <a:t> </a:t>
            </a:r>
            <a:r>
              <a:rPr lang="sk-SK" sz="2900" dirty="0" err="1"/>
              <a:t>standardized</a:t>
            </a:r>
            <a:r>
              <a:rPr lang="sk-SK" sz="2900" dirty="0"/>
              <a:t> </a:t>
            </a:r>
            <a:r>
              <a:rPr lang="sk-SK" sz="2900" dirty="0" err="1"/>
              <a:t>national</a:t>
            </a:r>
            <a:r>
              <a:rPr lang="sk-SK" sz="2900" dirty="0"/>
              <a:t> </a:t>
            </a:r>
            <a:r>
              <a:rPr lang="sk-SK" sz="2900" dirty="0" err="1"/>
              <a:t>school</a:t>
            </a:r>
            <a:r>
              <a:rPr lang="sk-SK" sz="2900" dirty="0"/>
              <a:t> </a:t>
            </a:r>
            <a:r>
              <a:rPr lang="sk-SK" sz="2900" dirty="0" err="1"/>
              <a:t>leaving</a:t>
            </a:r>
            <a:r>
              <a:rPr lang="sk-SK" sz="2900" dirty="0"/>
              <a:t> </a:t>
            </a:r>
            <a:r>
              <a:rPr lang="sk-SK" sz="2900" dirty="0" err="1"/>
              <a:t>tests</a:t>
            </a:r>
            <a:r>
              <a:rPr lang="sk-SK" sz="2900" dirty="0"/>
              <a:t> </a:t>
            </a:r>
          </a:p>
          <a:p>
            <a:pPr lvl="1">
              <a:buFont typeface="Calibri" panose="020F0502020204030204" pitchFamily="34" charset="0"/>
              <a:buChar char="‒"/>
            </a:pPr>
            <a:r>
              <a:rPr lang="sk-SK" sz="2900" dirty="0" smtClean="0"/>
              <a:t>15%: </a:t>
            </a:r>
            <a:r>
              <a:rPr lang="sk-SK" sz="2900" dirty="0" err="1"/>
              <a:t>Exceptional</a:t>
            </a:r>
            <a:r>
              <a:rPr lang="sk-SK" sz="2900" dirty="0"/>
              <a:t> </a:t>
            </a:r>
            <a:r>
              <a:rPr lang="sk-SK" sz="2900" dirty="0" err="1"/>
              <a:t>results</a:t>
            </a:r>
            <a:r>
              <a:rPr lang="sk-SK" sz="2900" dirty="0"/>
              <a:t> (</a:t>
            </a:r>
            <a:r>
              <a:rPr lang="sk-SK" sz="2900" dirty="0" err="1"/>
              <a:t>competitions</a:t>
            </a:r>
            <a:r>
              <a:rPr lang="sk-SK" sz="2900" dirty="0"/>
              <a:t>, </a:t>
            </a:r>
            <a:r>
              <a:rPr lang="sk-SK" sz="2900" dirty="0" err="1"/>
              <a:t>projects</a:t>
            </a:r>
            <a:r>
              <a:rPr lang="sk-SK" sz="2900" dirty="0"/>
              <a:t>)</a:t>
            </a:r>
          </a:p>
          <a:p>
            <a:pPr lvl="1">
              <a:buFont typeface="Calibri" panose="020F0502020204030204" pitchFamily="34" charset="0"/>
              <a:buChar char="‒"/>
            </a:pPr>
            <a:r>
              <a:rPr lang="sk-SK" sz="2900" dirty="0" smtClean="0"/>
              <a:t>25%: </a:t>
            </a:r>
            <a:r>
              <a:rPr lang="sk-SK" sz="2900" dirty="0" err="1"/>
              <a:t>Unemployment</a:t>
            </a:r>
            <a:r>
              <a:rPr lang="sk-SK" sz="2900" dirty="0"/>
              <a:t> rate </a:t>
            </a:r>
            <a:r>
              <a:rPr lang="sk-SK" sz="2900" dirty="0" err="1"/>
              <a:t>adjusted</a:t>
            </a:r>
            <a:r>
              <a:rPr lang="sk-SK" sz="2900" dirty="0"/>
              <a:t> </a:t>
            </a:r>
            <a:r>
              <a:rPr lang="sk-SK" sz="2900" dirty="0" err="1"/>
              <a:t>for</a:t>
            </a:r>
            <a:r>
              <a:rPr lang="sk-SK" sz="2900" dirty="0"/>
              <a:t> </a:t>
            </a:r>
            <a:r>
              <a:rPr lang="sk-SK" sz="2900" dirty="0" err="1"/>
              <a:t>regional</a:t>
            </a:r>
            <a:r>
              <a:rPr lang="sk-SK" sz="2900" dirty="0"/>
              <a:t> </a:t>
            </a:r>
            <a:r>
              <a:rPr lang="sk-SK" sz="2900" dirty="0" err="1" smtClean="0"/>
              <a:t>differences</a:t>
            </a:r>
            <a:endParaRPr lang="sk-SK" sz="2900" dirty="0" smtClean="0"/>
          </a:p>
          <a:p>
            <a:pPr marL="285750" indent="-285750"/>
            <a:r>
              <a:rPr lang="sk-SK" dirty="0" err="1"/>
              <a:t>All</a:t>
            </a:r>
            <a:r>
              <a:rPr lang="sk-SK" dirty="0"/>
              <a:t> </a:t>
            </a:r>
            <a:r>
              <a:rPr lang="sk-SK" dirty="0" err="1"/>
              <a:t>indicators</a:t>
            </a:r>
            <a:r>
              <a:rPr lang="sk-SK" dirty="0"/>
              <a:t> are </a:t>
            </a:r>
            <a:r>
              <a:rPr lang="sk-SK" dirty="0" err="1"/>
              <a:t>transformed</a:t>
            </a:r>
            <a:r>
              <a:rPr lang="sk-SK" dirty="0"/>
              <a:t> to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scale</a:t>
            </a:r>
            <a:r>
              <a:rPr lang="sk-SK" dirty="0"/>
              <a:t> {0, </a:t>
            </a:r>
            <a:r>
              <a:rPr lang="sk-SK" dirty="0" smtClean="0"/>
              <a:t>10} and </a:t>
            </a:r>
            <a:r>
              <a:rPr lang="sk-SK" dirty="0" err="1" smtClean="0"/>
              <a:t>computed</a:t>
            </a:r>
            <a:r>
              <a:rPr lang="sk-SK" dirty="0" smtClean="0"/>
              <a:t> </a:t>
            </a:r>
            <a:r>
              <a:rPr lang="sk-SK" dirty="0" err="1"/>
              <a:t>based</a:t>
            </a:r>
            <a:r>
              <a:rPr lang="sk-SK" dirty="0"/>
              <a:t> on </a:t>
            </a:r>
            <a:r>
              <a:rPr lang="sk-SK" dirty="0" err="1"/>
              <a:t>data</a:t>
            </a:r>
            <a:r>
              <a:rPr lang="sk-SK" dirty="0"/>
              <a:t> </a:t>
            </a:r>
            <a:r>
              <a:rPr lang="sk-SK" dirty="0" err="1"/>
              <a:t>from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4 most </a:t>
            </a:r>
            <a:r>
              <a:rPr lang="sk-SK" dirty="0" err="1"/>
              <a:t>recent</a:t>
            </a:r>
            <a:r>
              <a:rPr lang="sk-SK" dirty="0"/>
              <a:t> </a:t>
            </a:r>
            <a:r>
              <a:rPr lang="sk-SK" dirty="0" err="1"/>
              <a:t>years</a:t>
            </a:r>
            <a:r>
              <a:rPr lang="sk-SK" dirty="0"/>
              <a:t> </a:t>
            </a:r>
            <a:r>
              <a:rPr lang="sk-SK" dirty="0" err="1"/>
              <a:t>with</a:t>
            </a:r>
            <a:r>
              <a:rPr lang="sk-SK" dirty="0"/>
              <a:t> </a:t>
            </a:r>
            <a:r>
              <a:rPr lang="sk-SK" dirty="0" err="1"/>
              <a:t>following</a:t>
            </a:r>
            <a:r>
              <a:rPr lang="sk-SK" dirty="0"/>
              <a:t> </a:t>
            </a:r>
            <a:r>
              <a:rPr lang="sk-SK" dirty="0" err="1"/>
              <a:t>weights</a:t>
            </a:r>
            <a:r>
              <a:rPr lang="sk-SK" dirty="0"/>
              <a:t>:</a:t>
            </a:r>
          </a:p>
          <a:p>
            <a:pPr lvl="1">
              <a:buFont typeface="Calibri" panose="020F0502020204030204" pitchFamily="34" charset="0"/>
              <a:buChar char="‒"/>
            </a:pPr>
            <a:r>
              <a:rPr lang="sk-SK" dirty="0" err="1"/>
              <a:t>Year</a:t>
            </a:r>
            <a:r>
              <a:rPr lang="sk-SK" dirty="0"/>
              <a:t> t: </a:t>
            </a:r>
            <a:r>
              <a:rPr lang="sk-SK" dirty="0" smtClean="0"/>
              <a:t>4; ...; </a:t>
            </a:r>
            <a:r>
              <a:rPr lang="sk-SK" dirty="0" err="1" smtClean="0"/>
              <a:t>Year</a:t>
            </a:r>
            <a:r>
              <a:rPr lang="sk-SK" dirty="0" smtClean="0"/>
              <a:t> </a:t>
            </a:r>
            <a:r>
              <a:rPr lang="sk-SK" dirty="0"/>
              <a:t>t-1: </a:t>
            </a:r>
            <a:r>
              <a:rPr lang="sk-SK" dirty="0" smtClean="0"/>
              <a:t>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4095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Underlying</a:t>
            </a:r>
            <a:r>
              <a:rPr lang="sk-SK" b="1" dirty="0" smtClean="0"/>
              <a:t> </a:t>
            </a:r>
            <a:r>
              <a:rPr lang="sk-SK" b="1" dirty="0" err="1" smtClean="0"/>
              <a:t>data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827584" y="1600200"/>
            <a:ext cx="7859216" cy="4525963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buAutoNum type="arabicPeriod"/>
            </a:pPr>
            <a:r>
              <a:rPr lang="sk-SK" dirty="0" err="1" smtClean="0"/>
              <a:t>Results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standardized</a:t>
            </a:r>
            <a:r>
              <a:rPr lang="sk-SK" dirty="0" smtClean="0"/>
              <a:t> </a:t>
            </a:r>
            <a:r>
              <a:rPr lang="sk-SK" dirty="0" err="1" smtClean="0"/>
              <a:t>national</a:t>
            </a:r>
            <a:r>
              <a:rPr lang="sk-SK" dirty="0" smtClean="0"/>
              <a:t> </a:t>
            </a:r>
            <a:r>
              <a:rPr lang="sk-SK" dirty="0" err="1" smtClean="0"/>
              <a:t>tests</a:t>
            </a:r>
            <a:r>
              <a:rPr lang="sk-SK" dirty="0" smtClean="0"/>
              <a:t>: </a:t>
            </a:r>
          </a:p>
          <a:p>
            <a:pPr lvl="1">
              <a:buFont typeface="Calibri" panose="020F0502020204030204" pitchFamily="34" charset="0"/>
              <a:buChar char="‒"/>
            </a:pPr>
            <a:r>
              <a:rPr lang="sk-SK" sz="2600" dirty="0"/>
              <a:t>5th and 9th </a:t>
            </a:r>
            <a:r>
              <a:rPr lang="sk-SK" sz="2600" dirty="0" err="1"/>
              <a:t>grade</a:t>
            </a:r>
            <a:r>
              <a:rPr lang="sk-SK" sz="2600" dirty="0"/>
              <a:t> </a:t>
            </a:r>
            <a:r>
              <a:rPr lang="sk-SK" sz="2600" dirty="0" err="1"/>
              <a:t>at</a:t>
            </a:r>
            <a:r>
              <a:rPr lang="sk-SK" sz="2600" dirty="0"/>
              <a:t> </a:t>
            </a:r>
            <a:r>
              <a:rPr lang="sk-SK" sz="2600" dirty="0" err="1"/>
              <a:t>primary</a:t>
            </a:r>
            <a:r>
              <a:rPr lang="sk-SK" sz="2600" dirty="0"/>
              <a:t> </a:t>
            </a:r>
            <a:r>
              <a:rPr lang="sk-SK" sz="2600" dirty="0" err="1"/>
              <a:t>schools</a:t>
            </a:r>
            <a:r>
              <a:rPr lang="sk-SK" sz="2600" dirty="0"/>
              <a:t> (Slovak </a:t>
            </a:r>
            <a:r>
              <a:rPr lang="sk-SK" sz="2600" dirty="0" err="1"/>
              <a:t>language</a:t>
            </a:r>
            <a:r>
              <a:rPr lang="sk-SK" sz="2600" dirty="0"/>
              <a:t> and </a:t>
            </a:r>
            <a:r>
              <a:rPr lang="sk-SK" sz="2600" dirty="0" err="1"/>
              <a:t>mathematics</a:t>
            </a:r>
            <a:r>
              <a:rPr lang="sk-SK" sz="2600" dirty="0"/>
              <a:t>); </a:t>
            </a:r>
          </a:p>
          <a:p>
            <a:pPr lvl="1">
              <a:buFont typeface="Calibri" panose="020F0502020204030204" pitchFamily="34" charset="0"/>
              <a:buChar char="‒"/>
            </a:pPr>
            <a:r>
              <a:rPr lang="sk-SK" sz="2600" dirty="0" err="1"/>
              <a:t>School</a:t>
            </a:r>
            <a:r>
              <a:rPr lang="sk-SK" sz="2600" dirty="0"/>
              <a:t> </a:t>
            </a:r>
            <a:r>
              <a:rPr lang="sk-SK" sz="2600" dirty="0" err="1"/>
              <a:t>leaving</a:t>
            </a:r>
            <a:r>
              <a:rPr lang="sk-SK" sz="2600" dirty="0"/>
              <a:t> </a:t>
            </a:r>
            <a:r>
              <a:rPr lang="sk-SK" sz="2600" dirty="0" err="1"/>
              <a:t>exams</a:t>
            </a:r>
            <a:r>
              <a:rPr lang="sk-SK" sz="2600" dirty="0"/>
              <a:t> </a:t>
            </a:r>
            <a:r>
              <a:rPr lang="sk-SK" sz="2600" dirty="0" err="1"/>
              <a:t>at</a:t>
            </a:r>
            <a:r>
              <a:rPr lang="sk-SK" sz="2600" dirty="0"/>
              <a:t> </a:t>
            </a:r>
            <a:r>
              <a:rPr lang="sk-SK" sz="2600" dirty="0" err="1"/>
              <a:t>secondary</a:t>
            </a:r>
            <a:r>
              <a:rPr lang="sk-SK" sz="2600" dirty="0"/>
              <a:t> </a:t>
            </a:r>
            <a:r>
              <a:rPr lang="sk-SK" sz="2600" dirty="0" err="1"/>
              <a:t>schools</a:t>
            </a:r>
            <a:r>
              <a:rPr lang="sk-SK" sz="2600" dirty="0"/>
              <a:t> (Slovak and </a:t>
            </a:r>
            <a:r>
              <a:rPr lang="sk-SK" sz="2600" dirty="0" err="1"/>
              <a:t>foreign</a:t>
            </a:r>
            <a:r>
              <a:rPr lang="sk-SK" sz="2600" dirty="0"/>
              <a:t> </a:t>
            </a:r>
            <a:r>
              <a:rPr lang="sk-SK" sz="2600" dirty="0" err="1"/>
              <a:t>languages</a:t>
            </a:r>
            <a:r>
              <a:rPr lang="sk-SK" sz="2600" dirty="0"/>
              <a:t>, </a:t>
            </a:r>
            <a:r>
              <a:rPr lang="sk-SK" sz="2600" dirty="0" err="1"/>
              <a:t>mathematics</a:t>
            </a:r>
            <a:r>
              <a:rPr lang="sk-SK" sz="2600" dirty="0"/>
              <a:t>)</a:t>
            </a:r>
          </a:p>
          <a:p>
            <a:pPr marL="514350" indent="-514350">
              <a:buAutoNum type="arabicPeriod"/>
            </a:pPr>
            <a:r>
              <a:rPr lang="sk-SK" dirty="0" err="1" smtClean="0"/>
              <a:t>Exceptional</a:t>
            </a:r>
            <a:r>
              <a:rPr lang="sk-SK" dirty="0" smtClean="0"/>
              <a:t> </a:t>
            </a:r>
            <a:r>
              <a:rPr lang="sk-SK" dirty="0" err="1" smtClean="0"/>
              <a:t>results</a:t>
            </a:r>
            <a:r>
              <a:rPr lang="sk-SK" dirty="0" smtClean="0"/>
              <a:t> (</a:t>
            </a:r>
            <a:r>
              <a:rPr lang="sk-SK" dirty="0" err="1" smtClean="0"/>
              <a:t>competitions</a:t>
            </a:r>
            <a:r>
              <a:rPr lang="sk-SK" dirty="0" smtClean="0"/>
              <a:t>, </a:t>
            </a:r>
            <a:r>
              <a:rPr lang="sk-SK" dirty="0" err="1" smtClean="0"/>
              <a:t>projects</a:t>
            </a:r>
            <a:r>
              <a:rPr lang="sk-SK" dirty="0" smtClean="0"/>
              <a:t>)</a:t>
            </a:r>
          </a:p>
          <a:p>
            <a:pPr marL="514350" indent="-514350">
              <a:buAutoNum type="arabicPeriod"/>
            </a:pPr>
            <a:r>
              <a:rPr lang="sk-SK" dirty="0" err="1" smtClean="0"/>
              <a:t>Unemployment</a:t>
            </a:r>
            <a:r>
              <a:rPr lang="sk-SK" dirty="0" smtClean="0"/>
              <a:t> rate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graduates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secondary</a:t>
            </a:r>
            <a:r>
              <a:rPr lang="sk-SK" dirty="0" smtClean="0"/>
              <a:t> </a:t>
            </a:r>
            <a:r>
              <a:rPr lang="sk-SK" dirty="0" err="1" smtClean="0"/>
              <a:t>schools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sk-SK" dirty="0" err="1" smtClean="0"/>
              <a:t>Results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state </a:t>
            </a:r>
            <a:r>
              <a:rPr lang="sk-SK" dirty="0" err="1" smtClean="0"/>
              <a:t>school</a:t>
            </a:r>
            <a:r>
              <a:rPr lang="sk-SK" dirty="0" smtClean="0"/>
              <a:t> </a:t>
            </a:r>
            <a:r>
              <a:rPr lang="sk-SK" dirty="0" err="1" smtClean="0"/>
              <a:t>inspections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sk-SK" dirty="0" err="1" smtClean="0"/>
              <a:t>Teachers</a:t>
            </a:r>
            <a:r>
              <a:rPr lang="sk-SK" dirty="0" smtClean="0"/>
              <a:t> (</a:t>
            </a:r>
            <a:r>
              <a:rPr lang="sk-SK" dirty="0" err="1" smtClean="0"/>
              <a:t>number</a:t>
            </a:r>
            <a:r>
              <a:rPr lang="sk-SK" dirty="0" smtClean="0"/>
              <a:t>, </a:t>
            </a:r>
            <a:r>
              <a:rPr lang="sk-SK" dirty="0" err="1" smtClean="0"/>
              <a:t>qualification</a:t>
            </a:r>
            <a:r>
              <a:rPr lang="sk-SK" dirty="0" smtClean="0"/>
              <a:t>, </a:t>
            </a:r>
            <a:r>
              <a:rPr lang="sk-SK" dirty="0" err="1" smtClean="0"/>
              <a:t>usage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IT)</a:t>
            </a:r>
          </a:p>
          <a:p>
            <a:pPr marL="514350" indent="-514350">
              <a:buAutoNum type="arabicPeriod"/>
            </a:pPr>
            <a:r>
              <a:rPr lang="sk-SK" dirty="0" err="1" smtClean="0"/>
              <a:t>Financial</a:t>
            </a:r>
            <a:r>
              <a:rPr lang="sk-SK" dirty="0" smtClean="0"/>
              <a:t> </a:t>
            </a:r>
            <a:r>
              <a:rPr lang="sk-SK" dirty="0" err="1" smtClean="0"/>
              <a:t>sources</a:t>
            </a:r>
            <a:r>
              <a:rPr lang="sk-SK" dirty="0" smtClean="0"/>
              <a:t> (</a:t>
            </a:r>
            <a:r>
              <a:rPr lang="sk-SK" dirty="0" err="1" smtClean="0"/>
              <a:t>public</a:t>
            </a:r>
            <a:r>
              <a:rPr lang="sk-SK" dirty="0" smtClean="0"/>
              <a:t> and </a:t>
            </a:r>
            <a:r>
              <a:rPr lang="sk-SK" dirty="0" err="1" smtClean="0"/>
              <a:t>private</a:t>
            </a:r>
            <a:r>
              <a:rPr lang="sk-SK" dirty="0" smtClean="0"/>
              <a:t>)</a:t>
            </a:r>
          </a:p>
          <a:p>
            <a:pPr marL="514350" indent="-514350">
              <a:buAutoNum type="arabicPeriod"/>
            </a:pPr>
            <a:r>
              <a:rPr lang="sk-SK" dirty="0" err="1" smtClean="0"/>
              <a:t>Number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pupils</a:t>
            </a:r>
            <a:r>
              <a:rPr lang="sk-SK" dirty="0" smtClean="0"/>
              <a:t>, </a:t>
            </a:r>
            <a:r>
              <a:rPr lang="sk-SK" dirty="0" err="1" smtClean="0"/>
              <a:t>including</a:t>
            </a:r>
            <a:r>
              <a:rPr lang="sk-SK" dirty="0" smtClean="0"/>
              <a:t> </a:t>
            </a:r>
            <a:r>
              <a:rPr lang="sk-SK" dirty="0" err="1" smtClean="0"/>
              <a:t>socially</a:t>
            </a:r>
            <a:r>
              <a:rPr lang="sk-SK" dirty="0" smtClean="0"/>
              <a:t> </a:t>
            </a:r>
            <a:r>
              <a:rPr lang="sk-SK" dirty="0" err="1" smtClean="0"/>
              <a:t>disadvantaged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sk-SK" dirty="0" err="1" smtClean="0"/>
              <a:t>Number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pupils</a:t>
            </a:r>
            <a:r>
              <a:rPr lang="sk-SK" dirty="0" smtClean="0"/>
              <a:t> </a:t>
            </a:r>
            <a:r>
              <a:rPr lang="sk-SK" dirty="0" err="1" smtClean="0"/>
              <a:t>accepted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tertiary</a:t>
            </a:r>
            <a:r>
              <a:rPr lang="sk-SK" dirty="0" smtClean="0"/>
              <a:t> </a:t>
            </a:r>
            <a:r>
              <a:rPr lang="sk-SK" dirty="0" err="1" smtClean="0"/>
              <a:t>studies</a:t>
            </a:r>
            <a:endParaRPr lang="sk-SK" dirty="0" smtClean="0"/>
          </a:p>
          <a:p>
            <a:pPr marL="514350" indent="-514350">
              <a:buAutoNum type="arabicPeriod"/>
            </a:pPr>
            <a:endParaRPr lang="sk-SK" dirty="0" smtClean="0"/>
          </a:p>
        </p:txBody>
      </p:sp>
    </p:spTree>
    <p:extLst>
      <p:ext uri="{BB962C8B-B14F-4D97-AF65-F5344CB8AC3E}">
        <p14:creationId xmlns:p14="http://schemas.microsoft.com/office/powerpoint/2010/main" val="4040065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77123"/>
            <a:ext cx="7640142" cy="623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99313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89999"/>
            <a:ext cx="7762966" cy="6456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3437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60648"/>
            <a:ext cx="7660797" cy="623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6042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32655"/>
            <a:ext cx="7704856" cy="62715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8297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04664"/>
            <a:ext cx="7206952" cy="61106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6078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Portal</a:t>
            </a:r>
            <a:r>
              <a:rPr lang="sk-SK" b="1" dirty="0" smtClean="0"/>
              <a:t> on </a:t>
            </a:r>
            <a:r>
              <a:rPr lang="sk-SK" b="1" dirty="0" err="1" smtClean="0"/>
              <a:t>hospitals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1"/>
            <a:ext cx="8003232" cy="4493096"/>
          </a:xfrm>
        </p:spPr>
        <p:txBody>
          <a:bodyPr>
            <a:normAutofit fontScale="77500" lnSpcReduction="20000"/>
          </a:bodyPr>
          <a:lstStyle/>
          <a:p>
            <a:r>
              <a:rPr lang="sk-SK" dirty="0" err="1" smtClean="0"/>
              <a:t>Since</a:t>
            </a:r>
            <a:r>
              <a:rPr lang="sk-SK" dirty="0" smtClean="0"/>
              <a:t> 2014: INEKO </a:t>
            </a:r>
            <a:r>
              <a:rPr lang="sk-SK" dirty="0" err="1" smtClean="0"/>
              <a:t>portal</a:t>
            </a:r>
            <a:r>
              <a:rPr lang="sk-SK" dirty="0" smtClean="0"/>
              <a:t> </a:t>
            </a:r>
            <a:r>
              <a:rPr lang="sk-SK" dirty="0" err="1" smtClean="0"/>
              <a:t>displaying</a:t>
            </a:r>
            <a:r>
              <a:rPr lang="sk-SK" dirty="0" smtClean="0"/>
              <a:t> </a:t>
            </a:r>
            <a:r>
              <a:rPr lang="sk-SK" dirty="0" err="1" smtClean="0"/>
              <a:t>indicators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quality</a:t>
            </a:r>
            <a:r>
              <a:rPr lang="sk-SK" dirty="0" smtClean="0"/>
              <a:t> and </a:t>
            </a:r>
            <a:r>
              <a:rPr lang="sk-SK" dirty="0" err="1" smtClean="0"/>
              <a:t>efficiency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all</a:t>
            </a:r>
            <a:r>
              <a:rPr lang="sk-SK" dirty="0" smtClean="0"/>
              <a:t> </a:t>
            </a:r>
            <a:r>
              <a:rPr lang="sk-SK" dirty="0" err="1" smtClean="0"/>
              <a:t>hospitals</a:t>
            </a:r>
            <a:r>
              <a:rPr lang="sk-SK" dirty="0" smtClean="0"/>
              <a:t>: </a:t>
            </a:r>
            <a:r>
              <a:rPr lang="en-US" dirty="0">
                <a:hlinkClick r:id="rId2"/>
              </a:rPr>
              <a:t>http://nemocnice.ineko.sk</a:t>
            </a:r>
            <a:r>
              <a:rPr lang="en-US" dirty="0" smtClean="0">
                <a:hlinkClick r:id="rId2"/>
              </a:rPr>
              <a:t>/</a:t>
            </a:r>
            <a:r>
              <a:rPr lang="sk-SK" dirty="0" smtClean="0"/>
              <a:t>   </a:t>
            </a:r>
          </a:p>
          <a:p>
            <a:r>
              <a:rPr lang="sk-SK" dirty="0" err="1" smtClean="0"/>
              <a:t>Data</a:t>
            </a:r>
            <a:r>
              <a:rPr lang="sk-SK" dirty="0" smtClean="0"/>
              <a:t> </a:t>
            </a:r>
            <a:r>
              <a:rPr lang="sk-SK" dirty="0" err="1" smtClean="0"/>
              <a:t>taken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Health</a:t>
            </a:r>
            <a:r>
              <a:rPr lang="sk-SK" dirty="0" smtClean="0"/>
              <a:t> </a:t>
            </a:r>
            <a:r>
              <a:rPr lang="sk-SK" dirty="0" err="1" smtClean="0"/>
              <a:t>Insurance</a:t>
            </a:r>
            <a:r>
              <a:rPr lang="sk-SK" dirty="0" smtClean="0"/>
              <a:t> </a:t>
            </a:r>
            <a:r>
              <a:rPr lang="sk-SK" dirty="0" err="1" smtClean="0"/>
              <a:t>Companies</a:t>
            </a:r>
            <a:r>
              <a:rPr lang="sk-SK" dirty="0" smtClean="0"/>
              <a:t>, </a:t>
            </a:r>
            <a:r>
              <a:rPr lang="sk-SK" dirty="0" err="1" smtClean="0"/>
              <a:t>MoH</a:t>
            </a:r>
            <a:r>
              <a:rPr lang="sk-SK" dirty="0" smtClean="0"/>
              <a:t> and </a:t>
            </a:r>
            <a:r>
              <a:rPr lang="sk-SK" dirty="0" err="1" smtClean="0"/>
              <a:t>subordinated</a:t>
            </a:r>
            <a:r>
              <a:rPr lang="sk-SK" dirty="0" smtClean="0"/>
              <a:t> </a:t>
            </a:r>
            <a:r>
              <a:rPr lang="sk-SK" dirty="0" err="1" smtClean="0"/>
              <a:t>organizations</a:t>
            </a:r>
            <a:r>
              <a:rPr lang="sk-SK" dirty="0" smtClean="0"/>
              <a:t>, </a:t>
            </a:r>
            <a:r>
              <a:rPr lang="sk-SK" dirty="0" err="1" smtClean="0"/>
              <a:t>own</a:t>
            </a:r>
            <a:r>
              <a:rPr lang="sk-SK" dirty="0" smtClean="0"/>
              <a:t> </a:t>
            </a:r>
            <a:r>
              <a:rPr lang="sk-SK" dirty="0" err="1" smtClean="0"/>
              <a:t>research</a:t>
            </a:r>
            <a:endParaRPr lang="sk-SK" dirty="0" smtClean="0"/>
          </a:p>
          <a:p>
            <a:r>
              <a:rPr lang="sk-SK" dirty="0" smtClean="0"/>
              <a:t>Major </a:t>
            </a:r>
            <a:r>
              <a:rPr lang="sk-SK" dirty="0" err="1" smtClean="0"/>
              <a:t>developments</a:t>
            </a:r>
            <a:r>
              <a:rPr lang="sk-SK" dirty="0" smtClean="0"/>
              <a:t>/</a:t>
            </a:r>
            <a:r>
              <a:rPr lang="sk-SK" dirty="0" err="1" smtClean="0"/>
              <a:t>impact</a:t>
            </a:r>
            <a:r>
              <a:rPr lang="sk-SK" dirty="0" smtClean="0"/>
              <a:t>:</a:t>
            </a:r>
          </a:p>
          <a:p>
            <a:pPr lvl="1"/>
            <a:r>
              <a:rPr lang="sk-SK" dirty="0" err="1" smtClean="0"/>
              <a:t>Intensive</a:t>
            </a:r>
            <a:r>
              <a:rPr lang="sk-SK" dirty="0" smtClean="0"/>
              <a:t>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attention</a:t>
            </a:r>
            <a:r>
              <a:rPr lang="sk-SK" dirty="0" smtClean="0"/>
              <a:t> and debate </a:t>
            </a:r>
            <a:r>
              <a:rPr lang="sk-SK" dirty="0" err="1" smtClean="0"/>
              <a:t>about</a:t>
            </a:r>
            <a:r>
              <a:rPr lang="sk-SK" dirty="0" smtClean="0"/>
              <a:t> </a:t>
            </a:r>
            <a:r>
              <a:rPr lang="sk-SK" dirty="0" err="1" smtClean="0"/>
              <a:t>how</a:t>
            </a:r>
            <a:r>
              <a:rPr lang="sk-SK" dirty="0" smtClean="0"/>
              <a:t> to </a:t>
            </a:r>
            <a:r>
              <a:rPr lang="sk-SK" dirty="0" err="1" smtClean="0"/>
              <a:t>measure</a:t>
            </a:r>
            <a:r>
              <a:rPr lang="sk-SK" dirty="0" smtClean="0"/>
              <a:t> </a:t>
            </a:r>
            <a:r>
              <a:rPr lang="sk-SK" dirty="0" err="1" smtClean="0"/>
              <a:t>quality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hospitals</a:t>
            </a:r>
            <a:endParaRPr lang="sk-SK" dirty="0" smtClean="0"/>
          </a:p>
          <a:p>
            <a:pPr lvl="1"/>
            <a:r>
              <a:rPr lang="sk-SK" dirty="0" err="1" smtClean="0"/>
              <a:t>Extension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data</a:t>
            </a:r>
            <a:r>
              <a:rPr lang="sk-SK" dirty="0" smtClean="0"/>
              <a:t> </a:t>
            </a:r>
            <a:r>
              <a:rPr lang="sk-SK" dirty="0" err="1" smtClean="0"/>
              <a:t>available</a:t>
            </a:r>
            <a:endParaRPr lang="sk-SK" dirty="0" smtClean="0"/>
          </a:p>
          <a:p>
            <a:pPr lvl="1"/>
            <a:r>
              <a:rPr lang="sk-SK" dirty="0" err="1" smtClean="0"/>
              <a:t>MoH</a:t>
            </a:r>
            <a:r>
              <a:rPr lang="sk-SK" dirty="0" smtClean="0"/>
              <a:t> </a:t>
            </a:r>
            <a:r>
              <a:rPr lang="sk-SK" dirty="0" err="1" smtClean="0"/>
              <a:t>uses</a:t>
            </a:r>
            <a:r>
              <a:rPr lang="sk-SK" dirty="0" smtClean="0"/>
              <a:t> </a:t>
            </a:r>
            <a:r>
              <a:rPr lang="sk-SK" dirty="0" err="1" smtClean="0"/>
              <a:t>data</a:t>
            </a:r>
            <a:r>
              <a:rPr lang="sk-SK" dirty="0" smtClean="0"/>
              <a:t> in </a:t>
            </a:r>
            <a:r>
              <a:rPr lang="sk-SK" dirty="0" err="1" smtClean="0"/>
              <a:t>planning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minimum </a:t>
            </a:r>
            <a:r>
              <a:rPr lang="sk-SK" dirty="0" err="1" smtClean="0"/>
              <a:t>network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hospitals</a:t>
            </a:r>
            <a:endParaRPr lang="sk-SK" dirty="0" smtClean="0"/>
          </a:p>
          <a:p>
            <a:r>
              <a:rPr lang="sk-SK" dirty="0" err="1" smtClean="0"/>
              <a:t>Plans</a:t>
            </a:r>
            <a:r>
              <a:rPr lang="sk-SK" dirty="0" smtClean="0"/>
              <a:t>: </a:t>
            </a:r>
          </a:p>
          <a:p>
            <a:pPr lvl="1"/>
            <a:r>
              <a:rPr lang="sk-SK" dirty="0" err="1" smtClean="0"/>
              <a:t>Further</a:t>
            </a:r>
            <a:r>
              <a:rPr lang="sk-SK" dirty="0" smtClean="0"/>
              <a:t> </a:t>
            </a:r>
            <a:r>
              <a:rPr lang="sk-SK" dirty="0" err="1" smtClean="0"/>
              <a:t>improvements</a:t>
            </a:r>
            <a:r>
              <a:rPr lang="sk-SK" dirty="0" smtClean="0"/>
              <a:t> in </a:t>
            </a:r>
            <a:r>
              <a:rPr lang="sk-SK" dirty="0" err="1" smtClean="0"/>
              <a:t>methodology</a:t>
            </a:r>
            <a:endParaRPr lang="sk-SK" dirty="0" smtClean="0"/>
          </a:p>
          <a:p>
            <a:pPr lvl="1"/>
            <a:r>
              <a:rPr lang="sk-SK" dirty="0" err="1" smtClean="0"/>
              <a:t>Including</a:t>
            </a:r>
            <a:r>
              <a:rPr lang="sk-SK" dirty="0" smtClean="0"/>
              <a:t> </a:t>
            </a:r>
            <a:r>
              <a:rPr lang="sk-SK" dirty="0" err="1" smtClean="0"/>
              <a:t>outpatient</a:t>
            </a:r>
            <a:r>
              <a:rPr lang="sk-SK" dirty="0" smtClean="0"/>
              <a:t> </a:t>
            </a:r>
            <a:r>
              <a:rPr lang="sk-SK" dirty="0" err="1" smtClean="0"/>
              <a:t>data</a:t>
            </a:r>
            <a:endParaRPr lang="sk-SK" dirty="0"/>
          </a:p>
          <a:p>
            <a:pPr lvl="1"/>
            <a:r>
              <a:rPr lang="sk-SK" dirty="0" err="1" smtClean="0"/>
              <a:t>Substantial</a:t>
            </a:r>
            <a:r>
              <a:rPr lang="sk-SK" dirty="0" smtClean="0"/>
              <a:t> </a:t>
            </a:r>
            <a:r>
              <a:rPr lang="sk-SK" dirty="0" err="1" smtClean="0"/>
              <a:t>upgrade</a:t>
            </a:r>
            <a:r>
              <a:rPr lang="sk-SK" dirty="0" smtClean="0"/>
              <a:t> to </a:t>
            </a:r>
            <a:r>
              <a:rPr lang="sk-SK" dirty="0" err="1" smtClean="0"/>
              <a:t>have</a:t>
            </a:r>
            <a:r>
              <a:rPr lang="sk-SK" dirty="0" smtClean="0"/>
              <a:t> more </a:t>
            </a:r>
            <a:r>
              <a:rPr lang="sk-SK" dirty="0" err="1" smtClean="0"/>
              <a:t>user</a:t>
            </a:r>
            <a:r>
              <a:rPr lang="sk-SK" dirty="0" smtClean="0"/>
              <a:t> </a:t>
            </a:r>
            <a:r>
              <a:rPr lang="sk-SK" dirty="0" err="1" smtClean="0"/>
              <a:t>friendly</a:t>
            </a:r>
            <a:r>
              <a:rPr lang="sk-SK" dirty="0" smtClean="0"/>
              <a:t> </a:t>
            </a:r>
            <a:r>
              <a:rPr lang="sk-SK" dirty="0" err="1" smtClean="0"/>
              <a:t>portal</a:t>
            </a:r>
            <a:endParaRPr lang="sk-SK" dirty="0" smtClean="0"/>
          </a:p>
        </p:txBody>
      </p:sp>
    </p:spTree>
    <p:extLst>
      <p:ext uri="{BB962C8B-B14F-4D97-AF65-F5344CB8AC3E}">
        <p14:creationId xmlns:p14="http://schemas.microsoft.com/office/powerpoint/2010/main" val="97018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Hospital</a:t>
            </a:r>
            <a:r>
              <a:rPr lang="sk-SK" b="1" dirty="0" smtClean="0"/>
              <a:t> </a:t>
            </a:r>
            <a:r>
              <a:rPr lang="sk-SK" b="1" dirty="0" err="1" smtClean="0"/>
              <a:t>ratings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dirty="0" smtClean="0"/>
              <a:t>25%: </a:t>
            </a:r>
            <a:r>
              <a:rPr lang="sk-SK" dirty="0" err="1" smtClean="0"/>
              <a:t>Patient</a:t>
            </a:r>
            <a:r>
              <a:rPr lang="sk-SK" dirty="0" smtClean="0"/>
              <a:t> </a:t>
            </a:r>
            <a:r>
              <a:rPr lang="sk-SK" dirty="0" err="1" smtClean="0"/>
              <a:t>satisfaction</a:t>
            </a:r>
            <a:r>
              <a:rPr lang="sk-SK" dirty="0" smtClean="0"/>
              <a:t> </a:t>
            </a:r>
          </a:p>
          <a:p>
            <a:pPr lvl="1"/>
            <a:r>
              <a:rPr lang="sk-SK" dirty="0" err="1" smtClean="0"/>
              <a:t>Questionnaires</a:t>
            </a:r>
            <a:r>
              <a:rPr lang="sk-SK" dirty="0" smtClean="0"/>
              <a:t> (20%) and </a:t>
            </a:r>
            <a:r>
              <a:rPr lang="sk-SK" dirty="0" err="1" smtClean="0"/>
              <a:t>complaints</a:t>
            </a:r>
            <a:r>
              <a:rPr lang="sk-SK" dirty="0" smtClean="0"/>
              <a:t> (5%)</a:t>
            </a:r>
          </a:p>
          <a:p>
            <a:r>
              <a:rPr lang="sk-SK" dirty="0" smtClean="0"/>
              <a:t>40%: </a:t>
            </a:r>
            <a:r>
              <a:rPr lang="sk-SK" dirty="0" err="1" smtClean="0"/>
              <a:t>Quality</a:t>
            </a:r>
            <a:r>
              <a:rPr lang="sk-SK" dirty="0" smtClean="0"/>
              <a:t> </a:t>
            </a:r>
            <a:r>
              <a:rPr lang="sk-SK" dirty="0" err="1" smtClean="0"/>
              <a:t>indicators</a:t>
            </a:r>
            <a:endParaRPr lang="sk-SK" dirty="0" smtClean="0"/>
          </a:p>
          <a:p>
            <a:pPr lvl="1"/>
            <a:r>
              <a:rPr lang="sk-SK" dirty="0" smtClean="0"/>
              <a:t>Rate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reoperation</a:t>
            </a:r>
            <a:r>
              <a:rPr lang="sk-SK" dirty="0" smtClean="0"/>
              <a:t>/</a:t>
            </a:r>
            <a:r>
              <a:rPr lang="sk-SK" dirty="0" err="1" smtClean="0"/>
              <a:t>rehospitalization</a:t>
            </a:r>
            <a:r>
              <a:rPr lang="sk-SK" dirty="0" smtClean="0"/>
              <a:t>, mortality </a:t>
            </a:r>
            <a:r>
              <a:rPr lang="sk-SK" dirty="0" err="1" smtClean="0"/>
              <a:t>indicators</a:t>
            </a:r>
            <a:r>
              <a:rPr lang="sk-SK" dirty="0" smtClean="0"/>
              <a:t>, </a:t>
            </a:r>
            <a:r>
              <a:rPr lang="sk-SK" dirty="0" err="1" smtClean="0"/>
              <a:t>penalties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Supervision</a:t>
            </a:r>
            <a:r>
              <a:rPr lang="sk-SK" dirty="0" smtClean="0"/>
              <a:t> </a:t>
            </a:r>
            <a:r>
              <a:rPr lang="sk-SK" dirty="0" err="1" smtClean="0"/>
              <a:t>Authority</a:t>
            </a:r>
            <a:endParaRPr lang="sk-SK" dirty="0" smtClean="0"/>
          </a:p>
          <a:p>
            <a:r>
              <a:rPr lang="sk-SK" dirty="0" smtClean="0"/>
              <a:t>20%: </a:t>
            </a:r>
            <a:r>
              <a:rPr lang="sk-SK" dirty="0" err="1" smtClean="0"/>
              <a:t>Financial</a:t>
            </a:r>
            <a:r>
              <a:rPr lang="sk-SK" dirty="0" smtClean="0"/>
              <a:t> stability</a:t>
            </a:r>
          </a:p>
          <a:p>
            <a:r>
              <a:rPr lang="sk-SK" dirty="0" smtClean="0"/>
              <a:t>15%: </a:t>
            </a:r>
            <a:r>
              <a:rPr lang="sk-SK" dirty="0" err="1" smtClean="0"/>
              <a:t>Transparency</a:t>
            </a:r>
            <a:endParaRPr lang="sk-SK" dirty="0" smtClean="0"/>
          </a:p>
          <a:p>
            <a:r>
              <a:rPr lang="sk-SK" dirty="0" err="1" smtClean="0"/>
              <a:t>Almost</a:t>
            </a:r>
            <a:r>
              <a:rPr lang="sk-SK" dirty="0" smtClean="0"/>
              <a:t> </a:t>
            </a:r>
            <a:r>
              <a:rPr lang="sk-SK" dirty="0" err="1" smtClean="0"/>
              <a:t>all</a:t>
            </a:r>
            <a:r>
              <a:rPr lang="sk-SK" dirty="0" smtClean="0"/>
              <a:t> </a:t>
            </a:r>
            <a:r>
              <a:rPr lang="sk-SK" dirty="0" err="1"/>
              <a:t>indicators</a:t>
            </a:r>
            <a:r>
              <a:rPr lang="sk-SK" dirty="0"/>
              <a:t> are </a:t>
            </a:r>
            <a:r>
              <a:rPr lang="sk-SK" dirty="0" err="1" smtClean="0"/>
              <a:t>computed</a:t>
            </a:r>
            <a:r>
              <a:rPr lang="sk-SK" dirty="0" smtClean="0"/>
              <a:t> </a:t>
            </a:r>
            <a:r>
              <a:rPr lang="sk-SK" dirty="0" err="1"/>
              <a:t>based</a:t>
            </a:r>
            <a:r>
              <a:rPr lang="sk-SK" dirty="0"/>
              <a:t> on </a:t>
            </a:r>
            <a:r>
              <a:rPr lang="sk-SK" dirty="0" err="1"/>
              <a:t>data</a:t>
            </a:r>
            <a:r>
              <a:rPr lang="sk-SK" dirty="0"/>
              <a:t> </a:t>
            </a:r>
            <a:r>
              <a:rPr lang="sk-SK" dirty="0" err="1"/>
              <a:t>from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4 most </a:t>
            </a:r>
            <a:r>
              <a:rPr lang="sk-SK" dirty="0" err="1"/>
              <a:t>recent</a:t>
            </a:r>
            <a:r>
              <a:rPr lang="sk-SK" dirty="0"/>
              <a:t> </a:t>
            </a:r>
            <a:r>
              <a:rPr lang="sk-SK" dirty="0" err="1"/>
              <a:t>years</a:t>
            </a:r>
            <a:r>
              <a:rPr lang="sk-SK" dirty="0"/>
              <a:t> </a:t>
            </a:r>
            <a:r>
              <a:rPr lang="sk-SK" dirty="0" err="1"/>
              <a:t>with</a:t>
            </a:r>
            <a:r>
              <a:rPr lang="sk-SK" dirty="0"/>
              <a:t> </a:t>
            </a:r>
            <a:r>
              <a:rPr lang="sk-SK" dirty="0" err="1" smtClean="0"/>
              <a:t>gradually</a:t>
            </a:r>
            <a:r>
              <a:rPr lang="sk-SK" dirty="0" smtClean="0"/>
              <a:t> </a:t>
            </a:r>
            <a:r>
              <a:rPr lang="sk-SK" dirty="0" err="1" smtClean="0"/>
              <a:t>declining</a:t>
            </a:r>
            <a:r>
              <a:rPr lang="sk-SK" dirty="0" smtClean="0"/>
              <a:t> </a:t>
            </a:r>
            <a:r>
              <a:rPr lang="sk-SK" dirty="0" err="1" smtClean="0"/>
              <a:t>weights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1954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Underlying</a:t>
            </a:r>
            <a:r>
              <a:rPr lang="sk-SK" b="1" dirty="0" smtClean="0"/>
              <a:t> </a:t>
            </a:r>
            <a:r>
              <a:rPr lang="sk-SK" b="1" dirty="0" err="1" smtClean="0"/>
              <a:t>data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827584" y="1600200"/>
            <a:ext cx="7859216" cy="4781128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buAutoNum type="arabicPeriod"/>
            </a:pPr>
            <a:r>
              <a:rPr lang="sk-SK" dirty="0" err="1" smtClean="0"/>
              <a:t>Numerator</a:t>
            </a:r>
            <a:r>
              <a:rPr lang="sk-SK" dirty="0" smtClean="0"/>
              <a:t> and </a:t>
            </a:r>
            <a:r>
              <a:rPr lang="sk-SK" dirty="0" err="1" smtClean="0"/>
              <a:t>denominator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all</a:t>
            </a:r>
            <a:r>
              <a:rPr lang="sk-SK" dirty="0" smtClean="0"/>
              <a:t> </a:t>
            </a:r>
            <a:r>
              <a:rPr lang="sk-SK" dirty="0" err="1" smtClean="0"/>
              <a:t>quality</a:t>
            </a:r>
            <a:r>
              <a:rPr lang="sk-SK" dirty="0" smtClean="0"/>
              <a:t> </a:t>
            </a:r>
            <a:r>
              <a:rPr lang="sk-SK" dirty="0" err="1" smtClean="0"/>
              <a:t>indicators</a:t>
            </a:r>
            <a:r>
              <a:rPr lang="sk-SK" dirty="0" smtClean="0"/>
              <a:t>:</a:t>
            </a:r>
          </a:p>
          <a:p>
            <a:pPr lvl="1">
              <a:lnSpc>
                <a:spcPct val="80000"/>
              </a:lnSpc>
            </a:pPr>
            <a:r>
              <a:rPr lang="sk-SK" sz="2600" dirty="0" err="1"/>
              <a:t>Results</a:t>
            </a:r>
            <a:r>
              <a:rPr lang="sk-SK" sz="2600" dirty="0"/>
              <a:t> </a:t>
            </a:r>
            <a:r>
              <a:rPr lang="sk-SK" sz="2600" dirty="0" err="1"/>
              <a:t>of</a:t>
            </a:r>
            <a:r>
              <a:rPr lang="sk-SK" sz="2600" dirty="0"/>
              <a:t> </a:t>
            </a:r>
            <a:r>
              <a:rPr lang="sk-SK" sz="2600" dirty="0" err="1"/>
              <a:t>patient</a:t>
            </a:r>
            <a:r>
              <a:rPr lang="sk-SK" sz="2600" dirty="0"/>
              <a:t> </a:t>
            </a:r>
            <a:r>
              <a:rPr lang="sk-SK" sz="2600" dirty="0" err="1"/>
              <a:t>satisfaction</a:t>
            </a:r>
            <a:r>
              <a:rPr lang="sk-SK" sz="2600" dirty="0"/>
              <a:t> </a:t>
            </a:r>
            <a:r>
              <a:rPr lang="sk-SK" sz="2600" dirty="0" err="1"/>
              <a:t>surveys</a:t>
            </a:r>
            <a:endParaRPr lang="sk-SK" sz="2600" dirty="0"/>
          </a:p>
          <a:p>
            <a:pPr lvl="1">
              <a:lnSpc>
                <a:spcPct val="80000"/>
              </a:lnSpc>
            </a:pPr>
            <a:r>
              <a:rPr lang="sk-SK" sz="2600" dirty="0" err="1"/>
              <a:t>Number</a:t>
            </a:r>
            <a:r>
              <a:rPr lang="sk-SK" sz="2600" dirty="0"/>
              <a:t> </a:t>
            </a:r>
            <a:r>
              <a:rPr lang="sk-SK" sz="2600" dirty="0" err="1"/>
              <a:t>of</a:t>
            </a:r>
            <a:r>
              <a:rPr lang="sk-SK" sz="2600" dirty="0"/>
              <a:t> </a:t>
            </a:r>
            <a:r>
              <a:rPr lang="sk-SK" sz="2600" dirty="0" err="1"/>
              <a:t>patient</a:t>
            </a:r>
            <a:r>
              <a:rPr lang="sk-SK" sz="2600" dirty="0"/>
              <a:t> </a:t>
            </a:r>
            <a:r>
              <a:rPr lang="sk-SK" sz="2600" dirty="0" err="1" smtClean="0"/>
              <a:t>complaints</a:t>
            </a:r>
            <a:endParaRPr lang="sk-SK" sz="2600" dirty="0" smtClean="0"/>
          </a:p>
          <a:p>
            <a:pPr lvl="1">
              <a:lnSpc>
                <a:spcPct val="80000"/>
              </a:lnSpc>
            </a:pPr>
            <a:r>
              <a:rPr lang="sk-SK" sz="2600" dirty="0" err="1" smtClean="0"/>
              <a:t>Waiting</a:t>
            </a:r>
            <a:r>
              <a:rPr lang="sk-SK" sz="2600" dirty="0" smtClean="0"/>
              <a:t> </a:t>
            </a:r>
            <a:r>
              <a:rPr lang="sk-SK" sz="2600" dirty="0" err="1" smtClean="0"/>
              <a:t>periods</a:t>
            </a:r>
            <a:r>
              <a:rPr lang="sk-SK" sz="2600" dirty="0" smtClean="0"/>
              <a:t> </a:t>
            </a:r>
            <a:r>
              <a:rPr lang="sk-SK" sz="2600" dirty="0" err="1" smtClean="0"/>
              <a:t>for</a:t>
            </a:r>
            <a:r>
              <a:rPr lang="sk-SK" sz="2600" dirty="0" smtClean="0"/>
              <a:t> </a:t>
            </a:r>
            <a:r>
              <a:rPr lang="sk-SK" sz="2600" dirty="0" err="1" smtClean="0"/>
              <a:t>specified</a:t>
            </a:r>
            <a:r>
              <a:rPr lang="sk-SK" sz="2600" dirty="0" smtClean="0"/>
              <a:t> </a:t>
            </a:r>
            <a:r>
              <a:rPr lang="sk-SK" sz="2600" dirty="0" err="1" smtClean="0"/>
              <a:t>diagnoses</a:t>
            </a:r>
            <a:endParaRPr lang="sk-SK" sz="2600" dirty="0" smtClean="0"/>
          </a:p>
          <a:p>
            <a:pPr lvl="1">
              <a:lnSpc>
                <a:spcPct val="80000"/>
              </a:lnSpc>
            </a:pPr>
            <a:r>
              <a:rPr lang="sk-SK" sz="2600" dirty="0" err="1" smtClean="0"/>
              <a:t>Official</a:t>
            </a:r>
            <a:r>
              <a:rPr lang="sk-SK" sz="2600" dirty="0" smtClean="0"/>
              <a:t> </a:t>
            </a:r>
            <a:r>
              <a:rPr lang="sk-SK" sz="2600" dirty="0" err="1" smtClean="0"/>
              <a:t>quality</a:t>
            </a:r>
            <a:r>
              <a:rPr lang="sk-SK" sz="2600" dirty="0" smtClean="0"/>
              <a:t> </a:t>
            </a:r>
            <a:r>
              <a:rPr lang="sk-SK" sz="2600" dirty="0" err="1" smtClean="0"/>
              <a:t>indicators</a:t>
            </a:r>
            <a:r>
              <a:rPr lang="sk-SK" sz="2600" dirty="0" smtClean="0"/>
              <a:t> (</a:t>
            </a:r>
            <a:r>
              <a:rPr lang="sk-SK" sz="2600" dirty="0" err="1" smtClean="0"/>
              <a:t>reoperation</a:t>
            </a:r>
            <a:r>
              <a:rPr lang="sk-SK" sz="2600" dirty="0" smtClean="0"/>
              <a:t>, </a:t>
            </a:r>
            <a:r>
              <a:rPr lang="sk-SK" sz="2600" dirty="0" err="1" smtClean="0"/>
              <a:t>rehospitalization</a:t>
            </a:r>
            <a:r>
              <a:rPr lang="sk-SK" sz="2600" dirty="0" smtClean="0"/>
              <a:t>, </a:t>
            </a:r>
            <a:r>
              <a:rPr lang="sk-SK" sz="2600" dirty="0" err="1" smtClean="0"/>
              <a:t>mortalities</a:t>
            </a:r>
            <a:r>
              <a:rPr lang="sk-SK" sz="2600" dirty="0" smtClean="0"/>
              <a:t> </a:t>
            </a:r>
            <a:r>
              <a:rPr lang="sk-SK" sz="2600" dirty="0" err="1" smtClean="0"/>
              <a:t>for</a:t>
            </a:r>
            <a:r>
              <a:rPr lang="sk-SK" sz="2600" dirty="0" smtClean="0"/>
              <a:t> </a:t>
            </a:r>
            <a:r>
              <a:rPr lang="sk-SK" sz="2600" dirty="0" err="1" smtClean="0"/>
              <a:t>specified</a:t>
            </a:r>
            <a:r>
              <a:rPr lang="sk-SK" sz="2600" dirty="0" smtClean="0"/>
              <a:t> </a:t>
            </a:r>
            <a:r>
              <a:rPr lang="sk-SK" sz="2600" dirty="0" err="1" smtClean="0"/>
              <a:t>diagnoses</a:t>
            </a:r>
            <a:r>
              <a:rPr lang="sk-SK" sz="2600" dirty="0" smtClean="0"/>
              <a:t>, </a:t>
            </a:r>
            <a:r>
              <a:rPr lang="sk-SK" sz="2600" dirty="0" err="1" smtClean="0"/>
              <a:t>nosocomial</a:t>
            </a:r>
            <a:r>
              <a:rPr lang="sk-SK" sz="2600" dirty="0" smtClean="0"/>
              <a:t> </a:t>
            </a:r>
            <a:r>
              <a:rPr lang="sk-SK" sz="2600" dirty="0" err="1" smtClean="0"/>
              <a:t>infections</a:t>
            </a:r>
            <a:r>
              <a:rPr lang="sk-SK" sz="2600" dirty="0" smtClean="0"/>
              <a:t>, </a:t>
            </a:r>
            <a:r>
              <a:rPr lang="sk-SK" sz="2600" dirty="0" err="1" smtClean="0"/>
              <a:t>decubitus</a:t>
            </a:r>
            <a:r>
              <a:rPr lang="sk-SK" sz="2600" dirty="0" smtClean="0"/>
              <a:t> </a:t>
            </a:r>
            <a:r>
              <a:rPr lang="sk-SK" sz="2600" dirty="0" err="1" smtClean="0"/>
              <a:t>ulcers</a:t>
            </a:r>
            <a:r>
              <a:rPr lang="sk-SK" sz="2600" dirty="0" smtClean="0"/>
              <a:t>, </a:t>
            </a:r>
            <a:r>
              <a:rPr lang="sk-SK" sz="2600" dirty="0" err="1" smtClean="0"/>
              <a:t>etc</a:t>
            </a:r>
            <a:r>
              <a:rPr lang="sk-SK" sz="2600" dirty="0" smtClean="0"/>
              <a:t>.</a:t>
            </a:r>
          </a:p>
          <a:p>
            <a:pPr lvl="1">
              <a:lnSpc>
                <a:spcPct val="80000"/>
              </a:lnSpc>
            </a:pPr>
            <a:r>
              <a:rPr lang="sk-SK" sz="2600" dirty="0" err="1" smtClean="0"/>
              <a:t>Unofficial</a:t>
            </a:r>
            <a:r>
              <a:rPr lang="sk-SK" sz="2600" dirty="0" smtClean="0"/>
              <a:t> </a:t>
            </a:r>
            <a:r>
              <a:rPr lang="sk-SK" sz="2600" dirty="0" err="1" smtClean="0"/>
              <a:t>quality</a:t>
            </a:r>
            <a:r>
              <a:rPr lang="sk-SK" sz="2600" dirty="0" smtClean="0"/>
              <a:t> </a:t>
            </a:r>
            <a:r>
              <a:rPr lang="sk-SK" sz="2600" dirty="0" err="1" smtClean="0"/>
              <a:t>indicators</a:t>
            </a:r>
            <a:r>
              <a:rPr lang="sk-SK" sz="2600" dirty="0" smtClean="0"/>
              <a:t> (</a:t>
            </a:r>
            <a:r>
              <a:rPr lang="sk-SK" sz="2600" dirty="0" err="1" smtClean="0"/>
              <a:t>patient</a:t>
            </a:r>
            <a:r>
              <a:rPr lang="sk-SK" sz="2600" dirty="0" smtClean="0"/>
              <a:t> </a:t>
            </a:r>
            <a:r>
              <a:rPr lang="sk-SK" sz="2600" dirty="0" err="1" smtClean="0"/>
              <a:t>transfers</a:t>
            </a:r>
            <a:r>
              <a:rPr lang="sk-SK" sz="2600" dirty="0" smtClean="0"/>
              <a:t>, </a:t>
            </a:r>
            <a:r>
              <a:rPr lang="sk-SK" sz="2600" dirty="0" err="1" smtClean="0"/>
              <a:t>lenght</a:t>
            </a:r>
            <a:r>
              <a:rPr lang="sk-SK" sz="2600" dirty="0" smtClean="0"/>
              <a:t> </a:t>
            </a:r>
            <a:r>
              <a:rPr lang="sk-SK" sz="2600" dirty="0" err="1" smtClean="0"/>
              <a:t>of</a:t>
            </a:r>
            <a:r>
              <a:rPr lang="sk-SK" sz="2600" dirty="0" smtClean="0"/>
              <a:t> </a:t>
            </a:r>
            <a:r>
              <a:rPr lang="sk-SK" sz="2600" dirty="0" err="1" smtClean="0"/>
              <a:t>hospitalization</a:t>
            </a:r>
            <a:r>
              <a:rPr lang="sk-SK" sz="2600" dirty="0" smtClean="0"/>
              <a:t>, </a:t>
            </a:r>
            <a:r>
              <a:rPr lang="sk-SK" sz="2600" dirty="0" err="1" smtClean="0"/>
              <a:t>etc</a:t>
            </a:r>
            <a:r>
              <a:rPr lang="sk-SK" sz="2600" dirty="0" smtClean="0"/>
              <a:t>.)</a:t>
            </a:r>
          </a:p>
          <a:p>
            <a:pPr marL="514350" indent="-514350">
              <a:lnSpc>
                <a:spcPct val="80000"/>
              </a:lnSpc>
              <a:buFont typeface="Arial" panose="020B0604020202020204" pitchFamily="34" charset="0"/>
              <a:buAutoNum type="arabicPeriod"/>
            </a:pPr>
            <a:r>
              <a:rPr lang="sk-SK" dirty="0" err="1"/>
              <a:t>Financial</a:t>
            </a:r>
            <a:r>
              <a:rPr lang="sk-SK" dirty="0"/>
              <a:t> </a:t>
            </a:r>
            <a:r>
              <a:rPr lang="sk-SK" dirty="0" err="1" smtClean="0"/>
              <a:t>data</a:t>
            </a:r>
            <a:endParaRPr lang="sk-SK" dirty="0" smtClean="0"/>
          </a:p>
          <a:p>
            <a:pPr lvl="1">
              <a:lnSpc>
                <a:spcPct val="80000"/>
              </a:lnSpc>
            </a:pPr>
            <a:r>
              <a:rPr lang="sk-SK" sz="2600" dirty="0"/>
              <a:t>Profit/</a:t>
            </a:r>
            <a:r>
              <a:rPr lang="sk-SK" sz="2600" dirty="0" err="1"/>
              <a:t>loss</a:t>
            </a:r>
            <a:r>
              <a:rPr lang="sk-SK" sz="2600" dirty="0"/>
              <a:t>, </a:t>
            </a:r>
            <a:r>
              <a:rPr lang="sk-SK" sz="2600" dirty="0" err="1"/>
              <a:t>revenues</a:t>
            </a:r>
            <a:r>
              <a:rPr lang="sk-SK" sz="2600" dirty="0"/>
              <a:t>, </a:t>
            </a:r>
            <a:r>
              <a:rPr lang="sk-SK" sz="2600" dirty="0" err="1"/>
              <a:t>debt</a:t>
            </a:r>
            <a:r>
              <a:rPr lang="sk-SK" sz="2600" dirty="0"/>
              <a:t> </a:t>
            </a:r>
            <a:r>
              <a:rPr lang="sk-SK" sz="2600" dirty="0" err="1"/>
              <a:t>overdue</a:t>
            </a:r>
            <a:r>
              <a:rPr lang="sk-SK" sz="2600" dirty="0"/>
              <a:t>, </a:t>
            </a:r>
            <a:r>
              <a:rPr lang="sk-SK" sz="2600" dirty="0" err="1"/>
              <a:t>depreciation</a:t>
            </a:r>
            <a:r>
              <a:rPr lang="sk-SK" sz="2600" dirty="0"/>
              <a:t>, </a:t>
            </a:r>
            <a:r>
              <a:rPr lang="sk-SK" sz="2600" dirty="0" err="1" smtClean="0"/>
              <a:t>liabilities</a:t>
            </a:r>
            <a:r>
              <a:rPr lang="sk-SK" sz="2600" dirty="0" smtClean="0"/>
              <a:t>, </a:t>
            </a:r>
            <a:r>
              <a:rPr lang="sk-SK" sz="2600" dirty="0" err="1" smtClean="0"/>
              <a:t>etc</a:t>
            </a:r>
            <a:r>
              <a:rPr lang="sk-SK" sz="2600" dirty="0" smtClean="0"/>
              <a:t>.</a:t>
            </a:r>
          </a:p>
          <a:p>
            <a:pPr marL="514350" indent="-514350">
              <a:lnSpc>
                <a:spcPct val="80000"/>
              </a:lnSpc>
              <a:buFont typeface="Arial" panose="020B0604020202020204" pitchFamily="34" charset="0"/>
              <a:buAutoNum type="arabicPeriod"/>
            </a:pPr>
            <a:r>
              <a:rPr lang="sk-SK" dirty="0" err="1"/>
              <a:t>Transparency</a:t>
            </a:r>
            <a:r>
              <a:rPr lang="sk-SK" dirty="0"/>
              <a:t> </a:t>
            </a:r>
            <a:r>
              <a:rPr lang="sk-SK" dirty="0" err="1"/>
              <a:t>indicators</a:t>
            </a:r>
            <a:endParaRPr lang="sk-SK" dirty="0"/>
          </a:p>
          <a:p>
            <a:pPr lvl="1">
              <a:lnSpc>
                <a:spcPct val="80000"/>
              </a:lnSpc>
            </a:pPr>
            <a:r>
              <a:rPr lang="sk-SK" sz="2600" dirty="0" smtClean="0"/>
              <a:t>Web </a:t>
            </a:r>
            <a:r>
              <a:rPr lang="sk-SK" sz="2600" dirty="0" err="1" smtClean="0"/>
              <a:t>page</a:t>
            </a:r>
            <a:r>
              <a:rPr lang="sk-SK" sz="2600" dirty="0" smtClean="0"/>
              <a:t>, </a:t>
            </a:r>
            <a:r>
              <a:rPr lang="sk-SK" sz="2600" dirty="0" err="1" smtClean="0"/>
              <a:t>mystery</a:t>
            </a:r>
            <a:r>
              <a:rPr lang="sk-SK" sz="2600" dirty="0" smtClean="0"/>
              <a:t> </a:t>
            </a:r>
            <a:r>
              <a:rPr lang="sk-SK" sz="2600" dirty="0" err="1" smtClean="0"/>
              <a:t>shopping</a:t>
            </a:r>
            <a:r>
              <a:rPr lang="sk-SK" sz="2600" dirty="0" smtClean="0"/>
              <a:t>, </a:t>
            </a:r>
            <a:r>
              <a:rPr lang="sk-SK" sz="2600" dirty="0" err="1" smtClean="0"/>
              <a:t>etc</a:t>
            </a:r>
            <a:r>
              <a:rPr lang="sk-SK" sz="2600" dirty="0" smtClean="0"/>
              <a:t>.</a:t>
            </a:r>
            <a:endParaRPr lang="sk-SK" sz="2600" dirty="0"/>
          </a:p>
          <a:p>
            <a:pPr marL="514350" indent="-514350">
              <a:lnSpc>
                <a:spcPct val="80000"/>
              </a:lnSpc>
              <a:buFont typeface="Arial" panose="020B0604020202020204" pitchFamily="34" charset="0"/>
              <a:buAutoNum type="arabicPeriod"/>
            </a:pPr>
            <a:r>
              <a:rPr lang="sk-SK" dirty="0" err="1" smtClean="0"/>
              <a:t>Other</a:t>
            </a:r>
            <a:r>
              <a:rPr lang="sk-SK" dirty="0" smtClean="0"/>
              <a:t> </a:t>
            </a:r>
            <a:r>
              <a:rPr lang="sk-SK" dirty="0" err="1" smtClean="0"/>
              <a:t>indicators</a:t>
            </a:r>
            <a:r>
              <a:rPr lang="sk-SK" dirty="0" smtClean="0"/>
              <a:t>:</a:t>
            </a:r>
          </a:p>
          <a:p>
            <a:pPr lvl="1">
              <a:lnSpc>
                <a:spcPct val="80000"/>
              </a:lnSpc>
            </a:pPr>
            <a:r>
              <a:rPr lang="sk-SK" sz="2600" dirty="0" err="1" smtClean="0"/>
              <a:t>Number</a:t>
            </a:r>
            <a:r>
              <a:rPr lang="sk-SK" sz="2600" dirty="0" smtClean="0"/>
              <a:t> and </a:t>
            </a:r>
            <a:r>
              <a:rPr lang="sk-SK" sz="2600" dirty="0" err="1" smtClean="0"/>
              <a:t>amount</a:t>
            </a:r>
            <a:r>
              <a:rPr lang="sk-SK" sz="2600" dirty="0"/>
              <a:t> </a:t>
            </a:r>
            <a:r>
              <a:rPr lang="sk-SK" sz="2600" dirty="0" err="1" smtClean="0"/>
              <a:t>of</a:t>
            </a:r>
            <a:r>
              <a:rPr lang="sk-SK" sz="2600" dirty="0" smtClean="0"/>
              <a:t> </a:t>
            </a:r>
            <a:r>
              <a:rPr lang="sk-SK" sz="2600" dirty="0" err="1" smtClean="0"/>
              <a:t>penalties</a:t>
            </a:r>
            <a:r>
              <a:rPr lang="sk-SK" sz="2600" dirty="0" smtClean="0"/>
              <a:t> </a:t>
            </a:r>
            <a:r>
              <a:rPr lang="sk-SK" sz="2600" dirty="0" err="1"/>
              <a:t>from</a:t>
            </a:r>
            <a:r>
              <a:rPr lang="sk-SK" sz="2600" dirty="0"/>
              <a:t> </a:t>
            </a:r>
            <a:r>
              <a:rPr lang="sk-SK" sz="2600" dirty="0" err="1"/>
              <a:t>Supervision</a:t>
            </a:r>
            <a:r>
              <a:rPr lang="sk-SK" sz="2600" dirty="0"/>
              <a:t> </a:t>
            </a:r>
            <a:r>
              <a:rPr lang="sk-SK" sz="2600" dirty="0" err="1"/>
              <a:t>Authority</a:t>
            </a:r>
            <a:r>
              <a:rPr lang="sk-SK" sz="2600" dirty="0"/>
              <a:t> </a:t>
            </a:r>
            <a:r>
              <a:rPr lang="sk-SK" sz="2600" dirty="0" err="1"/>
              <a:t>for</a:t>
            </a:r>
            <a:r>
              <a:rPr lang="sk-SK" sz="2600" dirty="0"/>
              <a:t> </a:t>
            </a:r>
            <a:r>
              <a:rPr lang="sk-SK" sz="2600" dirty="0" err="1"/>
              <a:t>inappropriate</a:t>
            </a:r>
            <a:r>
              <a:rPr lang="sk-SK" sz="2600" dirty="0"/>
              <a:t> </a:t>
            </a:r>
            <a:r>
              <a:rPr lang="sk-SK" sz="2600" dirty="0" err="1" smtClean="0"/>
              <a:t>treatment</a:t>
            </a:r>
            <a:endParaRPr lang="sk-SK" sz="2600" dirty="0" smtClean="0"/>
          </a:p>
          <a:p>
            <a:pPr lvl="1">
              <a:lnSpc>
                <a:spcPct val="80000"/>
              </a:lnSpc>
            </a:pPr>
            <a:r>
              <a:rPr lang="sk-SK" sz="2600" dirty="0" err="1" smtClean="0"/>
              <a:t>Number</a:t>
            </a:r>
            <a:r>
              <a:rPr lang="sk-SK" sz="2600" dirty="0" smtClean="0"/>
              <a:t> </a:t>
            </a:r>
            <a:r>
              <a:rPr lang="sk-SK" sz="2600" dirty="0" err="1" smtClean="0"/>
              <a:t>of</a:t>
            </a:r>
            <a:r>
              <a:rPr lang="sk-SK" sz="2600" dirty="0" smtClean="0"/>
              <a:t> </a:t>
            </a:r>
            <a:r>
              <a:rPr lang="sk-SK" sz="2600" dirty="0" err="1" smtClean="0"/>
              <a:t>official</a:t>
            </a:r>
            <a:r>
              <a:rPr lang="sk-SK" sz="2600" dirty="0" smtClean="0"/>
              <a:t> </a:t>
            </a:r>
            <a:r>
              <a:rPr lang="sk-SK" sz="2600" dirty="0" err="1" smtClean="0"/>
              <a:t>patient</a:t>
            </a:r>
            <a:r>
              <a:rPr lang="sk-SK" sz="2600" dirty="0" smtClean="0"/>
              <a:t> </a:t>
            </a:r>
            <a:r>
              <a:rPr lang="sk-SK" sz="2600" dirty="0" err="1" smtClean="0"/>
              <a:t>complaints</a:t>
            </a:r>
            <a:endParaRPr lang="sk-SK" sz="2600" dirty="0"/>
          </a:p>
          <a:p>
            <a:pPr marL="514350" indent="-514350">
              <a:buAutoNum type="arabicPeriod"/>
            </a:pPr>
            <a:r>
              <a:rPr lang="sk-SK" dirty="0" err="1" smtClean="0"/>
              <a:t>Names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awarded</a:t>
            </a:r>
            <a:r>
              <a:rPr lang="sk-SK" dirty="0" smtClean="0"/>
              <a:t> </a:t>
            </a:r>
            <a:r>
              <a:rPr lang="sk-SK" dirty="0" err="1" smtClean="0"/>
              <a:t>doctors</a:t>
            </a:r>
            <a:r>
              <a:rPr lang="sk-SK" dirty="0" smtClean="0"/>
              <a:t> and </a:t>
            </a:r>
            <a:r>
              <a:rPr lang="sk-SK" dirty="0" err="1" smtClean="0"/>
              <a:t>nurses</a:t>
            </a:r>
            <a:endParaRPr lang="sk-SK" dirty="0" smtClean="0"/>
          </a:p>
          <a:p>
            <a:pPr marL="514350" indent="-514350">
              <a:buAutoNum type="arabicPeriod"/>
            </a:pPr>
            <a:endParaRPr lang="sk-SK" dirty="0" smtClean="0"/>
          </a:p>
        </p:txBody>
      </p:sp>
    </p:spTree>
    <p:extLst>
      <p:ext uri="{BB962C8B-B14F-4D97-AF65-F5344CB8AC3E}">
        <p14:creationId xmlns:p14="http://schemas.microsoft.com/office/powerpoint/2010/main" val="2927081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819" y="323637"/>
            <a:ext cx="8233893" cy="6365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4204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692696"/>
            <a:ext cx="8539811" cy="4149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2470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8425329" cy="5645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7907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8577834" cy="5544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2755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Transport </a:t>
            </a:r>
            <a:r>
              <a:rPr lang="sk-SK" b="1" dirty="0" err="1" smtClean="0"/>
              <a:t>infrastructure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dirty="0" smtClean="0"/>
              <a:t>2016-17: </a:t>
            </a:r>
            <a:r>
              <a:rPr lang="sk-SK" dirty="0" err="1" smtClean="0"/>
              <a:t>Collecting</a:t>
            </a:r>
            <a:r>
              <a:rPr lang="sk-SK" dirty="0" smtClean="0"/>
              <a:t>, </a:t>
            </a:r>
            <a:r>
              <a:rPr lang="sk-SK" dirty="0" err="1" smtClean="0"/>
              <a:t>processing</a:t>
            </a:r>
            <a:r>
              <a:rPr lang="sk-SK" dirty="0" smtClean="0"/>
              <a:t> and </a:t>
            </a:r>
            <a:r>
              <a:rPr lang="sk-SK" dirty="0" err="1" smtClean="0"/>
              <a:t>analyzing</a:t>
            </a:r>
            <a:r>
              <a:rPr lang="sk-SK" dirty="0" smtClean="0"/>
              <a:t> </a:t>
            </a:r>
            <a:r>
              <a:rPr lang="sk-SK" dirty="0" err="1" smtClean="0"/>
              <a:t>data</a:t>
            </a:r>
            <a:r>
              <a:rPr lang="sk-SK" dirty="0" smtClean="0"/>
              <a:t> </a:t>
            </a:r>
            <a:r>
              <a:rPr lang="sk-SK" dirty="0" err="1" smtClean="0"/>
              <a:t>about</a:t>
            </a:r>
            <a:r>
              <a:rPr lang="sk-SK" dirty="0" smtClean="0"/>
              <a:t> </a:t>
            </a:r>
            <a:r>
              <a:rPr lang="sk-SK" dirty="0" err="1" smtClean="0"/>
              <a:t>existing</a:t>
            </a:r>
            <a:r>
              <a:rPr lang="sk-SK" dirty="0" smtClean="0"/>
              <a:t> </a:t>
            </a:r>
            <a:r>
              <a:rPr lang="sk-SK" dirty="0" err="1" smtClean="0"/>
              <a:t>and</a:t>
            </a:r>
            <a:r>
              <a:rPr lang="sk-SK" dirty="0" smtClean="0"/>
              <a:t> </a:t>
            </a:r>
            <a:r>
              <a:rPr lang="sk-SK" dirty="0" err="1" smtClean="0"/>
              <a:t>planned</a:t>
            </a:r>
            <a:r>
              <a:rPr lang="sk-SK" dirty="0" smtClean="0"/>
              <a:t> </a:t>
            </a:r>
            <a:r>
              <a:rPr lang="sk-SK" dirty="0" err="1" smtClean="0"/>
              <a:t>highways</a:t>
            </a:r>
            <a:r>
              <a:rPr lang="sk-SK" dirty="0" smtClean="0"/>
              <a:t> </a:t>
            </a:r>
            <a:r>
              <a:rPr lang="sk-SK" dirty="0" err="1" smtClean="0"/>
              <a:t>including</a:t>
            </a:r>
            <a:r>
              <a:rPr lang="sk-SK" dirty="0" smtClean="0"/>
              <a:t> </a:t>
            </a:r>
            <a:r>
              <a:rPr lang="sk-SK" dirty="0" err="1" smtClean="0"/>
              <a:t>potential</a:t>
            </a:r>
            <a:r>
              <a:rPr lang="sk-SK" dirty="0" smtClean="0"/>
              <a:t> </a:t>
            </a:r>
            <a:r>
              <a:rPr lang="sk-SK" dirty="0" err="1" smtClean="0"/>
              <a:t>alternatives</a:t>
            </a:r>
            <a:endParaRPr lang="sk-SK" dirty="0"/>
          </a:p>
          <a:p>
            <a:pPr lvl="1"/>
            <a:r>
              <a:rPr lang="sk-SK" dirty="0" err="1" smtClean="0"/>
              <a:t>Technical</a:t>
            </a:r>
            <a:r>
              <a:rPr lang="sk-SK" dirty="0" smtClean="0"/>
              <a:t> </a:t>
            </a:r>
            <a:r>
              <a:rPr lang="sk-SK" dirty="0" err="1" smtClean="0"/>
              <a:t>parameters</a:t>
            </a:r>
            <a:r>
              <a:rPr lang="sk-SK" dirty="0" smtClean="0"/>
              <a:t> (</a:t>
            </a:r>
            <a:r>
              <a:rPr lang="sk-SK" dirty="0" err="1" smtClean="0"/>
              <a:t>length</a:t>
            </a:r>
            <a:r>
              <a:rPr lang="sk-SK" dirty="0" smtClean="0"/>
              <a:t>, </a:t>
            </a:r>
            <a:r>
              <a:rPr lang="sk-SK" dirty="0" err="1" smtClean="0"/>
              <a:t>width</a:t>
            </a:r>
            <a:r>
              <a:rPr lang="sk-SK" dirty="0" smtClean="0"/>
              <a:t>, type, </a:t>
            </a:r>
            <a:r>
              <a:rPr lang="sk-SK" dirty="0" err="1" smtClean="0"/>
              <a:t>material</a:t>
            </a:r>
            <a:r>
              <a:rPr lang="sk-SK" dirty="0" smtClean="0"/>
              <a:t>, </a:t>
            </a:r>
            <a:r>
              <a:rPr lang="sk-SK" dirty="0" err="1" smtClean="0"/>
              <a:t>objects</a:t>
            </a:r>
            <a:r>
              <a:rPr lang="sk-SK" dirty="0" smtClean="0"/>
              <a:t>), </a:t>
            </a:r>
            <a:r>
              <a:rPr lang="sk-SK" dirty="0" err="1" smtClean="0"/>
              <a:t>traffic</a:t>
            </a:r>
            <a:r>
              <a:rPr lang="sk-SK" dirty="0" smtClean="0"/>
              <a:t> </a:t>
            </a:r>
            <a:r>
              <a:rPr lang="sk-SK" dirty="0" err="1" smtClean="0"/>
              <a:t>intensity</a:t>
            </a:r>
            <a:r>
              <a:rPr lang="sk-SK" dirty="0" smtClean="0"/>
              <a:t>, </a:t>
            </a:r>
            <a:r>
              <a:rPr lang="sk-SK" dirty="0" err="1" smtClean="0"/>
              <a:t>assumed</a:t>
            </a:r>
            <a:r>
              <a:rPr lang="sk-SK" dirty="0" smtClean="0"/>
              <a:t> </a:t>
            </a:r>
            <a:r>
              <a:rPr lang="sk-SK" dirty="0" err="1" smtClean="0"/>
              <a:t>costs</a:t>
            </a:r>
            <a:r>
              <a:rPr lang="sk-SK" dirty="0" smtClean="0"/>
              <a:t>, </a:t>
            </a:r>
            <a:r>
              <a:rPr lang="sk-SK" dirty="0" err="1" smtClean="0"/>
              <a:t>timeframe</a:t>
            </a:r>
            <a:endParaRPr lang="sk-SK" dirty="0" smtClean="0"/>
          </a:p>
          <a:p>
            <a:pPr lvl="1"/>
            <a:r>
              <a:rPr lang="sk-SK" dirty="0" err="1" smtClean="0"/>
              <a:t>Tenders</a:t>
            </a:r>
            <a:r>
              <a:rPr lang="sk-SK" dirty="0" smtClean="0"/>
              <a:t>: </a:t>
            </a:r>
            <a:r>
              <a:rPr lang="sk-SK" dirty="0" err="1" smtClean="0"/>
              <a:t>Number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bids</a:t>
            </a:r>
            <a:r>
              <a:rPr lang="sk-SK" dirty="0" smtClean="0"/>
              <a:t>, </a:t>
            </a:r>
            <a:r>
              <a:rPr lang="sk-SK" dirty="0" err="1" smtClean="0"/>
              <a:t>information</a:t>
            </a:r>
            <a:r>
              <a:rPr lang="sk-SK" dirty="0" smtClean="0"/>
              <a:t> </a:t>
            </a:r>
            <a:r>
              <a:rPr lang="sk-SK" dirty="0" err="1" smtClean="0"/>
              <a:t>about</a:t>
            </a:r>
            <a:r>
              <a:rPr lang="sk-SK" dirty="0" smtClean="0"/>
              <a:t> </a:t>
            </a:r>
            <a:r>
              <a:rPr lang="sk-SK" dirty="0" err="1" smtClean="0"/>
              <a:t>suppliers</a:t>
            </a:r>
            <a:r>
              <a:rPr lang="sk-SK" dirty="0" smtClean="0"/>
              <a:t>, </a:t>
            </a:r>
            <a:r>
              <a:rPr lang="sk-SK" dirty="0" err="1" smtClean="0"/>
              <a:t>prices</a:t>
            </a:r>
            <a:r>
              <a:rPr lang="sk-SK" dirty="0" smtClean="0"/>
              <a:t> </a:t>
            </a:r>
            <a:r>
              <a:rPr lang="sk-SK" dirty="0" err="1"/>
              <a:t>of</a:t>
            </a:r>
            <a:r>
              <a:rPr lang="sk-SK" dirty="0"/>
              <a:t> </a:t>
            </a:r>
            <a:r>
              <a:rPr lang="sk-SK" dirty="0" err="1"/>
              <a:t>construction</a:t>
            </a:r>
            <a:endParaRPr lang="sk-SK" dirty="0" smtClean="0"/>
          </a:p>
          <a:p>
            <a:r>
              <a:rPr lang="sk-SK" dirty="0" err="1" smtClean="0"/>
              <a:t>Later</a:t>
            </a:r>
            <a:r>
              <a:rPr lang="sk-SK" dirty="0" smtClean="0"/>
              <a:t> in 2017: </a:t>
            </a:r>
            <a:r>
              <a:rPr lang="sk-SK" dirty="0" err="1" smtClean="0"/>
              <a:t>Programming</a:t>
            </a:r>
            <a:r>
              <a:rPr lang="sk-SK" dirty="0" smtClean="0"/>
              <a:t> and </a:t>
            </a:r>
            <a:r>
              <a:rPr lang="sk-SK" dirty="0" err="1" smtClean="0"/>
              <a:t>publishing</a:t>
            </a:r>
            <a:r>
              <a:rPr lang="sk-SK" dirty="0" smtClean="0"/>
              <a:t> </a:t>
            </a:r>
            <a:r>
              <a:rPr lang="sk-SK" dirty="0" err="1" smtClean="0"/>
              <a:t>interactive</a:t>
            </a:r>
            <a:r>
              <a:rPr lang="sk-SK" dirty="0" smtClean="0"/>
              <a:t> </a:t>
            </a:r>
            <a:r>
              <a:rPr lang="sk-SK" dirty="0" err="1" smtClean="0"/>
              <a:t>map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higways</a:t>
            </a:r>
            <a:r>
              <a:rPr lang="sk-SK" dirty="0" smtClean="0"/>
              <a:t> </a:t>
            </a:r>
          </a:p>
          <a:p>
            <a:r>
              <a:rPr lang="sk-SK" dirty="0" err="1" smtClean="0"/>
              <a:t>Goal</a:t>
            </a:r>
            <a:r>
              <a:rPr lang="sk-SK" dirty="0" smtClean="0"/>
              <a:t>: To </a:t>
            </a:r>
            <a:r>
              <a:rPr lang="sk-SK" dirty="0" err="1" smtClean="0"/>
              <a:t>help</a:t>
            </a:r>
            <a:r>
              <a:rPr lang="sk-SK" dirty="0" smtClean="0"/>
              <a:t>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to</a:t>
            </a:r>
            <a:r>
              <a:rPr lang="sk-SK" dirty="0" smtClean="0"/>
              <a:t> </a:t>
            </a:r>
            <a:r>
              <a:rPr lang="sk-SK" dirty="0" err="1" smtClean="0"/>
              <a:t>assess</a:t>
            </a:r>
            <a:r>
              <a:rPr lang="sk-SK" dirty="0" smtClean="0"/>
              <a:t> </a:t>
            </a:r>
            <a:r>
              <a:rPr lang="sk-SK" dirty="0" err="1" smtClean="0"/>
              <a:t>priorities</a:t>
            </a:r>
            <a:r>
              <a:rPr lang="sk-SK" dirty="0" smtClean="0"/>
              <a:t> </a:t>
            </a:r>
            <a:r>
              <a:rPr lang="sk-SK" dirty="0" err="1" smtClean="0"/>
              <a:t>realistically</a:t>
            </a:r>
            <a:r>
              <a:rPr lang="sk-SK" dirty="0" smtClean="0"/>
              <a:t> and press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higher</a:t>
            </a:r>
            <a:r>
              <a:rPr lang="sk-SK" dirty="0" smtClean="0"/>
              <a:t> </a:t>
            </a:r>
            <a:r>
              <a:rPr lang="sk-SK" dirty="0" err="1" smtClean="0"/>
              <a:t>efficiency</a:t>
            </a:r>
            <a:endParaRPr lang="sk-SK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2413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467544" y="512423"/>
            <a:ext cx="842493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800" b="1" u="sng" dirty="0" err="1" smtClean="0"/>
              <a:t>Road</a:t>
            </a:r>
            <a:r>
              <a:rPr lang="sk-SK" sz="2800" b="1" u="sng" dirty="0" smtClean="0"/>
              <a:t> </a:t>
            </a:r>
            <a:r>
              <a:rPr lang="sk-SK" sz="2800" b="1" u="sng" dirty="0" err="1" smtClean="0"/>
              <a:t>network</a:t>
            </a:r>
            <a:r>
              <a:rPr lang="sk-SK" sz="2800" b="1" u="sng" dirty="0" smtClean="0"/>
              <a:t> in 2025 </a:t>
            </a:r>
          </a:p>
          <a:p>
            <a:pPr algn="ctr"/>
            <a:r>
              <a:rPr lang="sk-SK" sz="2000" u="sng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sk-SK" sz="2000" u="sng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highways</a:t>
            </a:r>
            <a:r>
              <a:rPr lang="sk-SK" sz="2000" u="sng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and </a:t>
            </a:r>
            <a:r>
              <a:rPr lang="sk-SK" sz="2000" u="sng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high-speed</a:t>
            </a:r>
            <a:r>
              <a:rPr lang="sk-SK" sz="2000" u="sng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000" u="sng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roads</a:t>
            </a:r>
            <a:r>
              <a:rPr lang="sk-SK" sz="2000" u="sng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+ </a:t>
            </a:r>
            <a:r>
              <a:rPr lang="sk-SK" sz="2000" u="sng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modernized</a:t>
            </a:r>
            <a:r>
              <a:rPr lang="sk-SK" sz="2000" u="sng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1st </a:t>
            </a:r>
            <a:r>
              <a:rPr lang="sk-SK" sz="2000" u="sng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class</a:t>
            </a:r>
            <a:r>
              <a:rPr lang="sk-SK" sz="2000" u="sng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000" u="sng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roads</a:t>
            </a:r>
            <a:r>
              <a:rPr lang="sk-SK" sz="2000" u="sng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endParaRPr lang="sk-SK" sz="2000" u="sng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7" name="Obrázo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00808"/>
            <a:ext cx="9144000" cy="452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2569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ntenzita dopravy v tuneli Branisk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92695"/>
            <a:ext cx="8067675" cy="473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BlokTextu 1"/>
          <p:cNvSpPr txBox="1"/>
          <p:nvPr/>
        </p:nvSpPr>
        <p:spPr>
          <a:xfrm>
            <a:off x="827584" y="836711"/>
            <a:ext cx="7686656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sk-SK" sz="2400" b="1" dirty="0" err="1" smtClean="0"/>
              <a:t>Traffic</a:t>
            </a:r>
            <a:r>
              <a:rPr lang="sk-SK" sz="2400" b="1" dirty="0" smtClean="0"/>
              <a:t> </a:t>
            </a:r>
            <a:r>
              <a:rPr lang="sk-SK" sz="2400" b="1" dirty="0" err="1" smtClean="0"/>
              <a:t>intensity</a:t>
            </a:r>
            <a:r>
              <a:rPr lang="sk-SK" sz="2400" b="1" dirty="0" smtClean="0"/>
              <a:t> in </a:t>
            </a:r>
            <a:r>
              <a:rPr lang="sk-SK" sz="2400" b="1" dirty="0" err="1" smtClean="0"/>
              <a:t>the</a:t>
            </a:r>
            <a:r>
              <a:rPr lang="sk-SK" sz="2400" b="1" dirty="0" smtClean="0"/>
              <a:t> </a:t>
            </a:r>
            <a:r>
              <a:rPr lang="sk-SK" sz="2400" b="1" dirty="0" err="1" smtClean="0"/>
              <a:t>tunnel</a:t>
            </a:r>
            <a:r>
              <a:rPr lang="sk-SK" sz="2400" b="1" dirty="0" smtClean="0"/>
              <a:t> Branisko (</a:t>
            </a:r>
            <a:r>
              <a:rPr lang="sk-SK" sz="2400" b="1" dirty="0" err="1" smtClean="0"/>
              <a:t>vehicles</a:t>
            </a:r>
            <a:r>
              <a:rPr lang="sk-SK" sz="2400" b="1" dirty="0" smtClean="0"/>
              <a:t> / 24 </a:t>
            </a:r>
            <a:r>
              <a:rPr lang="sk-SK" sz="2400" b="1" dirty="0" err="1" smtClean="0"/>
              <a:t>hours</a:t>
            </a:r>
            <a:r>
              <a:rPr lang="sk-SK" sz="2400" b="1" dirty="0" smtClean="0"/>
              <a:t>)</a:t>
            </a:r>
            <a:endParaRPr lang="en-US" sz="2400" b="1" dirty="0"/>
          </a:p>
        </p:txBody>
      </p:sp>
      <p:sp>
        <p:nvSpPr>
          <p:cNvPr id="3" name="BlokTextu 2"/>
          <p:cNvSpPr txBox="1"/>
          <p:nvPr/>
        </p:nvSpPr>
        <p:spPr>
          <a:xfrm>
            <a:off x="2411760" y="1916832"/>
            <a:ext cx="122413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sk-SK" b="1" dirty="0" smtClean="0"/>
              <a:t>Reality</a:t>
            </a:r>
            <a:endParaRPr lang="en-US" b="1" dirty="0"/>
          </a:p>
        </p:txBody>
      </p:sp>
      <p:sp>
        <p:nvSpPr>
          <p:cNvPr id="5" name="BlokTextu 4"/>
          <p:cNvSpPr txBox="1"/>
          <p:nvPr/>
        </p:nvSpPr>
        <p:spPr>
          <a:xfrm>
            <a:off x="4211960" y="1931373"/>
            <a:ext cx="187220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sk-SK" b="1" dirty="0" smtClean="0"/>
              <a:t>State </a:t>
            </a:r>
            <a:r>
              <a:rPr lang="sk-SK" b="1" dirty="0" err="1" smtClean="0"/>
              <a:t>prognosis</a:t>
            </a:r>
            <a:endParaRPr lang="en-US" b="1" dirty="0"/>
          </a:p>
        </p:txBody>
      </p:sp>
      <p:cxnSp>
        <p:nvCxnSpPr>
          <p:cNvPr id="6" name="Rovná spojnica 5"/>
          <p:cNvCxnSpPr/>
          <p:nvPr/>
        </p:nvCxnSpPr>
        <p:spPr>
          <a:xfrm>
            <a:off x="1475656" y="1556792"/>
            <a:ext cx="69127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BlokTextu 6"/>
          <p:cNvSpPr txBox="1"/>
          <p:nvPr/>
        </p:nvSpPr>
        <p:spPr>
          <a:xfrm>
            <a:off x="2915816" y="1572072"/>
            <a:ext cx="40232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20 </a:t>
            </a:r>
            <a:r>
              <a:rPr lang="sk-SK" dirty="0" err="1" smtClean="0"/>
              <a:t>thousand</a:t>
            </a:r>
            <a:r>
              <a:rPr lang="sk-SK" dirty="0" smtClean="0"/>
              <a:t> </a:t>
            </a:r>
            <a:r>
              <a:rPr lang="sk-SK" dirty="0" err="1" smtClean="0"/>
              <a:t>is</a:t>
            </a:r>
            <a:r>
              <a:rPr lang="sk-SK" dirty="0" smtClean="0"/>
              <a:t> maximum limit </a:t>
            </a:r>
            <a:r>
              <a:rPr lang="sk-SK" dirty="0" err="1" smtClean="0"/>
              <a:t>for</a:t>
            </a:r>
            <a:r>
              <a:rPr lang="sk-SK" dirty="0" smtClean="0"/>
              <a:t> 1 </a:t>
            </a:r>
            <a:r>
              <a:rPr lang="sk-SK" dirty="0" err="1" smtClean="0"/>
              <a:t>pipe</a:t>
            </a:r>
            <a:endParaRPr lang="en-US" dirty="0"/>
          </a:p>
        </p:txBody>
      </p:sp>
      <p:sp>
        <p:nvSpPr>
          <p:cNvPr id="8" name="BlokTextu 7"/>
          <p:cNvSpPr txBox="1"/>
          <p:nvPr/>
        </p:nvSpPr>
        <p:spPr>
          <a:xfrm>
            <a:off x="575039" y="5877272"/>
            <a:ext cx="77059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Note: </a:t>
            </a:r>
            <a:r>
              <a:rPr lang="sk-SK" dirty="0" err="1" smtClean="0"/>
              <a:t>The</a:t>
            </a:r>
            <a:r>
              <a:rPr lang="sk-SK" dirty="0" smtClean="0"/>
              <a:t> 2nd </a:t>
            </a:r>
            <a:r>
              <a:rPr lang="sk-SK" dirty="0" err="1" smtClean="0"/>
              <a:t>pipe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tunnel</a:t>
            </a:r>
            <a:r>
              <a:rPr lang="sk-SK" dirty="0" smtClean="0"/>
              <a:t> (5 km </a:t>
            </a:r>
            <a:r>
              <a:rPr lang="sk-SK" dirty="0" err="1" smtClean="0"/>
              <a:t>long</a:t>
            </a:r>
            <a:r>
              <a:rPr lang="sk-SK" dirty="0" smtClean="0"/>
              <a:t>) </a:t>
            </a:r>
            <a:r>
              <a:rPr lang="sk-SK" dirty="0" err="1" smtClean="0"/>
              <a:t>would</a:t>
            </a:r>
            <a:r>
              <a:rPr lang="sk-SK" dirty="0" smtClean="0"/>
              <a:t> </a:t>
            </a:r>
            <a:r>
              <a:rPr lang="sk-SK" dirty="0" err="1" smtClean="0"/>
              <a:t>cost</a:t>
            </a:r>
            <a:r>
              <a:rPr lang="sk-SK" dirty="0" smtClean="0"/>
              <a:t> </a:t>
            </a:r>
            <a:r>
              <a:rPr lang="sk-SK" dirty="0" err="1" smtClean="0"/>
              <a:t>around</a:t>
            </a:r>
            <a:r>
              <a:rPr lang="sk-SK" dirty="0" smtClean="0"/>
              <a:t> 300 </a:t>
            </a:r>
            <a:r>
              <a:rPr lang="sk-SK" dirty="0" err="1" smtClean="0"/>
              <a:t>million</a:t>
            </a:r>
            <a:r>
              <a:rPr lang="sk-SK" dirty="0" smtClean="0"/>
              <a:t> EUR</a:t>
            </a:r>
            <a:endParaRPr lang="en-US" dirty="0"/>
          </a:p>
        </p:txBody>
      </p:sp>
      <p:sp>
        <p:nvSpPr>
          <p:cNvPr id="9" name="BlokTextu 8"/>
          <p:cNvSpPr txBox="1"/>
          <p:nvPr/>
        </p:nvSpPr>
        <p:spPr>
          <a:xfrm>
            <a:off x="582292" y="5434569"/>
            <a:ext cx="40886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 smtClean="0"/>
              <a:t>: INEKO, </a:t>
            </a:r>
            <a:r>
              <a:rPr lang="sk-SK" dirty="0" err="1" smtClean="0"/>
              <a:t>National</a:t>
            </a:r>
            <a:r>
              <a:rPr lang="sk-SK" dirty="0" smtClean="0"/>
              <a:t> </a:t>
            </a:r>
            <a:r>
              <a:rPr lang="sk-SK" dirty="0" err="1" smtClean="0"/>
              <a:t>Higway</a:t>
            </a:r>
            <a:r>
              <a:rPr lang="sk-SK" dirty="0" smtClean="0"/>
              <a:t> </a:t>
            </a:r>
            <a:r>
              <a:rPr lang="sk-SK" dirty="0" err="1" smtClean="0"/>
              <a:t>Company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8876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132856"/>
            <a:ext cx="8229600" cy="1143000"/>
          </a:xfrm>
        </p:spPr>
        <p:txBody>
          <a:bodyPr/>
          <a:lstStyle/>
          <a:p>
            <a:r>
              <a:rPr lang="sk-SK" b="1" dirty="0" err="1" smtClean="0"/>
              <a:t>Time</a:t>
            </a:r>
            <a:r>
              <a:rPr lang="sk-SK" b="1" dirty="0" smtClean="0"/>
              <a:t> </a:t>
            </a:r>
            <a:r>
              <a:rPr lang="sk-SK" b="1" dirty="0" err="1" smtClean="0"/>
              <a:t>for</a:t>
            </a:r>
            <a:r>
              <a:rPr lang="sk-SK" b="1" dirty="0" smtClean="0"/>
              <a:t> </a:t>
            </a:r>
            <a:r>
              <a:rPr lang="sk-SK" b="1" dirty="0" err="1" smtClean="0"/>
              <a:t>discussion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559335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sk-SK" b="1" dirty="0" err="1" smtClean="0"/>
              <a:t>Session</a:t>
            </a:r>
            <a:r>
              <a:rPr lang="sk-SK" b="1" dirty="0" smtClean="0"/>
              <a:t> 4: </a:t>
            </a:r>
            <a:br>
              <a:rPr lang="sk-SK" b="1" dirty="0" smtClean="0"/>
            </a:br>
            <a:r>
              <a:rPr lang="en-US" b="1" dirty="0" smtClean="0"/>
              <a:t>INEKO </a:t>
            </a:r>
            <a:r>
              <a:rPr lang="en-US" b="1" dirty="0"/>
              <a:t>projects </a:t>
            </a:r>
            <a:r>
              <a:rPr lang="en-US" b="1" dirty="0" smtClean="0"/>
              <a:t>in </a:t>
            </a:r>
            <a:r>
              <a:rPr lang="en-US" b="1" dirty="0"/>
              <a:t>Moldova and Ukraine</a:t>
            </a:r>
            <a:br>
              <a:rPr lang="en-US" b="1" dirty="0"/>
            </a:br>
            <a:endParaRPr lang="en-US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15616" y="3886200"/>
            <a:ext cx="6656784" cy="2351112"/>
          </a:xfrm>
        </p:spPr>
        <p:txBody>
          <a:bodyPr>
            <a:normAutofit fontScale="85000" lnSpcReduction="20000"/>
          </a:bodyPr>
          <a:lstStyle/>
          <a:p>
            <a:pPr algn="r"/>
            <a:r>
              <a:rPr lang="en-US" sz="3500" dirty="0">
                <a:solidFill>
                  <a:schemeClr val="tx1"/>
                </a:solidFill>
              </a:rPr>
              <a:t>INEKO projects aimed to increase efficiency in local governments in Moldova and </a:t>
            </a:r>
            <a:r>
              <a:rPr lang="en-US" sz="3500" dirty="0" smtClean="0">
                <a:solidFill>
                  <a:schemeClr val="tx1"/>
                </a:solidFill>
              </a:rPr>
              <a:t>Ukraine</a:t>
            </a:r>
            <a:endParaRPr lang="sk-SK" sz="3500" dirty="0" smtClean="0">
              <a:solidFill>
                <a:schemeClr val="tx1"/>
              </a:solidFill>
            </a:endParaRPr>
          </a:p>
          <a:p>
            <a:pPr algn="r"/>
            <a:endParaRPr lang="sk-SK" dirty="0">
              <a:solidFill>
                <a:schemeClr val="tx1"/>
              </a:solidFill>
            </a:endParaRPr>
          </a:p>
          <a:p>
            <a:pPr algn="r"/>
            <a:r>
              <a:rPr lang="sk-SK" sz="2400" dirty="0">
                <a:solidFill>
                  <a:schemeClr val="tx1"/>
                </a:solidFill>
              </a:rPr>
              <a:t>Peter </a:t>
            </a:r>
            <a:r>
              <a:rPr lang="sk-SK" sz="2400" dirty="0" err="1">
                <a:solidFill>
                  <a:schemeClr val="tx1"/>
                </a:solidFill>
              </a:rPr>
              <a:t>Golias</a:t>
            </a:r>
            <a:r>
              <a:rPr lang="sk-SK" sz="2400" dirty="0">
                <a:solidFill>
                  <a:schemeClr val="tx1"/>
                </a:solidFill>
              </a:rPr>
              <a:t>, INEKO </a:t>
            </a:r>
            <a:r>
              <a:rPr lang="sk-SK" sz="2400" dirty="0" err="1">
                <a:solidFill>
                  <a:schemeClr val="tx1"/>
                </a:solidFill>
              </a:rPr>
              <a:t>Director</a:t>
            </a:r>
            <a:endParaRPr lang="sk-SK" sz="2400" dirty="0">
              <a:solidFill>
                <a:schemeClr val="tx1"/>
              </a:solidFill>
            </a:endParaRPr>
          </a:p>
          <a:p>
            <a:pPr algn="r"/>
            <a:r>
              <a:rPr lang="sk-SK" sz="2400" dirty="0">
                <a:solidFill>
                  <a:schemeClr val="tx1"/>
                </a:solidFill>
              </a:rPr>
              <a:t>September 15th 2017, </a:t>
            </a:r>
            <a:r>
              <a:rPr lang="en-US" sz="2400" dirty="0" smtClean="0">
                <a:solidFill>
                  <a:schemeClr val="tx1"/>
                </a:solidFill>
              </a:rPr>
              <a:t>3</a:t>
            </a:r>
            <a:r>
              <a:rPr lang="sk-SK" sz="2400" dirty="0" smtClean="0">
                <a:solidFill>
                  <a:schemeClr val="tx1"/>
                </a:solidFill>
              </a:rPr>
              <a:t>:0</a:t>
            </a:r>
            <a:r>
              <a:rPr lang="en-US" sz="2400" dirty="0" smtClean="0">
                <a:solidFill>
                  <a:schemeClr val="tx1"/>
                </a:solidFill>
              </a:rPr>
              <a:t>0-</a:t>
            </a:r>
            <a:r>
              <a:rPr lang="sk-SK" sz="2400" smtClean="0">
                <a:solidFill>
                  <a:schemeClr val="tx1"/>
                </a:solidFill>
              </a:rPr>
              <a:t>3:4</a:t>
            </a:r>
            <a:r>
              <a:rPr lang="en-US" sz="2400" smtClean="0">
                <a:solidFill>
                  <a:schemeClr val="tx1"/>
                </a:solidFill>
              </a:rPr>
              <a:t>0 </a:t>
            </a:r>
            <a:r>
              <a:rPr lang="sk-SK" sz="2400" dirty="0">
                <a:solidFill>
                  <a:schemeClr val="tx1"/>
                </a:solidFill>
              </a:rPr>
              <a:t>p</a:t>
            </a:r>
            <a:r>
              <a:rPr lang="en-US" sz="2400" dirty="0" smtClean="0">
                <a:solidFill>
                  <a:schemeClr val="tx1"/>
                </a:solidFill>
              </a:rPr>
              <a:t>m</a:t>
            </a:r>
            <a:endParaRPr lang="sk-SK" sz="2400" dirty="0">
              <a:solidFill>
                <a:schemeClr val="tx1"/>
              </a:solidFill>
            </a:endParaRPr>
          </a:p>
          <a:p>
            <a:pPr algn="r"/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04664"/>
            <a:ext cx="2382590" cy="940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3302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About</a:t>
            </a:r>
            <a:r>
              <a:rPr lang="sk-SK" b="1" dirty="0" smtClean="0"/>
              <a:t> </a:t>
            </a:r>
            <a:r>
              <a:rPr lang="sk-SK" b="1" dirty="0" err="1" smtClean="0"/>
              <a:t>projects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dirty="0" err="1" smtClean="0"/>
              <a:t>Title</a:t>
            </a:r>
            <a:r>
              <a:rPr lang="sk-SK" dirty="0" smtClean="0"/>
              <a:t>: </a:t>
            </a:r>
            <a:r>
              <a:rPr lang="sk-SK" dirty="0"/>
              <a:t>T</a:t>
            </a:r>
            <a:r>
              <a:rPr lang="en-US" dirty="0" err="1" smtClean="0"/>
              <a:t>ransparent</a:t>
            </a:r>
            <a:r>
              <a:rPr lang="en-US" dirty="0" smtClean="0"/>
              <a:t>, financially healthy and competitive municipalities in </a:t>
            </a:r>
            <a:r>
              <a:rPr lang="sk-SK" dirty="0" err="1" smtClean="0"/>
              <a:t>Moldova</a:t>
            </a:r>
            <a:r>
              <a:rPr lang="sk-SK" dirty="0" smtClean="0"/>
              <a:t>/</a:t>
            </a:r>
            <a:r>
              <a:rPr lang="en-US" dirty="0" smtClean="0"/>
              <a:t>Ukraine</a:t>
            </a:r>
            <a:endParaRPr lang="sk-SK" dirty="0" smtClean="0"/>
          </a:p>
          <a:p>
            <a:r>
              <a:rPr lang="sk-SK" dirty="0" err="1" smtClean="0"/>
              <a:t>Period</a:t>
            </a:r>
            <a:r>
              <a:rPr lang="sk-SK" dirty="0" smtClean="0"/>
              <a:t>: </a:t>
            </a:r>
            <a:r>
              <a:rPr lang="sk-SK" dirty="0" err="1" smtClean="0"/>
              <a:t>Since</a:t>
            </a:r>
            <a:r>
              <a:rPr lang="sk-SK" dirty="0" smtClean="0"/>
              <a:t> 2015</a:t>
            </a:r>
          </a:p>
          <a:p>
            <a:r>
              <a:rPr lang="sk-SK" dirty="0" err="1" smtClean="0"/>
              <a:t>Funded</a:t>
            </a:r>
            <a:r>
              <a:rPr lang="sk-SK" dirty="0" smtClean="0"/>
              <a:t> by: Slovak </a:t>
            </a:r>
            <a:r>
              <a:rPr lang="sk-SK" dirty="0" err="1" smtClean="0"/>
              <a:t>Aid</a:t>
            </a:r>
            <a:r>
              <a:rPr lang="sk-SK" dirty="0" smtClean="0"/>
              <a:t>, US </a:t>
            </a:r>
            <a:r>
              <a:rPr lang="sk-SK" dirty="0" err="1" smtClean="0"/>
              <a:t>Embassy</a:t>
            </a:r>
            <a:r>
              <a:rPr lang="sk-SK" dirty="0" smtClean="0"/>
              <a:t>, NED</a:t>
            </a:r>
          </a:p>
          <a:p>
            <a:r>
              <a:rPr lang="sk-SK" dirty="0" err="1" smtClean="0"/>
              <a:t>Implemented</a:t>
            </a:r>
            <a:r>
              <a:rPr lang="sk-SK" dirty="0" smtClean="0"/>
              <a:t> by: </a:t>
            </a:r>
          </a:p>
          <a:p>
            <a:pPr lvl="1"/>
            <a:r>
              <a:rPr lang="sk-SK" dirty="0" err="1" smtClean="0"/>
              <a:t>Moldova</a:t>
            </a:r>
            <a:r>
              <a:rPr lang="sk-SK" dirty="0" smtClean="0"/>
              <a:t>: INEKO and IDIS </a:t>
            </a:r>
            <a:r>
              <a:rPr lang="sk-SK" dirty="0" err="1" smtClean="0"/>
              <a:t>Viitorul</a:t>
            </a:r>
            <a:endParaRPr lang="sk-SK" dirty="0" smtClean="0"/>
          </a:p>
          <a:p>
            <a:pPr lvl="1"/>
            <a:r>
              <a:rPr lang="sk-SK" dirty="0" err="1" smtClean="0"/>
              <a:t>Ukraine</a:t>
            </a:r>
            <a:r>
              <a:rPr lang="sk-SK" dirty="0" smtClean="0"/>
              <a:t>: INEKO </a:t>
            </a:r>
            <a:r>
              <a:rPr lang="sk-SK" dirty="0"/>
              <a:t>and ICPS</a:t>
            </a:r>
            <a:endParaRPr lang="sk-SK" dirty="0" smtClean="0"/>
          </a:p>
          <a:p>
            <a:r>
              <a:rPr lang="sk-SK" dirty="0" err="1" smtClean="0"/>
              <a:t>Goal</a:t>
            </a:r>
            <a:r>
              <a:rPr lang="sk-SK" dirty="0" smtClean="0"/>
              <a:t>: T</a:t>
            </a:r>
            <a:r>
              <a:rPr lang="en-US" dirty="0" smtClean="0"/>
              <a:t>o </a:t>
            </a:r>
            <a:r>
              <a:rPr lang="en-US" dirty="0"/>
              <a:t>support regional development in </a:t>
            </a:r>
            <a:r>
              <a:rPr lang="sk-SK" dirty="0" err="1" smtClean="0"/>
              <a:t>Moldova</a:t>
            </a:r>
            <a:r>
              <a:rPr lang="sk-SK" dirty="0" smtClean="0"/>
              <a:t>/</a:t>
            </a:r>
            <a:r>
              <a:rPr lang="en-US" dirty="0" smtClean="0"/>
              <a:t>Ukraine </a:t>
            </a:r>
            <a:r>
              <a:rPr lang="en-US" dirty="0"/>
              <a:t>through know-how transfer of successful projects implemented in </a:t>
            </a:r>
            <a:r>
              <a:rPr lang="en-US" dirty="0" smtClean="0"/>
              <a:t>Slovakia</a:t>
            </a:r>
            <a:endParaRPr lang="sk-SK" dirty="0" smtClean="0"/>
          </a:p>
        </p:txBody>
      </p:sp>
    </p:spTree>
    <p:extLst>
      <p:ext uri="{BB962C8B-B14F-4D97-AF65-F5344CB8AC3E}">
        <p14:creationId xmlns:p14="http://schemas.microsoft.com/office/powerpoint/2010/main" val="897303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Projects</a:t>
            </a:r>
            <a:r>
              <a:rPr lang="sk-SK" b="1" dirty="0" smtClean="0"/>
              <a:t> </a:t>
            </a:r>
            <a:r>
              <a:rPr lang="sk-SK" b="1" dirty="0" err="1" smtClean="0"/>
              <a:t>transferred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sk-SK" dirty="0" err="1"/>
              <a:t>Portal</a:t>
            </a:r>
            <a:r>
              <a:rPr lang="sk-SK" dirty="0"/>
              <a:t> on </a:t>
            </a:r>
            <a:r>
              <a:rPr lang="sk-SK" dirty="0" err="1"/>
              <a:t>financial</a:t>
            </a:r>
            <a:r>
              <a:rPr lang="sk-SK" dirty="0"/>
              <a:t> </a:t>
            </a:r>
            <a:r>
              <a:rPr lang="sk-SK" dirty="0" err="1"/>
              <a:t>health</a:t>
            </a:r>
            <a:r>
              <a:rPr lang="sk-SK" dirty="0"/>
              <a:t> of Slovak </a:t>
            </a:r>
            <a:r>
              <a:rPr lang="sk-SK" dirty="0" err="1"/>
              <a:t>municipalities</a:t>
            </a:r>
            <a:r>
              <a:rPr lang="sk-SK" dirty="0"/>
              <a:t> – INEKO, </a:t>
            </a:r>
            <a:r>
              <a:rPr lang="sk-SK" dirty="0">
                <a:hlinkClick r:id="rId2"/>
              </a:rPr>
              <a:t>http://municipalities.ineko.sk/</a:t>
            </a:r>
            <a:r>
              <a:rPr lang="sk-SK" dirty="0"/>
              <a:t> </a:t>
            </a:r>
          </a:p>
          <a:p>
            <a:pPr marL="514350" indent="-514350">
              <a:buFont typeface="+mj-lt"/>
              <a:buAutoNum type="arabicPeriod"/>
            </a:pPr>
            <a:r>
              <a:rPr lang="sk-SK" dirty="0" err="1" smtClean="0"/>
              <a:t>Open</a:t>
            </a:r>
            <a:r>
              <a:rPr lang="sk-SK" dirty="0" smtClean="0"/>
              <a:t> </a:t>
            </a:r>
            <a:r>
              <a:rPr lang="sk-SK" dirty="0" err="1" smtClean="0"/>
              <a:t>local</a:t>
            </a:r>
            <a:r>
              <a:rPr lang="sk-SK" dirty="0" smtClean="0"/>
              <a:t> </a:t>
            </a:r>
            <a:r>
              <a:rPr lang="sk-SK" dirty="0" err="1" smtClean="0"/>
              <a:t>government</a:t>
            </a:r>
            <a:r>
              <a:rPr lang="sk-SK" dirty="0" smtClean="0"/>
              <a:t> – </a:t>
            </a:r>
            <a:r>
              <a:rPr lang="sk-SK" dirty="0" err="1" smtClean="0"/>
              <a:t>Transparency</a:t>
            </a:r>
            <a:r>
              <a:rPr lang="sk-SK" dirty="0" smtClean="0"/>
              <a:t> International Slovakia, </a:t>
            </a:r>
            <a:r>
              <a:rPr lang="sk-SK" dirty="0" smtClean="0">
                <a:hlinkClick r:id="rId3"/>
              </a:rPr>
              <a:t>http://mesta2014.transparency.sk/en</a:t>
            </a:r>
            <a:r>
              <a:rPr lang="sk-SK" dirty="0" smtClean="0"/>
              <a:t> </a:t>
            </a:r>
          </a:p>
          <a:p>
            <a:pPr marL="514350" indent="-514350">
              <a:buFont typeface="+mj-lt"/>
              <a:buAutoNum type="arabicPeriod"/>
            </a:pPr>
            <a:r>
              <a:rPr lang="sk-SK" dirty="0" err="1" smtClean="0"/>
              <a:t>Competitive</a:t>
            </a:r>
            <a:r>
              <a:rPr lang="sk-SK" dirty="0" smtClean="0"/>
              <a:t> </a:t>
            </a:r>
            <a:r>
              <a:rPr lang="sk-SK" dirty="0" err="1" smtClean="0"/>
              <a:t>regions</a:t>
            </a:r>
            <a:r>
              <a:rPr lang="sk-SK" dirty="0" smtClean="0"/>
              <a:t> 21 – Business Alliance of Slovakia, </a:t>
            </a:r>
            <a:r>
              <a:rPr lang="sk-SK" dirty="0" smtClean="0">
                <a:hlinkClick r:id="rId4"/>
              </a:rPr>
              <a:t>http://www.regiony21.sk/</a:t>
            </a:r>
            <a:r>
              <a:rPr lang="sk-SK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1496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Created</a:t>
            </a:r>
            <a:r>
              <a:rPr lang="sk-SK" b="1" dirty="0" smtClean="0"/>
              <a:t> </a:t>
            </a:r>
            <a:r>
              <a:rPr lang="sk-SK" b="1" dirty="0" err="1" smtClean="0"/>
              <a:t>portals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sk-SK" dirty="0" err="1" smtClean="0"/>
              <a:t>Moldova</a:t>
            </a:r>
            <a:endParaRPr lang="sk-SK" dirty="0" smtClean="0"/>
          </a:p>
          <a:p>
            <a:pPr lvl="1"/>
            <a:r>
              <a:rPr lang="sk-SK" dirty="0" err="1" smtClean="0"/>
              <a:t>Financial</a:t>
            </a:r>
            <a:r>
              <a:rPr lang="sk-SK" dirty="0" smtClean="0"/>
              <a:t> </a:t>
            </a:r>
            <a:r>
              <a:rPr lang="sk-SK" dirty="0" err="1" smtClean="0"/>
              <a:t>data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all</a:t>
            </a:r>
            <a:r>
              <a:rPr lang="sk-SK" dirty="0" smtClean="0"/>
              <a:t> </a:t>
            </a:r>
            <a:r>
              <a:rPr lang="sk-SK" dirty="0" err="1" smtClean="0"/>
              <a:t>municipalities</a:t>
            </a:r>
            <a:r>
              <a:rPr lang="sk-SK" dirty="0" smtClean="0"/>
              <a:t> and </a:t>
            </a:r>
            <a:r>
              <a:rPr lang="sk-SK" dirty="0" err="1" smtClean="0"/>
              <a:t>regions</a:t>
            </a:r>
            <a:r>
              <a:rPr lang="en-US" dirty="0" smtClean="0"/>
              <a:t>: </a:t>
            </a:r>
            <a:r>
              <a:rPr lang="en-US" dirty="0">
                <a:hlinkClick r:id="rId2"/>
              </a:rPr>
              <a:t>http://localbudgets.viitorul.org</a:t>
            </a:r>
            <a:r>
              <a:rPr lang="en-US" dirty="0" smtClean="0">
                <a:hlinkClick r:id="rId2"/>
              </a:rPr>
              <a:t>/</a:t>
            </a:r>
            <a:endParaRPr lang="sk-SK" dirty="0" smtClean="0"/>
          </a:p>
          <a:p>
            <a:pPr lvl="1"/>
            <a:r>
              <a:rPr lang="sk-SK" dirty="0" err="1" smtClean="0"/>
              <a:t>Transparency</a:t>
            </a:r>
            <a:r>
              <a:rPr lang="sk-SK" dirty="0" smtClean="0"/>
              <a:t> rating </a:t>
            </a:r>
            <a:r>
              <a:rPr lang="sk-SK" dirty="0" err="1" smtClean="0"/>
              <a:t>of</a:t>
            </a:r>
            <a:r>
              <a:rPr lang="sk-SK" dirty="0" smtClean="0"/>
              <a:t> 50 </a:t>
            </a:r>
            <a:r>
              <a:rPr lang="sk-SK" dirty="0" err="1" smtClean="0"/>
              <a:t>biggest</a:t>
            </a:r>
            <a:r>
              <a:rPr lang="sk-SK" dirty="0" smtClean="0"/>
              <a:t> </a:t>
            </a:r>
            <a:r>
              <a:rPr lang="sk-SK" dirty="0" err="1" smtClean="0"/>
              <a:t>cities</a:t>
            </a:r>
            <a:r>
              <a:rPr lang="sk-SK" dirty="0" smtClean="0"/>
              <a:t> and </a:t>
            </a:r>
            <a:r>
              <a:rPr lang="sk-SK" dirty="0" err="1" smtClean="0"/>
              <a:t>all</a:t>
            </a:r>
            <a:r>
              <a:rPr lang="sk-SK" dirty="0" smtClean="0"/>
              <a:t> </a:t>
            </a:r>
            <a:r>
              <a:rPr lang="sk-SK" dirty="0" err="1" smtClean="0"/>
              <a:t>regions</a:t>
            </a:r>
            <a:r>
              <a:rPr lang="en-US" dirty="0" smtClean="0"/>
              <a:t>: </a:t>
            </a:r>
            <a:r>
              <a:rPr lang="en-US" dirty="0">
                <a:hlinkClick r:id="rId3"/>
              </a:rPr>
              <a:t>http://</a:t>
            </a:r>
            <a:r>
              <a:rPr lang="en-US" dirty="0" smtClean="0">
                <a:hlinkClick r:id="rId3"/>
              </a:rPr>
              <a:t>localtransparency.viitorul.org/</a:t>
            </a:r>
            <a:endParaRPr lang="sk-SK" dirty="0"/>
          </a:p>
          <a:p>
            <a:pPr lvl="1"/>
            <a:r>
              <a:rPr lang="sk-SK" dirty="0" err="1" smtClean="0"/>
              <a:t>Competitiveness</a:t>
            </a:r>
            <a:r>
              <a:rPr lang="sk-SK" dirty="0" smtClean="0"/>
              <a:t> rating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all</a:t>
            </a:r>
            <a:r>
              <a:rPr lang="sk-SK" dirty="0" smtClean="0"/>
              <a:t> </a:t>
            </a:r>
            <a:r>
              <a:rPr lang="sk-SK" dirty="0" err="1" smtClean="0"/>
              <a:t>regions</a:t>
            </a:r>
            <a:r>
              <a:rPr lang="en-US" dirty="0" smtClean="0"/>
              <a:t>: </a:t>
            </a:r>
            <a:r>
              <a:rPr lang="en-US" dirty="0">
                <a:hlinkClick r:id="rId4"/>
              </a:rPr>
              <a:t>http://competitiveness.viitorul.org</a:t>
            </a:r>
            <a:r>
              <a:rPr lang="en-US" dirty="0" smtClean="0">
                <a:hlinkClick r:id="rId4"/>
              </a:rPr>
              <a:t>/</a:t>
            </a:r>
            <a:r>
              <a:rPr lang="sk-SK" dirty="0" smtClean="0"/>
              <a:t> </a:t>
            </a:r>
          </a:p>
          <a:p>
            <a:r>
              <a:rPr lang="sk-SK" dirty="0" err="1" smtClean="0"/>
              <a:t>Ukraine</a:t>
            </a:r>
            <a:endParaRPr lang="sk-SK" dirty="0" smtClean="0"/>
          </a:p>
          <a:p>
            <a:pPr lvl="1"/>
            <a:r>
              <a:rPr lang="sk-SK" dirty="0" err="1"/>
              <a:t>Financial</a:t>
            </a:r>
            <a:r>
              <a:rPr lang="sk-SK" dirty="0"/>
              <a:t> </a:t>
            </a:r>
            <a:r>
              <a:rPr lang="sk-SK" dirty="0" err="1" smtClean="0"/>
              <a:t>health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22 </a:t>
            </a:r>
            <a:r>
              <a:rPr lang="sk-SK" dirty="0" err="1" smtClean="0"/>
              <a:t>biggest</a:t>
            </a:r>
            <a:r>
              <a:rPr lang="sk-SK" dirty="0" smtClean="0"/>
              <a:t> </a:t>
            </a:r>
            <a:r>
              <a:rPr lang="sk-SK" dirty="0" err="1" smtClean="0"/>
              <a:t>cities</a:t>
            </a:r>
            <a:r>
              <a:rPr lang="sk-SK" dirty="0" smtClean="0"/>
              <a:t> and 22 </a:t>
            </a:r>
            <a:r>
              <a:rPr lang="sk-SK" dirty="0" err="1" smtClean="0"/>
              <a:t>regions</a:t>
            </a:r>
            <a:r>
              <a:rPr lang="en-US" dirty="0"/>
              <a:t>: </a:t>
            </a:r>
            <a:r>
              <a:rPr lang="en-US" dirty="0">
                <a:hlinkClick r:id="rId5"/>
              </a:rPr>
              <a:t>http://budgets.icps.com.ua</a:t>
            </a:r>
            <a:r>
              <a:rPr lang="en-US" dirty="0" smtClean="0">
                <a:hlinkClick r:id="rId5"/>
              </a:rPr>
              <a:t>/</a:t>
            </a:r>
            <a:r>
              <a:rPr lang="sk-SK" dirty="0" smtClean="0"/>
              <a:t> </a:t>
            </a:r>
          </a:p>
          <a:p>
            <a:pPr lvl="1"/>
            <a:r>
              <a:rPr lang="sk-SK" dirty="0" err="1" smtClean="0"/>
              <a:t>Transparency</a:t>
            </a:r>
            <a:r>
              <a:rPr lang="sk-SK" dirty="0" smtClean="0"/>
              <a:t> </a:t>
            </a:r>
            <a:r>
              <a:rPr lang="sk-SK" dirty="0"/>
              <a:t>rating </a:t>
            </a:r>
            <a:r>
              <a:rPr lang="sk-SK" dirty="0" err="1"/>
              <a:t>of</a:t>
            </a:r>
            <a:r>
              <a:rPr lang="sk-SK" dirty="0"/>
              <a:t> 50 </a:t>
            </a:r>
            <a:r>
              <a:rPr lang="sk-SK" dirty="0" err="1"/>
              <a:t>biggest</a:t>
            </a:r>
            <a:r>
              <a:rPr lang="sk-SK" dirty="0"/>
              <a:t> </a:t>
            </a:r>
            <a:r>
              <a:rPr lang="sk-SK" dirty="0" err="1"/>
              <a:t>cities</a:t>
            </a:r>
            <a:r>
              <a:rPr lang="sk-SK" dirty="0"/>
              <a:t> and </a:t>
            </a:r>
            <a:r>
              <a:rPr lang="sk-SK" dirty="0" smtClean="0"/>
              <a:t>22 </a:t>
            </a:r>
            <a:r>
              <a:rPr lang="sk-SK" dirty="0" err="1" smtClean="0"/>
              <a:t>regions</a:t>
            </a:r>
            <a:r>
              <a:rPr lang="en-US" dirty="0"/>
              <a:t>: </a:t>
            </a:r>
            <a:r>
              <a:rPr lang="en-US" dirty="0">
                <a:hlinkClick r:id="rId6"/>
              </a:rPr>
              <a:t>http://transparency.icps.com.ua</a:t>
            </a:r>
            <a:r>
              <a:rPr lang="en-US" dirty="0" smtClean="0">
                <a:hlinkClick r:id="rId6"/>
              </a:rPr>
              <a:t>/</a:t>
            </a:r>
            <a:r>
              <a:rPr lang="sk-SK" dirty="0" smtClean="0"/>
              <a:t> </a:t>
            </a:r>
            <a:endParaRPr lang="sk-SK" dirty="0"/>
          </a:p>
          <a:p>
            <a:pPr lvl="1"/>
            <a:r>
              <a:rPr lang="sk-SK" dirty="0" err="1"/>
              <a:t>Competitiveness</a:t>
            </a:r>
            <a:r>
              <a:rPr lang="sk-SK" dirty="0"/>
              <a:t> rating </a:t>
            </a:r>
            <a:r>
              <a:rPr lang="sk-SK" dirty="0" err="1"/>
              <a:t>of</a:t>
            </a:r>
            <a:r>
              <a:rPr lang="sk-SK" dirty="0"/>
              <a:t> </a:t>
            </a:r>
            <a:r>
              <a:rPr lang="sk-SK" dirty="0" err="1"/>
              <a:t>all</a:t>
            </a:r>
            <a:r>
              <a:rPr lang="sk-SK" dirty="0"/>
              <a:t> </a:t>
            </a:r>
            <a:r>
              <a:rPr lang="sk-SK" dirty="0" err="1"/>
              <a:t>regions</a:t>
            </a:r>
            <a:r>
              <a:rPr lang="en-US" dirty="0"/>
              <a:t>: </a:t>
            </a:r>
            <a:r>
              <a:rPr lang="en-US" dirty="0">
                <a:hlinkClick r:id="rId7"/>
              </a:rPr>
              <a:t>http://competitiveness.icps.com.ua</a:t>
            </a:r>
            <a:r>
              <a:rPr lang="en-US" dirty="0" smtClean="0">
                <a:hlinkClick r:id="rId7"/>
              </a:rPr>
              <a:t>/</a:t>
            </a:r>
            <a:r>
              <a:rPr lang="sk-SK" dirty="0" smtClean="0"/>
              <a:t>  </a:t>
            </a:r>
            <a:endParaRPr lang="sk-SK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9193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Other</a:t>
            </a:r>
            <a:r>
              <a:rPr lang="sk-SK" b="1" dirty="0" smtClean="0"/>
              <a:t> </a:t>
            </a:r>
            <a:r>
              <a:rPr lang="sk-SK" b="1" dirty="0" err="1" smtClean="0"/>
              <a:t>activities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sk-SK" dirty="0" err="1" smtClean="0"/>
              <a:t>Creating</a:t>
            </a:r>
            <a:r>
              <a:rPr lang="sk-SK" dirty="0" smtClean="0"/>
              <a:t> </a:t>
            </a:r>
            <a:r>
              <a:rPr lang="sk-SK" dirty="0" err="1" smtClean="0"/>
              <a:t>two</a:t>
            </a:r>
            <a:r>
              <a:rPr lang="sk-SK" dirty="0" smtClean="0"/>
              <a:t> expert </a:t>
            </a:r>
            <a:r>
              <a:rPr lang="sk-SK" dirty="0" err="1" smtClean="0"/>
              <a:t>teams</a:t>
            </a:r>
            <a:r>
              <a:rPr lang="sk-SK" dirty="0" smtClean="0"/>
              <a:t> (2x5 </a:t>
            </a:r>
            <a:r>
              <a:rPr lang="sk-SK" dirty="0" err="1" smtClean="0"/>
              <a:t>people</a:t>
            </a:r>
            <a:r>
              <a:rPr lang="sk-SK" dirty="0" smtClean="0"/>
              <a:t>) </a:t>
            </a:r>
            <a:r>
              <a:rPr lang="sk-SK" dirty="0" err="1" smtClean="0"/>
              <a:t>analyzing</a:t>
            </a:r>
            <a:r>
              <a:rPr lang="sk-SK" dirty="0" smtClean="0"/>
              <a:t> </a:t>
            </a:r>
            <a:r>
              <a:rPr lang="sk-SK" dirty="0" err="1" smtClean="0"/>
              <a:t>data</a:t>
            </a:r>
            <a:r>
              <a:rPr lang="sk-SK" dirty="0" smtClean="0"/>
              <a:t> and </a:t>
            </a:r>
            <a:r>
              <a:rPr lang="sk-SK" dirty="0" err="1" smtClean="0"/>
              <a:t>communicating</a:t>
            </a:r>
            <a:r>
              <a:rPr lang="sk-SK" dirty="0" smtClean="0"/>
              <a:t> </a:t>
            </a:r>
            <a:r>
              <a:rPr lang="sk-SK" dirty="0" err="1" smtClean="0"/>
              <a:t>with</a:t>
            </a:r>
            <a:r>
              <a:rPr lang="sk-SK" dirty="0" smtClean="0"/>
              <a:t> </a:t>
            </a:r>
            <a:r>
              <a:rPr lang="sk-SK" dirty="0" err="1" smtClean="0"/>
              <a:t>local</a:t>
            </a:r>
            <a:r>
              <a:rPr lang="sk-SK" dirty="0" smtClean="0"/>
              <a:t> </a:t>
            </a:r>
            <a:r>
              <a:rPr lang="sk-SK" dirty="0" err="1" smtClean="0"/>
              <a:t>governments</a:t>
            </a:r>
            <a:r>
              <a:rPr lang="sk-SK" dirty="0" smtClean="0"/>
              <a:t>, monitoring </a:t>
            </a:r>
            <a:r>
              <a:rPr lang="sk-SK" dirty="0" err="1" smtClean="0"/>
              <a:t>their</a:t>
            </a:r>
            <a:r>
              <a:rPr lang="sk-SK" dirty="0" smtClean="0"/>
              <a:t> </a:t>
            </a:r>
            <a:r>
              <a:rPr lang="sk-SK" dirty="0" err="1" smtClean="0"/>
              <a:t>effort</a:t>
            </a:r>
            <a:endParaRPr lang="sk-SK" dirty="0" smtClean="0"/>
          </a:p>
          <a:p>
            <a:r>
              <a:rPr lang="sk-SK" dirty="0" err="1" smtClean="0"/>
              <a:t>Visits</a:t>
            </a:r>
            <a:r>
              <a:rPr lang="sk-SK" dirty="0" smtClean="0"/>
              <a:t> to </a:t>
            </a:r>
            <a:r>
              <a:rPr lang="sk-SK" dirty="0" err="1" smtClean="0"/>
              <a:t>municipalities</a:t>
            </a:r>
            <a:endParaRPr lang="sk-SK" dirty="0" smtClean="0"/>
          </a:p>
          <a:p>
            <a:r>
              <a:rPr lang="sk-SK" dirty="0" err="1" smtClean="0"/>
              <a:t>Advocacy</a:t>
            </a:r>
            <a:endParaRPr lang="sk-SK" dirty="0" smtClean="0"/>
          </a:p>
          <a:p>
            <a:pPr lvl="1"/>
            <a:r>
              <a:rPr lang="sk-SK" dirty="0" err="1"/>
              <a:t>Writing</a:t>
            </a:r>
            <a:r>
              <a:rPr lang="sk-SK" dirty="0"/>
              <a:t> and </a:t>
            </a:r>
            <a:r>
              <a:rPr lang="sk-SK" dirty="0" err="1"/>
              <a:t>publishing</a:t>
            </a:r>
            <a:r>
              <a:rPr lang="sk-SK" dirty="0"/>
              <a:t> </a:t>
            </a:r>
            <a:r>
              <a:rPr lang="sk-SK" dirty="0" err="1"/>
              <a:t>monthly</a:t>
            </a:r>
            <a:r>
              <a:rPr lang="sk-SK" dirty="0"/>
              <a:t> </a:t>
            </a:r>
            <a:r>
              <a:rPr lang="sk-SK" dirty="0" err="1"/>
              <a:t>newsletters</a:t>
            </a:r>
            <a:endParaRPr lang="sk-SK" dirty="0"/>
          </a:p>
          <a:p>
            <a:pPr lvl="1"/>
            <a:r>
              <a:rPr lang="sk-SK" dirty="0" err="1" smtClean="0"/>
              <a:t>Facebook</a:t>
            </a:r>
            <a:endParaRPr lang="sk-SK" dirty="0" smtClean="0"/>
          </a:p>
          <a:p>
            <a:pPr lvl="1"/>
            <a:r>
              <a:rPr lang="sk-SK" dirty="0" err="1" smtClean="0"/>
              <a:t>Traditional</a:t>
            </a:r>
            <a:r>
              <a:rPr lang="sk-SK" dirty="0" smtClean="0"/>
              <a:t> </a:t>
            </a:r>
            <a:r>
              <a:rPr lang="sk-SK" dirty="0" err="1" smtClean="0"/>
              <a:t>media</a:t>
            </a:r>
            <a:endParaRPr lang="sk-SK" dirty="0" smtClean="0"/>
          </a:p>
          <a:p>
            <a:r>
              <a:rPr lang="sk-SK" dirty="0" err="1" smtClean="0"/>
              <a:t>Plans</a:t>
            </a:r>
            <a:endParaRPr lang="sk-SK" dirty="0" smtClean="0"/>
          </a:p>
          <a:p>
            <a:pPr lvl="1"/>
            <a:r>
              <a:rPr lang="sk-SK" dirty="0" err="1" smtClean="0"/>
              <a:t>Evaluation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regional</a:t>
            </a:r>
            <a:r>
              <a:rPr lang="sk-SK" dirty="0" smtClean="0"/>
              <a:t> </a:t>
            </a:r>
            <a:r>
              <a:rPr lang="sk-SK" dirty="0" err="1" smtClean="0"/>
              <a:t>policies</a:t>
            </a:r>
            <a:endParaRPr lang="sk-SK" dirty="0" smtClean="0"/>
          </a:p>
          <a:p>
            <a:pPr lvl="1"/>
            <a:r>
              <a:rPr lang="sk-SK" dirty="0" err="1" smtClean="0"/>
              <a:t>Assessing</a:t>
            </a:r>
            <a:r>
              <a:rPr lang="sk-SK" dirty="0" smtClean="0"/>
              <a:t> </a:t>
            </a:r>
            <a:r>
              <a:rPr lang="sk-SK" dirty="0" err="1" smtClean="0"/>
              <a:t>financial</a:t>
            </a:r>
            <a:r>
              <a:rPr lang="sk-SK" dirty="0" smtClean="0"/>
              <a:t> </a:t>
            </a:r>
            <a:r>
              <a:rPr lang="sk-SK" dirty="0" err="1" smtClean="0"/>
              <a:t>health</a:t>
            </a:r>
            <a:r>
              <a:rPr lang="sk-SK" dirty="0" smtClean="0"/>
              <a:t> and </a:t>
            </a:r>
            <a:r>
              <a:rPr lang="sk-SK" dirty="0" err="1" smtClean="0"/>
              <a:t>transparency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state-owned</a:t>
            </a:r>
            <a:r>
              <a:rPr lang="sk-SK" dirty="0" smtClean="0"/>
              <a:t> </a:t>
            </a:r>
            <a:r>
              <a:rPr lang="sk-SK" dirty="0" err="1" smtClean="0"/>
              <a:t>firms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084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Data</a:t>
            </a:r>
            <a:r>
              <a:rPr lang="sk-SK" b="1" dirty="0" smtClean="0"/>
              <a:t> </a:t>
            </a:r>
            <a:r>
              <a:rPr lang="sk-SK" b="1" dirty="0" err="1" smtClean="0"/>
              <a:t>sources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sk-SK" dirty="0" err="1" smtClean="0"/>
              <a:t>Financial</a:t>
            </a:r>
            <a:r>
              <a:rPr lang="sk-SK" dirty="0" smtClean="0"/>
              <a:t> </a:t>
            </a:r>
            <a:r>
              <a:rPr lang="sk-SK" dirty="0" err="1" smtClean="0"/>
              <a:t>data</a:t>
            </a:r>
            <a:endParaRPr lang="sk-SK" dirty="0" smtClean="0"/>
          </a:p>
          <a:p>
            <a:pPr lvl="1"/>
            <a:r>
              <a:rPr lang="sk-SK" dirty="0" smtClean="0"/>
              <a:t>MD: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MoF</a:t>
            </a:r>
            <a:r>
              <a:rPr lang="sk-SK" dirty="0" smtClean="0"/>
              <a:t>, </a:t>
            </a:r>
            <a:r>
              <a:rPr lang="sk-SK" dirty="0" err="1" smtClean="0"/>
              <a:t>complete</a:t>
            </a:r>
            <a:r>
              <a:rPr lang="sk-SK" dirty="0" smtClean="0"/>
              <a:t> </a:t>
            </a:r>
            <a:r>
              <a:rPr lang="sk-SK" dirty="0" err="1" smtClean="0"/>
              <a:t>data</a:t>
            </a:r>
            <a:r>
              <a:rPr lang="sk-SK" dirty="0" smtClean="0"/>
              <a:t> </a:t>
            </a:r>
            <a:r>
              <a:rPr lang="sk-SK" dirty="0" err="1" smtClean="0"/>
              <a:t>available</a:t>
            </a:r>
            <a:r>
              <a:rPr lang="sk-SK" dirty="0" smtClean="0"/>
              <a:t> </a:t>
            </a:r>
            <a:r>
              <a:rPr lang="sk-SK" dirty="0" err="1" smtClean="0"/>
              <a:t>thanks</a:t>
            </a:r>
            <a:r>
              <a:rPr lang="sk-SK" dirty="0" smtClean="0"/>
              <a:t> to </a:t>
            </a:r>
            <a:r>
              <a:rPr lang="sk-SK" dirty="0" err="1" smtClean="0"/>
              <a:t>the</a:t>
            </a:r>
            <a:r>
              <a:rPr lang="sk-SK" dirty="0" smtClean="0"/>
              <a:t> BOOST </a:t>
            </a:r>
            <a:r>
              <a:rPr lang="sk-SK" dirty="0" err="1" smtClean="0"/>
              <a:t>World</a:t>
            </a:r>
            <a:r>
              <a:rPr lang="sk-SK" dirty="0" smtClean="0"/>
              <a:t> Bank </a:t>
            </a:r>
            <a:r>
              <a:rPr lang="sk-SK" dirty="0" err="1" smtClean="0"/>
              <a:t>project</a:t>
            </a:r>
            <a:endParaRPr lang="sk-SK" dirty="0" smtClean="0"/>
          </a:p>
          <a:p>
            <a:pPr lvl="1"/>
            <a:r>
              <a:rPr lang="sk-SK" dirty="0" smtClean="0"/>
              <a:t>UA: </a:t>
            </a:r>
            <a:r>
              <a:rPr lang="sk-SK" dirty="0" err="1" smtClean="0"/>
              <a:t>Manual</a:t>
            </a:r>
            <a:r>
              <a:rPr lang="sk-SK" dirty="0" smtClean="0"/>
              <a:t> </a:t>
            </a:r>
            <a:r>
              <a:rPr lang="sk-SK" dirty="0" err="1" smtClean="0"/>
              <a:t>data</a:t>
            </a:r>
            <a:r>
              <a:rPr lang="sk-SK" dirty="0" smtClean="0"/>
              <a:t> </a:t>
            </a:r>
            <a:r>
              <a:rPr lang="sk-SK" dirty="0" err="1" smtClean="0"/>
              <a:t>collection</a:t>
            </a:r>
            <a:endParaRPr lang="sk-SK" dirty="0" smtClean="0"/>
          </a:p>
          <a:p>
            <a:r>
              <a:rPr lang="sk-SK" dirty="0" err="1" smtClean="0"/>
              <a:t>Transparency</a:t>
            </a:r>
            <a:r>
              <a:rPr lang="sk-SK" dirty="0" smtClean="0"/>
              <a:t> </a:t>
            </a:r>
            <a:r>
              <a:rPr lang="sk-SK" dirty="0" err="1" smtClean="0"/>
              <a:t>data</a:t>
            </a:r>
            <a:endParaRPr lang="sk-SK" dirty="0" smtClean="0"/>
          </a:p>
          <a:p>
            <a:pPr lvl="1"/>
            <a:r>
              <a:rPr lang="sk-SK" dirty="0" err="1" smtClean="0"/>
              <a:t>Own</a:t>
            </a:r>
            <a:r>
              <a:rPr lang="sk-SK" dirty="0" smtClean="0"/>
              <a:t> </a:t>
            </a:r>
            <a:r>
              <a:rPr lang="sk-SK" dirty="0" err="1" smtClean="0"/>
              <a:t>research</a:t>
            </a:r>
            <a:r>
              <a:rPr lang="sk-SK" dirty="0" smtClean="0"/>
              <a:t>: web </a:t>
            </a:r>
            <a:r>
              <a:rPr lang="sk-SK" dirty="0" err="1" smtClean="0"/>
              <a:t>sites</a:t>
            </a:r>
            <a:r>
              <a:rPr lang="sk-SK" dirty="0" smtClean="0"/>
              <a:t> </a:t>
            </a:r>
            <a:r>
              <a:rPr lang="sk-SK" dirty="0" err="1" smtClean="0"/>
              <a:t>inspection</a:t>
            </a:r>
            <a:r>
              <a:rPr lang="sk-SK" dirty="0" smtClean="0"/>
              <a:t>, </a:t>
            </a:r>
            <a:r>
              <a:rPr lang="sk-SK" dirty="0" err="1" smtClean="0"/>
              <a:t>questionnaires</a:t>
            </a:r>
            <a:r>
              <a:rPr lang="sk-SK" dirty="0" smtClean="0"/>
              <a:t> </a:t>
            </a:r>
            <a:r>
              <a:rPr lang="sk-SK" dirty="0" err="1" smtClean="0"/>
              <a:t>among</a:t>
            </a:r>
            <a:r>
              <a:rPr lang="sk-SK" dirty="0" smtClean="0"/>
              <a:t> </a:t>
            </a:r>
            <a:r>
              <a:rPr lang="sk-SK" dirty="0" err="1" smtClean="0"/>
              <a:t>local</a:t>
            </a:r>
            <a:r>
              <a:rPr lang="sk-SK" dirty="0" smtClean="0"/>
              <a:t> </a:t>
            </a:r>
            <a:r>
              <a:rPr lang="sk-SK" dirty="0" err="1" smtClean="0"/>
              <a:t>governments</a:t>
            </a:r>
            <a:endParaRPr lang="sk-SK" dirty="0" smtClean="0"/>
          </a:p>
          <a:p>
            <a:r>
              <a:rPr lang="sk-SK" dirty="0" err="1" smtClean="0"/>
              <a:t>Competitiveness</a:t>
            </a:r>
            <a:endParaRPr lang="sk-SK" dirty="0"/>
          </a:p>
          <a:p>
            <a:pPr lvl="1"/>
            <a:r>
              <a:rPr lang="sk-SK" dirty="0" err="1" smtClean="0"/>
              <a:t>Own</a:t>
            </a:r>
            <a:r>
              <a:rPr lang="sk-SK" dirty="0" smtClean="0"/>
              <a:t> </a:t>
            </a:r>
            <a:r>
              <a:rPr lang="sk-SK" dirty="0" err="1" smtClean="0"/>
              <a:t>research</a:t>
            </a:r>
            <a:r>
              <a:rPr lang="sk-SK" dirty="0" smtClean="0"/>
              <a:t>: </a:t>
            </a:r>
            <a:r>
              <a:rPr lang="sk-SK" dirty="0" err="1" smtClean="0"/>
              <a:t>questionnaires</a:t>
            </a:r>
            <a:r>
              <a:rPr lang="sk-SK" dirty="0" smtClean="0"/>
              <a:t> </a:t>
            </a:r>
            <a:r>
              <a:rPr lang="sk-SK" dirty="0" err="1" smtClean="0"/>
              <a:t>among</a:t>
            </a:r>
            <a:r>
              <a:rPr lang="sk-SK" dirty="0" smtClean="0"/>
              <a:t> </a:t>
            </a:r>
            <a:r>
              <a:rPr lang="sk-SK" dirty="0" err="1" smtClean="0"/>
              <a:t>businesses</a:t>
            </a:r>
            <a:r>
              <a:rPr lang="sk-SK" dirty="0" smtClean="0"/>
              <a:t>, </a:t>
            </a:r>
            <a:r>
              <a:rPr lang="sk-SK" dirty="0" err="1" smtClean="0"/>
              <a:t>official</a:t>
            </a:r>
            <a:r>
              <a:rPr lang="sk-SK" dirty="0" smtClean="0"/>
              <a:t> </a:t>
            </a:r>
            <a:r>
              <a:rPr lang="sk-SK" dirty="0" err="1" smtClean="0"/>
              <a:t>sources</a:t>
            </a:r>
            <a:endParaRPr lang="sk-SK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3633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Impact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err="1" smtClean="0"/>
              <a:t>Good</a:t>
            </a:r>
            <a:r>
              <a:rPr lang="sk-SK" dirty="0" smtClean="0"/>
              <a:t> </a:t>
            </a:r>
            <a:r>
              <a:rPr lang="sk-SK" dirty="0" err="1" smtClean="0"/>
              <a:t>media</a:t>
            </a:r>
            <a:r>
              <a:rPr lang="sk-SK" dirty="0" smtClean="0"/>
              <a:t> </a:t>
            </a:r>
            <a:r>
              <a:rPr lang="sk-SK" dirty="0" err="1" smtClean="0"/>
              <a:t>coverage</a:t>
            </a:r>
            <a:endParaRPr lang="sk-SK" dirty="0" smtClean="0"/>
          </a:p>
          <a:p>
            <a:r>
              <a:rPr lang="sk-SK" dirty="0" err="1" smtClean="0"/>
              <a:t>High</a:t>
            </a:r>
            <a:r>
              <a:rPr lang="sk-SK" dirty="0" smtClean="0"/>
              <a:t> </a:t>
            </a:r>
            <a:r>
              <a:rPr lang="sk-SK" dirty="0" err="1" smtClean="0"/>
              <a:t>attendance</a:t>
            </a:r>
            <a:r>
              <a:rPr lang="sk-SK" dirty="0" smtClean="0"/>
              <a:t> </a:t>
            </a:r>
            <a:r>
              <a:rPr lang="sk-SK" dirty="0" err="1" smtClean="0"/>
              <a:t>at</a:t>
            </a:r>
            <a:r>
              <a:rPr lang="sk-SK" dirty="0" smtClean="0"/>
              <a:t> </a:t>
            </a:r>
            <a:r>
              <a:rPr lang="sk-SK" dirty="0" err="1" smtClean="0"/>
              <a:t>conferences</a:t>
            </a:r>
            <a:endParaRPr lang="sk-SK" dirty="0" smtClean="0"/>
          </a:p>
          <a:p>
            <a:r>
              <a:rPr lang="sk-SK" dirty="0" err="1" smtClean="0"/>
              <a:t>Rather</a:t>
            </a:r>
            <a:r>
              <a:rPr lang="sk-SK" dirty="0" smtClean="0"/>
              <a:t> </a:t>
            </a:r>
            <a:r>
              <a:rPr lang="sk-SK" dirty="0" err="1" smtClean="0"/>
              <a:t>weak</a:t>
            </a:r>
            <a:r>
              <a:rPr lang="sk-SK" dirty="0" smtClean="0"/>
              <a:t> </a:t>
            </a:r>
            <a:r>
              <a:rPr lang="sk-SK" dirty="0" err="1" smtClean="0"/>
              <a:t>portal</a:t>
            </a:r>
            <a:r>
              <a:rPr lang="sk-SK" dirty="0" smtClean="0"/>
              <a:t> </a:t>
            </a:r>
            <a:r>
              <a:rPr lang="sk-SK" dirty="0" err="1" smtClean="0"/>
              <a:t>readerships</a:t>
            </a:r>
            <a:endParaRPr lang="sk-SK" dirty="0" smtClean="0"/>
          </a:p>
          <a:p>
            <a:r>
              <a:rPr lang="sk-SK" dirty="0" err="1" smtClean="0"/>
              <a:t>Slightly</a:t>
            </a:r>
            <a:r>
              <a:rPr lang="sk-SK" dirty="0" smtClean="0"/>
              <a:t> </a:t>
            </a:r>
            <a:r>
              <a:rPr lang="sk-SK" dirty="0" err="1" smtClean="0"/>
              <a:t>improved</a:t>
            </a:r>
            <a:r>
              <a:rPr lang="sk-SK" dirty="0" smtClean="0"/>
              <a:t> </a:t>
            </a:r>
            <a:r>
              <a:rPr lang="sk-SK" dirty="0" err="1" smtClean="0"/>
              <a:t>transparency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MD </a:t>
            </a:r>
            <a:r>
              <a:rPr lang="sk-SK" dirty="0" err="1" smtClean="0"/>
              <a:t>municipalities</a:t>
            </a:r>
            <a:r>
              <a:rPr lang="sk-SK" dirty="0" smtClean="0"/>
              <a:t> over 2017/2016 </a:t>
            </a:r>
            <a:r>
              <a:rPr lang="sk-SK" dirty="0" err="1" smtClean="0"/>
              <a:t>ratings</a:t>
            </a:r>
            <a:r>
              <a:rPr lang="sk-SK" dirty="0" smtClean="0"/>
              <a:t> </a:t>
            </a:r>
            <a:r>
              <a:rPr lang="sk-SK" dirty="0" err="1" smtClean="0"/>
              <a:t>with</a:t>
            </a:r>
            <a:r>
              <a:rPr lang="sk-SK" dirty="0" smtClean="0"/>
              <a:t> </a:t>
            </a:r>
            <a:r>
              <a:rPr lang="sk-SK" dirty="0" err="1" smtClean="0"/>
              <a:t>several</a:t>
            </a:r>
            <a:r>
              <a:rPr lang="sk-SK" dirty="0" smtClean="0"/>
              <a:t> </a:t>
            </a:r>
            <a:r>
              <a:rPr lang="sk-SK" dirty="0" err="1" smtClean="0"/>
              <a:t>really</a:t>
            </a:r>
            <a:r>
              <a:rPr lang="sk-SK" dirty="0" smtClean="0"/>
              <a:t> </a:t>
            </a:r>
            <a:r>
              <a:rPr lang="sk-SK" dirty="0" err="1" smtClean="0"/>
              <a:t>engaged</a:t>
            </a:r>
            <a:r>
              <a:rPr lang="sk-SK" dirty="0" smtClean="0"/>
              <a:t> </a:t>
            </a:r>
            <a:r>
              <a:rPr lang="sk-SK" dirty="0" err="1" smtClean="0"/>
              <a:t>cities</a:t>
            </a:r>
            <a:endParaRPr lang="sk-SK" dirty="0" smtClean="0"/>
          </a:p>
          <a:p>
            <a:r>
              <a:rPr lang="sk-SK" dirty="0" smtClean="0"/>
              <a:t>MD </a:t>
            </a:r>
            <a:r>
              <a:rPr lang="sk-SK" dirty="0" err="1" smtClean="0"/>
              <a:t>MoF</a:t>
            </a:r>
            <a:r>
              <a:rPr lang="sk-SK" dirty="0" smtClean="0"/>
              <a:t> </a:t>
            </a:r>
            <a:r>
              <a:rPr lang="sk-SK" dirty="0" err="1" smtClean="0"/>
              <a:t>displayed</a:t>
            </a:r>
            <a:r>
              <a:rPr lang="sk-SK" dirty="0" smtClean="0"/>
              <a:t> </a:t>
            </a:r>
            <a:r>
              <a:rPr lang="sk-SK" dirty="0" err="1" smtClean="0"/>
              <a:t>banner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financial</a:t>
            </a:r>
            <a:r>
              <a:rPr lang="sk-SK" dirty="0" smtClean="0"/>
              <a:t> </a:t>
            </a:r>
            <a:r>
              <a:rPr lang="sk-SK" dirty="0" err="1" smtClean="0"/>
              <a:t>portal</a:t>
            </a:r>
            <a:r>
              <a:rPr lang="sk-SK" dirty="0" smtClean="0"/>
              <a:t> on </a:t>
            </a:r>
            <a:r>
              <a:rPr lang="sk-SK" dirty="0" err="1" smtClean="0"/>
              <a:t>its</a:t>
            </a:r>
            <a:r>
              <a:rPr lang="sk-SK" dirty="0" smtClean="0"/>
              <a:t> </a:t>
            </a:r>
            <a:r>
              <a:rPr lang="sk-SK" dirty="0" err="1" smtClean="0"/>
              <a:t>webpage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60648"/>
            <a:ext cx="7905784" cy="639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2708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88640"/>
            <a:ext cx="7731263" cy="6482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23080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620688"/>
            <a:ext cx="8352927" cy="5378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9109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32656"/>
            <a:ext cx="7795736" cy="638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1471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17641"/>
            <a:ext cx="8113128" cy="5211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8316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8605444" cy="5724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5866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8535223" cy="573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8656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8441370" cy="56606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5195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92696"/>
            <a:ext cx="8100392" cy="453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6553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20688"/>
            <a:ext cx="8428734" cy="4640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468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92696"/>
            <a:ext cx="8241159" cy="4007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6961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92696"/>
            <a:ext cx="8671861" cy="4831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2208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60648"/>
            <a:ext cx="7887849" cy="6234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1031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60648"/>
            <a:ext cx="7919984" cy="6393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2804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132856"/>
            <a:ext cx="8229600" cy="1143000"/>
          </a:xfrm>
        </p:spPr>
        <p:txBody>
          <a:bodyPr/>
          <a:lstStyle/>
          <a:p>
            <a:r>
              <a:rPr lang="sk-SK" b="1" dirty="0" err="1" smtClean="0"/>
              <a:t>Time</a:t>
            </a:r>
            <a:r>
              <a:rPr lang="sk-SK" b="1" dirty="0" smtClean="0"/>
              <a:t> </a:t>
            </a:r>
            <a:r>
              <a:rPr lang="sk-SK" b="1" dirty="0" err="1" smtClean="0"/>
              <a:t>for</a:t>
            </a:r>
            <a:r>
              <a:rPr lang="sk-SK" b="1" dirty="0" smtClean="0"/>
              <a:t> </a:t>
            </a:r>
            <a:r>
              <a:rPr lang="sk-SK" b="1" dirty="0" err="1" smtClean="0"/>
              <a:t>discussion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559335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1264</TotalTime>
  <Words>2576</Words>
  <Application>Microsoft Office PowerPoint</Application>
  <PresentationFormat>Prezentácia na obrazovke (4:3)</PresentationFormat>
  <Paragraphs>333</Paragraphs>
  <Slides>77</Slides>
  <Notes>1</Notes>
  <HiddenSlides>0</HiddenSlides>
  <MMClips>0</MMClips>
  <ScaleCrop>false</ScaleCrop>
  <HeadingPairs>
    <vt:vector size="6" baseType="variant">
      <vt:variant>
        <vt:lpstr>Použité písma</vt:lpstr>
      </vt:variant>
      <vt:variant>
        <vt:i4>2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77</vt:i4>
      </vt:variant>
    </vt:vector>
  </HeadingPairs>
  <TitlesOfParts>
    <vt:vector size="80" baseType="lpstr">
      <vt:lpstr>Arial</vt:lpstr>
      <vt:lpstr>Calibri</vt:lpstr>
      <vt:lpstr>Motív Office</vt:lpstr>
      <vt:lpstr>Strenghtening Capacities of Civil Society Actors in Moldova to Use Open Data</vt:lpstr>
      <vt:lpstr>About INEKO</vt:lpstr>
      <vt:lpstr>Presentation blocks</vt:lpstr>
      <vt:lpstr>Session 1:  “Value for money” in Slovakia</vt:lpstr>
      <vt:lpstr>Why “Value for money”? </vt:lpstr>
      <vt:lpstr>Who guards the efficiency?</vt:lpstr>
      <vt:lpstr>How?</vt:lpstr>
      <vt:lpstr>How?</vt:lpstr>
      <vt:lpstr>Prezentácia programu PowerPoint</vt:lpstr>
      <vt:lpstr>Transport - investment</vt:lpstr>
      <vt:lpstr>Main barriers</vt:lpstr>
      <vt:lpstr>Key solutions</vt:lpstr>
      <vt:lpstr>Time for discussion</vt:lpstr>
      <vt:lpstr>Session 2: Opening data</vt:lpstr>
      <vt:lpstr>Key milestones</vt:lpstr>
      <vt:lpstr>Key milestones</vt:lpstr>
      <vt:lpstr>Other portals/datasets</vt:lpstr>
      <vt:lpstr>Prezentácia programu PowerPoint</vt:lpstr>
      <vt:lpstr>What is missing?</vt:lpstr>
      <vt:lpstr>Some examples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Time for discussion</vt:lpstr>
      <vt:lpstr>Session 3:  INEKO projects in Slovakia </vt:lpstr>
      <vt:lpstr>Local governments</vt:lpstr>
      <vt:lpstr>Prezentácia programu PowerPoint</vt:lpstr>
      <vt:lpstr>Prezentácia programu PowerPoint</vt:lpstr>
      <vt:lpstr>Prezentácia programu PowerPoint</vt:lpstr>
      <vt:lpstr>Financial health indicators</vt:lpstr>
      <vt:lpstr>Underlying data</vt:lpstr>
      <vt:lpstr>Portal on schools</vt:lpstr>
      <vt:lpstr>School ratings</vt:lpstr>
      <vt:lpstr>Underlying data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Portal on hospitals</vt:lpstr>
      <vt:lpstr>Hospital ratings</vt:lpstr>
      <vt:lpstr>Underlying data</vt:lpstr>
      <vt:lpstr>Prezentácia programu PowerPoint</vt:lpstr>
      <vt:lpstr>Prezentácia programu PowerPoint</vt:lpstr>
      <vt:lpstr>Prezentácia programu PowerPoint</vt:lpstr>
      <vt:lpstr>Prezentácia programu PowerPoint</vt:lpstr>
      <vt:lpstr>Transport infrastructure</vt:lpstr>
      <vt:lpstr>Prezentácia programu PowerPoint</vt:lpstr>
      <vt:lpstr>Prezentácia programu PowerPoint</vt:lpstr>
      <vt:lpstr>Time for discussion</vt:lpstr>
      <vt:lpstr>Session 4:  INEKO projects in Moldova and Ukraine </vt:lpstr>
      <vt:lpstr>About projects</vt:lpstr>
      <vt:lpstr>Projects transferred</vt:lpstr>
      <vt:lpstr>Created portals</vt:lpstr>
      <vt:lpstr>Other activities</vt:lpstr>
      <vt:lpstr>Data sources</vt:lpstr>
      <vt:lpstr>Impact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Time for discussion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Strenghtening Capacities of Civil Society Actors in Moldova to Use Open Data</dc:title>
  <dc:creator>Peter Golias</dc:creator>
  <cp:lastModifiedBy>Rastislav Kovacik</cp:lastModifiedBy>
  <cp:revision>126</cp:revision>
  <dcterms:created xsi:type="dcterms:W3CDTF">2017-08-11T09:04:02Z</dcterms:created>
  <dcterms:modified xsi:type="dcterms:W3CDTF">2017-10-17T13:56:03Z</dcterms:modified>
</cp:coreProperties>
</file>