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87" r:id="rId5"/>
    <p:sldId id="261" r:id="rId6"/>
    <p:sldId id="260" r:id="rId7"/>
    <p:sldId id="285" r:id="rId8"/>
    <p:sldId id="262" r:id="rId9"/>
    <p:sldId id="288" r:id="rId10"/>
    <p:sldId id="289" r:id="rId11"/>
    <p:sldId id="290" r:id="rId12"/>
    <p:sldId id="291" r:id="rId13"/>
    <p:sldId id="284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1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Democracy%20vs%20Life%20expectancy.xlsm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Demography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CIPE\Dotaznik_Vyhodnotenie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Political%20landscape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tabulky_nov2016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Moje%20dokumenty\Projekty\CIPE\&#317;SNS%20a%20ma&#271;arsk&#233;%20okresy+R&#243;movia_Final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Moje%20dokumenty\Projekty\CIPE\&#317;SNS%20a%20ma&#271;arsk&#233;%20okresy+R&#243;movia_Final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Moje%20dokumenty\Projekty\CIPE\Grafy_MP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>
                <a:solidFill>
                  <a:sysClr val="windowText" lastClr="000000"/>
                </a:solidFill>
              </a:rPr>
              <a:t>Závislosť očakávanej dĺžky života</a:t>
            </a:r>
            <a:r>
              <a:rPr lang="sk-SK" sz="1800" b="1" baseline="0">
                <a:solidFill>
                  <a:sysClr val="windowText" lastClr="000000"/>
                </a:solidFill>
              </a:rPr>
              <a:t> pri narodení a Indexu demokracie</a:t>
            </a:r>
            <a:endParaRPr lang="sk-SK" sz="1800" b="1">
              <a:solidFill>
                <a:sysClr val="windowText" lastClr="000000"/>
              </a:solidFill>
            </a:endParaRPr>
          </a:p>
        </c:rich>
      </c:tx>
      <c:layout>
        <c:manualLayout>
          <c:xMode val="edge"/>
          <c:yMode val="edge"/>
          <c:x val="0.11971132160577357"/>
          <c:y val="3.581020254288154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0965119211248797"/>
          <c:y val="0.26282301319638862"/>
          <c:w val="0.86227483404899152"/>
          <c:h val="0.6077869238434479"/>
        </c:manualLayout>
      </c:layout>
      <c:scatterChart>
        <c:scatterStyle val="lineMarker"/>
        <c:varyColors val="0"/>
        <c:ser>
          <c:idx val="4"/>
          <c:order val="0"/>
          <c:tx>
            <c:v>všetky krajiny spolu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trendline>
            <c:spPr>
              <a:ln w="19050" cap="rnd">
                <a:solidFill>
                  <a:schemeClr val="tx1"/>
                </a:solidFill>
                <a:prstDash val="sysDot"/>
              </a:ln>
              <a:effectLst/>
            </c:spPr>
            <c:trendlineType val="linear"/>
            <c:dispRSqr val="1"/>
            <c:dispEq val="0"/>
            <c:trendlineLbl>
              <c:layout>
                <c:manualLayout>
                  <c:x val="-0.72888055434207399"/>
                  <c:y val="0.37261070287062481"/>
                </c:manualLayout>
              </c:layout>
              <c:numFmt formatCode="General" sourceLinked="0"/>
              <c:spPr>
                <a:solidFill>
                  <a:schemeClr val="bg1">
                    <a:lumMod val="95000"/>
                  </a:schemeClr>
                </a:solidFill>
                <a:ln w="6350">
                  <a:solidFill>
                    <a:schemeClr val="bg1">
                      <a:lumMod val="85000"/>
                    </a:schemeClr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Hárok6!$B$2:$B$162</c:f>
              <c:numCache>
                <c:formatCode>0.00</c:formatCode>
                <c:ptCount val="161"/>
                <c:pt idx="0">
                  <c:v>1.52</c:v>
                </c:pt>
                <c:pt idx="1">
                  <c:v>1.61</c:v>
                </c:pt>
                <c:pt idx="2">
                  <c:v>2.33</c:v>
                </c:pt>
                <c:pt idx="3">
                  <c:v>5.23</c:v>
                </c:pt>
                <c:pt idx="4">
                  <c:v>3.76</c:v>
                </c:pt>
                <c:pt idx="5">
                  <c:v>5.49</c:v>
                </c:pt>
                <c:pt idx="6">
                  <c:v>4.0199999999999996</c:v>
                </c:pt>
                <c:pt idx="7">
                  <c:v>3.14</c:v>
                </c:pt>
                <c:pt idx="8">
                  <c:v>2.37</c:v>
                </c:pt>
                <c:pt idx="9">
                  <c:v>5.1100000000000003</c:v>
                </c:pt>
                <c:pt idx="10">
                  <c:v>3.71</c:v>
                </c:pt>
                <c:pt idx="11">
                  <c:v>3.05</c:v>
                </c:pt>
                <c:pt idx="12">
                  <c:v>4.0599999999999996</c:v>
                </c:pt>
                <c:pt idx="13">
                  <c:v>4.66</c:v>
                </c:pt>
                <c:pt idx="14">
                  <c:v>1.98</c:v>
                </c:pt>
                <c:pt idx="15">
                  <c:v>4.75</c:v>
                </c:pt>
                <c:pt idx="16">
                  <c:v>4.03</c:v>
                </c:pt>
                <c:pt idx="17">
                  <c:v>2.5499999999999998</c:v>
                </c:pt>
                <c:pt idx="18">
                  <c:v>3.42</c:v>
                </c:pt>
                <c:pt idx="19">
                  <c:v>3.16</c:v>
                </c:pt>
                <c:pt idx="20">
                  <c:v>3.19</c:v>
                </c:pt>
                <c:pt idx="21">
                  <c:v>5.09</c:v>
                </c:pt>
                <c:pt idx="22">
                  <c:v>5.61</c:v>
                </c:pt>
                <c:pt idx="23">
                  <c:v>5.64</c:v>
                </c:pt>
                <c:pt idx="24">
                  <c:v>2.0699999999999998</c:v>
                </c:pt>
                <c:pt idx="25">
                  <c:v>1.5</c:v>
                </c:pt>
                <c:pt idx="26">
                  <c:v>5.18</c:v>
                </c:pt>
                <c:pt idx="27">
                  <c:v>6.15</c:v>
                </c:pt>
                <c:pt idx="28">
                  <c:v>1.93</c:v>
                </c:pt>
                <c:pt idx="29">
                  <c:v>5.47</c:v>
                </c:pt>
                <c:pt idx="30">
                  <c:v>3.61</c:v>
                </c:pt>
                <c:pt idx="31">
                  <c:v>5.1100000000000003</c:v>
                </c:pt>
                <c:pt idx="32">
                  <c:v>2.76</c:v>
                </c:pt>
                <c:pt idx="33">
                  <c:v>5.1100000000000003</c:v>
                </c:pt>
                <c:pt idx="34">
                  <c:v>6.03</c:v>
                </c:pt>
                <c:pt idx="35">
                  <c:v>6.64</c:v>
                </c:pt>
                <c:pt idx="36">
                  <c:v>3.93</c:v>
                </c:pt>
                <c:pt idx="37">
                  <c:v>3.63</c:v>
                </c:pt>
                <c:pt idx="38">
                  <c:v>5.68</c:v>
                </c:pt>
                <c:pt idx="39">
                  <c:v>7.19</c:v>
                </c:pt>
                <c:pt idx="40">
                  <c:v>5.43</c:v>
                </c:pt>
                <c:pt idx="41">
                  <c:v>3.82</c:v>
                </c:pt>
                <c:pt idx="42">
                  <c:v>6.69</c:v>
                </c:pt>
                <c:pt idx="43">
                  <c:v>2.15</c:v>
                </c:pt>
                <c:pt idx="44">
                  <c:v>4.26</c:v>
                </c:pt>
                <c:pt idx="45">
                  <c:v>5.72</c:v>
                </c:pt>
                <c:pt idx="46">
                  <c:v>5.94</c:v>
                </c:pt>
                <c:pt idx="47">
                  <c:v>4.66</c:v>
                </c:pt>
                <c:pt idx="48">
                  <c:v>2.37</c:v>
                </c:pt>
                <c:pt idx="49">
                  <c:v>3.83</c:v>
                </c:pt>
                <c:pt idx="50">
                  <c:v>4.4400000000000004</c:v>
                </c:pt>
                <c:pt idx="51">
                  <c:v>3.08</c:v>
                </c:pt>
                <c:pt idx="52">
                  <c:v>1.95</c:v>
                </c:pt>
                <c:pt idx="53">
                  <c:v>7.23</c:v>
                </c:pt>
                <c:pt idx="54">
                  <c:v>7.88</c:v>
                </c:pt>
                <c:pt idx="55">
                  <c:v>3.25</c:v>
                </c:pt>
                <c:pt idx="56">
                  <c:v>3.62</c:v>
                </c:pt>
                <c:pt idx="57">
                  <c:v>5.49</c:v>
                </c:pt>
                <c:pt idx="58">
                  <c:v>6.71</c:v>
                </c:pt>
                <c:pt idx="59">
                  <c:v>6.46</c:v>
                </c:pt>
                <c:pt idx="60">
                  <c:v>5.86</c:v>
                </c:pt>
                <c:pt idx="61">
                  <c:v>5.08</c:v>
                </c:pt>
                <c:pt idx="62">
                  <c:v>5.69</c:v>
                </c:pt>
                <c:pt idx="63">
                  <c:v>4.87</c:v>
                </c:pt>
                <c:pt idx="64">
                  <c:v>4.1100000000000003</c:v>
                </c:pt>
                <c:pt idx="65">
                  <c:v>2.3199999999999998</c:v>
                </c:pt>
                <c:pt idx="66">
                  <c:v>6.43</c:v>
                </c:pt>
                <c:pt idx="67">
                  <c:v>7.29</c:v>
                </c:pt>
                <c:pt idx="68">
                  <c:v>5.85</c:v>
                </c:pt>
                <c:pt idx="69">
                  <c:v>6.31</c:v>
                </c:pt>
                <c:pt idx="70">
                  <c:v>3.03</c:v>
                </c:pt>
                <c:pt idx="71">
                  <c:v>5.93</c:v>
                </c:pt>
                <c:pt idx="72">
                  <c:v>4.87</c:v>
                </c:pt>
                <c:pt idx="73">
                  <c:v>6.02</c:v>
                </c:pt>
                <c:pt idx="74">
                  <c:v>6.31</c:v>
                </c:pt>
                <c:pt idx="75">
                  <c:v>6.32</c:v>
                </c:pt>
                <c:pt idx="76">
                  <c:v>6.39</c:v>
                </c:pt>
                <c:pt idx="77">
                  <c:v>5.98</c:v>
                </c:pt>
                <c:pt idx="78">
                  <c:v>6.48</c:v>
                </c:pt>
                <c:pt idx="79">
                  <c:v>6.5</c:v>
                </c:pt>
                <c:pt idx="80">
                  <c:v>3.87</c:v>
                </c:pt>
                <c:pt idx="81">
                  <c:v>3.36</c:v>
                </c:pt>
                <c:pt idx="82">
                  <c:v>6.49</c:v>
                </c:pt>
                <c:pt idx="83">
                  <c:v>7.24</c:v>
                </c:pt>
                <c:pt idx="84">
                  <c:v>3.87</c:v>
                </c:pt>
                <c:pt idx="85">
                  <c:v>6.76</c:v>
                </c:pt>
                <c:pt idx="86">
                  <c:v>6.67</c:v>
                </c:pt>
                <c:pt idx="87">
                  <c:v>6.41</c:v>
                </c:pt>
                <c:pt idx="88">
                  <c:v>5.57</c:v>
                </c:pt>
                <c:pt idx="89">
                  <c:v>3.56</c:v>
                </c:pt>
                <c:pt idx="90">
                  <c:v>6.86</c:v>
                </c:pt>
                <c:pt idx="91">
                  <c:v>3.1</c:v>
                </c:pt>
                <c:pt idx="92">
                  <c:v>6.66</c:v>
                </c:pt>
                <c:pt idx="93">
                  <c:v>7.88</c:v>
                </c:pt>
                <c:pt idx="94">
                  <c:v>5.69</c:v>
                </c:pt>
                <c:pt idx="95">
                  <c:v>4.63</c:v>
                </c:pt>
                <c:pt idx="96">
                  <c:v>7.81</c:v>
                </c:pt>
                <c:pt idx="97">
                  <c:v>2.65</c:v>
                </c:pt>
                <c:pt idx="98">
                  <c:v>1.72</c:v>
                </c:pt>
                <c:pt idx="99">
                  <c:v>4.09</c:v>
                </c:pt>
                <c:pt idx="100">
                  <c:v>3.13</c:v>
                </c:pt>
                <c:pt idx="101">
                  <c:v>2.4500000000000002</c:v>
                </c:pt>
                <c:pt idx="102">
                  <c:v>4.72</c:v>
                </c:pt>
                <c:pt idx="103">
                  <c:v>6.41</c:v>
                </c:pt>
                <c:pt idx="104">
                  <c:v>3.61</c:v>
                </c:pt>
                <c:pt idx="105">
                  <c:v>6.96</c:v>
                </c:pt>
                <c:pt idx="106">
                  <c:v>7.03</c:v>
                </c:pt>
                <c:pt idx="107">
                  <c:v>8.2200000000000006</c:v>
                </c:pt>
                <c:pt idx="108">
                  <c:v>8.1199999999999992</c:v>
                </c:pt>
                <c:pt idx="109">
                  <c:v>6.44</c:v>
                </c:pt>
                <c:pt idx="110">
                  <c:v>6.63</c:v>
                </c:pt>
                <c:pt idx="111">
                  <c:v>7.08</c:v>
                </c:pt>
                <c:pt idx="112">
                  <c:v>7.84</c:v>
                </c:pt>
                <c:pt idx="113">
                  <c:v>4.88</c:v>
                </c:pt>
                <c:pt idx="114">
                  <c:v>3.06</c:v>
                </c:pt>
                <c:pt idx="115">
                  <c:v>7.25</c:v>
                </c:pt>
                <c:pt idx="116">
                  <c:v>3.17</c:v>
                </c:pt>
                <c:pt idx="117">
                  <c:v>7.29</c:v>
                </c:pt>
                <c:pt idx="118">
                  <c:v>6.54</c:v>
                </c:pt>
                <c:pt idx="119">
                  <c:v>6.64</c:v>
                </c:pt>
                <c:pt idx="120">
                  <c:v>6.67</c:v>
                </c:pt>
                <c:pt idx="121">
                  <c:v>7.84</c:v>
                </c:pt>
                <c:pt idx="122">
                  <c:v>7.79</c:v>
                </c:pt>
                <c:pt idx="123">
                  <c:v>7.41</c:v>
                </c:pt>
                <c:pt idx="124">
                  <c:v>7.16</c:v>
                </c:pt>
                <c:pt idx="125">
                  <c:v>7.04</c:v>
                </c:pt>
                <c:pt idx="126">
                  <c:v>7.5</c:v>
                </c:pt>
                <c:pt idx="127">
                  <c:v>7.62</c:v>
                </c:pt>
                <c:pt idx="128">
                  <c:v>7.59</c:v>
                </c:pt>
                <c:pt idx="129">
                  <c:v>7.79</c:v>
                </c:pt>
                <c:pt idx="130">
                  <c:v>8.08</c:v>
                </c:pt>
                <c:pt idx="131">
                  <c:v>7.98</c:v>
                </c:pt>
                <c:pt idx="132">
                  <c:v>9.26</c:v>
                </c:pt>
                <c:pt idx="133">
                  <c:v>8</c:v>
                </c:pt>
                <c:pt idx="134">
                  <c:v>1.81</c:v>
                </c:pt>
                <c:pt idx="135">
                  <c:v>8.15</c:v>
                </c:pt>
                <c:pt idx="136">
                  <c:v>7.88</c:v>
                </c:pt>
                <c:pt idx="137">
                  <c:v>9.0299999999999994</c:v>
                </c:pt>
                <c:pt idx="138">
                  <c:v>7.8</c:v>
                </c:pt>
                <c:pt idx="139">
                  <c:v>8.5299999999999994</c:v>
                </c:pt>
                <c:pt idx="140">
                  <c:v>7.78</c:v>
                </c:pt>
                <c:pt idx="141">
                  <c:v>9.15</c:v>
                </c:pt>
                <c:pt idx="142">
                  <c:v>3.04</c:v>
                </c:pt>
                <c:pt idx="143">
                  <c:v>9.2200000000000006</c:v>
                </c:pt>
                <c:pt idx="144">
                  <c:v>8.42</c:v>
                </c:pt>
                <c:pt idx="145">
                  <c:v>8.61</c:v>
                </c:pt>
                <c:pt idx="146">
                  <c:v>9.09</c:v>
                </c:pt>
                <c:pt idx="147">
                  <c:v>9.58</c:v>
                </c:pt>
                <c:pt idx="148">
                  <c:v>9.39</c:v>
                </c:pt>
                <c:pt idx="149">
                  <c:v>2.71</c:v>
                </c:pt>
                <c:pt idx="150">
                  <c:v>8.89</c:v>
                </c:pt>
                <c:pt idx="151">
                  <c:v>1.93</c:v>
                </c:pt>
                <c:pt idx="152">
                  <c:v>7.98</c:v>
                </c:pt>
                <c:pt idx="153">
                  <c:v>9.0299999999999994</c:v>
                </c:pt>
                <c:pt idx="154">
                  <c:v>2.69</c:v>
                </c:pt>
                <c:pt idx="155">
                  <c:v>9.15</c:v>
                </c:pt>
                <c:pt idx="156">
                  <c:v>9.8699999999999992</c:v>
                </c:pt>
                <c:pt idx="157">
                  <c:v>3.85</c:v>
                </c:pt>
                <c:pt idx="158">
                  <c:v>6.32</c:v>
                </c:pt>
                <c:pt idx="159">
                  <c:v>8.81</c:v>
                </c:pt>
                <c:pt idx="160">
                  <c:v>3.19</c:v>
                </c:pt>
              </c:numCache>
            </c:numRef>
          </c:xVal>
          <c:yVal>
            <c:numRef>
              <c:f>Hárok6!$C$2:$C$162</c:f>
              <c:numCache>
                <c:formatCode>0.0</c:formatCode>
                <c:ptCount val="161"/>
                <c:pt idx="0">
                  <c:v>52.5</c:v>
                </c:pt>
                <c:pt idx="1">
                  <c:v>59.8</c:v>
                </c:pt>
                <c:pt idx="2">
                  <c:v>59.6</c:v>
                </c:pt>
                <c:pt idx="3">
                  <c:v>61.4</c:v>
                </c:pt>
                <c:pt idx="4">
                  <c:v>61.8</c:v>
                </c:pt>
                <c:pt idx="5">
                  <c:v>58.3</c:v>
                </c:pt>
                <c:pt idx="6">
                  <c:v>57.6</c:v>
                </c:pt>
                <c:pt idx="7">
                  <c:v>59</c:v>
                </c:pt>
                <c:pt idx="8">
                  <c:v>64.7</c:v>
                </c:pt>
                <c:pt idx="9">
                  <c:v>65.5</c:v>
                </c:pt>
                <c:pt idx="10">
                  <c:v>63.5</c:v>
                </c:pt>
                <c:pt idx="11">
                  <c:v>59.9</c:v>
                </c:pt>
                <c:pt idx="12">
                  <c:v>61.1</c:v>
                </c:pt>
                <c:pt idx="13">
                  <c:v>50.1</c:v>
                </c:pt>
                <c:pt idx="14">
                  <c:v>58.9</c:v>
                </c:pt>
                <c:pt idx="15">
                  <c:v>59.9</c:v>
                </c:pt>
                <c:pt idx="16">
                  <c:v>63.5</c:v>
                </c:pt>
                <c:pt idx="17">
                  <c:v>60.5</c:v>
                </c:pt>
                <c:pt idx="18">
                  <c:v>64.8</c:v>
                </c:pt>
                <c:pt idx="19">
                  <c:v>60.7</c:v>
                </c:pt>
                <c:pt idx="20">
                  <c:v>66.099999999999994</c:v>
                </c:pt>
                <c:pt idx="21">
                  <c:v>62.3</c:v>
                </c:pt>
                <c:pt idx="22">
                  <c:v>60</c:v>
                </c:pt>
                <c:pt idx="23">
                  <c:v>58.2</c:v>
                </c:pt>
                <c:pt idx="24">
                  <c:v>65.7</c:v>
                </c:pt>
                <c:pt idx="25">
                  <c:v>53.1</c:v>
                </c:pt>
                <c:pt idx="26">
                  <c:v>69.2</c:v>
                </c:pt>
                <c:pt idx="27">
                  <c:v>66.7</c:v>
                </c:pt>
                <c:pt idx="28">
                  <c:v>69.7</c:v>
                </c:pt>
                <c:pt idx="29">
                  <c:v>61.8</c:v>
                </c:pt>
                <c:pt idx="30">
                  <c:v>57.3</c:v>
                </c:pt>
                <c:pt idx="31">
                  <c:v>63.4</c:v>
                </c:pt>
                <c:pt idx="32">
                  <c:v>63.5</c:v>
                </c:pt>
                <c:pt idx="33">
                  <c:v>71.099999999999994</c:v>
                </c:pt>
                <c:pt idx="34">
                  <c:v>62.9</c:v>
                </c:pt>
                <c:pt idx="35">
                  <c:v>53.7</c:v>
                </c:pt>
                <c:pt idx="36">
                  <c:v>53.3</c:v>
                </c:pt>
                <c:pt idx="37">
                  <c:v>68.7</c:v>
                </c:pt>
                <c:pt idx="38">
                  <c:v>61.8</c:v>
                </c:pt>
                <c:pt idx="39">
                  <c:v>68.3</c:v>
                </c:pt>
                <c:pt idx="40">
                  <c:v>71.8</c:v>
                </c:pt>
                <c:pt idx="41">
                  <c:v>63.1</c:v>
                </c:pt>
                <c:pt idx="42">
                  <c:v>62.4</c:v>
                </c:pt>
                <c:pt idx="43">
                  <c:v>64.099999999999994</c:v>
                </c:pt>
                <c:pt idx="44">
                  <c:v>66.400000000000006</c:v>
                </c:pt>
                <c:pt idx="45">
                  <c:v>74.599999999999994</c:v>
                </c:pt>
                <c:pt idx="46">
                  <c:v>72.099999999999994</c:v>
                </c:pt>
                <c:pt idx="47">
                  <c:v>74.8</c:v>
                </c:pt>
                <c:pt idx="48">
                  <c:v>65.7</c:v>
                </c:pt>
                <c:pt idx="49">
                  <c:v>66.599999999999994</c:v>
                </c:pt>
                <c:pt idx="50">
                  <c:v>54.5</c:v>
                </c:pt>
                <c:pt idx="51">
                  <c:v>76</c:v>
                </c:pt>
                <c:pt idx="52">
                  <c:v>69.400000000000006</c:v>
                </c:pt>
                <c:pt idx="53">
                  <c:v>68.3</c:v>
                </c:pt>
                <c:pt idx="54">
                  <c:v>73.3</c:v>
                </c:pt>
                <c:pt idx="55">
                  <c:v>64.7</c:v>
                </c:pt>
                <c:pt idx="56">
                  <c:v>52.4</c:v>
                </c:pt>
                <c:pt idx="57">
                  <c:v>70.7</c:v>
                </c:pt>
                <c:pt idx="58">
                  <c:v>68.5</c:v>
                </c:pt>
                <c:pt idx="59">
                  <c:v>66.2</c:v>
                </c:pt>
                <c:pt idx="60">
                  <c:v>71.900000000000006</c:v>
                </c:pt>
                <c:pt idx="61">
                  <c:v>69.8</c:v>
                </c:pt>
                <c:pt idx="62">
                  <c:v>71.3</c:v>
                </c:pt>
                <c:pt idx="63">
                  <c:v>74.3</c:v>
                </c:pt>
                <c:pt idx="64">
                  <c:v>74.8</c:v>
                </c:pt>
                <c:pt idx="65">
                  <c:v>72.7</c:v>
                </c:pt>
                <c:pt idx="66">
                  <c:v>73.5</c:v>
                </c:pt>
                <c:pt idx="67">
                  <c:v>76.2</c:v>
                </c:pt>
                <c:pt idx="68">
                  <c:v>69.900000000000006</c:v>
                </c:pt>
                <c:pt idx="69">
                  <c:v>74</c:v>
                </c:pt>
                <c:pt idx="70">
                  <c:v>58.9</c:v>
                </c:pt>
                <c:pt idx="71">
                  <c:v>74.400000000000006</c:v>
                </c:pt>
                <c:pt idx="72">
                  <c:v>77.400000000000006</c:v>
                </c:pt>
                <c:pt idx="73">
                  <c:v>76.2</c:v>
                </c:pt>
                <c:pt idx="74">
                  <c:v>65.8</c:v>
                </c:pt>
                <c:pt idx="75">
                  <c:v>75.3</c:v>
                </c:pt>
                <c:pt idx="76">
                  <c:v>69.099999999999994</c:v>
                </c:pt>
                <c:pt idx="77">
                  <c:v>77.8</c:v>
                </c:pt>
                <c:pt idx="78">
                  <c:v>74.900000000000006</c:v>
                </c:pt>
                <c:pt idx="79">
                  <c:v>68.8</c:v>
                </c:pt>
                <c:pt idx="80">
                  <c:v>74.099999999999994</c:v>
                </c:pt>
                <c:pt idx="81">
                  <c:v>70.900000000000006</c:v>
                </c:pt>
                <c:pt idx="82">
                  <c:v>75.5</c:v>
                </c:pt>
                <c:pt idx="83">
                  <c:v>62.9</c:v>
                </c:pt>
                <c:pt idx="84">
                  <c:v>74.099999999999994</c:v>
                </c:pt>
                <c:pt idx="85">
                  <c:v>71.599999999999994</c:v>
                </c:pt>
                <c:pt idx="86">
                  <c:v>74.8</c:v>
                </c:pt>
                <c:pt idx="87">
                  <c:v>75.599999999999994</c:v>
                </c:pt>
                <c:pt idx="88">
                  <c:v>75.7</c:v>
                </c:pt>
                <c:pt idx="89">
                  <c:v>75.599999999999994</c:v>
                </c:pt>
                <c:pt idx="90">
                  <c:v>75</c:v>
                </c:pt>
                <c:pt idx="91">
                  <c:v>76.099999999999994</c:v>
                </c:pt>
                <c:pt idx="92">
                  <c:v>73.900000000000006</c:v>
                </c:pt>
                <c:pt idx="93">
                  <c:v>79.599999999999994</c:v>
                </c:pt>
                <c:pt idx="94">
                  <c:v>76.099999999999994</c:v>
                </c:pt>
                <c:pt idx="95">
                  <c:v>74.900000000000006</c:v>
                </c:pt>
                <c:pt idx="96">
                  <c:v>65.7</c:v>
                </c:pt>
                <c:pt idx="97">
                  <c:v>72.7</c:v>
                </c:pt>
                <c:pt idx="98">
                  <c:v>66.3</c:v>
                </c:pt>
                <c:pt idx="99">
                  <c:v>68.900000000000006</c:v>
                </c:pt>
                <c:pt idx="100">
                  <c:v>72.3</c:v>
                </c:pt>
                <c:pt idx="101">
                  <c:v>75.5</c:v>
                </c:pt>
                <c:pt idx="102">
                  <c:v>74.900000000000006</c:v>
                </c:pt>
                <c:pt idx="103">
                  <c:v>76.7</c:v>
                </c:pt>
                <c:pt idx="104">
                  <c:v>66</c:v>
                </c:pt>
                <c:pt idx="105">
                  <c:v>76.3</c:v>
                </c:pt>
                <c:pt idx="106">
                  <c:v>74.5</c:v>
                </c:pt>
                <c:pt idx="107">
                  <c:v>74.599999999999994</c:v>
                </c:pt>
                <c:pt idx="108">
                  <c:v>77</c:v>
                </c:pt>
                <c:pt idx="109">
                  <c:v>75</c:v>
                </c:pt>
                <c:pt idx="110">
                  <c:v>78</c:v>
                </c:pt>
                <c:pt idx="111">
                  <c:v>77.8</c:v>
                </c:pt>
                <c:pt idx="112">
                  <c:v>80.5</c:v>
                </c:pt>
                <c:pt idx="113">
                  <c:v>75.8</c:v>
                </c:pt>
                <c:pt idx="114">
                  <c:v>70.2</c:v>
                </c:pt>
                <c:pt idx="115">
                  <c:v>74.599999999999994</c:v>
                </c:pt>
                <c:pt idx="116">
                  <c:v>70.5</c:v>
                </c:pt>
                <c:pt idx="117">
                  <c:v>81</c:v>
                </c:pt>
                <c:pt idx="118">
                  <c:v>75</c:v>
                </c:pt>
                <c:pt idx="119">
                  <c:v>75.900000000000006</c:v>
                </c:pt>
                <c:pt idx="120">
                  <c:v>77.5</c:v>
                </c:pt>
                <c:pt idx="121">
                  <c:v>81.099999999999994</c:v>
                </c:pt>
                <c:pt idx="122">
                  <c:v>77.599999999999994</c:v>
                </c:pt>
                <c:pt idx="123">
                  <c:v>73.599999999999994</c:v>
                </c:pt>
                <c:pt idx="124">
                  <c:v>76.7</c:v>
                </c:pt>
                <c:pt idx="125">
                  <c:v>71.2</c:v>
                </c:pt>
                <c:pt idx="126">
                  <c:v>80.8</c:v>
                </c:pt>
                <c:pt idx="127">
                  <c:v>78.8</c:v>
                </c:pt>
                <c:pt idx="128">
                  <c:v>80.5</c:v>
                </c:pt>
                <c:pt idx="129">
                  <c:v>82.5</c:v>
                </c:pt>
                <c:pt idx="130">
                  <c:v>82.8</c:v>
                </c:pt>
                <c:pt idx="131">
                  <c:v>82.7</c:v>
                </c:pt>
                <c:pt idx="132">
                  <c:v>81.599999999999994</c:v>
                </c:pt>
                <c:pt idx="133">
                  <c:v>82.3</c:v>
                </c:pt>
                <c:pt idx="134">
                  <c:v>58.2</c:v>
                </c:pt>
                <c:pt idx="135">
                  <c:v>81.7</c:v>
                </c:pt>
                <c:pt idx="136">
                  <c:v>83.7</c:v>
                </c:pt>
                <c:pt idx="137">
                  <c:v>81.099999999999994</c:v>
                </c:pt>
                <c:pt idx="138">
                  <c:v>82.4</c:v>
                </c:pt>
                <c:pt idx="139">
                  <c:v>81.2</c:v>
                </c:pt>
                <c:pt idx="140">
                  <c:v>81.099999999999994</c:v>
                </c:pt>
                <c:pt idx="141">
                  <c:v>82.2</c:v>
                </c:pt>
                <c:pt idx="142">
                  <c:v>76.599999999999994</c:v>
                </c:pt>
                <c:pt idx="143">
                  <c:v>80.599999999999994</c:v>
                </c:pt>
                <c:pt idx="144">
                  <c:v>81.5</c:v>
                </c:pt>
                <c:pt idx="145">
                  <c:v>81</c:v>
                </c:pt>
                <c:pt idx="146">
                  <c:v>82.8</c:v>
                </c:pt>
                <c:pt idx="147">
                  <c:v>82.7</c:v>
                </c:pt>
                <c:pt idx="148">
                  <c:v>82.4</c:v>
                </c:pt>
                <c:pt idx="149">
                  <c:v>76.900000000000006</c:v>
                </c:pt>
                <c:pt idx="150">
                  <c:v>81.900000000000006</c:v>
                </c:pt>
                <c:pt idx="151">
                  <c:v>74.5</c:v>
                </c:pt>
                <c:pt idx="152">
                  <c:v>79.3</c:v>
                </c:pt>
                <c:pt idx="153">
                  <c:v>83.4</c:v>
                </c:pt>
                <c:pt idx="154">
                  <c:v>77.099999999999994</c:v>
                </c:pt>
                <c:pt idx="155">
                  <c:v>81.400000000000006</c:v>
                </c:pt>
                <c:pt idx="156">
                  <c:v>81.8</c:v>
                </c:pt>
                <c:pt idx="157">
                  <c:v>74.7</c:v>
                </c:pt>
                <c:pt idx="158">
                  <c:v>83.1</c:v>
                </c:pt>
                <c:pt idx="159">
                  <c:v>82</c:v>
                </c:pt>
                <c:pt idx="160">
                  <c:v>78.2</c:v>
                </c:pt>
              </c:numCache>
            </c:numRef>
          </c:yVal>
          <c:smooth val="0"/>
        </c:ser>
        <c:ser>
          <c:idx val="0"/>
          <c:order val="1"/>
          <c:tx>
            <c:strRef>
              <c:f>Hárok6!$G$2</c:f>
              <c:strCache>
                <c:ptCount val="1"/>
                <c:pt idx="0">
                  <c:v>Najchudobnejšia štvrtina krajín podľa HDP na osobu v PPP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xVal>
            <c:numRef>
              <c:f>Hárok6!$B$2:$B$41</c:f>
              <c:numCache>
                <c:formatCode>0.00</c:formatCode>
                <c:ptCount val="40"/>
                <c:pt idx="0">
                  <c:v>1.52</c:v>
                </c:pt>
                <c:pt idx="1">
                  <c:v>1.61</c:v>
                </c:pt>
                <c:pt idx="2">
                  <c:v>2.33</c:v>
                </c:pt>
                <c:pt idx="3">
                  <c:v>5.23</c:v>
                </c:pt>
                <c:pt idx="4">
                  <c:v>3.76</c:v>
                </c:pt>
                <c:pt idx="5">
                  <c:v>5.49</c:v>
                </c:pt>
                <c:pt idx="6">
                  <c:v>4.0199999999999996</c:v>
                </c:pt>
                <c:pt idx="7">
                  <c:v>3.14</c:v>
                </c:pt>
                <c:pt idx="8">
                  <c:v>2.37</c:v>
                </c:pt>
                <c:pt idx="9">
                  <c:v>5.1100000000000003</c:v>
                </c:pt>
                <c:pt idx="10">
                  <c:v>3.71</c:v>
                </c:pt>
                <c:pt idx="11">
                  <c:v>3.05</c:v>
                </c:pt>
                <c:pt idx="12">
                  <c:v>4.0599999999999996</c:v>
                </c:pt>
                <c:pt idx="13">
                  <c:v>4.66</c:v>
                </c:pt>
                <c:pt idx="14">
                  <c:v>1.98</c:v>
                </c:pt>
                <c:pt idx="15">
                  <c:v>4.75</c:v>
                </c:pt>
                <c:pt idx="16">
                  <c:v>4.03</c:v>
                </c:pt>
                <c:pt idx="17">
                  <c:v>2.5499999999999998</c:v>
                </c:pt>
                <c:pt idx="18">
                  <c:v>3.42</c:v>
                </c:pt>
                <c:pt idx="19">
                  <c:v>3.16</c:v>
                </c:pt>
                <c:pt idx="20">
                  <c:v>3.19</c:v>
                </c:pt>
                <c:pt idx="21">
                  <c:v>5.09</c:v>
                </c:pt>
                <c:pt idx="22">
                  <c:v>5.61</c:v>
                </c:pt>
                <c:pt idx="23">
                  <c:v>5.64</c:v>
                </c:pt>
                <c:pt idx="24">
                  <c:v>2.0699999999999998</c:v>
                </c:pt>
                <c:pt idx="25">
                  <c:v>1.5</c:v>
                </c:pt>
                <c:pt idx="26">
                  <c:v>5.18</c:v>
                </c:pt>
                <c:pt idx="27">
                  <c:v>6.15</c:v>
                </c:pt>
                <c:pt idx="28">
                  <c:v>1.93</c:v>
                </c:pt>
                <c:pt idx="29">
                  <c:v>5.47</c:v>
                </c:pt>
                <c:pt idx="30">
                  <c:v>3.61</c:v>
                </c:pt>
                <c:pt idx="31">
                  <c:v>5.1100000000000003</c:v>
                </c:pt>
                <c:pt idx="32">
                  <c:v>2.76</c:v>
                </c:pt>
                <c:pt idx="33">
                  <c:v>5.1100000000000003</c:v>
                </c:pt>
                <c:pt idx="34">
                  <c:v>6.03</c:v>
                </c:pt>
                <c:pt idx="35">
                  <c:v>6.64</c:v>
                </c:pt>
                <c:pt idx="36">
                  <c:v>3.93</c:v>
                </c:pt>
                <c:pt idx="37">
                  <c:v>3.63</c:v>
                </c:pt>
                <c:pt idx="38">
                  <c:v>5.68</c:v>
                </c:pt>
                <c:pt idx="39">
                  <c:v>7.19</c:v>
                </c:pt>
              </c:numCache>
            </c:numRef>
          </c:xVal>
          <c:yVal>
            <c:numRef>
              <c:f>Hárok6!$C$2:$C$41</c:f>
              <c:numCache>
                <c:formatCode>0.0</c:formatCode>
                <c:ptCount val="40"/>
                <c:pt idx="0">
                  <c:v>52.5</c:v>
                </c:pt>
                <c:pt idx="1">
                  <c:v>59.8</c:v>
                </c:pt>
                <c:pt idx="2">
                  <c:v>59.6</c:v>
                </c:pt>
                <c:pt idx="3">
                  <c:v>61.4</c:v>
                </c:pt>
                <c:pt idx="4">
                  <c:v>61.8</c:v>
                </c:pt>
                <c:pt idx="5">
                  <c:v>58.3</c:v>
                </c:pt>
                <c:pt idx="6">
                  <c:v>57.6</c:v>
                </c:pt>
                <c:pt idx="7">
                  <c:v>59</c:v>
                </c:pt>
                <c:pt idx="8">
                  <c:v>64.7</c:v>
                </c:pt>
                <c:pt idx="9">
                  <c:v>65.5</c:v>
                </c:pt>
                <c:pt idx="10">
                  <c:v>63.5</c:v>
                </c:pt>
                <c:pt idx="11">
                  <c:v>59.9</c:v>
                </c:pt>
                <c:pt idx="12">
                  <c:v>61.1</c:v>
                </c:pt>
                <c:pt idx="13">
                  <c:v>50.1</c:v>
                </c:pt>
                <c:pt idx="14">
                  <c:v>58.9</c:v>
                </c:pt>
                <c:pt idx="15">
                  <c:v>59.9</c:v>
                </c:pt>
                <c:pt idx="16">
                  <c:v>63.5</c:v>
                </c:pt>
                <c:pt idx="17">
                  <c:v>60.5</c:v>
                </c:pt>
                <c:pt idx="18">
                  <c:v>64.8</c:v>
                </c:pt>
                <c:pt idx="19">
                  <c:v>60.7</c:v>
                </c:pt>
                <c:pt idx="20">
                  <c:v>66.099999999999994</c:v>
                </c:pt>
                <c:pt idx="21">
                  <c:v>62.3</c:v>
                </c:pt>
                <c:pt idx="22">
                  <c:v>60</c:v>
                </c:pt>
                <c:pt idx="23">
                  <c:v>58.2</c:v>
                </c:pt>
                <c:pt idx="24">
                  <c:v>65.7</c:v>
                </c:pt>
                <c:pt idx="25">
                  <c:v>53.1</c:v>
                </c:pt>
                <c:pt idx="26">
                  <c:v>69.2</c:v>
                </c:pt>
                <c:pt idx="27">
                  <c:v>66.7</c:v>
                </c:pt>
                <c:pt idx="28">
                  <c:v>69.7</c:v>
                </c:pt>
                <c:pt idx="29">
                  <c:v>61.8</c:v>
                </c:pt>
                <c:pt idx="30">
                  <c:v>57.3</c:v>
                </c:pt>
                <c:pt idx="31">
                  <c:v>63.4</c:v>
                </c:pt>
                <c:pt idx="32">
                  <c:v>63.5</c:v>
                </c:pt>
                <c:pt idx="33">
                  <c:v>71.099999999999994</c:v>
                </c:pt>
                <c:pt idx="34">
                  <c:v>62.9</c:v>
                </c:pt>
                <c:pt idx="35">
                  <c:v>53.7</c:v>
                </c:pt>
                <c:pt idx="36">
                  <c:v>53.3</c:v>
                </c:pt>
                <c:pt idx="37">
                  <c:v>68.7</c:v>
                </c:pt>
                <c:pt idx="38">
                  <c:v>61.8</c:v>
                </c:pt>
                <c:pt idx="39">
                  <c:v>68.3</c:v>
                </c:pt>
              </c:numCache>
            </c:numRef>
          </c:yVal>
          <c:smooth val="0"/>
        </c:ser>
        <c:ser>
          <c:idx val="1"/>
          <c:order val="2"/>
          <c:tx>
            <c:strRef>
              <c:f>Hárok6!$G$3</c:f>
              <c:strCache>
                <c:ptCount val="1"/>
                <c:pt idx="0">
                  <c:v>2. štvrtina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FFC000"/>
              </a:solidFill>
              <a:ln w="9525">
                <a:noFill/>
              </a:ln>
              <a:effectLst/>
            </c:spPr>
          </c:marker>
          <c:xVal>
            <c:numRef>
              <c:f>Hárok6!$B$42:$B$81</c:f>
              <c:numCache>
                <c:formatCode>0.00</c:formatCode>
                <c:ptCount val="40"/>
                <c:pt idx="0">
                  <c:v>5.43</c:v>
                </c:pt>
                <c:pt idx="1">
                  <c:v>3.82</c:v>
                </c:pt>
                <c:pt idx="2">
                  <c:v>6.69</c:v>
                </c:pt>
                <c:pt idx="3">
                  <c:v>2.15</c:v>
                </c:pt>
                <c:pt idx="4">
                  <c:v>4.26</c:v>
                </c:pt>
                <c:pt idx="5">
                  <c:v>5.72</c:v>
                </c:pt>
                <c:pt idx="6">
                  <c:v>5.94</c:v>
                </c:pt>
                <c:pt idx="7">
                  <c:v>4.66</c:v>
                </c:pt>
                <c:pt idx="8">
                  <c:v>2.37</c:v>
                </c:pt>
                <c:pt idx="9">
                  <c:v>3.83</c:v>
                </c:pt>
                <c:pt idx="10">
                  <c:v>4.4400000000000004</c:v>
                </c:pt>
                <c:pt idx="11">
                  <c:v>3.08</c:v>
                </c:pt>
                <c:pt idx="12">
                  <c:v>1.95</c:v>
                </c:pt>
                <c:pt idx="13">
                  <c:v>7.23</c:v>
                </c:pt>
                <c:pt idx="14">
                  <c:v>7.88</c:v>
                </c:pt>
                <c:pt idx="15">
                  <c:v>3.25</c:v>
                </c:pt>
                <c:pt idx="16">
                  <c:v>3.62</c:v>
                </c:pt>
                <c:pt idx="17">
                  <c:v>5.49</c:v>
                </c:pt>
                <c:pt idx="18">
                  <c:v>6.71</c:v>
                </c:pt>
                <c:pt idx="19">
                  <c:v>6.46</c:v>
                </c:pt>
                <c:pt idx="20">
                  <c:v>5.86</c:v>
                </c:pt>
                <c:pt idx="21">
                  <c:v>5.08</c:v>
                </c:pt>
                <c:pt idx="22">
                  <c:v>5.69</c:v>
                </c:pt>
                <c:pt idx="23">
                  <c:v>4.87</c:v>
                </c:pt>
                <c:pt idx="24">
                  <c:v>4.1100000000000003</c:v>
                </c:pt>
                <c:pt idx="25">
                  <c:v>2.3199999999999998</c:v>
                </c:pt>
                <c:pt idx="26">
                  <c:v>6.43</c:v>
                </c:pt>
                <c:pt idx="27">
                  <c:v>7.29</c:v>
                </c:pt>
                <c:pt idx="28">
                  <c:v>5.85</c:v>
                </c:pt>
                <c:pt idx="29">
                  <c:v>6.31</c:v>
                </c:pt>
                <c:pt idx="30">
                  <c:v>3.03</c:v>
                </c:pt>
                <c:pt idx="31">
                  <c:v>5.93</c:v>
                </c:pt>
                <c:pt idx="32">
                  <c:v>4.87</c:v>
                </c:pt>
                <c:pt idx="33">
                  <c:v>6.02</c:v>
                </c:pt>
                <c:pt idx="34">
                  <c:v>6.31</c:v>
                </c:pt>
                <c:pt idx="35">
                  <c:v>6.32</c:v>
                </c:pt>
                <c:pt idx="36">
                  <c:v>6.39</c:v>
                </c:pt>
                <c:pt idx="37">
                  <c:v>5.98</c:v>
                </c:pt>
                <c:pt idx="38">
                  <c:v>6.48</c:v>
                </c:pt>
                <c:pt idx="39">
                  <c:v>6.5</c:v>
                </c:pt>
              </c:numCache>
            </c:numRef>
          </c:xVal>
          <c:yVal>
            <c:numRef>
              <c:f>Hárok6!$C$42:$C$81</c:f>
              <c:numCache>
                <c:formatCode>0.0</c:formatCode>
                <c:ptCount val="40"/>
                <c:pt idx="0">
                  <c:v>71.8</c:v>
                </c:pt>
                <c:pt idx="1">
                  <c:v>63.1</c:v>
                </c:pt>
                <c:pt idx="2">
                  <c:v>62.4</c:v>
                </c:pt>
                <c:pt idx="3">
                  <c:v>64.099999999999994</c:v>
                </c:pt>
                <c:pt idx="4">
                  <c:v>66.400000000000006</c:v>
                </c:pt>
                <c:pt idx="5">
                  <c:v>74.599999999999994</c:v>
                </c:pt>
                <c:pt idx="6">
                  <c:v>72.099999999999994</c:v>
                </c:pt>
                <c:pt idx="7">
                  <c:v>74.8</c:v>
                </c:pt>
                <c:pt idx="8">
                  <c:v>65.7</c:v>
                </c:pt>
                <c:pt idx="9">
                  <c:v>66.599999999999994</c:v>
                </c:pt>
                <c:pt idx="10">
                  <c:v>54.5</c:v>
                </c:pt>
                <c:pt idx="11">
                  <c:v>76</c:v>
                </c:pt>
                <c:pt idx="12">
                  <c:v>69.400000000000006</c:v>
                </c:pt>
                <c:pt idx="13">
                  <c:v>68.3</c:v>
                </c:pt>
                <c:pt idx="14">
                  <c:v>73.3</c:v>
                </c:pt>
                <c:pt idx="15">
                  <c:v>64.7</c:v>
                </c:pt>
                <c:pt idx="16">
                  <c:v>52.4</c:v>
                </c:pt>
                <c:pt idx="17">
                  <c:v>70.7</c:v>
                </c:pt>
                <c:pt idx="18">
                  <c:v>68.5</c:v>
                </c:pt>
                <c:pt idx="19">
                  <c:v>66.2</c:v>
                </c:pt>
                <c:pt idx="20">
                  <c:v>71.900000000000006</c:v>
                </c:pt>
                <c:pt idx="21">
                  <c:v>69.8</c:v>
                </c:pt>
                <c:pt idx="22">
                  <c:v>71.3</c:v>
                </c:pt>
                <c:pt idx="23">
                  <c:v>74.3</c:v>
                </c:pt>
                <c:pt idx="24">
                  <c:v>74.8</c:v>
                </c:pt>
                <c:pt idx="25">
                  <c:v>72.7</c:v>
                </c:pt>
                <c:pt idx="26">
                  <c:v>73.5</c:v>
                </c:pt>
                <c:pt idx="27">
                  <c:v>76.2</c:v>
                </c:pt>
                <c:pt idx="28">
                  <c:v>69.900000000000006</c:v>
                </c:pt>
                <c:pt idx="29">
                  <c:v>74</c:v>
                </c:pt>
                <c:pt idx="30">
                  <c:v>58.9</c:v>
                </c:pt>
                <c:pt idx="31">
                  <c:v>74.400000000000006</c:v>
                </c:pt>
                <c:pt idx="32">
                  <c:v>77.400000000000006</c:v>
                </c:pt>
                <c:pt idx="33">
                  <c:v>76.2</c:v>
                </c:pt>
                <c:pt idx="34">
                  <c:v>65.8</c:v>
                </c:pt>
                <c:pt idx="35">
                  <c:v>75.3</c:v>
                </c:pt>
                <c:pt idx="36">
                  <c:v>69.099999999999994</c:v>
                </c:pt>
                <c:pt idx="37">
                  <c:v>77.8</c:v>
                </c:pt>
                <c:pt idx="38">
                  <c:v>74.900000000000006</c:v>
                </c:pt>
                <c:pt idx="39">
                  <c:v>68.8</c:v>
                </c:pt>
              </c:numCache>
            </c:numRef>
          </c:yVal>
          <c:smooth val="0"/>
        </c:ser>
        <c:ser>
          <c:idx val="2"/>
          <c:order val="3"/>
          <c:tx>
            <c:strRef>
              <c:f>Hárok6!$G$4</c:f>
              <c:strCache>
                <c:ptCount val="1"/>
                <c:pt idx="0">
                  <c:v>3. štvrtina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70C0"/>
              </a:solidFill>
              <a:ln w="9525">
                <a:noFill/>
              </a:ln>
              <a:effectLst/>
            </c:spPr>
          </c:marker>
          <c:xVal>
            <c:numRef>
              <c:f>Hárok6!$B$82:$B$121</c:f>
              <c:numCache>
                <c:formatCode>0.00</c:formatCode>
                <c:ptCount val="40"/>
                <c:pt idx="0">
                  <c:v>3.87</c:v>
                </c:pt>
                <c:pt idx="1">
                  <c:v>3.36</c:v>
                </c:pt>
                <c:pt idx="2">
                  <c:v>6.49</c:v>
                </c:pt>
                <c:pt idx="3">
                  <c:v>7.24</c:v>
                </c:pt>
                <c:pt idx="4">
                  <c:v>3.87</c:v>
                </c:pt>
                <c:pt idx="5">
                  <c:v>6.76</c:v>
                </c:pt>
                <c:pt idx="6">
                  <c:v>6.67</c:v>
                </c:pt>
                <c:pt idx="7">
                  <c:v>6.41</c:v>
                </c:pt>
                <c:pt idx="8">
                  <c:v>5.57</c:v>
                </c:pt>
                <c:pt idx="9">
                  <c:v>3.56</c:v>
                </c:pt>
                <c:pt idx="10">
                  <c:v>6.86</c:v>
                </c:pt>
                <c:pt idx="11">
                  <c:v>3.1</c:v>
                </c:pt>
                <c:pt idx="12">
                  <c:v>6.66</c:v>
                </c:pt>
                <c:pt idx="13">
                  <c:v>7.88</c:v>
                </c:pt>
                <c:pt idx="14">
                  <c:v>5.69</c:v>
                </c:pt>
                <c:pt idx="15">
                  <c:v>4.63</c:v>
                </c:pt>
                <c:pt idx="16">
                  <c:v>7.81</c:v>
                </c:pt>
                <c:pt idx="17">
                  <c:v>2.65</c:v>
                </c:pt>
                <c:pt idx="18">
                  <c:v>1.72</c:v>
                </c:pt>
                <c:pt idx="19">
                  <c:v>4.09</c:v>
                </c:pt>
                <c:pt idx="20">
                  <c:v>3.13</c:v>
                </c:pt>
                <c:pt idx="21">
                  <c:v>2.4500000000000002</c:v>
                </c:pt>
                <c:pt idx="22">
                  <c:v>4.72</c:v>
                </c:pt>
                <c:pt idx="23">
                  <c:v>6.41</c:v>
                </c:pt>
                <c:pt idx="24">
                  <c:v>3.61</c:v>
                </c:pt>
                <c:pt idx="25">
                  <c:v>6.96</c:v>
                </c:pt>
                <c:pt idx="26">
                  <c:v>7.03</c:v>
                </c:pt>
                <c:pt idx="27">
                  <c:v>8.2200000000000006</c:v>
                </c:pt>
                <c:pt idx="28">
                  <c:v>8.1199999999999992</c:v>
                </c:pt>
                <c:pt idx="29">
                  <c:v>6.44</c:v>
                </c:pt>
                <c:pt idx="30">
                  <c:v>6.63</c:v>
                </c:pt>
                <c:pt idx="31">
                  <c:v>7.08</c:v>
                </c:pt>
                <c:pt idx="32">
                  <c:v>7.84</c:v>
                </c:pt>
                <c:pt idx="33">
                  <c:v>4.88</c:v>
                </c:pt>
                <c:pt idx="34">
                  <c:v>3.06</c:v>
                </c:pt>
                <c:pt idx="35">
                  <c:v>7.25</c:v>
                </c:pt>
                <c:pt idx="36">
                  <c:v>3.17</c:v>
                </c:pt>
                <c:pt idx="37">
                  <c:v>7.29</c:v>
                </c:pt>
                <c:pt idx="38">
                  <c:v>6.54</c:v>
                </c:pt>
                <c:pt idx="39">
                  <c:v>6.64</c:v>
                </c:pt>
              </c:numCache>
            </c:numRef>
          </c:xVal>
          <c:yVal>
            <c:numRef>
              <c:f>Hárok6!$C$82:$C$121</c:f>
              <c:numCache>
                <c:formatCode>0.0</c:formatCode>
                <c:ptCount val="40"/>
                <c:pt idx="0">
                  <c:v>74.099999999999994</c:v>
                </c:pt>
                <c:pt idx="1">
                  <c:v>70.900000000000006</c:v>
                </c:pt>
                <c:pt idx="2">
                  <c:v>75.5</c:v>
                </c:pt>
                <c:pt idx="3">
                  <c:v>62.9</c:v>
                </c:pt>
                <c:pt idx="4">
                  <c:v>74.099999999999994</c:v>
                </c:pt>
                <c:pt idx="5">
                  <c:v>71.599999999999994</c:v>
                </c:pt>
                <c:pt idx="6">
                  <c:v>74.8</c:v>
                </c:pt>
                <c:pt idx="7">
                  <c:v>75.599999999999994</c:v>
                </c:pt>
                <c:pt idx="8">
                  <c:v>75.7</c:v>
                </c:pt>
                <c:pt idx="9">
                  <c:v>75.599999999999994</c:v>
                </c:pt>
                <c:pt idx="10">
                  <c:v>75</c:v>
                </c:pt>
                <c:pt idx="11">
                  <c:v>76.099999999999994</c:v>
                </c:pt>
                <c:pt idx="12">
                  <c:v>73.900000000000006</c:v>
                </c:pt>
                <c:pt idx="13">
                  <c:v>79.599999999999994</c:v>
                </c:pt>
                <c:pt idx="14">
                  <c:v>76.099999999999994</c:v>
                </c:pt>
                <c:pt idx="15">
                  <c:v>74.900000000000006</c:v>
                </c:pt>
                <c:pt idx="16">
                  <c:v>65.7</c:v>
                </c:pt>
                <c:pt idx="17">
                  <c:v>72.7</c:v>
                </c:pt>
                <c:pt idx="18">
                  <c:v>66.3</c:v>
                </c:pt>
                <c:pt idx="19">
                  <c:v>68.900000000000006</c:v>
                </c:pt>
                <c:pt idx="20">
                  <c:v>72.3</c:v>
                </c:pt>
                <c:pt idx="21">
                  <c:v>75.5</c:v>
                </c:pt>
                <c:pt idx="22">
                  <c:v>74.900000000000006</c:v>
                </c:pt>
                <c:pt idx="23">
                  <c:v>76.7</c:v>
                </c:pt>
                <c:pt idx="24">
                  <c:v>66</c:v>
                </c:pt>
                <c:pt idx="25">
                  <c:v>76.3</c:v>
                </c:pt>
                <c:pt idx="26">
                  <c:v>74.5</c:v>
                </c:pt>
                <c:pt idx="27">
                  <c:v>74.599999999999994</c:v>
                </c:pt>
                <c:pt idx="28">
                  <c:v>77</c:v>
                </c:pt>
                <c:pt idx="29">
                  <c:v>75</c:v>
                </c:pt>
                <c:pt idx="30">
                  <c:v>78</c:v>
                </c:pt>
                <c:pt idx="31">
                  <c:v>77.8</c:v>
                </c:pt>
                <c:pt idx="32">
                  <c:v>80.5</c:v>
                </c:pt>
                <c:pt idx="33">
                  <c:v>75.8</c:v>
                </c:pt>
                <c:pt idx="34">
                  <c:v>70.2</c:v>
                </c:pt>
                <c:pt idx="35">
                  <c:v>74.599999999999994</c:v>
                </c:pt>
                <c:pt idx="36">
                  <c:v>70.5</c:v>
                </c:pt>
                <c:pt idx="37">
                  <c:v>81</c:v>
                </c:pt>
                <c:pt idx="38">
                  <c:v>75</c:v>
                </c:pt>
                <c:pt idx="39">
                  <c:v>75.900000000000006</c:v>
                </c:pt>
              </c:numCache>
            </c:numRef>
          </c:yVal>
          <c:smooth val="0"/>
        </c:ser>
        <c:ser>
          <c:idx val="3"/>
          <c:order val="4"/>
          <c:tx>
            <c:strRef>
              <c:f>Hárok6!$G$5</c:f>
              <c:strCache>
                <c:ptCount val="1"/>
                <c:pt idx="0">
                  <c:v>Najbohatšia štvrtina krajín podľa HDP na osobu v PPP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B050"/>
              </a:solidFill>
              <a:ln w="9525">
                <a:noFill/>
              </a:ln>
              <a:effectLst/>
            </c:spPr>
          </c:marker>
          <c:xVal>
            <c:numRef>
              <c:f>Hárok6!$B$122:$B$162</c:f>
              <c:numCache>
                <c:formatCode>0.00</c:formatCode>
                <c:ptCount val="41"/>
                <c:pt idx="0">
                  <c:v>6.67</c:v>
                </c:pt>
                <c:pt idx="1">
                  <c:v>7.84</c:v>
                </c:pt>
                <c:pt idx="2">
                  <c:v>7.79</c:v>
                </c:pt>
                <c:pt idx="3">
                  <c:v>7.41</c:v>
                </c:pt>
                <c:pt idx="4">
                  <c:v>7.16</c:v>
                </c:pt>
                <c:pt idx="5">
                  <c:v>7.04</c:v>
                </c:pt>
                <c:pt idx="6">
                  <c:v>7.5</c:v>
                </c:pt>
                <c:pt idx="7">
                  <c:v>7.62</c:v>
                </c:pt>
                <c:pt idx="8">
                  <c:v>7.59</c:v>
                </c:pt>
                <c:pt idx="9">
                  <c:v>7.79</c:v>
                </c:pt>
                <c:pt idx="10">
                  <c:v>8.08</c:v>
                </c:pt>
                <c:pt idx="11">
                  <c:v>7.98</c:v>
                </c:pt>
                <c:pt idx="12">
                  <c:v>9.26</c:v>
                </c:pt>
                <c:pt idx="13">
                  <c:v>8</c:v>
                </c:pt>
                <c:pt idx="14">
                  <c:v>1.81</c:v>
                </c:pt>
                <c:pt idx="15">
                  <c:v>8.15</c:v>
                </c:pt>
                <c:pt idx="16">
                  <c:v>7.88</c:v>
                </c:pt>
                <c:pt idx="17">
                  <c:v>9.0299999999999994</c:v>
                </c:pt>
                <c:pt idx="18">
                  <c:v>7.8</c:v>
                </c:pt>
                <c:pt idx="19">
                  <c:v>8.5299999999999994</c:v>
                </c:pt>
                <c:pt idx="20">
                  <c:v>7.78</c:v>
                </c:pt>
                <c:pt idx="21">
                  <c:v>9.15</c:v>
                </c:pt>
                <c:pt idx="22">
                  <c:v>3.04</c:v>
                </c:pt>
                <c:pt idx="23">
                  <c:v>9.2200000000000006</c:v>
                </c:pt>
                <c:pt idx="24">
                  <c:v>8.42</c:v>
                </c:pt>
                <c:pt idx="25">
                  <c:v>8.61</c:v>
                </c:pt>
                <c:pt idx="26">
                  <c:v>9.09</c:v>
                </c:pt>
                <c:pt idx="27">
                  <c:v>9.58</c:v>
                </c:pt>
                <c:pt idx="28">
                  <c:v>9.39</c:v>
                </c:pt>
                <c:pt idx="29">
                  <c:v>2.71</c:v>
                </c:pt>
                <c:pt idx="30">
                  <c:v>8.89</c:v>
                </c:pt>
                <c:pt idx="31">
                  <c:v>1.93</c:v>
                </c:pt>
                <c:pt idx="32">
                  <c:v>7.98</c:v>
                </c:pt>
                <c:pt idx="33">
                  <c:v>9.0299999999999994</c:v>
                </c:pt>
                <c:pt idx="34">
                  <c:v>2.69</c:v>
                </c:pt>
                <c:pt idx="35">
                  <c:v>9.15</c:v>
                </c:pt>
                <c:pt idx="36">
                  <c:v>9.8699999999999992</c:v>
                </c:pt>
                <c:pt idx="37">
                  <c:v>3.85</c:v>
                </c:pt>
                <c:pt idx="38">
                  <c:v>6.32</c:v>
                </c:pt>
                <c:pt idx="39">
                  <c:v>8.81</c:v>
                </c:pt>
                <c:pt idx="40">
                  <c:v>3.19</c:v>
                </c:pt>
              </c:numCache>
            </c:numRef>
          </c:xVal>
          <c:yVal>
            <c:numRef>
              <c:f>Hárok6!$C$122:$C$162</c:f>
              <c:numCache>
                <c:formatCode>0.0</c:formatCode>
                <c:ptCount val="41"/>
                <c:pt idx="0">
                  <c:v>77.5</c:v>
                </c:pt>
                <c:pt idx="1">
                  <c:v>81.099999999999994</c:v>
                </c:pt>
                <c:pt idx="2">
                  <c:v>77.599999999999994</c:v>
                </c:pt>
                <c:pt idx="3">
                  <c:v>73.599999999999994</c:v>
                </c:pt>
                <c:pt idx="4">
                  <c:v>76.7</c:v>
                </c:pt>
                <c:pt idx="5">
                  <c:v>71.2</c:v>
                </c:pt>
                <c:pt idx="6">
                  <c:v>80.8</c:v>
                </c:pt>
                <c:pt idx="7">
                  <c:v>78.8</c:v>
                </c:pt>
                <c:pt idx="8">
                  <c:v>80.5</c:v>
                </c:pt>
                <c:pt idx="9">
                  <c:v>82.5</c:v>
                </c:pt>
                <c:pt idx="10">
                  <c:v>82.8</c:v>
                </c:pt>
                <c:pt idx="11">
                  <c:v>82.7</c:v>
                </c:pt>
                <c:pt idx="12">
                  <c:v>81.599999999999994</c:v>
                </c:pt>
                <c:pt idx="13">
                  <c:v>82.3</c:v>
                </c:pt>
                <c:pt idx="14">
                  <c:v>58.2</c:v>
                </c:pt>
                <c:pt idx="15">
                  <c:v>81.7</c:v>
                </c:pt>
                <c:pt idx="16">
                  <c:v>83.7</c:v>
                </c:pt>
                <c:pt idx="17">
                  <c:v>81.099999999999994</c:v>
                </c:pt>
                <c:pt idx="18">
                  <c:v>82.4</c:v>
                </c:pt>
                <c:pt idx="19">
                  <c:v>81.2</c:v>
                </c:pt>
                <c:pt idx="20">
                  <c:v>81.099999999999994</c:v>
                </c:pt>
                <c:pt idx="21">
                  <c:v>82.2</c:v>
                </c:pt>
                <c:pt idx="22">
                  <c:v>76.599999999999994</c:v>
                </c:pt>
                <c:pt idx="23">
                  <c:v>80.599999999999994</c:v>
                </c:pt>
                <c:pt idx="24">
                  <c:v>81.5</c:v>
                </c:pt>
                <c:pt idx="25">
                  <c:v>81</c:v>
                </c:pt>
                <c:pt idx="26">
                  <c:v>82.8</c:v>
                </c:pt>
                <c:pt idx="27">
                  <c:v>82.7</c:v>
                </c:pt>
                <c:pt idx="28">
                  <c:v>82.4</c:v>
                </c:pt>
                <c:pt idx="29">
                  <c:v>76.900000000000006</c:v>
                </c:pt>
                <c:pt idx="30">
                  <c:v>81.900000000000006</c:v>
                </c:pt>
                <c:pt idx="31">
                  <c:v>74.5</c:v>
                </c:pt>
                <c:pt idx="32">
                  <c:v>79.3</c:v>
                </c:pt>
                <c:pt idx="33">
                  <c:v>83.4</c:v>
                </c:pt>
                <c:pt idx="34">
                  <c:v>77.099999999999994</c:v>
                </c:pt>
                <c:pt idx="35">
                  <c:v>81.400000000000006</c:v>
                </c:pt>
                <c:pt idx="36">
                  <c:v>81.8</c:v>
                </c:pt>
                <c:pt idx="37">
                  <c:v>74.7</c:v>
                </c:pt>
                <c:pt idx="38">
                  <c:v>83.1</c:v>
                </c:pt>
                <c:pt idx="39">
                  <c:v>82</c:v>
                </c:pt>
                <c:pt idx="40">
                  <c:v>78.2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1401216"/>
        <c:axId val="242814336"/>
      </c:scatterChart>
      <c:valAx>
        <c:axId val="241401216"/>
        <c:scaling>
          <c:orientation val="minMax"/>
          <c:max val="1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k-SK" sz="1050" b="1">
                    <a:solidFill>
                      <a:sysClr val="windowText" lastClr="000000"/>
                    </a:solidFill>
                  </a:rPr>
                  <a:t>Index demokracie</a:t>
                </a:r>
                <a:r>
                  <a:rPr lang="sk-SK" sz="1050" b="1" baseline="0">
                    <a:solidFill>
                      <a:sysClr val="windowText" lastClr="000000"/>
                    </a:solidFill>
                  </a:rPr>
                  <a:t> (0 - 10, väčšie číslo znamená demokratickejšie zriadenie)</a:t>
                </a:r>
                <a:endParaRPr lang="sk-SK" sz="105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0.23547959752662848"/>
              <c:y val="0.9304169228678314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2814336"/>
        <c:crosses val="autoZero"/>
        <c:crossBetween val="midCat"/>
      </c:valAx>
      <c:valAx>
        <c:axId val="242814336"/>
        <c:scaling>
          <c:orientation val="minMax"/>
          <c:max val="85"/>
          <c:min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k-SK" sz="1050" b="1">
                    <a:solidFill>
                      <a:sysClr val="windowText" lastClr="000000"/>
                    </a:solidFill>
                  </a:rPr>
                  <a:t>Očakávaná dĺžka života pri narodení</a:t>
                </a:r>
              </a:p>
            </c:rich>
          </c:tx>
          <c:layout>
            <c:manualLayout>
              <c:xMode val="edge"/>
              <c:yMode val="edge"/>
              <c:x val="2.3524305740537509E-2"/>
              <c:y val="0.3787546433426013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14012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egendEntry>
        <c:idx val="0"/>
        <c:delete val="1"/>
      </c:legendEntry>
      <c:legendEntry>
        <c:idx val="5"/>
        <c:delete val="1"/>
      </c:legendEntry>
      <c:layout>
        <c:manualLayout>
          <c:xMode val="edge"/>
          <c:yMode val="edge"/>
          <c:x val="2.417212733388029E-2"/>
          <c:y val="0.12674424353343874"/>
          <c:w val="0.94804712333827001"/>
          <c:h val="9.3703927260737549E-2"/>
        </c:manualLayout>
      </c:layout>
      <c:overlay val="0"/>
      <c:spPr>
        <a:solidFill>
          <a:schemeClr val="bg1">
            <a:lumMod val="95000"/>
          </a:schemeClr>
        </a:solidFill>
        <a:ln w="6350">
          <a:solidFill>
            <a:schemeClr val="bg1">
              <a:lumMod val="8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Stredná </a:t>
            </a:r>
            <a:r>
              <a:rPr lang="sk-SK" smtClean="0"/>
              <a:t>očakávaná</a:t>
            </a:r>
            <a:r>
              <a:rPr lang="sk-SK" baseline="0" smtClean="0"/>
              <a:t> </a:t>
            </a:r>
            <a:r>
              <a:rPr lang="sk-SK" smtClean="0"/>
              <a:t>dĺžka </a:t>
            </a:r>
            <a:r>
              <a:rPr lang="sk-SK"/>
              <a:t>života pri narodení (v rokoch)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Hárok2!$A$12</c:f>
              <c:strCache>
                <c:ptCount val="1"/>
                <c:pt idx="0">
                  <c:v>Švajčiarsko</c:v>
                </c:pt>
              </c:strCache>
            </c:strRef>
          </c:tx>
          <c:invertIfNegative val="0"/>
          <c:cat>
            <c:strRef>
              <c:f>(Hárok1!$F$11;Hárok1!$AE$11;Hárok1!$BD$11)</c:f>
              <c:strCache>
                <c:ptCount val="3"/>
                <c:pt idx="0">
                  <c:v>1964</c:v>
                </c:pt>
                <c:pt idx="1">
                  <c:v>1989</c:v>
                </c:pt>
                <c:pt idx="2">
                  <c:v>2014</c:v>
                </c:pt>
              </c:strCache>
            </c:strRef>
          </c:cat>
          <c:val>
            <c:numRef>
              <c:f>(Hárok1!$F$12;Hárok1!$AE$12;Hárok1!$BD$12)</c:f>
              <c:numCache>
                <c:formatCode>#,##0.0</c:formatCode>
                <c:ptCount val="3"/>
                <c:pt idx="0">
                  <c:v>72.2</c:v>
                </c:pt>
                <c:pt idx="1">
                  <c:v>77.7</c:v>
                </c:pt>
                <c:pt idx="2">
                  <c:v>83.3</c:v>
                </c:pt>
              </c:numCache>
            </c:numRef>
          </c:val>
        </c:ser>
        <c:ser>
          <c:idx val="3"/>
          <c:order val="1"/>
          <c:tx>
            <c:strRef>
              <c:f>Hárok2!$A$19</c:f>
              <c:strCache>
                <c:ptCount val="1"/>
                <c:pt idx="0">
                  <c:v>Belgicko</c:v>
                </c:pt>
              </c:strCache>
            </c:strRef>
          </c:tx>
          <c:invertIfNegative val="0"/>
          <c:val>
            <c:numRef>
              <c:f>(Hárok1!$F$19;Hárok1!$AE$19;Hárok1!$BD$19)</c:f>
              <c:numCache>
                <c:formatCode>#,##0.0</c:formatCode>
                <c:ptCount val="3"/>
                <c:pt idx="0">
                  <c:v>67.8</c:v>
                </c:pt>
                <c:pt idx="1">
                  <c:v>72.3</c:v>
                </c:pt>
                <c:pt idx="2">
                  <c:v>78.8</c:v>
                </c:pt>
              </c:numCache>
            </c:numRef>
          </c:val>
        </c:ser>
        <c:ser>
          <c:idx val="2"/>
          <c:order val="2"/>
          <c:tx>
            <c:strRef>
              <c:f>Hárok2!$A$23</c:f>
              <c:strCache>
                <c:ptCount val="1"/>
                <c:pt idx="0">
                  <c:v>Slovensko</c:v>
                </c:pt>
              </c:strCache>
            </c:strRef>
          </c:tx>
          <c:invertIfNegative val="0"/>
          <c:val>
            <c:numRef>
              <c:f>(Hárok1!$F$23;Hárok1!$AE$23;Hárok1!$BD$23)</c:f>
              <c:numCache>
                <c:formatCode>#,##0.0</c:formatCode>
                <c:ptCount val="3"/>
                <c:pt idx="0">
                  <c:v>71.2</c:v>
                </c:pt>
                <c:pt idx="1">
                  <c:v>71.2</c:v>
                </c:pt>
                <c:pt idx="2">
                  <c:v>77</c:v>
                </c:pt>
              </c:numCache>
            </c:numRef>
          </c:val>
        </c:ser>
        <c:ser>
          <c:idx val="1"/>
          <c:order val="3"/>
          <c:tx>
            <c:strRef>
              <c:f>Hárok2!$A$18</c:f>
              <c:strCache>
                <c:ptCount val="1"/>
                <c:pt idx="0">
                  <c:v>Česko</c:v>
                </c:pt>
              </c:strCache>
            </c:strRef>
          </c:tx>
          <c:invertIfNegative val="0"/>
          <c:val>
            <c:numRef>
              <c:f>(Hárok1!$F$18;Hárok1!$AE$18;Hárok1!$BD$18)</c:f>
              <c:numCache>
                <c:formatCode>#,##0.0</c:formatCode>
                <c:ptCount val="3"/>
                <c:pt idx="0">
                  <c:v>70.7</c:v>
                </c:pt>
                <c:pt idx="1">
                  <c:v>71.8</c:v>
                </c:pt>
                <c:pt idx="2">
                  <c:v>78.900000000000006</c:v>
                </c:pt>
              </c:numCache>
            </c:numRef>
          </c:val>
        </c:ser>
        <c:ser>
          <c:idx val="4"/>
          <c:order val="4"/>
          <c:tx>
            <c:strRef>
              <c:f>Hárok2!$A$24</c:f>
              <c:strCache>
                <c:ptCount val="1"/>
                <c:pt idx="0">
                  <c:v>Maďarsko</c:v>
                </c:pt>
              </c:strCache>
            </c:strRef>
          </c:tx>
          <c:invertIfNegative val="0"/>
          <c:val>
            <c:numRef>
              <c:f>(Hárok1!$F$24;Hárok1!$AE$24;Hárok1!$BD$24)</c:f>
              <c:numCache>
                <c:formatCode>#,##0.0</c:formatCode>
                <c:ptCount val="3"/>
                <c:pt idx="0">
                  <c:v>69.5</c:v>
                </c:pt>
                <c:pt idx="1">
                  <c:v>69.5</c:v>
                </c:pt>
                <c:pt idx="2">
                  <c:v>76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76879872"/>
        <c:axId val="200179712"/>
      </c:barChart>
      <c:catAx>
        <c:axId val="176879872"/>
        <c:scaling>
          <c:orientation val="minMax"/>
        </c:scaling>
        <c:delete val="0"/>
        <c:axPos val="b"/>
        <c:majorTickMark val="out"/>
        <c:minorTickMark val="none"/>
        <c:tickLblPos val="nextTo"/>
        <c:crossAx val="200179712"/>
        <c:crosses val="autoZero"/>
        <c:auto val="1"/>
        <c:lblAlgn val="ctr"/>
        <c:lblOffset val="100"/>
        <c:noMultiLvlLbl val="0"/>
      </c:catAx>
      <c:valAx>
        <c:axId val="200179712"/>
        <c:scaling>
          <c:orientation val="minMax"/>
          <c:min val="60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crossAx val="17687987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>
                <a:latin typeface="+mn-lt"/>
              </a:defRPr>
            </a:pPr>
            <a:r>
              <a:rPr lang="en-US" sz="2000">
                <a:latin typeface="+mn-lt"/>
              </a:rPr>
              <a:t>Kvalita demokracie v SR a susedných štátoch</a:t>
            </a:r>
            <a:endParaRPr lang="sk-SK" sz="2000">
              <a:latin typeface="+mn-lt"/>
            </a:endParaRPr>
          </a:p>
          <a:p>
            <a:pPr>
              <a:defRPr sz="2000">
                <a:latin typeface="+mn-lt"/>
              </a:defRPr>
            </a:pPr>
            <a:r>
              <a:rPr lang="sk-SK" sz="1200">
                <a:latin typeface="+mn-lt"/>
              </a:rPr>
              <a:t>(podľa hodnotenia 80 osobností v dotazníkovom prieskume INEKO)</a:t>
            </a:r>
            <a:endParaRPr lang="en-US" sz="1200">
              <a:latin typeface="+mn-lt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27213258342707158"/>
          <c:y val="0.16372137750022628"/>
          <c:w val="0.68303892013498313"/>
          <c:h val="0.565426056656710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'Default Report_final'!$A$212</c:f>
              <c:strCache>
                <c:ptCount val="1"/>
                <c:pt idx="0">
                  <c:v>Q6 - Aká je podľa Vás úroveň demokracie na Slovensku a v susedných krajinách? Ku každej krajine uveďte celé číslo na stupnici 1 = výborná až 7 = veľmi zlá.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'Default Report_final'!$A$214:$A$219</c:f>
              <c:strCache>
                <c:ptCount val="6"/>
                <c:pt idx="0">
                  <c:v>Rakúsko</c:v>
                </c:pt>
                <c:pt idx="1">
                  <c:v>ČR</c:v>
                </c:pt>
                <c:pt idx="2">
                  <c:v>Slovensko</c:v>
                </c:pt>
                <c:pt idx="3">
                  <c:v>Poľsko</c:v>
                </c:pt>
                <c:pt idx="4">
                  <c:v>Maďarsko</c:v>
                </c:pt>
                <c:pt idx="5">
                  <c:v>Ukrajina</c:v>
                </c:pt>
              </c:strCache>
            </c:strRef>
          </c:cat>
          <c:val>
            <c:numRef>
              <c:f>'Default Report_final'!$R$214:$R$219</c:f>
              <c:numCache>
                <c:formatCode>0.00</c:formatCode>
                <c:ptCount val="6"/>
                <c:pt idx="0">
                  <c:v>2.125</c:v>
                </c:pt>
                <c:pt idx="1">
                  <c:v>3.2749999999999999</c:v>
                </c:pt>
                <c:pt idx="2">
                  <c:v>4.4375</c:v>
                </c:pt>
                <c:pt idx="3">
                  <c:v>5.115384615384615</c:v>
                </c:pt>
                <c:pt idx="4">
                  <c:v>5.7341772151898738</c:v>
                </c:pt>
                <c:pt idx="5">
                  <c:v>6.1733333333333329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46A-4627-A048-ABEB8D3A63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5304448"/>
        <c:axId val="254241792"/>
      </c:barChart>
      <c:catAx>
        <c:axId val="235304448"/>
        <c:scaling>
          <c:orientation val="maxMin"/>
        </c:scaling>
        <c:delete val="0"/>
        <c:axPos val="r"/>
        <c:numFmt formatCode="General" sourceLinked="0"/>
        <c:majorTickMark val="none"/>
        <c:minorTickMark val="none"/>
        <c:tickLblPos val="high"/>
        <c:spPr>
          <a:ln w="12700">
            <a:solidFill>
              <a:schemeClr val="tx1"/>
            </a:solidFill>
          </a:ln>
        </c:spPr>
        <c:txPr>
          <a:bodyPr/>
          <a:lstStyle/>
          <a:p>
            <a:pPr>
              <a:defRPr sz="1100" b="0">
                <a:latin typeface="+mn-lt"/>
              </a:defRPr>
            </a:pPr>
            <a:endParaRPr lang="en-US"/>
          </a:p>
        </c:txPr>
        <c:crossAx val="254241792"/>
        <c:crossesAt val="4"/>
        <c:auto val="1"/>
        <c:lblAlgn val="ctr"/>
        <c:lblOffset val="0"/>
        <c:noMultiLvlLbl val="0"/>
      </c:catAx>
      <c:valAx>
        <c:axId val="254241792"/>
        <c:scaling>
          <c:orientation val="maxMin"/>
          <c:max val="7"/>
          <c:min val="1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 b="0">
                    <a:solidFill>
                      <a:schemeClr val="bg1">
                        <a:lumMod val="50000"/>
                      </a:schemeClr>
                    </a:solidFill>
                  </a:defRPr>
                </a:pPr>
                <a:r>
                  <a:rPr lang="sk-SK" b="0">
                    <a:solidFill>
                      <a:schemeClr val="bg1">
                        <a:lumMod val="50000"/>
                      </a:schemeClr>
                    </a:solidFill>
                  </a:rPr>
                  <a:t>Hodnotiaca známka na stupnici 1 až 7, kde 1 = výborná a 7 = veľmi zlá </a:t>
                </a:r>
                <a:endParaRPr lang="en-US" b="0">
                  <a:solidFill>
                    <a:schemeClr val="bg1">
                      <a:lumMod val="50000"/>
                    </a:schemeClr>
                  </a:solidFill>
                </a:endParaRPr>
              </a:p>
            </c:rich>
          </c:tx>
          <c:layout>
            <c:manualLayout>
              <c:xMode val="edge"/>
              <c:yMode val="edge"/>
              <c:x val="0.29534728158980128"/>
              <c:y val="0.9189510362928772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12700">
            <a:solidFill>
              <a:schemeClr val="tx1"/>
            </a:solidFill>
          </a:ln>
        </c:spPr>
        <c:txPr>
          <a:bodyPr/>
          <a:lstStyle/>
          <a:p>
            <a:pPr>
              <a:defRPr sz="1050" b="0"/>
            </a:pPr>
            <a:endParaRPr lang="en-US"/>
          </a:p>
        </c:txPr>
        <c:crossAx val="235304448"/>
        <c:crosses val="max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>
                <a:solidFill>
                  <a:schemeClr val="tx1">
                    <a:lumMod val="75000"/>
                    <a:lumOff val="25000"/>
                  </a:schemeClr>
                </a:solidFill>
              </a:rPr>
              <a:t>Prečo demokracia v SR zlyháva - súhlas (v %)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946471140648696"/>
          <c:y val="0.14374429099488562"/>
          <c:w val="0.47794810160514445"/>
          <c:h val="0.7862706608987022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'4-súhlas'!$B$2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accent2">
                        <a:lumMod val="40000"/>
                        <a:lumOff val="6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'4-súhlas'!$B$3:$B$14</c:f>
              <c:numCache>
                <c:formatCode>0</c:formatCode>
                <c:ptCount val="12"/>
                <c:pt idx="0">
                  <c:v>24.9</c:v>
                </c:pt>
                <c:pt idx="1">
                  <c:v>28.3</c:v>
                </c:pt>
                <c:pt idx="2">
                  <c:v>28.9</c:v>
                </c:pt>
                <c:pt idx="3">
                  <c:v>35.200000000000003</c:v>
                </c:pt>
                <c:pt idx="4">
                  <c:v>36.9</c:v>
                </c:pt>
                <c:pt idx="5">
                  <c:v>43.7</c:v>
                </c:pt>
                <c:pt idx="6">
                  <c:v>40.799999999999997</c:v>
                </c:pt>
                <c:pt idx="7">
                  <c:v>41.4</c:v>
                </c:pt>
                <c:pt idx="8">
                  <c:v>42.4</c:v>
                </c:pt>
                <c:pt idx="9">
                  <c:v>46.9</c:v>
                </c:pt>
                <c:pt idx="10">
                  <c:v>51</c:v>
                </c:pt>
                <c:pt idx="11">
                  <c:v>48.1</c:v>
                </c:pt>
              </c:numCache>
            </c:numRef>
          </c:val>
        </c:ser>
        <c:ser>
          <c:idx val="1"/>
          <c:order val="1"/>
          <c:tx>
            <c:strRef>
              <c:f>'4-súhlas'!$C$2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'4-súhlas'!$C$3:$C$14</c:f>
              <c:numCache>
                <c:formatCode>0</c:formatCode>
                <c:ptCount val="12"/>
                <c:pt idx="0">
                  <c:v>12.6</c:v>
                </c:pt>
                <c:pt idx="1">
                  <c:v>14.1</c:v>
                </c:pt>
                <c:pt idx="2">
                  <c:v>14.8</c:v>
                </c:pt>
                <c:pt idx="3">
                  <c:v>14.8</c:v>
                </c:pt>
                <c:pt idx="4">
                  <c:v>17.600000000000001</c:v>
                </c:pt>
                <c:pt idx="5">
                  <c:v>14.1</c:v>
                </c:pt>
                <c:pt idx="6">
                  <c:v>15.4</c:v>
                </c:pt>
                <c:pt idx="7">
                  <c:v>17</c:v>
                </c:pt>
                <c:pt idx="8">
                  <c:v>15.3</c:v>
                </c:pt>
                <c:pt idx="9">
                  <c:v>15.1</c:v>
                </c:pt>
                <c:pt idx="10">
                  <c:v>12.8</c:v>
                </c:pt>
                <c:pt idx="11">
                  <c:v>15.4</c:v>
                </c:pt>
              </c:numCache>
            </c:numRef>
          </c:val>
        </c:ser>
        <c:ser>
          <c:idx val="2"/>
          <c:order val="2"/>
          <c:tx>
            <c:strRef>
              <c:f>'4-súhlas'!$D$2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'4-súhlas'!$D$3:$D$14</c:f>
              <c:numCache>
                <c:formatCode>0</c:formatCode>
                <c:ptCount val="12"/>
                <c:pt idx="0">
                  <c:v>19.3</c:v>
                </c:pt>
                <c:pt idx="1">
                  <c:v>19.2</c:v>
                </c:pt>
                <c:pt idx="2">
                  <c:v>17.899999999999999</c:v>
                </c:pt>
                <c:pt idx="3">
                  <c:v>21.5</c:v>
                </c:pt>
                <c:pt idx="4">
                  <c:v>18</c:v>
                </c:pt>
                <c:pt idx="5">
                  <c:v>16.5</c:v>
                </c:pt>
                <c:pt idx="6">
                  <c:v>19</c:v>
                </c:pt>
                <c:pt idx="7">
                  <c:v>16.899999999999999</c:v>
                </c:pt>
                <c:pt idx="8">
                  <c:v>18.100000000000001</c:v>
                </c:pt>
                <c:pt idx="9">
                  <c:v>15.6</c:v>
                </c:pt>
                <c:pt idx="10">
                  <c:v>13.8</c:v>
                </c:pt>
                <c:pt idx="11">
                  <c:v>16.3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41253376"/>
        <c:axId val="254214912"/>
      </c:barChart>
      <c:catAx>
        <c:axId val="2412533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4214912"/>
        <c:crosses val="autoZero"/>
        <c:auto val="1"/>
        <c:lblAlgn val="ctr"/>
        <c:lblOffset val="100"/>
        <c:noMultiLvlLbl val="0"/>
      </c:catAx>
      <c:valAx>
        <c:axId val="254214912"/>
        <c:scaling>
          <c:orientation val="minMax"/>
          <c:max val="8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1253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Výsledky parlamentných volieb v marci 2016 (%)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cat>
            <c:strRef>
              <c:f>Hárok1!$A$1:$A$10</c:f>
              <c:strCache>
                <c:ptCount val="10"/>
                <c:pt idx="0">
                  <c:v>SMER-SD</c:v>
                </c:pt>
                <c:pt idx="1">
                  <c:v>SAS</c:v>
                </c:pt>
                <c:pt idx="2">
                  <c:v>OĽANO-NOVA</c:v>
                </c:pt>
                <c:pt idx="3">
                  <c:v>SNS</c:v>
                </c:pt>
                <c:pt idx="4">
                  <c:v>Kotleba - ĽSNS</c:v>
                </c:pt>
                <c:pt idx="5">
                  <c:v>SME Rodina</c:v>
                </c:pt>
                <c:pt idx="6">
                  <c:v>Most-Híd</c:v>
                </c:pt>
                <c:pt idx="7">
                  <c:v>Sieť</c:v>
                </c:pt>
                <c:pt idx="8">
                  <c:v>KDH</c:v>
                </c:pt>
                <c:pt idx="9">
                  <c:v>SMK</c:v>
                </c:pt>
              </c:strCache>
            </c:strRef>
          </c:cat>
          <c:val>
            <c:numRef>
              <c:f>Hárok1!$B$1:$B$10</c:f>
              <c:numCache>
                <c:formatCode>General</c:formatCode>
                <c:ptCount val="10"/>
                <c:pt idx="0">
                  <c:v>28.28</c:v>
                </c:pt>
                <c:pt idx="1">
                  <c:v>12.1</c:v>
                </c:pt>
                <c:pt idx="2">
                  <c:v>11.02</c:v>
                </c:pt>
                <c:pt idx="3">
                  <c:v>8.64</c:v>
                </c:pt>
                <c:pt idx="4">
                  <c:v>8.0399999999999991</c:v>
                </c:pt>
                <c:pt idx="5">
                  <c:v>6.62</c:v>
                </c:pt>
                <c:pt idx="6">
                  <c:v>6.5</c:v>
                </c:pt>
                <c:pt idx="7">
                  <c:v>5.6</c:v>
                </c:pt>
                <c:pt idx="8">
                  <c:v>4.9400000000000004</c:v>
                </c:pt>
                <c:pt idx="9">
                  <c:v>4.04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54257408"/>
        <c:axId val="254263296"/>
      </c:barChart>
      <c:catAx>
        <c:axId val="254257408"/>
        <c:scaling>
          <c:orientation val="maxMin"/>
        </c:scaling>
        <c:delete val="0"/>
        <c:axPos val="l"/>
        <c:majorTickMark val="out"/>
        <c:minorTickMark val="none"/>
        <c:tickLblPos val="nextTo"/>
        <c:crossAx val="254263296"/>
        <c:crosses val="autoZero"/>
        <c:auto val="1"/>
        <c:lblAlgn val="ctr"/>
        <c:lblOffset val="100"/>
        <c:noMultiLvlLbl val="0"/>
      </c:catAx>
      <c:valAx>
        <c:axId val="254263296"/>
        <c:scaling>
          <c:orientation val="minMax"/>
        </c:scaling>
        <c:delete val="0"/>
        <c:axPos val="t"/>
        <c:majorGridlines/>
        <c:numFmt formatCode="General" sourceLinked="1"/>
        <c:majorTickMark val="out"/>
        <c:minorTickMark val="none"/>
        <c:tickLblPos val="nextTo"/>
        <c:crossAx val="2542574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Hárok1!$A$200</c:f>
              <c:strCache>
                <c:ptCount val="1"/>
                <c:pt idx="0">
                  <c:v>CELÁ VZORKA</c:v>
                </c:pt>
              </c:strCache>
            </c:strRef>
          </c:tx>
          <c:invertIfNegative val="0"/>
          <c:cat>
            <c:strRef>
              <c:f>Hárok1!$C$199:$H$199</c:f>
              <c:strCache>
                <c:ptCount val="6"/>
                <c:pt idx="0">
                  <c:v>Zásadne</c:v>
                </c:pt>
                <c:pt idx="1">
                  <c:v>Dosť výrazne</c:v>
                </c:pt>
                <c:pt idx="2">
                  <c:v>Čiastočne</c:v>
                </c:pt>
                <c:pt idx="3">
                  <c:v>Len málo</c:v>
                </c:pt>
                <c:pt idx="4">
                  <c:v>Vôbec neovplyvňuje</c:v>
                </c:pt>
                <c:pt idx="5">
                  <c:v>Nevie (nečítaná možnosť)</c:v>
                </c:pt>
              </c:strCache>
            </c:strRef>
          </c:cat>
          <c:val>
            <c:numRef>
              <c:f>Hárok1!$C$200:$H$200</c:f>
              <c:numCache>
                <c:formatCode>###0.0</c:formatCode>
                <c:ptCount val="6"/>
                <c:pt idx="0">
                  <c:v>10.509742507543612</c:v>
                </c:pt>
                <c:pt idx="1">
                  <c:v>41.843840745341012</c:v>
                </c:pt>
                <c:pt idx="2">
                  <c:v>34.422911288892585</c:v>
                </c:pt>
                <c:pt idx="3">
                  <c:v>8.3837150707841896</c:v>
                </c:pt>
                <c:pt idx="4">
                  <c:v>2.5167087277078255</c:v>
                </c:pt>
                <c:pt idx="5">
                  <c:v>2.3230816597307498</c:v>
                </c:pt>
              </c:numCache>
            </c:numRef>
          </c:val>
        </c:ser>
        <c:ser>
          <c:idx val="1"/>
          <c:order val="1"/>
          <c:tx>
            <c:strRef>
              <c:f>Hárok1!$B$273</c:f>
              <c:strCache>
                <c:ptCount val="1"/>
                <c:pt idx="0">
                  <c:v>SaS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val>
            <c:numRef>
              <c:f>Hárok1!$C$273:$H$273</c:f>
              <c:numCache>
                <c:formatCode>###0.0</c:formatCode>
                <c:ptCount val="6"/>
                <c:pt idx="0">
                  <c:v>19.615164407716108</c:v>
                </c:pt>
                <c:pt idx="1">
                  <c:v>53.333886614349709</c:v>
                </c:pt>
                <c:pt idx="2">
                  <c:v>17.297172439827879</c:v>
                </c:pt>
                <c:pt idx="3">
                  <c:v>3.897103275200509</c:v>
                </c:pt>
                <c:pt idx="4">
                  <c:v>2.4540854344493974</c:v>
                </c:pt>
                <c:pt idx="5">
                  <c:v>3.4025878284564239</c:v>
                </c:pt>
              </c:numCache>
            </c:numRef>
          </c:val>
        </c:ser>
        <c:ser>
          <c:idx val="2"/>
          <c:order val="2"/>
          <c:tx>
            <c:strRef>
              <c:f>Hárok1!$B$272</c:f>
              <c:strCache>
                <c:ptCount val="1"/>
                <c:pt idx="0">
                  <c:v>ĽS Naše Slovensko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val>
            <c:numRef>
              <c:f>Hárok1!$C$272:$H$272</c:f>
              <c:numCache>
                <c:formatCode>###0.0</c:formatCode>
                <c:ptCount val="6"/>
                <c:pt idx="0">
                  <c:v>10.094020167298751</c:v>
                </c:pt>
                <c:pt idx="1">
                  <c:v>34.618899451601983</c:v>
                </c:pt>
                <c:pt idx="2">
                  <c:v>33.835424878679653</c:v>
                </c:pt>
                <c:pt idx="3">
                  <c:v>15.655509041539062</c:v>
                </c:pt>
                <c:pt idx="4">
                  <c:v>3.8640568620899929</c:v>
                </c:pt>
                <c:pt idx="5">
                  <c:v>1.9320895987905762</c:v>
                </c:pt>
              </c:numCache>
            </c:numRef>
          </c:val>
        </c:ser>
        <c:ser>
          <c:idx val="3"/>
          <c:order val="3"/>
          <c:tx>
            <c:strRef>
              <c:f>Hárok1!$B$267</c:f>
              <c:strCache>
                <c:ptCount val="1"/>
                <c:pt idx="0">
                  <c:v>SME RODINA – Boris Kollár</c:v>
                </c:pt>
              </c:strCache>
            </c:strRef>
          </c:tx>
          <c:invertIfNegative val="0"/>
          <c:val>
            <c:numRef>
              <c:f>Hárok1!$C$267:$H$267</c:f>
              <c:numCache>
                <c:formatCode>###0.0</c:formatCode>
                <c:ptCount val="6"/>
                <c:pt idx="0">
                  <c:v>11.186596756798512</c:v>
                </c:pt>
                <c:pt idx="1">
                  <c:v>27.472372853160564</c:v>
                </c:pt>
                <c:pt idx="2">
                  <c:v>46.468000502126536</c:v>
                </c:pt>
                <c:pt idx="3">
                  <c:v>11.925456262332741</c:v>
                </c:pt>
                <c:pt idx="4">
                  <c:v>1.5780397142855462</c:v>
                </c:pt>
                <c:pt idx="5">
                  <c:v>1.3695339112961504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56463616"/>
        <c:axId val="256465152"/>
      </c:barChart>
      <c:catAx>
        <c:axId val="2564636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56465152"/>
        <c:crosses val="autoZero"/>
        <c:auto val="1"/>
        <c:lblAlgn val="ctr"/>
        <c:lblOffset val="100"/>
        <c:noMultiLvlLbl val="0"/>
      </c:catAx>
      <c:valAx>
        <c:axId val="256465152"/>
        <c:scaling>
          <c:orientation val="minMax"/>
        </c:scaling>
        <c:delete val="0"/>
        <c:axPos val="l"/>
        <c:majorGridlines/>
        <c:numFmt formatCode="###0.0" sourceLinked="1"/>
        <c:majorTickMark val="out"/>
        <c:minorTickMark val="none"/>
        <c:tickLblPos val="nextTo"/>
        <c:crossAx val="256463616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sk-SK" sz="1800"/>
              <a:t>Vzťah medzi podporou ĽSNS a priemernou mzdou v okresoch</a:t>
            </a:r>
            <a:endParaRPr lang="en-US" sz="180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spPr>
            <a:ln w="28575">
              <a:noFill/>
            </a:ln>
          </c:spPr>
          <c:trendline>
            <c:trendlineType val="linear"/>
            <c:dispRSqr val="0"/>
            <c:dispEq val="0"/>
          </c:trendline>
          <c:xVal>
            <c:numRef>
              <c:f>Rómovia!$S$2:$S$84</c:f>
              <c:numCache>
                <c:formatCode>General</c:formatCode>
                <c:ptCount val="83"/>
                <c:pt idx="0">
                  <c:v>13.637001684446941</c:v>
                </c:pt>
                <c:pt idx="1">
                  <c:v>15.352047860101242</c:v>
                </c:pt>
                <c:pt idx="2">
                  <c:v>11.108106646476665</c:v>
                </c:pt>
                <c:pt idx="3">
                  <c:v>14.055993770946884</c:v>
                </c:pt>
                <c:pt idx="4">
                  <c:v>8.6591912582192432</c:v>
                </c:pt>
                <c:pt idx="5">
                  <c:v>13.660030627871363</c:v>
                </c:pt>
                <c:pt idx="6">
                  <c:v>13.321896095177712</c:v>
                </c:pt>
                <c:pt idx="7">
                  <c:v>12.091841130352375</c:v>
                </c:pt>
                <c:pt idx="8">
                  <c:v>12.58812661058978</c:v>
                </c:pt>
                <c:pt idx="9">
                  <c:v>8.6811007354764058</c:v>
                </c:pt>
                <c:pt idx="10">
                  <c:v>11.538757010063764</c:v>
                </c:pt>
                <c:pt idx="11">
                  <c:v>11.213479415670651</c:v>
                </c:pt>
                <c:pt idx="12">
                  <c:v>11.293863137466994</c:v>
                </c:pt>
                <c:pt idx="13">
                  <c:v>10.935695032730074</c:v>
                </c:pt>
                <c:pt idx="14">
                  <c:v>11.18375376070354</c:v>
                </c:pt>
                <c:pt idx="15">
                  <c:v>10.985014734466111</c:v>
                </c:pt>
                <c:pt idx="16">
                  <c:v>10.780657088184737</c:v>
                </c:pt>
                <c:pt idx="17">
                  <c:v>10.81620669406929</c:v>
                </c:pt>
                <c:pt idx="18">
                  <c:v>10.307341832860397</c:v>
                </c:pt>
                <c:pt idx="19">
                  <c:v>8.9153600094197074</c:v>
                </c:pt>
                <c:pt idx="20">
                  <c:v>10.107428104825335</c:v>
                </c:pt>
                <c:pt idx="21">
                  <c:v>10.058948952715413</c:v>
                </c:pt>
                <c:pt idx="22">
                  <c:v>10.13019275889037</c:v>
                </c:pt>
                <c:pt idx="23">
                  <c:v>9.8921248051828989</c:v>
                </c:pt>
                <c:pt idx="24">
                  <c:v>6.5949308562061288</c:v>
                </c:pt>
                <c:pt idx="25">
                  <c:v>9.8646440095545405</c:v>
                </c:pt>
                <c:pt idx="26">
                  <c:v>9.7596906362213431</c:v>
                </c:pt>
                <c:pt idx="27">
                  <c:v>9.8018701366638332</c:v>
                </c:pt>
                <c:pt idx="28">
                  <c:v>9.7427303197753421</c:v>
                </c:pt>
                <c:pt idx="29">
                  <c:v>9.7083074740668494</c:v>
                </c:pt>
                <c:pt idx="30">
                  <c:v>9.6483095370542067</c:v>
                </c:pt>
                <c:pt idx="31">
                  <c:v>9.3316865651159588</c:v>
                </c:pt>
                <c:pt idx="32">
                  <c:v>9.3577848651783118</c:v>
                </c:pt>
                <c:pt idx="33">
                  <c:v>9.1105796606309077</c:v>
                </c:pt>
                <c:pt idx="34">
                  <c:v>6.8214776370019843</c:v>
                </c:pt>
                <c:pt idx="35">
                  <c:v>8.9698616600790508</c:v>
                </c:pt>
                <c:pt idx="36">
                  <c:v>9.1165262197412904</c:v>
                </c:pt>
                <c:pt idx="37">
                  <c:v>8.9714022140221399</c:v>
                </c:pt>
                <c:pt idx="38">
                  <c:v>8.4054211634797298</c:v>
                </c:pt>
                <c:pt idx="39">
                  <c:v>5.7197060555180013</c:v>
                </c:pt>
                <c:pt idx="40">
                  <c:v>8.853002667435657</c:v>
                </c:pt>
                <c:pt idx="41">
                  <c:v>8.789647874319968</c:v>
                </c:pt>
                <c:pt idx="42">
                  <c:v>8.785030308354564</c:v>
                </c:pt>
                <c:pt idx="43">
                  <c:v>8.7152114120553819</c:v>
                </c:pt>
                <c:pt idx="44">
                  <c:v>6.8148252338420425</c:v>
                </c:pt>
                <c:pt idx="45">
                  <c:v>8.7210551187867846</c:v>
                </c:pt>
                <c:pt idx="46">
                  <c:v>8.627688310921517</c:v>
                </c:pt>
                <c:pt idx="47">
                  <c:v>8.6298788694481825</c:v>
                </c:pt>
                <c:pt idx="48">
                  <c:v>8.5378219428107887</c:v>
                </c:pt>
                <c:pt idx="49">
                  <c:v>5.5065510802070845</c:v>
                </c:pt>
                <c:pt idx="50">
                  <c:v>8.3725622057834563</c:v>
                </c:pt>
                <c:pt idx="51">
                  <c:v>8.2143116073370539</c:v>
                </c:pt>
                <c:pt idx="52">
                  <c:v>7.9282104896323409</c:v>
                </c:pt>
                <c:pt idx="53">
                  <c:v>7.8727860887671497</c:v>
                </c:pt>
                <c:pt idx="54">
                  <c:v>7.9149923029248885</c:v>
                </c:pt>
                <c:pt idx="55">
                  <c:v>7.0078985907377627</c:v>
                </c:pt>
                <c:pt idx="56">
                  <c:v>6.0051684875777198</c:v>
                </c:pt>
                <c:pt idx="57">
                  <c:v>7.4968500629987389</c:v>
                </c:pt>
                <c:pt idx="58">
                  <c:v>7.4174184133722481</c:v>
                </c:pt>
                <c:pt idx="59">
                  <c:v>7.2542411606785864</c:v>
                </c:pt>
                <c:pt idx="60">
                  <c:v>6.8005699315162937</c:v>
                </c:pt>
                <c:pt idx="61">
                  <c:v>6.6106870229007635</c:v>
                </c:pt>
                <c:pt idx="62">
                  <c:v>6.1831799211022815</c:v>
                </c:pt>
                <c:pt idx="63">
                  <c:v>6.2461768504044048</c:v>
                </c:pt>
                <c:pt idx="64">
                  <c:v>2.057692772686607</c:v>
                </c:pt>
                <c:pt idx="65">
                  <c:v>5.7921291624621594</c:v>
                </c:pt>
                <c:pt idx="66">
                  <c:v>4.9183021879988731</c:v>
                </c:pt>
                <c:pt idx="67">
                  <c:v>1.2922644365943334</c:v>
                </c:pt>
                <c:pt idx="68">
                  <c:v>4.1381720743286534</c:v>
                </c:pt>
                <c:pt idx="70">
                  <c:v>11.326279021984796</c:v>
                </c:pt>
                <c:pt idx="71">
                  <c:v>10.534489452568915</c:v>
                </c:pt>
                <c:pt idx="72">
                  <c:v>10.466262853923089</c:v>
                </c:pt>
                <c:pt idx="73">
                  <c:v>8.0399999999999991</c:v>
                </c:pt>
                <c:pt idx="74">
                  <c:v>7.4034498549839709</c:v>
                </c:pt>
                <c:pt idx="75">
                  <c:v>7.0413989022809389</c:v>
                </c:pt>
                <c:pt idx="76">
                  <c:v>6.6851960210649501</c:v>
                </c:pt>
                <c:pt idx="77">
                  <c:v>6.3805249049311143</c:v>
                </c:pt>
                <c:pt idx="78">
                  <c:v>4.7936820733309444</c:v>
                </c:pt>
                <c:pt idx="79">
                  <c:v>4.4650509067224302</c:v>
                </c:pt>
                <c:pt idx="80">
                  <c:v>4.011414228941943</c:v>
                </c:pt>
                <c:pt idx="81">
                  <c:v>3.7111076938848737</c:v>
                </c:pt>
                <c:pt idx="82">
                  <c:v>2.6956952758607544</c:v>
                </c:pt>
              </c:numCache>
            </c:numRef>
          </c:xVal>
          <c:yVal>
            <c:numRef>
              <c:f>Rómovia!$Y$2:$Y$84</c:f>
              <c:numCache>
                <c:formatCode>General</c:formatCode>
                <c:ptCount val="83"/>
                <c:pt idx="0">
                  <c:v>770</c:v>
                </c:pt>
                <c:pt idx="1">
                  <c:v>695</c:v>
                </c:pt>
                <c:pt idx="2">
                  <c:v>707</c:v>
                </c:pt>
                <c:pt idx="3">
                  <c:v>820</c:v>
                </c:pt>
                <c:pt idx="4">
                  <c:v>684</c:v>
                </c:pt>
                <c:pt idx="5">
                  <c:v>713</c:v>
                </c:pt>
                <c:pt idx="6">
                  <c:v>678</c:v>
                </c:pt>
                <c:pt idx="7">
                  <c:v>876</c:v>
                </c:pt>
                <c:pt idx="8">
                  <c:v>876</c:v>
                </c:pt>
                <c:pt idx="9">
                  <c:v>867</c:v>
                </c:pt>
                <c:pt idx="10">
                  <c:v>880</c:v>
                </c:pt>
                <c:pt idx="11">
                  <c:v>699</c:v>
                </c:pt>
                <c:pt idx="12">
                  <c:v>737</c:v>
                </c:pt>
                <c:pt idx="13">
                  <c:v>732</c:v>
                </c:pt>
                <c:pt idx="14">
                  <c:v>1076</c:v>
                </c:pt>
                <c:pt idx="15">
                  <c:v>875</c:v>
                </c:pt>
                <c:pt idx="16">
                  <c:v>957</c:v>
                </c:pt>
                <c:pt idx="17">
                  <c:v>747</c:v>
                </c:pt>
                <c:pt idx="18">
                  <c:v>888</c:v>
                </c:pt>
                <c:pt idx="19">
                  <c:v>862</c:v>
                </c:pt>
                <c:pt idx="20">
                  <c:v>812</c:v>
                </c:pt>
                <c:pt idx="21">
                  <c:v>944</c:v>
                </c:pt>
                <c:pt idx="22">
                  <c:v>793</c:v>
                </c:pt>
                <c:pt idx="23">
                  <c:v>878</c:v>
                </c:pt>
                <c:pt idx="24">
                  <c:v>935</c:v>
                </c:pt>
                <c:pt idx="25">
                  <c:v>791</c:v>
                </c:pt>
                <c:pt idx="26">
                  <c:v>790</c:v>
                </c:pt>
                <c:pt idx="27">
                  <c:v>893</c:v>
                </c:pt>
                <c:pt idx="28">
                  <c:v>916</c:v>
                </c:pt>
                <c:pt idx="29">
                  <c:v>636</c:v>
                </c:pt>
                <c:pt idx="30">
                  <c:v>888</c:v>
                </c:pt>
                <c:pt idx="31">
                  <c:v>957</c:v>
                </c:pt>
                <c:pt idx="32">
                  <c:v>763</c:v>
                </c:pt>
                <c:pt idx="33">
                  <c:v>735</c:v>
                </c:pt>
                <c:pt idx="34">
                  <c:v>915</c:v>
                </c:pt>
                <c:pt idx="35">
                  <c:v>797</c:v>
                </c:pt>
                <c:pt idx="36">
                  <c:v>801</c:v>
                </c:pt>
                <c:pt idx="37">
                  <c:v>1037</c:v>
                </c:pt>
                <c:pt idx="38">
                  <c:v>907</c:v>
                </c:pt>
                <c:pt idx="39">
                  <c:v>804</c:v>
                </c:pt>
                <c:pt idx="40">
                  <c:v>781</c:v>
                </c:pt>
                <c:pt idx="41">
                  <c:v>890</c:v>
                </c:pt>
                <c:pt idx="42">
                  <c:v>821</c:v>
                </c:pt>
                <c:pt idx="43">
                  <c:v>991</c:v>
                </c:pt>
                <c:pt idx="44">
                  <c:v>770</c:v>
                </c:pt>
                <c:pt idx="45">
                  <c:v>944</c:v>
                </c:pt>
                <c:pt idx="46">
                  <c:v>1070</c:v>
                </c:pt>
                <c:pt idx="47">
                  <c:v>816</c:v>
                </c:pt>
                <c:pt idx="48">
                  <c:v>819</c:v>
                </c:pt>
                <c:pt idx="49">
                  <c:v>775</c:v>
                </c:pt>
                <c:pt idx="50">
                  <c:v>722</c:v>
                </c:pt>
                <c:pt idx="51">
                  <c:v>857</c:v>
                </c:pt>
                <c:pt idx="52">
                  <c:v>963</c:v>
                </c:pt>
                <c:pt idx="53">
                  <c:v>875</c:v>
                </c:pt>
                <c:pt idx="54">
                  <c:v>994</c:v>
                </c:pt>
                <c:pt idx="55">
                  <c:v>844</c:v>
                </c:pt>
                <c:pt idx="56">
                  <c:v>760</c:v>
                </c:pt>
                <c:pt idx="57">
                  <c:v>733</c:v>
                </c:pt>
                <c:pt idx="58">
                  <c:v>935</c:v>
                </c:pt>
                <c:pt idx="59">
                  <c:v>1060</c:v>
                </c:pt>
                <c:pt idx="61">
                  <c:v>837</c:v>
                </c:pt>
                <c:pt idx="62">
                  <c:v>828</c:v>
                </c:pt>
                <c:pt idx="63">
                  <c:v>702</c:v>
                </c:pt>
                <c:pt idx="64">
                  <c:v>787</c:v>
                </c:pt>
                <c:pt idx="65">
                  <c:v>732</c:v>
                </c:pt>
                <c:pt idx="66">
                  <c:v>973</c:v>
                </c:pt>
                <c:pt idx="67">
                  <c:v>801</c:v>
                </c:pt>
                <c:pt idx="70">
                  <c:v>804</c:v>
                </c:pt>
                <c:pt idx="71">
                  <c:v>829</c:v>
                </c:pt>
                <c:pt idx="72">
                  <c:v>716</c:v>
                </c:pt>
                <c:pt idx="74">
                  <c:v>810</c:v>
                </c:pt>
                <c:pt idx="75">
                  <c:v>1176</c:v>
                </c:pt>
                <c:pt idx="76">
                  <c:v>1025</c:v>
                </c:pt>
                <c:pt idx="77">
                  <c:v>998</c:v>
                </c:pt>
                <c:pt idx="78">
                  <c:v>1248</c:v>
                </c:pt>
                <c:pt idx="79">
                  <c:v>1359</c:v>
                </c:pt>
                <c:pt idx="80">
                  <c:v>1446</c:v>
                </c:pt>
                <c:pt idx="81">
                  <c:v>1314</c:v>
                </c:pt>
                <c:pt idx="82">
                  <c:v>1375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C80-4CEF-BC5B-57339106A7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273024"/>
        <c:axId val="167022592"/>
      </c:scatterChart>
      <c:valAx>
        <c:axId val="842730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sk-SK" sz="1400"/>
                  <a:t>Podpora ĽSNS (%)</a:t>
                </a:r>
                <a:endParaRPr lang="en-US" sz="1400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167022592"/>
        <c:crosses val="autoZero"/>
        <c:crossBetween val="midCat"/>
        <c:majorUnit val="1"/>
      </c:valAx>
      <c:valAx>
        <c:axId val="167022592"/>
        <c:scaling>
          <c:orientation val="minMax"/>
          <c:min val="6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sk-SK" sz="1400"/>
                  <a:t>Priemerná mzda (EUR)</a:t>
                </a:r>
                <a:endParaRPr lang="en-US" sz="1400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84273024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 sz="2000"/>
              <a:t>Vzťah medzi podporou ĽSNS a podielom Rómov v okresoch</a:t>
            </a:r>
            <a:endParaRPr lang="en-US" sz="200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tx>
            <c:strRef>
              <c:f>Tabuľka!$C$1</c:f>
              <c:strCache>
                <c:ptCount val="1"/>
                <c:pt idx="0">
                  <c:v>Podpora ĽSNS medzi všetkými voličmi (v %)</c:v>
                </c:pt>
              </c:strCache>
            </c:strRef>
          </c:tx>
          <c:spPr>
            <a:ln w="28575">
              <a:noFill/>
            </a:ln>
          </c:spPr>
          <c:trendline>
            <c:trendlineType val="linear"/>
            <c:dispRSqr val="0"/>
            <c:dispEq val="0"/>
          </c:trendline>
          <c:xVal>
            <c:numRef>
              <c:f>Rómovia!$S$2:$S$74</c:f>
              <c:numCache>
                <c:formatCode>General</c:formatCode>
                <c:ptCount val="73"/>
                <c:pt idx="0">
                  <c:v>13.637001684446941</c:v>
                </c:pt>
                <c:pt idx="1">
                  <c:v>15.352047860101242</c:v>
                </c:pt>
                <c:pt idx="2">
                  <c:v>11.108106646476665</c:v>
                </c:pt>
                <c:pt idx="3">
                  <c:v>14.055993770946884</c:v>
                </c:pt>
                <c:pt idx="4">
                  <c:v>8.6591912582192432</c:v>
                </c:pt>
                <c:pt idx="5">
                  <c:v>13.660030627871363</c:v>
                </c:pt>
                <c:pt idx="6">
                  <c:v>13.321896095177712</c:v>
                </c:pt>
                <c:pt idx="7">
                  <c:v>12.091841130352375</c:v>
                </c:pt>
                <c:pt idx="8">
                  <c:v>12.58812661058978</c:v>
                </c:pt>
                <c:pt idx="9">
                  <c:v>8.6811007354764058</c:v>
                </c:pt>
                <c:pt idx="10">
                  <c:v>11.538757010063764</c:v>
                </c:pt>
                <c:pt idx="11">
                  <c:v>11.213479415670651</c:v>
                </c:pt>
                <c:pt idx="12">
                  <c:v>11.293863137466994</c:v>
                </c:pt>
                <c:pt idx="13">
                  <c:v>10.935695032730074</c:v>
                </c:pt>
                <c:pt idx="14">
                  <c:v>11.18375376070354</c:v>
                </c:pt>
                <c:pt idx="15">
                  <c:v>10.985014734466111</c:v>
                </c:pt>
                <c:pt idx="16">
                  <c:v>10.780657088184737</c:v>
                </c:pt>
                <c:pt idx="17">
                  <c:v>10.81620669406929</c:v>
                </c:pt>
                <c:pt idx="18">
                  <c:v>10.307341832860397</c:v>
                </c:pt>
                <c:pt idx="19">
                  <c:v>8.9153600094197074</c:v>
                </c:pt>
                <c:pt idx="20">
                  <c:v>10.107428104825335</c:v>
                </c:pt>
                <c:pt idx="21">
                  <c:v>10.058948952715413</c:v>
                </c:pt>
                <c:pt idx="22">
                  <c:v>10.13019275889037</c:v>
                </c:pt>
                <c:pt idx="23">
                  <c:v>9.8921248051828989</c:v>
                </c:pt>
                <c:pt idx="24">
                  <c:v>6.5949308562061288</c:v>
                </c:pt>
                <c:pt idx="25">
                  <c:v>9.8646440095545405</c:v>
                </c:pt>
                <c:pt idx="26">
                  <c:v>9.7596906362213431</c:v>
                </c:pt>
                <c:pt idx="27">
                  <c:v>9.8018701366638332</c:v>
                </c:pt>
                <c:pt idx="28">
                  <c:v>9.7427303197753421</c:v>
                </c:pt>
                <c:pt idx="29">
                  <c:v>9.7083074740668494</c:v>
                </c:pt>
                <c:pt idx="30">
                  <c:v>9.6483095370542067</c:v>
                </c:pt>
                <c:pt idx="31">
                  <c:v>9.3316865651159588</c:v>
                </c:pt>
                <c:pt idx="32">
                  <c:v>9.3577848651783118</c:v>
                </c:pt>
                <c:pt idx="33">
                  <c:v>9.1105796606309077</c:v>
                </c:pt>
                <c:pt idx="34">
                  <c:v>6.8214776370019843</c:v>
                </c:pt>
                <c:pt idx="35">
                  <c:v>8.9698616600790508</c:v>
                </c:pt>
                <c:pt idx="36">
                  <c:v>9.1165262197412904</c:v>
                </c:pt>
                <c:pt idx="37">
                  <c:v>8.9714022140221399</c:v>
                </c:pt>
                <c:pt idx="38">
                  <c:v>8.4054211634797298</c:v>
                </c:pt>
                <c:pt idx="39">
                  <c:v>5.7197060555180013</c:v>
                </c:pt>
                <c:pt idx="40">
                  <c:v>8.853002667435657</c:v>
                </c:pt>
                <c:pt idx="41">
                  <c:v>8.789647874319968</c:v>
                </c:pt>
                <c:pt idx="42">
                  <c:v>8.785030308354564</c:v>
                </c:pt>
                <c:pt idx="43">
                  <c:v>8.7152114120553819</c:v>
                </c:pt>
                <c:pt idx="44">
                  <c:v>6.8148252338420425</c:v>
                </c:pt>
                <c:pt idx="45">
                  <c:v>8.7210551187867846</c:v>
                </c:pt>
                <c:pt idx="46">
                  <c:v>8.627688310921517</c:v>
                </c:pt>
                <c:pt idx="47">
                  <c:v>8.6298788694481825</c:v>
                </c:pt>
                <c:pt idx="48">
                  <c:v>8.5378219428107887</c:v>
                </c:pt>
                <c:pt idx="49">
                  <c:v>5.5065510802070845</c:v>
                </c:pt>
                <c:pt idx="50">
                  <c:v>8.3725622057834563</c:v>
                </c:pt>
                <c:pt idx="51">
                  <c:v>8.2143116073370539</c:v>
                </c:pt>
                <c:pt idx="52">
                  <c:v>7.9282104896323409</c:v>
                </c:pt>
                <c:pt idx="53">
                  <c:v>7.8727860887671497</c:v>
                </c:pt>
                <c:pt idx="54">
                  <c:v>7.9149923029248885</c:v>
                </c:pt>
                <c:pt idx="55">
                  <c:v>7.0078985907377627</c:v>
                </c:pt>
                <c:pt idx="56">
                  <c:v>6.0051684875777198</c:v>
                </c:pt>
                <c:pt idx="57">
                  <c:v>7.4968500629987389</c:v>
                </c:pt>
                <c:pt idx="58">
                  <c:v>7.4174184133722481</c:v>
                </c:pt>
                <c:pt idx="59">
                  <c:v>7.2542411606785864</c:v>
                </c:pt>
                <c:pt idx="60">
                  <c:v>6.8005699315162937</c:v>
                </c:pt>
                <c:pt idx="61">
                  <c:v>6.6106870229007635</c:v>
                </c:pt>
                <c:pt idx="62">
                  <c:v>6.1831799211022815</c:v>
                </c:pt>
                <c:pt idx="63">
                  <c:v>6.2461768504044048</c:v>
                </c:pt>
                <c:pt idx="64">
                  <c:v>2.057692772686607</c:v>
                </c:pt>
                <c:pt idx="65">
                  <c:v>5.7921291624621594</c:v>
                </c:pt>
                <c:pt idx="66">
                  <c:v>4.9183021879988731</c:v>
                </c:pt>
                <c:pt idx="67">
                  <c:v>1.2922644365943334</c:v>
                </c:pt>
                <c:pt idx="68">
                  <c:v>4.1381720743286534</c:v>
                </c:pt>
                <c:pt idx="70">
                  <c:v>11.326279021984796</c:v>
                </c:pt>
                <c:pt idx="71">
                  <c:v>10.534489452568915</c:v>
                </c:pt>
                <c:pt idx="72">
                  <c:v>10.466262853923089</c:v>
                </c:pt>
              </c:numCache>
            </c:numRef>
          </c:xVal>
          <c:yVal>
            <c:numRef>
              <c:f>Rómovia!$G$2:$G$70</c:f>
              <c:numCache>
                <c:formatCode>0.00</c:formatCode>
                <c:ptCount val="69"/>
                <c:pt idx="0">
                  <c:v>31.479329207920784</c:v>
                </c:pt>
                <c:pt idx="1">
                  <c:v>10.736699088411044</c:v>
                </c:pt>
                <c:pt idx="2">
                  <c:v>12.289449541284402</c:v>
                </c:pt>
                <c:pt idx="3">
                  <c:v>9.9575113714250101</c:v>
                </c:pt>
                <c:pt idx="4">
                  <c:v>28.235575869665084</c:v>
                </c:pt>
                <c:pt idx="5">
                  <c:v>11.068316699933469</c:v>
                </c:pt>
                <c:pt idx="6">
                  <c:v>26.324034219075855</c:v>
                </c:pt>
                <c:pt idx="7">
                  <c:v>5.593733562509061</c:v>
                </c:pt>
                <c:pt idx="8">
                  <c:v>1.064094129554656</c:v>
                </c:pt>
                <c:pt idx="9">
                  <c:v>22.631319158340041</c:v>
                </c:pt>
                <c:pt idx="10">
                  <c:v>3.5624169251218438</c:v>
                </c:pt>
                <c:pt idx="11">
                  <c:v>25.728619851624455</c:v>
                </c:pt>
                <c:pt idx="12">
                  <c:v>21.708289628867536</c:v>
                </c:pt>
                <c:pt idx="13">
                  <c:v>3.7016390479059957</c:v>
                </c:pt>
                <c:pt idx="14">
                  <c:v>0.87084183979824692</c:v>
                </c:pt>
                <c:pt idx="15">
                  <c:v>3.8824233949416347</c:v>
                </c:pt>
                <c:pt idx="16">
                  <c:v>1.4284758851311752</c:v>
                </c:pt>
                <c:pt idx="17">
                  <c:v>0.54247955511939816</c:v>
                </c:pt>
                <c:pt idx="18">
                  <c:v>11.108245279750562</c:v>
                </c:pt>
                <c:pt idx="19">
                  <c:v>20.432620966727335</c:v>
                </c:pt>
                <c:pt idx="20">
                  <c:v>21.737131761499292</c:v>
                </c:pt>
                <c:pt idx="21">
                  <c:v>2.6897060934185975</c:v>
                </c:pt>
                <c:pt idx="22">
                  <c:v>14.740472137101351</c:v>
                </c:pt>
                <c:pt idx="23">
                  <c:v>1.3903534329870788</c:v>
                </c:pt>
                <c:pt idx="24">
                  <c:v>7.052773711669106</c:v>
                </c:pt>
                <c:pt idx="25">
                  <c:v>19.28757004496714</c:v>
                </c:pt>
                <c:pt idx="26">
                  <c:v>3.3358823245253855</c:v>
                </c:pt>
                <c:pt idx="27">
                  <c:v>1.8404470269734887</c:v>
                </c:pt>
                <c:pt idx="28">
                  <c:v>2.6393326194794695</c:v>
                </c:pt>
                <c:pt idx="29">
                  <c:v>13.847788951823167</c:v>
                </c:pt>
                <c:pt idx="30">
                  <c:v>0.39023131392604249</c:v>
                </c:pt>
                <c:pt idx="31">
                  <c:v>1.6230003056399558</c:v>
                </c:pt>
                <c:pt idx="32">
                  <c:v>5.2472798932439559</c:v>
                </c:pt>
                <c:pt idx="33">
                  <c:v>1.6138042615544295</c:v>
                </c:pt>
                <c:pt idx="34">
                  <c:v>5.9769864866036224</c:v>
                </c:pt>
                <c:pt idx="35">
                  <c:v>4.4658240048466817</c:v>
                </c:pt>
                <c:pt idx="36">
                  <c:v>1.3789639758085719</c:v>
                </c:pt>
                <c:pt idx="37">
                  <c:v>4.9854770628441649</c:v>
                </c:pt>
                <c:pt idx="38">
                  <c:v>3.3664213945947981</c:v>
                </c:pt>
                <c:pt idx="39">
                  <c:v>4.9896521144517809</c:v>
                </c:pt>
                <c:pt idx="40">
                  <c:v>18.039516565450064</c:v>
                </c:pt>
                <c:pt idx="41">
                  <c:v>1.7483538079974472</c:v>
                </c:pt>
                <c:pt idx="42">
                  <c:v>1.7068757155578171</c:v>
                </c:pt>
                <c:pt idx="43">
                  <c:v>0.79845141208132031</c:v>
                </c:pt>
                <c:pt idx="44">
                  <c:v>17.821539920652942</c:v>
                </c:pt>
                <c:pt idx="45">
                  <c:v>0.61234689536263687</c:v>
                </c:pt>
                <c:pt idx="46">
                  <c:v>1.4288969953409503</c:v>
                </c:pt>
                <c:pt idx="47">
                  <c:v>2.7158424908424914</c:v>
                </c:pt>
                <c:pt idx="48">
                  <c:v>11.904988444599484</c:v>
                </c:pt>
                <c:pt idx="49">
                  <c:v>3.9575548585000382</c:v>
                </c:pt>
                <c:pt idx="50">
                  <c:v>9.9800582867517083</c:v>
                </c:pt>
                <c:pt idx="51">
                  <c:v>4.3558888668517781</c:v>
                </c:pt>
                <c:pt idx="52">
                  <c:v>6.5614097311695652</c:v>
                </c:pt>
                <c:pt idx="53">
                  <c:v>10.131561830448051</c:v>
                </c:pt>
                <c:pt idx="54">
                  <c:v>2.0874163319946457</c:v>
                </c:pt>
                <c:pt idx="55">
                  <c:v>17.706381155157793</c:v>
                </c:pt>
                <c:pt idx="56">
                  <c:v>17.133596047967419</c:v>
                </c:pt>
                <c:pt idx="57">
                  <c:v>13.276159817076838</c:v>
                </c:pt>
                <c:pt idx="58">
                  <c:v>0.28269195066967245</c:v>
                </c:pt>
                <c:pt idx="59">
                  <c:v>6.0964853953930183</c:v>
                </c:pt>
                <c:pt idx="60">
                  <c:v>7.6</c:v>
                </c:pt>
                <c:pt idx="61">
                  <c:v>2.4625585703388908</c:v>
                </c:pt>
                <c:pt idx="62">
                  <c:v>0.32439592127434125</c:v>
                </c:pt>
                <c:pt idx="63">
                  <c:v>6.4604631645204433</c:v>
                </c:pt>
                <c:pt idx="64">
                  <c:v>6.1579864416558481</c:v>
                </c:pt>
                <c:pt idx="65">
                  <c:v>12.290538152610441</c:v>
                </c:pt>
                <c:pt idx="66">
                  <c:v>1.5674715158831962</c:v>
                </c:pt>
                <c:pt idx="67">
                  <c:v>6.3652602753837169</c:v>
                </c:pt>
                <c:pt idx="68">
                  <c:v>2.1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E73-4115-8941-9C1686FC6E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60221568"/>
        <c:axId val="260223744"/>
      </c:scatterChart>
      <c:valAx>
        <c:axId val="2602215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600"/>
                </a:pPr>
                <a:r>
                  <a:rPr lang="sk-SK" sz="1600"/>
                  <a:t>Podpora ĽSNS (%)</a:t>
                </a:r>
                <a:endParaRPr lang="en-US" sz="1600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260223744"/>
        <c:crosses val="autoZero"/>
        <c:crossBetween val="midCat"/>
        <c:majorUnit val="1"/>
      </c:valAx>
      <c:valAx>
        <c:axId val="26022374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600"/>
                </a:pPr>
                <a:r>
                  <a:rPr lang="sk-SK" sz="1600"/>
                  <a:t>Podiel Rómov (%)</a:t>
                </a:r>
                <a:endParaRPr lang="en-US" sz="1600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26022156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>
                <a:solidFill>
                  <a:schemeClr val="tx1">
                    <a:lumMod val="75000"/>
                    <a:lumOff val="25000"/>
                  </a:schemeClr>
                </a:solidFill>
              </a:rPr>
              <a:t>Alternatívy súčasnej demokracie - súhlas (v %)</a:t>
            </a:r>
          </a:p>
        </c:rich>
      </c:tx>
      <c:layout>
        <c:manualLayout>
          <c:xMode val="edge"/>
          <c:yMode val="edge"/>
          <c:x val="0.23273479670841174"/>
          <c:y val="2.4162249018693131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305372758913163"/>
          <c:y val="0.14276123025016846"/>
          <c:w val="0.47488769865343211"/>
          <c:h val="0.788497434230056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'5-súhlas'!$B$3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>
                        <a:lumMod val="20000"/>
                        <a:lumOff val="8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'5-súhlas'!$B$4:$B$13</c:f>
              <c:numCache>
                <c:formatCode>0</c:formatCode>
                <c:ptCount val="10"/>
                <c:pt idx="0">
                  <c:v>6.5</c:v>
                </c:pt>
                <c:pt idx="1">
                  <c:v>10.1</c:v>
                </c:pt>
                <c:pt idx="2">
                  <c:v>11.9</c:v>
                </c:pt>
                <c:pt idx="3">
                  <c:v>11.7</c:v>
                </c:pt>
                <c:pt idx="4">
                  <c:v>15.8</c:v>
                </c:pt>
                <c:pt idx="5">
                  <c:v>15.3</c:v>
                </c:pt>
                <c:pt idx="6">
                  <c:v>17.3</c:v>
                </c:pt>
                <c:pt idx="7">
                  <c:v>24.6</c:v>
                </c:pt>
                <c:pt idx="8">
                  <c:v>29.3</c:v>
                </c:pt>
                <c:pt idx="9">
                  <c:v>29.1</c:v>
                </c:pt>
              </c:numCache>
            </c:numRef>
          </c:val>
        </c:ser>
        <c:ser>
          <c:idx val="1"/>
          <c:order val="1"/>
          <c:tx>
            <c:strRef>
              <c:f>'5-súhlas'!$C$3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>
                        <a:lumMod val="20000"/>
                        <a:lumOff val="8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'5-súhlas'!$C$4:$C$13</c:f>
              <c:numCache>
                <c:formatCode>0</c:formatCode>
                <c:ptCount val="10"/>
                <c:pt idx="0">
                  <c:v>6.4</c:v>
                </c:pt>
                <c:pt idx="1">
                  <c:v>6.7</c:v>
                </c:pt>
                <c:pt idx="2">
                  <c:v>9.6</c:v>
                </c:pt>
                <c:pt idx="3">
                  <c:v>11.7</c:v>
                </c:pt>
                <c:pt idx="4">
                  <c:v>10.5</c:v>
                </c:pt>
                <c:pt idx="5">
                  <c:v>11.8</c:v>
                </c:pt>
                <c:pt idx="6">
                  <c:v>10.7</c:v>
                </c:pt>
                <c:pt idx="7">
                  <c:v>14.5</c:v>
                </c:pt>
                <c:pt idx="8">
                  <c:v>14.9</c:v>
                </c:pt>
                <c:pt idx="9">
                  <c:v>17</c:v>
                </c:pt>
              </c:numCache>
            </c:numRef>
          </c:val>
        </c:ser>
        <c:ser>
          <c:idx val="2"/>
          <c:order val="2"/>
          <c:tx>
            <c:strRef>
              <c:f>'5-súhlas'!$D$3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/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'5-súhlas'!$D$4:$D$13</c:f>
              <c:numCache>
                <c:formatCode>0</c:formatCode>
                <c:ptCount val="10"/>
                <c:pt idx="0">
                  <c:v>11</c:v>
                </c:pt>
                <c:pt idx="1">
                  <c:v>10.8</c:v>
                </c:pt>
                <c:pt idx="2">
                  <c:v>13.3</c:v>
                </c:pt>
                <c:pt idx="3">
                  <c:v>16.899999999999999</c:v>
                </c:pt>
                <c:pt idx="4">
                  <c:v>17.8</c:v>
                </c:pt>
                <c:pt idx="5">
                  <c:v>22.9</c:v>
                </c:pt>
                <c:pt idx="6">
                  <c:v>24</c:v>
                </c:pt>
                <c:pt idx="7">
                  <c:v>18.899999999999999</c:v>
                </c:pt>
                <c:pt idx="8">
                  <c:v>21</c:v>
                </c:pt>
                <c:pt idx="9">
                  <c:v>20.100000000000001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60352256"/>
        <c:axId val="260366336"/>
      </c:barChart>
      <c:catAx>
        <c:axId val="260352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60366336"/>
        <c:crosses val="autoZero"/>
        <c:auto val="1"/>
        <c:lblAlgn val="ctr"/>
        <c:lblOffset val="100"/>
        <c:noMultiLvlLbl val="0"/>
      </c:catAx>
      <c:valAx>
        <c:axId val="2603663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60352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k-SK" sz="2800" b="1" i="0" baseline="0">
                <a:solidFill>
                  <a:schemeClr val="tx1"/>
                </a:solidFill>
                <a:effectLst/>
              </a:rPr>
              <a:t>Koho volili ľudia od 18 do 21 rokov  v parlamentných voľbách v roku 2016 (%)</a:t>
            </a:r>
            <a:endParaRPr lang="en-US" sz="2800">
              <a:solidFill>
                <a:schemeClr val="tx1"/>
              </a:solidFill>
              <a:effectLst/>
            </a:endParaRPr>
          </a:p>
        </c:rich>
      </c:tx>
      <c:layout>
        <c:manualLayout>
          <c:xMode val="edge"/>
          <c:yMode val="edge"/>
          <c:x val="9.3597112860892395E-2"/>
          <c:y val="2.7777777777777776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Prvovoliči!$B$2</c:f>
              <c:strCache>
                <c:ptCount val="1"/>
                <c:pt idx="0">
                  <c:v>Mladí (18 - 21)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cat>
            <c:strRef>
              <c:f>'[5]exit poll'!$U$2:$U$8</c:f>
              <c:strCache>
                <c:ptCount val="7"/>
                <c:pt idx="0">
                  <c:v>ĽSNS</c:v>
                </c:pt>
                <c:pt idx="1">
                  <c:v>SaS</c:v>
                </c:pt>
                <c:pt idx="2">
                  <c:v>OĽANO–NOVA</c:v>
                </c:pt>
                <c:pt idx="3">
                  <c:v>Sme rodina</c:v>
                </c:pt>
                <c:pt idx="4">
                  <c:v>Smer</c:v>
                </c:pt>
                <c:pt idx="5">
                  <c:v>Sieť</c:v>
                </c:pt>
                <c:pt idx="6">
                  <c:v>SNS</c:v>
                </c:pt>
              </c:strCache>
            </c:strRef>
          </c:cat>
          <c:val>
            <c:numRef>
              <c:f>Prvovoliči!$B$3:$B$9</c:f>
              <c:numCache>
                <c:formatCode>General</c:formatCode>
                <c:ptCount val="7"/>
                <c:pt idx="0">
                  <c:v>22.7</c:v>
                </c:pt>
                <c:pt idx="1">
                  <c:v>17.7</c:v>
                </c:pt>
                <c:pt idx="2">
                  <c:v>12.6</c:v>
                </c:pt>
                <c:pt idx="3">
                  <c:v>11.4</c:v>
                </c:pt>
                <c:pt idx="4">
                  <c:v>7.6</c:v>
                </c:pt>
                <c:pt idx="5">
                  <c:v>7.7</c:v>
                </c:pt>
                <c:pt idx="6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FC-4045-A44C-7777220FC830}"/>
            </c:ext>
          </c:extLst>
        </c:ser>
        <c:ser>
          <c:idx val="1"/>
          <c:order val="1"/>
          <c:tx>
            <c:strRef>
              <c:f>Prvovoliči!$C$2</c:f>
              <c:strCache>
                <c:ptCount val="1"/>
                <c:pt idx="0">
                  <c:v>Všetci</c:v>
                </c:pt>
              </c:strCache>
            </c:strRef>
          </c:tx>
          <c:invertIfNegative val="0"/>
          <c:val>
            <c:numRef>
              <c:f>Prvovoliči!$C$3:$C$9</c:f>
              <c:numCache>
                <c:formatCode>General</c:formatCode>
                <c:ptCount val="7"/>
                <c:pt idx="0">
                  <c:v>6.8</c:v>
                </c:pt>
                <c:pt idx="1">
                  <c:v>13.3</c:v>
                </c:pt>
                <c:pt idx="2">
                  <c:v>11.2</c:v>
                </c:pt>
                <c:pt idx="3">
                  <c:v>5.9</c:v>
                </c:pt>
                <c:pt idx="4">
                  <c:v>27.3</c:v>
                </c:pt>
                <c:pt idx="5">
                  <c:v>6.7</c:v>
                </c:pt>
                <c:pt idx="6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0278144"/>
        <c:axId val="260279680"/>
      </c:barChart>
      <c:catAx>
        <c:axId val="260278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60279680"/>
        <c:crosses val="autoZero"/>
        <c:auto val="1"/>
        <c:lblAlgn val="ctr"/>
        <c:lblOffset val="100"/>
        <c:noMultiLvlLbl val="0"/>
      </c:catAx>
      <c:valAx>
        <c:axId val="260279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60278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0013207857857066"/>
          <c:y val="0.22966141900149234"/>
          <c:w val="0.39973571884869935"/>
          <c:h val="7.1908113813179922E-2"/>
        </c:manualLayout>
      </c:layout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0.68143</cdr:x>
      <cdr:y>0.83836</cdr:y>
    </cdr:from>
    <cdr:to>
      <cdr:x>0.90571</cdr:x>
      <cdr:y>0.88578</cdr:y>
    </cdr:to>
    <cdr:sp macro="" textlink="">
      <cdr:nvSpPr>
        <cdr:cNvPr id="2" name="Šípka doprava 1"/>
        <cdr:cNvSpPr/>
      </cdr:nvSpPr>
      <cdr:spPr>
        <a:xfrm xmlns:a="http://schemas.openxmlformats.org/drawingml/2006/main">
          <a:off x="4543425" y="3705225"/>
          <a:ext cx="1495425" cy="209550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0070C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sk-SK"/>
        </a:p>
      </cdr:txBody>
    </cdr:sp>
  </cdr:relSizeAnchor>
  <cdr:relSizeAnchor xmlns:cdr="http://schemas.openxmlformats.org/drawingml/2006/chartDrawing">
    <cdr:from>
      <cdr:x>0.3319</cdr:x>
      <cdr:y>0.83908</cdr:y>
    </cdr:from>
    <cdr:to>
      <cdr:x>0.55619</cdr:x>
      <cdr:y>0.88649</cdr:y>
    </cdr:to>
    <cdr:sp macro="" textlink="">
      <cdr:nvSpPr>
        <cdr:cNvPr id="8" name="Šípka doprava 7"/>
        <cdr:cNvSpPr/>
      </cdr:nvSpPr>
      <cdr:spPr>
        <a:xfrm xmlns:a="http://schemas.openxmlformats.org/drawingml/2006/main" flipH="1">
          <a:off x="2212975" y="3708400"/>
          <a:ext cx="1495425" cy="209550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FF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sk-SK"/>
        </a:p>
      </cdr:txBody>
    </cdr:sp>
  </cdr:relSizeAnchor>
  <cdr:relSizeAnchor xmlns:cdr="http://schemas.openxmlformats.org/drawingml/2006/chartDrawing">
    <cdr:from>
      <cdr:x>0.67143</cdr:x>
      <cdr:y>0.7931</cdr:y>
    </cdr:from>
    <cdr:to>
      <cdr:x>0.9</cdr:x>
      <cdr:y>0.83836</cdr:y>
    </cdr:to>
    <cdr:sp macro="" textlink="">
      <cdr:nvSpPr>
        <cdr:cNvPr id="4" name="BlokTextu 3"/>
        <cdr:cNvSpPr txBox="1"/>
      </cdr:nvSpPr>
      <cdr:spPr>
        <a:xfrm xmlns:a="http://schemas.openxmlformats.org/drawingml/2006/main">
          <a:off x="4476750" y="3505200"/>
          <a:ext cx="1524000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lIns="0" tIns="0" rIns="0" bIns="0" rtlCol="0" anchor="ctr"/>
        <a:lstStyle xmlns:a="http://schemas.openxmlformats.org/drawingml/2006/main"/>
        <a:p xmlns:a="http://schemas.openxmlformats.org/drawingml/2006/main">
          <a:pPr algn="ctr"/>
          <a:r>
            <a:rPr lang="sk-SK" sz="1400" b="1">
              <a:solidFill>
                <a:srgbClr val="0070C0"/>
              </a:solidFill>
            </a:rPr>
            <a:t>Skôr dobrá</a:t>
          </a:r>
        </a:p>
      </cdr:txBody>
    </cdr:sp>
  </cdr:relSizeAnchor>
  <cdr:relSizeAnchor xmlns:cdr="http://schemas.openxmlformats.org/drawingml/2006/chartDrawing">
    <cdr:from>
      <cdr:x>0.32905</cdr:x>
      <cdr:y>0.79382</cdr:y>
    </cdr:from>
    <cdr:to>
      <cdr:x>0.55762</cdr:x>
      <cdr:y>0.83908</cdr:y>
    </cdr:to>
    <cdr:sp macro="" textlink="">
      <cdr:nvSpPr>
        <cdr:cNvPr id="11" name="BlokTextu 1"/>
        <cdr:cNvSpPr txBox="1"/>
      </cdr:nvSpPr>
      <cdr:spPr>
        <a:xfrm xmlns:a="http://schemas.openxmlformats.org/drawingml/2006/main">
          <a:off x="2193925" y="3508375"/>
          <a:ext cx="1524000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sk-SK" sz="1400" b="1">
              <a:solidFill>
                <a:srgbClr val="FF0000"/>
              </a:solidFill>
            </a:rPr>
            <a:t>Skôr zlá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0.51961</cdr:x>
      <cdr:y>0.12807</cdr:y>
    </cdr:from>
    <cdr:to>
      <cdr:x>0.52055</cdr:x>
      <cdr:y>0.82925</cdr:y>
    </cdr:to>
    <cdr:cxnSp macro="">
      <cdr:nvCxnSpPr>
        <cdr:cNvPr id="2" name="Rovná spojnica 1"/>
        <cdr:cNvCxnSpPr/>
      </cdr:nvCxnSpPr>
      <cdr:spPr>
        <a:xfrm xmlns:a="http://schemas.openxmlformats.org/drawingml/2006/main" flipH="1" flipV="1">
          <a:off x="3028950" y="447675"/>
          <a:ext cx="5498" cy="245109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0.52218</cdr:x>
      <cdr:y>0.13715</cdr:y>
    </cdr:from>
    <cdr:to>
      <cdr:x>0.88682</cdr:x>
      <cdr:y>0.23524</cdr:y>
    </cdr:to>
    <cdr:sp macro="" textlink="">
      <cdr:nvSpPr>
        <cdr:cNvPr id="3" name="BlokTextu 1"/>
        <cdr:cNvSpPr txBox="1"/>
      </cdr:nvSpPr>
      <cdr:spPr>
        <a:xfrm xmlns:a="http://schemas.openxmlformats.org/drawingml/2006/main">
          <a:off x="3043954" y="479427"/>
          <a:ext cx="2125596" cy="34289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 b="1">
              <a:solidFill>
                <a:schemeClr val="accent1"/>
              </a:solidFill>
            </a:rPr>
            <a:t>Celoštátny zisk</a:t>
          </a:r>
          <a:r>
            <a:rPr lang="sk-SK" sz="1100" b="1" baseline="0">
              <a:solidFill>
                <a:schemeClr val="accent1"/>
              </a:solidFill>
            </a:rPr>
            <a:t> </a:t>
          </a:r>
          <a:r>
            <a:rPr lang="sk-SK" sz="1100" b="1">
              <a:solidFill>
                <a:schemeClr val="accent1"/>
              </a:solidFill>
            </a:rPr>
            <a:t>ĽSNS = 8,04 % </a:t>
          </a:r>
          <a:endParaRPr lang="en-US" sz="1100" b="1">
            <a:solidFill>
              <a:schemeClr val="accent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0.51037</cdr:x>
      <cdr:y>0.13352</cdr:y>
    </cdr:from>
    <cdr:to>
      <cdr:x>0.51196</cdr:x>
      <cdr:y>0.83651</cdr:y>
    </cdr:to>
    <cdr:cxnSp macro="">
      <cdr:nvCxnSpPr>
        <cdr:cNvPr id="3" name="Rovná spojnica 2"/>
        <cdr:cNvCxnSpPr/>
      </cdr:nvCxnSpPr>
      <cdr:spPr>
        <a:xfrm xmlns:a="http://schemas.openxmlformats.org/drawingml/2006/main" flipH="1" flipV="1">
          <a:off x="3048001" y="466728"/>
          <a:ext cx="9524" cy="245744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0.18663</cdr:x>
      <cdr:y>0.14714</cdr:y>
    </cdr:from>
    <cdr:to>
      <cdr:x>0.55329</cdr:x>
      <cdr:y>0.24523</cdr:y>
    </cdr:to>
    <cdr:sp macro="" textlink="">
      <cdr:nvSpPr>
        <cdr:cNvPr id="6" name="BlokTextu 5"/>
        <cdr:cNvSpPr txBox="1"/>
      </cdr:nvSpPr>
      <cdr:spPr>
        <a:xfrm xmlns:a="http://schemas.openxmlformats.org/drawingml/2006/main">
          <a:off x="1114577" y="514350"/>
          <a:ext cx="2189758" cy="3428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100" b="1">
              <a:solidFill>
                <a:schemeClr val="accent1"/>
              </a:solidFill>
            </a:rPr>
            <a:t>Celoštátny zisk</a:t>
          </a:r>
          <a:r>
            <a:rPr lang="sk-SK" sz="1100" b="1" baseline="0">
              <a:solidFill>
                <a:schemeClr val="accent1"/>
              </a:solidFill>
            </a:rPr>
            <a:t> </a:t>
          </a:r>
          <a:r>
            <a:rPr lang="sk-SK" sz="1100" b="1">
              <a:solidFill>
                <a:schemeClr val="accent1"/>
              </a:solidFill>
            </a:rPr>
            <a:t>ĽSNS = 8,04 % </a:t>
          </a:r>
          <a:endParaRPr lang="en-US" sz="1100" b="1">
            <a:solidFill>
              <a:schemeClr val="accent1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0.64792</cdr:x>
      <cdr:y>0.92361</cdr:y>
    </cdr:from>
    <cdr:to>
      <cdr:x>0.975</cdr:x>
      <cdr:y>1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2962275" y="2533650"/>
          <a:ext cx="1495425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GB" sz="110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291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82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140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43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018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91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12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66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04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636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3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780ED-0D3B-4C00-8035-718A1E29AB7A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FA892-8AF9-42F9-9B49-7A3CABB50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353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dobiehanie.ineko.sk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ktuality.sk/clanok/304076/aka-bude-populacia-slovenska-o-30-rokov-slobodna-bezdetna-a-stara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siba.sk/admin/fckeditor/editor/userfiles/file/Dokumenty/Sprava_z_vyskumu_2.pdf" TargetMode="External"/><Relationship Id="rId2" Type="http://schemas.openxmlformats.org/officeDocument/2006/relationships/hyperlink" Target="http://www.ineko.sk/projekty/sprava-o-stave-a-vyvoji-demokracie-na-slovensku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dennikn.sk/892216/prieskum-mladi-sa-citia-vyluceni-neveria-politikom-tretina-chce-odist-do-zahranicia/?ref=mp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b="1" smtClean="0"/>
              <a:t>Význam demokracie a EÚ pre kvalitu života</a:t>
            </a:r>
            <a:endParaRPr lang="en-US" b="1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077072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sk-SK" smtClean="0">
                <a:solidFill>
                  <a:schemeClr val="tx1"/>
                </a:solidFill>
              </a:rPr>
              <a:t>Peter </a:t>
            </a:r>
            <a:r>
              <a:rPr lang="sk-SK" err="1" smtClean="0">
                <a:solidFill>
                  <a:schemeClr val="tx1"/>
                </a:solidFill>
              </a:rPr>
              <a:t>Goliaš</a:t>
            </a:r>
            <a:endParaRPr lang="sk-SK" smtClean="0">
              <a:solidFill>
                <a:schemeClr val="tx1"/>
              </a:solidFill>
            </a:endParaRPr>
          </a:p>
          <a:p>
            <a:pPr algn="r"/>
            <a:r>
              <a:rPr lang="sk-SK">
                <a:solidFill>
                  <a:schemeClr val="tx1"/>
                </a:solidFill>
              </a:rPr>
              <a:t>r</a:t>
            </a:r>
            <a:r>
              <a:rPr lang="sk-SK" smtClean="0">
                <a:solidFill>
                  <a:schemeClr val="tx1"/>
                </a:solidFill>
              </a:rPr>
              <a:t>iaditeľ INEKO</a:t>
            </a:r>
          </a:p>
          <a:p>
            <a:pPr algn="r"/>
            <a:r>
              <a:rPr lang="sk-SK" smtClean="0">
                <a:solidFill>
                  <a:schemeClr val="tx1"/>
                </a:solidFill>
              </a:rPr>
              <a:t>Osnova prednášok na stredných školách vykonaných v období 2017 a 2018</a:t>
            </a:r>
          </a:p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95435"/>
            <a:ext cx="2283889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75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reenshots.firefoxusercontent.com/images/95f5a58a-fe44-45f0-8631-cd0d61a9ace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734325" cy="424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Protikorupčné pochody</a:t>
            </a:r>
            <a:endParaRPr lang="en-US" b="1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653136"/>
            <a:ext cx="3024336" cy="2083432"/>
          </a:xfrm>
          <a:prstGeom prst="rect">
            <a:avLst/>
          </a:prstGeom>
        </p:spPr>
      </p:pic>
      <p:pic>
        <p:nvPicPr>
          <p:cNvPr id="2" name="Picture 2" descr="https://lh3.googleusercontent.com/os3Q3C7dC4bYYUZAvk8XZ9jCtFzoNllQfeXz61C1m5X5DVjWHdWbPBnGIk8cAWwOnfTD2KTKCEVbGQlEHagjzAAB8wwHbjgIW796bg_GSUYQYzn0gY64C6HWkpMwT5OI0z_UYqO3vteu3Y12xyKQdRcs9ebCKzcy38sw7SZPbId0mbv6-fLhwPEksLh6lz0-TY4FbZtuLAejNW1LG6diTlgZwdhhnhfCCttq_hJdR369iKni2fATSKSeGlnHhdNyHSCO2F2UI58Eouine6YOIIKTgcZ822mGwWNe6Y2dO_OaA8OL-xsqdBnVjA05QiQiPV48G4taTBxPZcY5H0ler_1PrCpr0nfs0B6L9a9bhCxrCS5MGkPsI34xa4wxs-fa_4iNJHMOvQHP31fHHMafmkJzmecc2E257HTMG2q76ETBs_uVbveu7nQekHGGQyWLezO3tyIrsmgyJ_u69LAZXQgd0RfZb3uYgfmVbic2ka1E3wOYvlThtqSFkc9HYdm6uLm8Qtj1PVrdNItNPQeHxyUKymvtzTndlt5X_-K6t8n-BLFrwHXUOR99bHgMswikhxaJZGmbvvRwNC7lB6fP57pAfvtjyhVlTj5wAq3h9g=w1263-h947-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3135"/>
            <a:ext cx="2746843" cy="205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lokTextu 5"/>
          <p:cNvSpPr txBox="1"/>
          <p:nvPr/>
        </p:nvSpPr>
        <p:spPr>
          <a:xfrm>
            <a:off x="4323940" y="5878530"/>
            <a:ext cx="1616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Denník N, INEKO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50438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Demonštrácie v Poľsku</a:t>
            </a:r>
            <a:endParaRPr lang="en-US" b="1"/>
          </a:p>
        </p:txBody>
      </p:sp>
      <p:pic>
        <p:nvPicPr>
          <p:cNvPr id="3074" name="Picture 2" descr="https://screenshots.firefoxusercontent.com/images/2cf0824a-5347-49c1-9cb5-48dcf40f074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7336164" cy="493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7153922" y="6375808"/>
            <a:ext cx="11538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Denník N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86006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Reakcia EÚ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smtClean="0"/>
              <a:t>Január 2016: spustenie dialógu o dodržiavaní práva (reakcia na zmeny na Ústavnom súde a vo verejnoprávnych médiách)</a:t>
            </a:r>
          </a:p>
          <a:p>
            <a:r>
              <a:rPr lang="sk-SK"/>
              <a:t>J</a:t>
            </a:r>
            <a:r>
              <a:rPr lang="sk-SK" smtClean="0"/>
              <a:t>úl 2017: List vyjadrujúci znepokojenie nad zákonom o súdoch</a:t>
            </a:r>
          </a:p>
          <a:p>
            <a:r>
              <a:rPr lang="sk-SK" smtClean="0"/>
              <a:t>September 2017: Požiadavka na nápravu</a:t>
            </a:r>
          </a:p>
          <a:p>
            <a:r>
              <a:rPr lang="sk-SK" smtClean="0"/>
              <a:t>November </a:t>
            </a:r>
            <a:r>
              <a:rPr lang="sk-SK" smtClean="0"/>
              <a:t>– December 2017</a:t>
            </a:r>
            <a:r>
              <a:rPr lang="sk-SK" smtClean="0"/>
              <a:t>: Európsky parlament </a:t>
            </a:r>
            <a:r>
              <a:rPr lang="sk-SK" smtClean="0"/>
              <a:t>a neskôr aj EK požiadali spustiť Článok </a:t>
            </a:r>
            <a:r>
              <a:rPr lang="sk-SK" smtClean="0"/>
              <a:t>7 Zmluvy o EÚ</a:t>
            </a:r>
          </a:p>
          <a:p>
            <a:r>
              <a:rPr lang="sk-SK" smtClean="0"/>
              <a:t>EK obžalovala Poľsko </a:t>
            </a:r>
            <a:r>
              <a:rPr lang="sk-SK" smtClean="0"/>
              <a:t>na Súdnom dvore EÚ</a:t>
            </a:r>
          </a:p>
          <a:p>
            <a:r>
              <a:rPr lang="sk-SK" smtClean="0"/>
              <a:t>Hrozba pozastavenia hlasovacích práv v Rade EÚ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14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Železný zákon oligarchie</a:t>
            </a:r>
            <a:endParaRPr lang="en-US" b="1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148681"/>
            <a:ext cx="25717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2771800" y="5721320"/>
            <a:ext cx="3708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1911: nemecký filozof </a:t>
            </a:r>
            <a:r>
              <a:rPr lang="sk-SK" err="1" smtClean="0"/>
              <a:t>Robert</a:t>
            </a:r>
            <a:r>
              <a:rPr lang="sk-SK" smtClean="0"/>
              <a:t> </a:t>
            </a:r>
            <a:r>
              <a:rPr lang="sk-SK" err="1" smtClean="0"/>
              <a:t>Michels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64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y Nations Fail 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764704"/>
            <a:ext cx="3352800" cy="530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52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5566806" cy="385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4359424" cy="435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Inštitúcie a hodnoty</a:t>
            </a:r>
            <a:endParaRPr lang="en-US" b="1"/>
          </a:p>
        </p:txBody>
      </p:sp>
      <p:pic>
        <p:nvPicPr>
          <p:cNvPr id="8200" name="Picture 8" descr="Image result for sr zástav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64797"/>
            <a:ext cx="1737015" cy="1158010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eu fla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64797"/>
            <a:ext cx="1767334" cy="117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1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Demokracia </a:t>
            </a:r>
            <a:r>
              <a:rPr lang="sk-SK" b="1" err="1" smtClean="0"/>
              <a:t>vs</a:t>
            </a:r>
            <a:r>
              <a:rPr lang="sk-SK" b="1" smtClean="0"/>
              <a:t> diktatúra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k-SK" smtClean="0"/>
              <a:t>„</a:t>
            </a:r>
            <a:r>
              <a:rPr lang="sk-SK" i="1" smtClean="0"/>
              <a:t>Demokracia je komplikovaný, finančne náročný, únavný a čas zožierajúci proces, ktorého výsledkom je dobré riešenie. Totalita, naopak, je jednoduchý, lacný, rýchly proces, ale výsledok je zlé riešenie, na ktoré ľudia doplatia. A často veľmi tragicky.“</a:t>
            </a:r>
          </a:p>
          <a:p>
            <a:pPr marL="0" indent="0">
              <a:buNone/>
            </a:pPr>
            <a:endParaRPr lang="sk-SK" i="1"/>
          </a:p>
          <a:p>
            <a:pPr marL="0" indent="0" algn="r">
              <a:buNone/>
            </a:pPr>
            <a:r>
              <a:rPr lang="sk-SK" smtClean="0"/>
              <a:t>Elena Pätoprstá, protikorupčná aktivistka, Okrúhly stôl INEKO o demokracii, 11.11.2016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40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1199084"/>
              </p:ext>
            </p:extLst>
          </p:nvPr>
        </p:nvGraphicFramePr>
        <p:xfrm>
          <a:off x="611560" y="404664"/>
          <a:ext cx="8064896" cy="59046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5292080" y="6381328"/>
            <a:ext cx="33824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smtClean="0"/>
              <a:t>Zdroj: INEKO na základe dát IMF, WHO a EIU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97696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Kedy dobehneme západ?</a:t>
            </a:r>
            <a:endParaRPr lang="en-US" b="1"/>
          </a:p>
        </p:txBody>
      </p:sp>
      <p:pic>
        <p:nvPicPr>
          <p:cNvPr id="6146" name="Picture 2" descr="https://screenshots.firefoxusercontent.com/images/9d135bc3-f1a4-4305-843e-40dc2ee922b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8804489" cy="316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95536" y="5229200"/>
            <a:ext cx="3431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</a:t>
            </a:r>
            <a:r>
              <a:rPr lang="sk-SK" smtClean="0">
                <a:hlinkClick r:id="rId3"/>
              </a:rPr>
              <a:t>http://dobiehanie.ineko.sk/</a:t>
            </a:r>
            <a:r>
              <a:rPr lang="sk-SK" smtClean="0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7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Vývoj strednej dĺžky života</a:t>
            </a:r>
            <a:endParaRPr lang="en-US" b="1"/>
          </a:p>
        </p:txBody>
      </p:sp>
      <p:pic>
        <p:nvPicPr>
          <p:cNvPr id="7172" name="Picture 4" descr="Stredná d&amp;lacute;&amp;zcaron;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2776"/>
            <a:ext cx="6838950" cy="48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395536" y="6214013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mtClean="0"/>
              <a:t>Zdroj: </a:t>
            </a:r>
            <a:r>
              <a:rPr lang="en-US" smtClean="0">
                <a:hlinkClick r:id="rId3"/>
              </a:rPr>
              <a:t>https://www.aktuality.sk/clanok/304076/aka-bude-populacia-slovenska-o-30-rokov-slobodna-bezdetna-a-stara/</a:t>
            </a:r>
            <a:r>
              <a:rPr lang="sk-SK" smtClean="0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74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450525165"/>
              </p:ext>
            </p:extLst>
          </p:nvPr>
        </p:nvGraphicFramePr>
        <p:xfrm>
          <a:off x="827584" y="620688"/>
          <a:ext cx="7632848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963513" y="6309320"/>
            <a:ext cx="1256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smtClean="0"/>
              <a:t>Zdroj: </a:t>
            </a:r>
            <a:r>
              <a:rPr lang="sk-SK" sz="1400" err="1" smtClean="0"/>
              <a:t>Eurostat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705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Demokracia okolo nás</a:t>
            </a:r>
            <a:endParaRPr lang="en-US" b="1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1047880484"/>
              </p:ext>
            </p:extLst>
          </p:nvPr>
        </p:nvGraphicFramePr>
        <p:xfrm>
          <a:off x="611560" y="1484784"/>
          <a:ext cx="798903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7092280" y="5949280"/>
            <a:ext cx="13545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INEKO, 2016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95457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03390"/>
              </p:ext>
            </p:extLst>
          </p:nvPr>
        </p:nvGraphicFramePr>
        <p:xfrm>
          <a:off x="839745" y="2132856"/>
          <a:ext cx="7476671" cy="1577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71989"/>
                <a:gridCol w="2160240"/>
                <a:gridCol w="2144442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verejnej mienky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medzi osobnosťami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dobrá až výborná 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25 %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Ani dobrá ani zlá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25 %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zlá až mizerná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40 %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50 %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680118"/>
              </p:ext>
            </p:extLst>
          </p:nvPr>
        </p:nvGraphicFramePr>
        <p:xfrm>
          <a:off x="826580" y="4306891"/>
          <a:ext cx="7476672" cy="1577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56193"/>
                <a:gridCol w="2160240"/>
                <a:gridCol w="2160239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verejnej mienky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medzi osobnosťami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sa zlepšila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18 %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Ani sa nezlepšila ani nezhoršila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sa zhoršila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43 %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71 %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9745" y="447056"/>
            <a:ext cx="396223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sk-SK" altLang="en-US" sz="2400" b="1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sk-SK" altLang="en-US" sz="24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sk-SK" altLang="en-US" sz="2400" b="1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sk-SK" altLang="en-US" sz="2400" b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Názory </a:t>
            </a:r>
            <a:r>
              <a:rPr lang="sk-SK" altLang="en-US" sz="2400" b="1">
                <a:latin typeface="Calibri" pitchFamily="34" charset="0"/>
                <a:ea typeface="Calibri" pitchFamily="34" charset="0"/>
                <a:cs typeface="Times New Roman" pitchFamily="18" charset="0"/>
              </a:rPr>
              <a:t>na kvalitu demokracie</a:t>
            </a:r>
            <a:endParaRPr lang="en-US" altLang="en-US" sz="24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827583" y="3475894"/>
            <a:ext cx="77345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endParaRPr kumimoji="0" lang="sk-SK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/>
            <a:r>
              <a:rPr kumimoji="0" lang="sk-SK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Názory na zmenu kvality demokracie za posledných 5 rokov</a:t>
            </a:r>
            <a:endParaRPr kumimoji="0" lang="en-US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k-SK" b="1" smtClean="0"/>
              <a:t>Demokracia na Slovensku</a:t>
            </a:r>
            <a:endParaRPr lang="en-US" b="1"/>
          </a:p>
        </p:txBody>
      </p:sp>
      <p:sp>
        <p:nvSpPr>
          <p:cNvPr id="2" name="BlokTextu 1"/>
          <p:cNvSpPr txBox="1"/>
          <p:nvPr/>
        </p:nvSpPr>
        <p:spPr>
          <a:xfrm>
            <a:off x="839745" y="6003934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1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1991349338"/>
              </p:ext>
            </p:extLst>
          </p:nvPr>
        </p:nvGraphicFramePr>
        <p:xfrm>
          <a:off x="899592" y="485775"/>
          <a:ext cx="7488832" cy="5886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39744" y="6373266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65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870094666"/>
              </p:ext>
            </p:extLst>
          </p:nvPr>
        </p:nvGraphicFramePr>
        <p:xfrm>
          <a:off x="755576" y="836712"/>
          <a:ext cx="7776864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971600" y="6237312"/>
            <a:ext cx="1317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ŠÚ SR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4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smtClean="0"/>
              <a:t>Príčiny podľa volebných preferencií</a:t>
            </a:r>
            <a:endParaRPr lang="en-US" b="1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448285"/>
              </p:ext>
            </p:extLst>
          </p:nvPr>
        </p:nvGraphicFramePr>
        <p:xfrm>
          <a:off x="539552" y="1268760"/>
          <a:ext cx="8208912" cy="4880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59"/>
                <a:gridCol w="2664296"/>
                <a:gridCol w="2304257"/>
              </a:tblGrid>
              <a:tr h="370840"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Nadpriemerný súhlas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Podpriemerný</a:t>
                      </a:r>
                      <a:r>
                        <a:rPr lang="sk-SK" sz="1300" baseline="0" smtClean="0">
                          <a:effectLst/>
                        </a:rPr>
                        <a:t> </a:t>
                      </a:r>
                      <a:r>
                        <a:rPr lang="sk-SK" sz="1300" smtClean="0">
                          <a:effectLst/>
                        </a:rPr>
                        <a:t>súhlas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77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Politici nepracujú vo verejnom záujme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KDH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197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Netrestanie nehospodárneho nakladania s majetkom štátu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92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Nerovnosť pred zákonom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nerozhodnutí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Nespravodlivé majetkové rozdiely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r>
                        <a:rPr lang="sk-SK" sz="1300" smtClean="0">
                          <a:effectLst/>
                        </a:rPr>
                        <a:t>, </a:t>
                      </a: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Nerozhodnutí, 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6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Nekvalitné verejné služby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OĽANO-NOVA, </a:t>
                      </a: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28992">
                <a:tc>
                  <a:txBody>
                    <a:bodyPr/>
                    <a:lstStyle/>
                    <a:p>
                      <a:r>
                        <a:rPr lang="sk-SK" sz="1300" smtClean="0">
                          <a:effectLst/>
                        </a:rPr>
                        <a:t>Regulačné a kontrolné orgány nebránia zneužívaniu moci</a:t>
                      </a:r>
                      <a:endParaRPr lang="en-US" sz="1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013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Sociálny systém sa zneužíva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OĽANO-NOVA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Zákony sú nekvalitné a často sa menia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KDH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V spoločnosti sa rozširuje chudoba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SME Rodina- Boris Kollár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SMER-SD, SNS, MOST-HÍD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Slušní ľudia sa neangažujú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OĽANO-NOVA, </a:t>
                      </a: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19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Strata suverenity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Slovensko, </a:t>
                      </a: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Nedodržujú sa ľudské a menšinové práva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err="1" smtClean="0">
                          <a:effectLst/>
                        </a:rPr>
                        <a:t>Nevoliči</a:t>
                      </a:r>
                      <a:r>
                        <a:rPr lang="sk-SK" sz="1300" smtClean="0">
                          <a:effectLst/>
                        </a:rPr>
                        <a:t>, nerozhodnutí, </a:t>
                      </a:r>
                      <a:r>
                        <a:rPr lang="sk-SK" sz="1300" err="1" smtClean="0">
                          <a:effectLst/>
                        </a:rPr>
                        <a:t>ĽS-Naše</a:t>
                      </a:r>
                      <a:r>
                        <a:rPr lang="sk-SK" sz="1300" smtClean="0">
                          <a:effectLst/>
                        </a:rPr>
                        <a:t> Slovensko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smtClean="0">
                          <a:effectLst/>
                        </a:rPr>
                        <a:t>SMER-SD</a:t>
                      </a:r>
                      <a:endParaRPr lang="en-US" sz="13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755576" y="6188600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79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Vzťah s kvalitou života (v %)</a:t>
            </a:r>
            <a:endParaRPr lang="en-US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3307009"/>
              </p:ext>
            </p:extLst>
          </p:nvPr>
        </p:nvGraphicFramePr>
        <p:xfrm>
          <a:off x="827584" y="2060848"/>
          <a:ext cx="76328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467544" y="1556792"/>
            <a:ext cx="8386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Do </a:t>
            </a:r>
            <a:r>
              <a:rPr lang="en-US" err="1"/>
              <a:t>akej</a:t>
            </a:r>
            <a:r>
              <a:rPr lang="en-US"/>
              <a:t> </a:t>
            </a:r>
            <a:r>
              <a:rPr lang="en-US" err="1"/>
              <a:t>miery</a:t>
            </a:r>
            <a:r>
              <a:rPr lang="en-US"/>
              <a:t> </a:t>
            </a:r>
            <a:r>
              <a:rPr lang="en-US" err="1"/>
              <a:t>podľa</a:t>
            </a:r>
            <a:r>
              <a:rPr lang="en-US"/>
              <a:t> </a:t>
            </a:r>
            <a:r>
              <a:rPr lang="en-US" err="1"/>
              <a:t>Vás</a:t>
            </a:r>
            <a:r>
              <a:rPr lang="en-US"/>
              <a:t> </a:t>
            </a:r>
            <a:r>
              <a:rPr lang="en-US" err="1"/>
              <a:t>kvalita</a:t>
            </a:r>
            <a:r>
              <a:rPr lang="en-US"/>
              <a:t> </a:t>
            </a:r>
            <a:r>
              <a:rPr lang="en-US" err="1"/>
              <a:t>demokracie</a:t>
            </a:r>
            <a:r>
              <a:rPr lang="en-US"/>
              <a:t> </a:t>
            </a:r>
            <a:r>
              <a:rPr lang="en-US" err="1"/>
              <a:t>ovplyvňuje</a:t>
            </a:r>
            <a:r>
              <a:rPr lang="en-US"/>
              <a:t> </a:t>
            </a:r>
            <a:r>
              <a:rPr lang="en-US" err="1"/>
              <a:t>kvalitu</a:t>
            </a:r>
            <a:r>
              <a:rPr lang="en-US"/>
              <a:t> </a:t>
            </a:r>
            <a:r>
              <a:rPr lang="en-US" err="1"/>
              <a:t>života</a:t>
            </a:r>
            <a:r>
              <a:rPr lang="en-US"/>
              <a:t> </a:t>
            </a:r>
            <a:r>
              <a:rPr lang="en-US" err="1"/>
              <a:t>ľudí</a:t>
            </a:r>
            <a:r>
              <a:rPr lang="en-US"/>
              <a:t> </a:t>
            </a:r>
            <a:r>
              <a:rPr lang="en-US" err="1"/>
              <a:t>na</a:t>
            </a:r>
            <a:r>
              <a:rPr lang="en-US"/>
              <a:t> </a:t>
            </a:r>
            <a:r>
              <a:rPr lang="en-US" err="1"/>
              <a:t>Slovensku</a:t>
            </a:r>
            <a:r>
              <a:rPr lang="en-US"/>
              <a:t>?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467544" y="6237312"/>
            <a:ext cx="4328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Vplývajúce faktory: vzdelanie, región, príjem</a:t>
            </a:r>
            <a:endParaRPr lang="en-US"/>
          </a:p>
        </p:txBody>
      </p:sp>
      <p:sp>
        <p:nvSpPr>
          <p:cNvPr id="8" name="BlokTextu 7"/>
          <p:cNvSpPr txBox="1"/>
          <p:nvPr/>
        </p:nvSpPr>
        <p:spPr>
          <a:xfrm>
            <a:off x="6516216" y="6231733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28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642143065"/>
              </p:ext>
            </p:extLst>
          </p:nvPr>
        </p:nvGraphicFramePr>
        <p:xfrm>
          <a:off x="611560" y="764704"/>
          <a:ext cx="792088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39745" y="6003934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84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138476681"/>
              </p:ext>
            </p:extLst>
          </p:nvPr>
        </p:nvGraphicFramePr>
        <p:xfrm>
          <a:off x="611560" y="836712"/>
          <a:ext cx="792088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39745" y="6003934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22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78984264"/>
              </p:ext>
            </p:extLst>
          </p:nvPr>
        </p:nvGraphicFramePr>
        <p:xfrm>
          <a:off x="467544" y="776287"/>
          <a:ext cx="8352928" cy="5305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6093296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INEKO,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85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C:\Users\Michal\OneDrive for Business\Projekty\Kvalita demokracie na Slovensku\Politické strany\IVO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7638"/>
            <a:ext cx="7632848" cy="48196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smtClean="0"/>
              <a:t>Ako volili mladí?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971600" y="6078939"/>
            <a:ext cx="3659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/>
              <a:t>Zdroj: Agentúra </a:t>
            </a:r>
            <a:r>
              <a:rPr lang="sk-SK" err="1"/>
              <a:t>Focus</a:t>
            </a:r>
            <a:r>
              <a:rPr lang="sk-SK"/>
              <a:t>, </a:t>
            </a:r>
            <a:r>
              <a:rPr lang="sk-SK" err="1"/>
              <a:t>Exit</a:t>
            </a:r>
            <a:r>
              <a:rPr lang="sk-SK"/>
              <a:t> </a:t>
            </a:r>
            <a:r>
              <a:rPr lang="sk-SK" err="1"/>
              <a:t>poll</a:t>
            </a:r>
            <a:r>
              <a:rPr lang="sk-SK"/>
              <a:t>, 2016</a:t>
            </a:r>
            <a:endParaRPr lang="en-US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3860147"/>
              </p:ext>
            </p:extLst>
          </p:nvPr>
        </p:nvGraphicFramePr>
        <p:xfrm>
          <a:off x="611560" y="692696"/>
          <a:ext cx="8064896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6292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46426"/>
            <a:ext cx="8814842" cy="410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611560" y="1600095"/>
            <a:ext cx="58710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mtClean="0"/>
              <a:t>Prieskum vo V4 medzi ľuďmi vo veku 15 až 24 rokov, 2017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mtClean="0"/>
              <a:t>Vyše 700 respondentov v každej krajine</a:t>
            </a:r>
            <a:endParaRPr lang="en-US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smtClean="0"/>
              <a:t>Prieskum Rady mládeže Slovenska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195491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69798" cy="6281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156176" y="6213024"/>
            <a:ext cx="24593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Štátna školská inšpekcia, 2017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37087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8712968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 1"/>
          <p:cNvSpPr/>
          <p:nvPr/>
        </p:nvSpPr>
        <p:spPr>
          <a:xfrm>
            <a:off x="323528" y="1484784"/>
            <a:ext cx="244827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ál 3"/>
          <p:cNvSpPr/>
          <p:nvPr/>
        </p:nvSpPr>
        <p:spPr>
          <a:xfrm>
            <a:off x="8100392" y="1628799"/>
            <a:ext cx="504056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ál 4"/>
          <p:cNvSpPr/>
          <p:nvPr/>
        </p:nvSpPr>
        <p:spPr>
          <a:xfrm>
            <a:off x="323528" y="4797152"/>
            <a:ext cx="2448272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ál 5"/>
          <p:cNvSpPr/>
          <p:nvPr/>
        </p:nvSpPr>
        <p:spPr>
          <a:xfrm>
            <a:off x="8059310" y="5049179"/>
            <a:ext cx="504056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lokTextu 6"/>
          <p:cNvSpPr txBox="1"/>
          <p:nvPr/>
        </p:nvSpPr>
        <p:spPr>
          <a:xfrm>
            <a:off x="6228184" y="6530860"/>
            <a:ext cx="24593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Štátna školská inšpekcia, 2017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71064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3999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/>
          <p:cNvSpPr/>
          <p:nvPr/>
        </p:nvSpPr>
        <p:spPr>
          <a:xfrm>
            <a:off x="336417" y="2492896"/>
            <a:ext cx="2448272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ál 3"/>
          <p:cNvSpPr/>
          <p:nvPr/>
        </p:nvSpPr>
        <p:spPr>
          <a:xfrm>
            <a:off x="8388424" y="2726034"/>
            <a:ext cx="504056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6156176" y="6213024"/>
            <a:ext cx="24593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Štátna školská inšpekcia, 2017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16195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829336" cy="62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/>
          <p:cNvSpPr/>
          <p:nvPr/>
        </p:nvSpPr>
        <p:spPr>
          <a:xfrm>
            <a:off x="683568" y="1916832"/>
            <a:ext cx="244827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ál 3"/>
          <p:cNvSpPr/>
          <p:nvPr/>
        </p:nvSpPr>
        <p:spPr>
          <a:xfrm>
            <a:off x="3131840" y="1988839"/>
            <a:ext cx="432048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ál 4"/>
          <p:cNvSpPr/>
          <p:nvPr/>
        </p:nvSpPr>
        <p:spPr>
          <a:xfrm>
            <a:off x="971600" y="1268760"/>
            <a:ext cx="22322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ál 5"/>
          <p:cNvSpPr/>
          <p:nvPr/>
        </p:nvSpPr>
        <p:spPr>
          <a:xfrm>
            <a:off x="8244408" y="1304763"/>
            <a:ext cx="432048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lokTextu 6"/>
          <p:cNvSpPr txBox="1"/>
          <p:nvPr/>
        </p:nvSpPr>
        <p:spPr>
          <a:xfrm>
            <a:off x="6246643" y="6490023"/>
            <a:ext cx="24593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smtClean="0"/>
              <a:t>Zdroj: Štátna školská inšpekcia, 2017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24743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Top okamžité riešenia</a:t>
            </a:r>
            <a:endParaRPr lang="en-US" b="1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081348"/>
              </p:ext>
            </p:extLst>
          </p:nvPr>
        </p:nvGraphicFramePr>
        <p:xfrm>
          <a:off x="611560" y="1412776"/>
          <a:ext cx="8064896" cy="4416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24736"/>
                <a:gridCol w="1440160"/>
              </a:tblGrid>
              <a:tr h="1331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Vážený priemer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  <a:tr h="1331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Dôveryhodné vyšetrenie kauzy </a:t>
                      </a:r>
                      <a:r>
                        <a:rPr lang="sk-SK" sz="2800" b="0" err="1">
                          <a:effectLst/>
                        </a:rPr>
                        <a:t>Bašternák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1,52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  <a:tr h="443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Monitoring a hodnotenie efektívnosti projektov a tendrov v rezortoch, kde sa rozdeľujú najväčšie verejné zákazky (napr. v doprave, zdravotníctve, IT a pod.)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2,00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  <a:tr h="199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Zverejňovanie podrobných </a:t>
                      </a:r>
                      <a:r>
                        <a:rPr lang="sk-SK" sz="2800" b="0" err="1" smtClean="0">
                          <a:effectLst/>
                        </a:rPr>
                        <a:t>majetk</a:t>
                      </a:r>
                      <a:r>
                        <a:rPr lang="sk-SK" sz="2800" b="0" smtClean="0">
                          <a:effectLst/>
                        </a:rPr>
                        <a:t>. </a:t>
                      </a:r>
                      <a:r>
                        <a:rPr lang="sk-SK" sz="2800" b="0">
                          <a:effectLst/>
                        </a:rPr>
                        <a:t>priznaní politikov a vysokých </a:t>
                      </a:r>
                      <a:r>
                        <a:rPr lang="sk-SK" sz="2800" b="0" smtClean="0">
                          <a:effectLst/>
                        </a:rPr>
                        <a:t>št. </a:t>
                      </a:r>
                      <a:r>
                        <a:rPr lang="sk-SK" sz="2800" b="0">
                          <a:effectLst/>
                        </a:rPr>
                        <a:t>funkcionárov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2,50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</a:tbl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611560" y="5836622"/>
            <a:ext cx="7550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Dotazníkový </a:t>
            </a:r>
            <a:r>
              <a:rPr lang="sk-SK"/>
              <a:t>prieskum </a:t>
            </a:r>
            <a:r>
              <a:rPr lang="sk-SK" smtClean="0"/>
              <a:t>INEKO medzi </a:t>
            </a:r>
            <a:r>
              <a:rPr lang="sk-SK"/>
              <a:t>81 odborníkmi a </a:t>
            </a:r>
            <a:r>
              <a:rPr lang="sk-SK" smtClean="0"/>
              <a:t>podnikateľmi,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12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Top dlhodobé riešenia</a:t>
            </a:r>
            <a:endParaRPr lang="en-US" b="1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729934"/>
              </p:ext>
            </p:extLst>
          </p:nvPr>
        </p:nvGraphicFramePr>
        <p:xfrm>
          <a:off x="539552" y="1594867"/>
          <a:ext cx="8136903" cy="46748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68752"/>
                <a:gridCol w="1368151"/>
              </a:tblGrid>
              <a:tr h="3771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Vážený priemer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2579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>
                          <a:effectLst/>
                        </a:rPr>
                        <a:t>Deti a študenti by sa na školách mali učiť lepšie kriticky myslieť a rozumieť významu demokracie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>
                          <a:effectLst/>
                        </a:rPr>
                        <a:t>1,52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2514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>
                          <a:effectLst/>
                        </a:rPr>
                        <a:t>Posilnenie nezávislosti a verejnej kontroly polície, prokuratúry a súdov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>
                          <a:effectLst/>
                        </a:rPr>
                        <a:t>1,53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468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>
                          <a:effectLst/>
                        </a:rPr>
                        <a:t>Zvyšovanie kvality verejných služieb napríklad v školstve, zdravotníctve, súdnictve, bezpečnosti, atď. (napr. meraním a zverejňovaním výsledkov, finančnými motiváciami, atď.)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>
                          <a:effectLst/>
                        </a:rPr>
                        <a:t>1,89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468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Príchod demokratických politikov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2,17</a:t>
                      </a:r>
                      <a:endParaRPr lang="en-US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582320" y="6381328"/>
            <a:ext cx="7550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mtClean="0"/>
              <a:t>Zdroj: Dotazníkový </a:t>
            </a:r>
            <a:r>
              <a:rPr lang="sk-SK"/>
              <a:t>prieskum </a:t>
            </a:r>
            <a:r>
              <a:rPr lang="sk-SK" smtClean="0"/>
              <a:t>INEKO medzi </a:t>
            </a:r>
            <a:r>
              <a:rPr lang="sk-SK"/>
              <a:t>81 odborníkmi a </a:t>
            </a:r>
            <a:r>
              <a:rPr lang="sk-SK" smtClean="0"/>
              <a:t>podnikateľmi,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81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smtClean="0"/>
              <a:t>Ďakujem za pozornosť!</a:t>
            </a:r>
            <a:br>
              <a:rPr lang="sk-SK" b="1" smtClean="0"/>
            </a:br>
            <a:r>
              <a:rPr lang="sk-SK" b="1"/>
              <a:t/>
            </a:r>
            <a:br>
              <a:rPr lang="sk-SK" b="1"/>
            </a:br>
            <a:r>
              <a:rPr lang="sk-SK" sz="2200" b="1" smtClean="0"/>
              <a:t>Použité zdroje:</a:t>
            </a:r>
            <a:br>
              <a:rPr lang="sk-SK" sz="2200" b="1" smtClean="0"/>
            </a:br>
            <a:r>
              <a:rPr lang="sk-SK" sz="2200" b="1" smtClean="0"/>
              <a:t/>
            </a:r>
            <a:br>
              <a:rPr lang="sk-SK" sz="2200" b="1" smtClean="0"/>
            </a:br>
            <a:r>
              <a:rPr lang="sk-SK" sz="1300" smtClean="0">
                <a:hlinkClick r:id="rId2"/>
              </a:rPr>
              <a:t>http://www.ineko.sk/projekty/sprava-o-stave-a-vyvoji-demokracie-na-slovensku</a:t>
            </a:r>
            <a:r>
              <a:rPr lang="sk-SK" sz="1300" smtClean="0"/>
              <a:t/>
            </a:r>
            <a:br>
              <a:rPr lang="sk-SK" sz="1300" smtClean="0"/>
            </a:br>
            <a:r>
              <a:rPr lang="sk-SK" sz="1300"/>
              <a:t/>
            </a:r>
            <a:br>
              <a:rPr lang="sk-SK" sz="1300"/>
            </a:br>
            <a:r>
              <a:rPr lang="sk-SK" sz="1300">
                <a:hlinkClick r:id="rId3"/>
              </a:rPr>
              <a:t>https://</a:t>
            </a:r>
            <a:r>
              <a:rPr lang="sk-SK" sz="1300" smtClean="0">
                <a:hlinkClick r:id="rId3"/>
              </a:rPr>
              <a:t>www.ssiba.sk/admin/fckeditor/editor/userfiles/file/Dokumenty/Sprava_z_vyskumu_2.pdf</a:t>
            </a:r>
            <a:r>
              <a:rPr lang="sk-SK" sz="1300" smtClean="0"/>
              <a:t> </a:t>
            </a:r>
            <a:br>
              <a:rPr lang="sk-SK" sz="1300" smtClean="0"/>
            </a:br>
            <a:r>
              <a:rPr lang="sk-SK" sz="1300"/>
              <a:t/>
            </a:r>
            <a:br>
              <a:rPr lang="sk-SK" sz="1300"/>
            </a:br>
            <a:r>
              <a:rPr lang="sk-SK" sz="1300">
                <a:hlinkClick r:id="rId4"/>
              </a:rPr>
              <a:t>https://</a:t>
            </a:r>
            <a:r>
              <a:rPr lang="sk-SK" sz="1300" smtClean="0">
                <a:hlinkClick r:id="rId4"/>
              </a:rPr>
              <a:t>dennikn.sk/892216/prieskum-mladi-sa-citia-vyluceni-neveria-politikom-tretina-chce-odist-do-zahranicia/</a:t>
            </a:r>
            <a:r>
              <a:rPr lang="sk-SK" sz="1300" smtClean="0"/>
              <a:t/>
            </a:r>
            <a:br>
              <a:rPr lang="sk-SK" sz="1300" smtClean="0"/>
            </a:br>
            <a:r>
              <a:rPr lang="sk-SK" sz="1300"/>
              <a:t/>
            </a:r>
            <a:br>
              <a:rPr lang="sk-SK" sz="1300"/>
            </a:br>
            <a:r>
              <a:rPr lang="sk-SK" sz="1300" smtClean="0"/>
              <a:t/>
            </a:r>
            <a:br>
              <a:rPr lang="sk-SK" sz="1300" smtClean="0"/>
            </a:br>
            <a:r>
              <a:rPr lang="sk-SK" sz="2200" b="1" smtClean="0"/>
              <a:t>Finanční </a:t>
            </a:r>
            <a:r>
              <a:rPr lang="sk-SK" sz="2200" b="1" err="1" smtClean="0"/>
              <a:t>donori</a:t>
            </a:r>
            <a:r>
              <a:rPr lang="sk-SK" sz="2200" b="1" smtClean="0"/>
              <a:t>: </a:t>
            </a:r>
            <a:br>
              <a:rPr lang="sk-SK" sz="2200" b="1" smtClean="0"/>
            </a:br>
            <a:r>
              <a:rPr lang="sk-SK" sz="2200" b="1"/>
              <a:t/>
            </a:r>
            <a:br>
              <a:rPr lang="sk-SK" sz="2200" b="1"/>
            </a:br>
            <a:r>
              <a:rPr lang="sk-SK" sz="2200"/>
              <a:t>Zastúpenie Európskej komisie v SR</a:t>
            </a:r>
            <a:br>
              <a:rPr lang="sk-SK" sz="2200"/>
            </a:br>
            <a:r>
              <a:rPr lang="sk-SK" sz="2200" err="1"/>
              <a:t>Konrad</a:t>
            </a:r>
            <a:r>
              <a:rPr lang="sk-SK" sz="2200"/>
              <a:t> </a:t>
            </a:r>
            <a:r>
              <a:rPr lang="sk-SK" sz="2200" err="1"/>
              <a:t>Adenauer</a:t>
            </a:r>
            <a:r>
              <a:rPr lang="sk-SK" sz="2200"/>
              <a:t> </a:t>
            </a:r>
            <a:r>
              <a:rPr lang="sk-SK" sz="2200" err="1"/>
              <a:t>Stiftung</a:t>
            </a:r>
            <a:r>
              <a:rPr lang="sk-SK" sz="2200"/>
              <a:t/>
            </a:r>
            <a:br>
              <a:rPr lang="sk-SK" sz="2200"/>
            </a:br>
            <a:r>
              <a:rPr lang="sk-SK" sz="2200"/>
              <a:t>Center </a:t>
            </a:r>
            <a:r>
              <a:rPr lang="sk-SK" sz="2200" err="1"/>
              <a:t>for</a:t>
            </a:r>
            <a:r>
              <a:rPr lang="sk-SK" sz="2200"/>
              <a:t> </a:t>
            </a:r>
            <a:r>
              <a:rPr lang="sk-SK" sz="2200" err="1"/>
              <a:t>International</a:t>
            </a:r>
            <a:r>
              <a:rPr lang="sk-SK" sz="2200"/>
              <a:t> </a:t>
            </a:r>
            <a:r>
              <a:rPr lang="sk-SK" sz="2200" err="1"/>
              <a:t>Private</a:t>
            </a:r>
            <a:r>
              <a:rPr lang="sk-SK" sz="2200"/>
              <a:t> </a:t>
            </a:r>
            <a:r>
              <a:rPr lang="sk-SK" sz="2200" err="1"/>
              <a:t>Enterprise</a:t>
            </a:r>
            <a:r>
              <a:rPr lang="sk-SK" sz="2200"/>
              <a:t> (CIPE</a:t>
            </a:r>
            <a:r>
              <a:rPr lang="sk-SK" sz="2200" smtClean="0"/>
              <a:t>)</a:t>
            </a:r>
            <a:br>
              <a:rPr lang="sk-SK" sz="2200" smtClean="0"/>
            </a:br>
            <a:r>
              <a:rPr lang="sk-SK" sz="2200" smtClean="0"/>
              <a:t>Nadácia </a:t>
            </a:r>
            <a:r>
              <a:rPr lang="sk-SK" sz="2200" err="1" smtClean="0"/>
              <a:t>Eset</a:t>
            </a:r>
            <a:r>
              <a:rPr lang="sk-SK" sz="2200"/>
              <a:t/>
            </a:r>
            <a:br>
              <a:rPr lang="sk-SK" sz="2200"/>
            </a:br>
            <a:r>
              <a:rPr lang="sk-SK" sz="1300" smtClean="0"/>
              <a:t/>
            </a:r>
            <a:br>
              <a:rPr lang="sk-SK" sz="1300" smtClean="0"/>
            </a:b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218473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857</Words>
  <Application>Microsoft Office PowerPoint</Application>
  <PresentationFormat>Prezentácia na obrazovke (4:3)</PresentationFormat>
  <Paragraphs>162</Paragraphs>
  <Slides>31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31</vt:i4>
      </vt:variant>
    </vt:vector>
  </HeadingPairs>
  <TitlesOfParts>
    <vt:vector size="32" baseType="lpstr">
      <vt:lpstr>Motív Office</vt:lpstr>
      <vt:lpstr>Význam demokracie a EÚ pre kvalitu života</vt:lpstr>
      <vt:lpstr>Protikorupčné pochody</vt:lpstr>
      <vt:lpstr>Demonštrácie v Poľsku</vt:lpstr>
      <vt:lpstr>Reakcia EÚ</vt:lpstr>
      <vt:lpstr>Železný zákon oligarchie</vt:lpstr>
      <vt:lpstr>Prezentácia programu PowerPoint</vt:lpstr>
      <vt:lpstr>Inštitúcie a hodnoty</vt:lpstr>
      <vt:lpstr>Demokracia vs diktatúra</vt:lpstr>
      <vt:lpstr>Prezentácia programu PowerPoint</vt:lpstr>
      <vt:lpstr>Kedy dobehneme západ?</vt:lpstr>
      <vt:lpstr>Vývoj strednej dĺžky života</vt:lpstr>
      <vt:lpstr>Prezentácia programu PowerPoint</vt:lpstr>
      <vt:lpstr>Demokracia okolo nás</vt:lpstr>
      <vt:lpstr>Demokracia na Slovensku</vt:lpstr>
      <vt:lpstr>Prezentácia programu PowerPoint</vt:lpstr>
      <vt:lpstr>Prezentácia programu PowerPoint</vt:lpstr>
      <vt:lpstr>Príčiny podľa volebných preferencií</vt:lpstr>
      <vt:lpstr>Vzťah s kvalitou života (v %)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Top okamžité riešenia</vt:lpstr>
      <vt:lpstr>Top dlhodobé riešenia</vt:lpstr>
      <vt:lpstr>Ďakujem za pozornosť!  Použité zdroje:  http://www.ineko.sk/projekty/sprava-o-stave-a-vyvoji-demokracie-na-slovensku  https://www.ssiba.sk/admin/fckeditor/editor/userfiles/file/Dokumenty/Sprava_z_vyskumu_2.pdf   https://dennikn.sk/892216/prieskum-mladi-sa-citia-vyluceni-neveria-politikom-tretina-chce-odist-do-zahranicia/   Finanční donori:   Zastúpenie Európskej komisie v SR Konrad Adenauer Stiftung Center for International Private Enterprise (CIPE) Nadácia Eset 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 demokracie a EÚ pre kvalitu života</dc:title>
  <dc:creator>Peter Golias</dc:creator>
  <cp:lastModifiedBy>Peter Golias</cp:lastModifiedBy>
  <cp:revision>32</cp:revision>
  <dcterms:created xsi:type="dcterms:W3CDTF">2017-11-15T10:34:46Z</dcterms:created>
  <dcterms:modified xsi:type="dcterms:W3CDTF">2018-02-02T13:04:52Z</dcterms:modified>
</cp:coreProperties>
</file>