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drawings/drawing2.xml" ContentType="application/vnd.openxmlformats-officedocument.drawingml.chartshapes+xml"/>
  <Override PartName="/ppt/charts/chart6.xml" ContentType="application/vnd.openxmlformats-officedocument.drawingml.chart+xml"/>
  <Override PartName="/ppt/drawings/drawing3.xml" ContentType="application/vnd.openxmlformats-officedocument.drawingml.chartshapes+xml"/>
  <Override PartName="/ppt/charts/chart7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  <p:sldId id="292" r:id="rId5"/>
    <p:sldId id="271" r:id="rId6"/>
    <p:sldId id="272" r:id="rId7"/>
    <p:sldId id="267" r:id="rId8"/>
    <p:sldId id="270" r:id="rId9"/>
    <p:sldId id="273" r:id="rId10"/>
    <p:sldId id="274" r:id="rId11"/>
    <p:sldId id="265" r:id="rId12"/>
    <p:sldId id="257" r:id="rId13"/>
    <p:sldId id="259" r:id="rId14"/>
    <p:sldId id="288" r:id="rId15"/>
    <p:sldId id="290" r:id="rId16"/>
    <p:sldId id="289" r:id="rId17"/>
    <p:sldId id="277" r:id="rId18"/>
    <p:sldId id="278" r:id="rId19"/>
    <p:sldId id="280" r:id="rId20"/>
    <p:sldId id="284" r:id="rId21"/>
    <p:sldId id="285" r:id="rId22"/>
    <p:sldId id="286" r:id="rId23"/>
    <p:sldId id="281" r:id="rId24"/>
    <p:sldId id="287" r:id="rId25"/>
    <p:sldId id="282" r:id="rId26"/>
    <p:sldId id="276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CIPE\Grafy_MP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INEKO_tabulky_nov2016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INEKO_tabulky_nov2016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Omnibus%20k%20demokracii_prv&#233;%20grafy.xlsx" TargetMode="Externa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Moje%20dokumenty\Projekty\CIPE\&#317;SNS%20a%20ma&#271;arsk&#233;%20okresy+R&#243;movia_Final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C:\Moje%20dokumenty\Projekty\CIPE\&#317;SNS%20a%20ma&#271;arsk&#233;%20okresy+R&#243;movia_Final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INEKO_jan2017_vysledk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800" b="0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sk-SK" sz="2800" b="1" i="0" baseline="0">
                <a:solidFill>
                  <a:schemeClr val="tx1"/>
                </a:solidFill>
                <a:effectLst/>
              </a:rPr>
              <a:t>Koho volili ľudia od 18 do 21 rokov  v parlamentných voľbách v roku 2016 (%)</a:t>
            </a:r>
            <a:endParaRPr lang="en-US" sz="2800">
              <a:solidFill>
                <a:schemeClr val="tx1"/>
              </a:solidFill>
              <a:effectLst/>
            </a:endParaRPr>
          </a:p>
        </c:rich>
      </c:tx>
      <c:layout>
        <c:manualLayout>
          <c:xMode val="edge"/>
          <c:yMode val="edge"/>
          <c:x val="9.3597112860892395E-2"/>
          <c:y val="2.7777777777777776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Prvovoliči!$B$2</c:f>
              <c:strCache>
                <c:ptCount val="1"/>
                <c:pt idx="0">
                  <c:v>Mladí (18 - 21)</c:v>
                </c:pt>
              </c:strCache>
            </c:strRef>
          </c:tx>
          <c:spPr>
            <a:solidFill>
              <a:schemeClr val="accent1"/>
            </a:solidFill>
            <a:ln w="19050">
              <a:solidFill>
                <a:schemeClr val="lt1"/>
              </a:solidFill>
            </a:ln>
            <a:effectLst/>
          </c:spPr>
          <c:invertIfNegative val="0"/>
          <c:cat>
            <c:strRef>
              <c:f>'[5]exit poll'!$U$2:$U$8</c:f>
              <c:strCache>
                <c:ptCount val="7"/>
                <c:pt idx="0">
                  <c:v>ĽSNS</c:v>
                </c:pt>
                <c:pt idx="1">
                  <c:v>SaS</c:v>
                </c:pt>
                <c:pt idx="2">
                  <c:v>OĽANO–NOVA</c:v>
                </c:pt>
                <c:pt idx="3">
                  <c:v>Sme rodina</c:v>
                </c:pt>
                <c:pt idx="4">
                  <c:v>Smer</c:v>
                </c:pt>
                <c:pt idx="5">
                  <c:v>Sieť</c:v>
                </c:pt>
                <c:pt idx="6">
                  <c:v>SNS</c:v>
                </c:pt>
              </c:strCache>
            </c:strRef>
          </c:cat>
          <c:val>
            <c:numRef>
              <c:f>Prvovoliči!$B$3:$B$9</c:f>
              <c:numCache>
                <c:formatCode>General</c:formatCode>
                <c:ptCount val="7"/>
                <c:pt idx="0">
                  <c:v>22.7</c:v>
                </c:pt>
                <c:pt idx="1">
                  <c:v>17.7</c:v>
                </c:pt>
                <c:pt idx="2">
                  <c:v>12.6</c:v>
                </c:pt>
                <c:pt idx="3">
                  <c:v>11.4</c:v>
                </c:pt>
                <c:pt idx="4">
                  <c:v>7.6</c:v>
                </c:pt>
                <c:pt idx="5">
                  <c:v>7.7</c:v>
                </c:pt>
                <c:pt idx="6">
                  <c:v>5.5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BFC-4045-A44C-7777220FC830}"/>
            </c:ext>
          </c:extLst>
        </c:ser>
        <c:ser>
          <c:idx val="1"/>
          <c:order val="1"/>
          <c:tx>
            <c:strRef>
              <c:f>Prvovoliči!$C$2</c:f>
              <c:strCache>
                <c:ptCount val="1"/>
                <c:pt idx="0">
                  <c:v>Všetci</c:v>
                </c:pt>
              </c:strCache>
            </c:strRef>
          </c:tx>
          <c:invertIfNegative val="0"/>
          <c:val>
            <c:numRef>
              <c:f>Prvovoliči!$C$3:$C$9</c:f>
              <c:numCache>
                <c:formatCode>General</c:formatCode>
                <c:ptCount val="7"/>
                <c:pt idx="0">
                  <c:v>6.8</c:v>
                </c:pt>
                <c:pt idx="1">
                  <c:v>13.3</c:v>
                </c:pt>
                <c:pt idx="2">
                  <c:v>11.2</c:v>
                </c:pt>
                <c:pt idx="3">
                  <c:v>5.9</c:v>
                </c:pt>
                <c:pt idx="4">
                  <c:v>27.3</c:v>
                </c:pt>
                <c:pt idx="5">
                  <c:v>6.7</c:v>
                </c:pt>
                <c:pt idx="6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965-41BF-BEC3-578B9FCB9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4231808"/>
        <c:axId val="224233728"/>
      </c:barChart>
      <c:catAx>
        <c:axId val="2242318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24233728"/>
        <c:crosses val="autoZero"/>
        <c:auto val="1"/>
        <c:lblAlgn val="ctr"/>
        <c:lblOffset val="100"/>
        <c:noMultiLvlLbl val="0"/>
      </c:catAx>
      <c:valAx>
        <c:axId val="2242337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2242318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30013207857857066"/>
          <c:y val="0.22966141900149234"/>
          <c:w val="0.39973571884869935"/>
          <c:h val="7.1908113813179922E-2"/>
        </c:manualLayout>
      </c:layout>
      <c:overlay val="0"/>
      <c:txPr>
        <a:bodyPr/>
        <a:lstStyle/>
        <a:p>
          <a:pPr>
            <a:defRPr sz="2000"/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/>
      </a:solidFill>
      <a:round/>
    </a:ln>
    <a:effectLst/>
  </c:spPr>
  <c:txPr>
    <a:bodyPr/>
    <a:lstStyle/>
    <a:p>
      <a:pPr>
        <a:defRPr/>
      </a:pPr>
      <a:endParaRPr lang="sk-SK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Hárok1!$A$6</c:f>
              <c:strCache>
                <c:ptCount val="1"/>
                <c:pt idx="0">
                  <c:v>CELÁ VZORKA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Hárok1!$C$4:$J$4</c:f>
              <c:strCache>
                <c:ptCount val="8"/>
                <c:pt idx="0">
                  <c:v>Výborná</c:v>
                </c:pt>
                <c:pt idx="1">
                  <c:v>Dobrá</c:v>
                </c:pt>
                <c:pt idx="2">
                  <c:v>Skôr dobrá</c:v>
                </c:pt>
                <c:pt idx="3">
                  <c:v>Ani dobrá ani zlá</c:v>
                </c:pt>
                <c:pt idx="4">
                  <c:v>Skôr zlá</c:v>
                </c:pt>
                <c:pt idx="5">
                  <c:v>Zlá</c:v>
                </c:pt>
                <c:pt idx="6">
                  <c:v>Mizerná</c:v>
                </c:pt>
                <c:pt idx="7">
                  <c:v>nevie (nečítaná možnosť)</c:v>
                </c:pt>
              </c:strCache>
            </c:strRef>
          </c:cat>
          <c:val>
            <c:numRef>
              <c:f>Hárok1!$C$6:$J$6</c:f>
              <c:numCache>
                <c:formatCode>###0.0</c:formatCode>
                <c:ptCount val="8"/>
                <c:pt idx="0" formatCode="####.0">
                  <c:v>0.35083790818948818</c:v>
                </c:pt>
                <c:pt idx="1">
                  <c:v>7.0952222625803971</c:v>
                </c:pt>
                <c:pt idx="2">
                  <c:v>18.401164458998085</c:v>
                </c:pt>
                <c:pt idx="3">
                  <c:v>33.344864115810353</c:v>
                </c:pt>
                <c:pt idx="4">
                  <c:v>21.935352709170747</c:v>
                </c:pt>
                <c:pt idx="5">
                  <c:v>9.1971465230018161</c:v>
                </c:pt>
                <c:pt idx="6">
                  <c:v>8.621385400278859</c:v>
                </c:pt>
                <c:pt idx="7">
                  <c:v>1.054026621970265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B4D-4543-869D-FEDB32B7553D}"/>
            </c:ext>
          </c:extLst>
        </c:ser>
        <c:ser>
          <c:idx val="1"/>
          <c:order val="1"/>
          <c:tx>
            <c:strRef>
              <c:f>Hárok1!$B$78</c:f>
              <c:strCache>
                <c:ptCount val="1"/>
                <c:pt idx="0">
                  <c:v>ĽS Naše Slovensko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Hárok1!$C$78:$J$78</c:f>
              <c:numCache>
                <c:formatCode>###0.0</c:formatCode>
                <c:ptCount val="8"/>
                <c:pt idx="0" formatCode="General">
                  <c:v>0</c:v>
                </c:pt>
                <c:pt idx="1">
                  <c:v>3.8351886755896127</c:v>
                </c:pt>
                <c:pt idx="2">
                  <c:v>12.129798091402032</c:v>
                </c:pt>
                <c:pt idx="3">
                  <c:v>27.261107528599808</c:v>
                </c:pt>
                <c:pt idx="4">
                  <c:v>26.516867385442467</c:v>
                </c:pt>
                <c:pt idx="5">
                  <c:v>14.858688400550658</c:v>
                </c:pt>
                <c:pt idx="6">
                  <c:v>15.398349918415445</c:v>
                </c:pt>
                <c:pt idx="7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B4D-4543-869D-FEDB32B7553D}"/>
            </c:ext>
          </c:extLst>
        </c:ser>
        <c:ser>
          <c:idx val="2"/>
          <c:order val="2"/>
          <c:tx>
            <c:strRef>
              <c:f>Hárok1!$B$76</c:f>
              <c:strCache>
                <c:ptCount val="1"/>
                <c:pt idx="0">
                  <c:v>SMER-SD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Hárok1!$C$76:$J$76</c:f>
              <c:numCache>
                <c:formatCode>###0.0</c:formatCode>
                <c:ptCount val="8"/>
                <c:pt idx="0" formatCode="####.0">
                  <c:v>0.93051438498349504</c:v>
                </c:pt>
                <c:pt idx="1">
                  <c:v>13.083409523210705</c:v>
                </c:pt>
                <c:pt idx="2">
                  <c:v>26.345937706321628</c:v>
                </c:pt>
                <c:pt idx="3">
                  <c:v>32.268324008683329</c:v>
                </c:pt>
                <c:pt idx="4">
                  <c:v>17.403632036965405</c:v>
                </c:pt>
                <c:pt idx="5">
                  <c:v>4.934059582904184</c:v>
                </c:pt>
                <c:pt idx="6">
                  <c:v>5.0341227569311382</c:v>
                </c:pt>
                <c:pt idx="7" formatCode="General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B4D-4543-869D-FEDB32B7553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224246400"/>
        <c:axId val="224264576"/>
      </c:barChart>
      <c:catAx>
        <c:axId val="2242464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sk-SK"/>
          </a:p>
        </c:txPr>
        <c:crossAx val="224264576"/>
        <c:crosses val="autoZero"/>
        <c:auto val="1"/>
        <c:lblAlgn val="ctr"/>
        <c:lblOffset val="100"/>
        <c:noMultiLvlLbl val="0"/>
      </c:catAx>
      <c:valAx>
        <c:axId val="224264576"/>
        <c:scaling>
          <c:orientation val="minMax"/>
        </c:scaling>
        <c:delete val="0"/>
        <c:axPos val="l"/>
        <c:majorGridlines/>
        <c:numFmt formatCode="####.0" sourceLinked="1"/>
        <c:majorTickMark val="out"/>
        <c:minorTickMark val="none"/>
        <c:tickLblPos val="nextTo"/>
        <c:crossAx val="224246400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400"/>
          </a:pPr>
          <a:endParaRPr lang="sk-SK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Hárok1!$A$200</c:f>
              <c:strCache>
                <c:ptCount val="1"/>
                <c:pt idx="0">
                  <c:v>CELÁ VZORKA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Hárok1!$C$199:$H$199</c:f>
              <c:strCache>
                <c:ptCount val="6"/>
                <c:pt idx="0">
                  <c:v>Zásadne</c:v>
                </c:pt>
                <c:pt idx="1">
                  <c:v>Dosť výrazne</c:v>
                </c:pt>
                <c:pt idx="2">
                  <c:v>Čiastočne</c:v>
                </c:pt>
                <c:pt idx="3">
                  <c:v>Len málo</c:v>
                </c:pt>
                <c:pt idx="4">
                  <c:v>Vôbec neovplyvňuje</c:v>
                </c:pt>
                <c:pt idx="5">
                  <c:v>Nevie (nečítaná možnosť)</c:v>
                </c:pt>
              </c:strCache>
            </c:strRef>
          </c:cat>
          <c:val>
            <c:numRef>
              <c:f>Hárok1!$C$200:$H$200</c:f>
              <c:numCache>
                <c:formatCode>###0.0</c:formatCode>
                <c:ptCount val="6"/>
                <c:pt idx="0">
                  <c:v>10.509742507543612</c:v>
                </c:pt>
                <c:pt idx="1">
                  <c:v>41.843840745341012</c:v>
                </c:pt>
                <c:pt idx="2">
                  <c:v>34.422911288892585</c:v>
                </c:pt>
                <c:pt idx="3">
                  <c:v>8.3837150707841896</c:v>
                </c:pt>
                <c:pt idx="4">
                  <c:v>2.5167087277078255</c:v>
                </c:pt>
                <c:pt idx="5">
                  <c:v>2.3230816597307498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16-43F6-95C3-34BE75E32D7B}"/>
            </c:ext>
          </c:extLst>
        </c:ser>
        <c:ser>
          <c:idx val="1"/>
          <c:order val="1"/>
          <c:tx>
            <c:strRef>
              <c:f>Hárok1!$B$273</c:f>
              <c:strCache>
                <c:ptCount val="1"/>
                <c:pt idx="0">
                  <c:v>SaS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Hárok1!$C$273:$H$273</c:f>
              <c:numCache>
                <c:formatCode>###0.0</c:formatCode>
                <c:ptCount val="6"/>
                <c:pt idx="0">
                  <c:v>19.615164407716108</c:v>
                </c:pt>
                <c:pt idx="1">
                  <c:v>53.333886614349709</c:v>
                </c:pt>
                <c:pt idx="2">
                  <c:v>17.297172439827879</c:v>
                </c:pt>
                <c:pt idx="3">
                  <c:v>3.897103275200509</c:v>
                </c:pt>
                <c:pt idx="4">
                  <c:v>2.4540854344493974</c:v>
                </c:pt>
                <c:pt idx="5">
                  <c:v>3.4025878284564239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D16-43F6-95C3-34BE75E32D7B}"/>
            </c:ext>
          </c:extLst>
        </c:ser>
        <c:ser>
          <c:idx val="2"/>
          <c:order val="2"/>
          <c:tx>
            <c:strRef>
              <c:f>Hárok1!$B$272</c:f>
              <c:strCache>
                <c:ptCount val="1"/>
                <c:pt idx="0">
                  <c:v>ĽS Naše Slovensko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Hárok1!$C$272:$H$272</c:f>
              <c:numCache>
                <c:formatCode>###0.0</c:formatCode>
                <c:ptCount val="6"/>
                <c:pt idx="0">
                  <c:v>10.094020167298751</c:v>
                </c:pt>
                <c:pt idx="1">
                  <c:v>34.618899451601983</c:v>
                </c:pt>
                <c:pt idx="2">
                  <c:v>33.835424878679653</c:v>
                </c:pt>
                <c:pt idx="3">
                  <c:v>15.655509041539062</c:v>
                </c:pt>
                <c:pt idx="4">
                  <c:v>3.8640568620899929</c:v>
                </c:pt>
                <c:pt idx="5">
                  <c:v>1.9320895987905762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D16-43F6-95C3-34BE75E32D7B}"/>
            </c:ext>
          </c:extLst>
        </c:ser>
        <c:ser>
          <c:idx val="3"/>
          <c:order val="3"/>
          <c:tx>
            <c:strRef>
              <c:f>Hárok1!$B$267</c:f>
              <c:strCache>
                <c:ptCount val="1"/>
                <c:pt idx="0">
                  <c:v>SME RODINA – Boris Kollár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Hárok1!$C$267:$H$267</c:f>
              <c:numCache>
                <c:formatCode>###0.0</c:formatCode>
                <c:ptCount val="6"/>
                <c:pt idx="0">
                  <c:v>11.186596756798512</c:v>
                </c:pt>
                <c:pt idx="1">
                  <c:v>27.472372853160564</c:v>
                </c:pt>
                <c:pt idx="2">
                  <c:v>46.468000502126536</c:v>
                </c:pt>
                <c:pt idx="3">
                  <c:v>11.925456262332741</c:v>
                </c:pt>
                <c:pt idx="4">
                  <c:v>1.5780397142855462</c:v>
                </c:pt>
                <c:pt idx="5">
                  <c:v>1.3695339112961504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D16-43F6-95C3-34BE75E32D7B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93999616"/>
        <c:axId val="194001152"/>
      </c:barChart>
      <c:catAx>
        <c:axId val="19399961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sk-SK"/>
          </a:p>
        </c:txPr>
        <c:crossAx val="194001152"/>
        <c:crosses val="autoZero"/>
        <c:auto val="1"/>
        <c:lblAlgn val="ctr"/>
        <c:lblOffset val="100"/>
        <c:noMultiLvlLbl val="0"/>
      </c:catAx>
      <c:valAx>
        <c:axId val="194001152"/>
        <c:scaling>
          <c:orientation val="minMax"/>
        </c:scaling>
        <c:delete val="0"/>
        <c:axPos val="l"/>
        <c:majorGridlines/>
        <c:numFmt formatCode="###0.0" sourceLinked="1"/>
        <c:majorTickMark val="out"/>
        <c:minorTickMark val="none"/>
        <c:tickLblPos val="nextTo"/>
        <c:crossAx val="193999616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400"/>
          </a:pPr>
          <a:endParaRPr lang="sk-SK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sk-SK" sz="2000" b="1">
                <a:solidFill>
                  <a:sysClr val="windowText" lastClr="000000"/>
                </a:solidFill>
              </a:rPr>
              <a:t>Prečo demokracia v SR zlyháva - súhlas (v %)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946471140648696"/>
          <c:y val="0.14374429099488562"/>
          <c:w val="0.47794810160514445"/>
          <c:h val="0.7862706608987022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'4-súhlas'!$B$2</c:f>
              <c:strCache>
                <c:ptCount val="1"/>
                <c:pt idx="0">
                  <c:v>Rozhodne súhlasím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accent2">
                        <a:lumMod val="40000"/>
                        <a:lumOff val="60000"/>
                      </a:schemeClr>
                    </a:solidFill>
                  </a:defRPr>
                </a:pPr>
                <a:endParaRPr lang="sk-SK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'4-súhlas'!$B$3:$B$14</c:f>
              <c:numCache>
                <c:formatCode>0</c:formatCode>
                <c:ptCount val="12"/>
                <c:pt idx="0">
                  <c:v>24.9</c:v>
                </c:pt>
                <c:pt idx="1">
                  <c:v>28.3</c:v>
                </c:pt>
                <c:pt idx="2">
                  <c:v>28.9</c:v>
                </c:pt>
                <c:pt idx="3">
                  <c:v>35.200000000000003</c:v>
                </c:pt>
                <c:pt idx="4">
                  <c:v>36.9</c:v>
                </c:pt>
                <c:pt idx="5">
                  <c:v>43.7</c:v>
                </c:pt>
                <c:pt idx="6">
                  <c:v>40.799999999999997</c:v>
                </c:pt>
                <c:pt idx="7">
                  <c:v>41.4</c:v>
                </c:pt>
                <c:pt idx="8">
                  <c:v>42.4</c:v>
                </c:pt>
                <c:pt idx="9">
                  <c:v>46.9</c:v>
                </c:pt>
                <c:pt idx="10">
                  <c:v>51</c:v>
                </c:pt>
                <c:pt idx="11">
                  <c:v>48.1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FED-491D-8404-59B10F95B910}"/>
            </c:ext>
          </c:extLst>
        </c:ser>
        <c:ser>
          <c:idx val="1"/>
          <c:order val="1"/>
          <c:tx>
            <c:strRef>
              <c:f>'4-súhlas'!$C$2</c:f>
              <c:strCache>
                <c:ptCount val="1"/>
                <c:pt idx="0">
                  <c:v>Súhlasím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'4-súhlas'!$C$3:$C$14</c:f>
              <c:numCache>
                <c:formatCode>0</c:formatCode>
                <c:ptCount val="12"/>
                <c:pt idx="0">
                  <c:v>12.6</c:v>
                </c:pt>
                <c:pt idx="1">
                  <c:v>14.1</c:v>
                </c:pt>
                <c:pt idx="2">
                  <c:v>14.8</c:v>
                </c:pt>
                <c:pt idx="3">
                  <c:v>14.8</c:v>
                </c:pt>
                <c:pt idx="4">
                  <c:v>17.600000000000001</c:v>
                </c:pt>
                <c:pt idx="5">
                  <c:v>14.1</c:v>
                </c:pt>
                <c:pt idx="6">
                  <c:v>15.4</c:v>
                </c:pt>
                <c:pt idx="7">
                  <c:v>17</c:v>
                </c:pt>
                <c:pt idx="8">
                  <c:v>15.3</c:v>
                </c:pt>
                <c:pt idx="9">
                  <c:v>15.1</c:v>
                </c:pt>
                <c:pt idx="10">
                  <c:v>12.8</c:v>
                </c:pt>
                <c:pt idx="11">
                  <c:v>15.4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FED-491D-8404-59B10F95B910}"/>
            </c:ext>
          </c:extLst>
        </c:ser>
        <c:ser>
          <c:idx val="2"/>
          <c:order val="2"/>
          <c:tx>
            <c:strRef>
              <c:f>'4-súhlas'!$D$2</c:f>
              <c:strCache>
                <c:ptCount val="1"/>
                <c:pt idx="0">
                  <c:v>Skôr súhlasím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'4-súhlas'!$D$3:$D$14</c:f>
              <c:numCache>
                <c:formatCode>0</c:formatCode>
                <c:ptCount val="12"/>
                <c:pt idx="0">
                  <c:v>19.3</c:v>
                </c:pt>
                <c:pt idx="1">
                  <c:v>19.2</c:v>
                </c:pt>
                <c:pt idx="2">
                  <c:v>17.899999999999999</c:v>
                </c:pt>
                <c:pt idx="3">
                  <c:v>21.5</c:v>
                </c:pt>
                <c:pt idx="4">
                  <c:v>18</c:v>
                </c:pt>
                <c:pt idx="5">
                  <c:v>16.5</c:v>
                </c:pt>
                <c:pt idx="6">
                  <c:v>19</c:v>
                </c:pt>
                <c:pt idx="7">
                  <c:v>16.899999999999999</c:v>
                </c:pt>
                <c:pt idx="8">
                  <c:v>18.100000000000001</c:v>
                </c:pt>
                <c:pt idx="9">
                  <c:v>15.6</c:v>
                </c:pt>
                <c:pt idx="10">
                  <c:v>13.8</c:v>
                </c:pt>
                <c:pt idx="11">
                  <c:v>16.3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FED-491D-8404-59B10F95B910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94051456"/>
        <c:axId val="194778240"/>
      </c:barChart>
      <c:catAx>
        <c:axId val="1940514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94778240"/>
        <c:crosses val="autoZero"/>
        <c:auto val="1"/>
        <c:lblAlgn val="ctr"/>
        <c:lblOffset val="100"/>
        <c:noMultiLvlLbl val="0"/>
      </c:catAx>
      <c:valAx>
        <c:axId val="194778240"/>
        <c:scaling>
          <c:orientation val="minMax"/>
          <c:max val="8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sk-SK"/>
          </a:p>
        </c:txPr>
        <c:crossAx val="1940514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sk-SK"/>
        </a:p>
      </c:txPr>
    </c:legend>
    <c:plotVisOnly val="1"/>
    <c:dispBlanksAs val="gap"/>
    <c:showDLblsOverMax val="0"/>
  </c:chart>
  <c:spPr>
    <a:solidFill>
      <a:schemeClr val="bg1"/>
    </a:solidFill>
    <a:effectLst/>
  </c:spPr>
  <c:txPr>
    <a:bodyPr/>
    <a:lstStyle/>
    <a:p>
      <a:pPr>
        <a:defRPr/>
      </a:pPr>
      <a:endParaRPr lang="sk-SK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/>
            </a:pPr>
            <a:r>
              <a:rPr lang="sk-SK" sz="1800"/>
              <a:t>Vzťah medzi podporou ĽSNS a priemernou mzdou v okresoch</a:t>
            </a:r>
            <a:endParaRPr lang="en-US" sz="1800"/>
          </a:p>
        </c:rich>
      </c:tx>
      <c:overlay val="0"/>
    </c:title>
    <c:autoTitleDeleted val="0"/>
    <c:plotArea>
      <c:layout/>
      <c:scatterChart>
        <c:scatterStyle val="lineMarker"/>
        <c:varyColors val="0"/>
        <c:ser>
          <c:idx val="1"/>
          <c:order val="0"/>
          <c:spPr>
            <a:ln w="28575">
              <a:noFill/>
            </a:ln>
          </c:spPr>
          <c:trendline>
            <c:trendlineType val="linear"/>
            <c:dispRSqr val="0"/>
            <c:dispEq val="0"/>
          </c:trendline>
          <c:xVal>
            <c:numRef>
              <c:f>Rómovia!$S$2:$S$84</c:f>
              <c:numCache>
                <c:formatCode>General</c:formatCode>
                <c:ptCount val="83"/>
                <c:pt idx="0">
                  <c:v>13.637001684446941</c:v>
                </c:pt>
                <c:pt idx="1">
                  <c:v>15.352047860101242</c:v>
                </c:pt>
                <c:pt idx="2">
                  <c:v>11.108106646476665</c:v>
                </c:pt>
                <c:pt idx="3">
                  <c:v>14.055993770946884</c:v>
                </c:pt>
                <c:pt idx="4">
                  <c:v>8.6591912582192432</c:v>
                </c:pt>
                <c:pt idx="5">
                  <c:v>13.660030627871363</c:v>
                </c:pt>
                <c:pt idx="6">
                  <c:v>13.321896095177712</c:v>
                </c:pt>
                <c:pt idx="7">
                  <c:v>12.091841130352375</c:v>
                </c:pt>
                <c:pt idx="8">
                  <c:v>12.58812661058978</c:v>
                </c:pt>
                <c:pt idx="9">
                  <c:v>8.6811007354764058</c:v>
                </c:pt>
                <c:pt idx="10">
                  <c:v>11.538757010063764</c:v>
                </c:pt>
                <c:pt idx="11">
                  <c:v>11.213479415670651</c:v>
                </c:pt>
                <c:pt idx="12">
                  <c:v>11.293863137466994</c:v>
                </c:pt>
                <c:pt idx="13">
                  <c:v>10.935695032730074</c:v>
                </c:pt>
                <c:pt idx="14">
                  <c:v>11.18375376070354</c:v>
                </c:pt>
                <c:pt idx="15">
                  <c:v>10.985014734466111</c:v>
                </c:pt>
                <c:pt idx="16">
                  <c:v>10.780657088184737</c:v>
                </c:pt>
                <c:pt idx="17">
                  <c:v>10.81620669406929</c:v>
                </c:pt>
                <c:pt idx="18">
                  <c:v>10.307341832860397</c:v>
                </c:pt>
                <c:pt idx="19">
                  <c:v>8.9153600094197074</c:v>
                </c:pt>
                <c:pt idx="20">
                  <c:v>10.107428104825335</c:v>
                </c:pt>
                <c:pt idx="21">
                  <c:v>10.058948952715413</c:v>
                </c:pt>
                <c:pt idx="22">
                  <c:v>10.13019275889037</c:v>
                </c:pt>
                <c:pt idx="23">
                  <c:v>9.8921248051828989</c:v>
                </c:pt>
                <c:pt idx="24">
                  <c:v>6.5949308562061288</c:v>
                </c:pt>
                <c:pt idx="25">
                  <c:v>9.8646440095545405</c:v>
                </c:pt>
                <c:pt idx="26">
                  <c:v>9.7596906362213431</c:v>
                </c:pt>
                <c:pt idx="27">
                  <c:v>9.8018701366638332</c:v>
                </c:pt>
                <c:pt idx="28">
                  <c:v>9.7427303197753421</c:v>
                </c:pt>
                <c:pt idx="29">
                  <c:v>9.7083074740668494</c:v>
                </c:pt>
                <c:pt idx="30">
                  <c:v>9.6483095370542067</c:v>
                </c:pt>
                <c:pt idx="31">
                  <c:v>9.3316865651159588</c:v>
                </c:pt>
                <c:pt idx="32">
                  <c:v>9.3577848651783118</c:v>
                </c:pt>
                <c:pt idx="33">
                  <c:v>9.1105796606309077</c:v>
                </c:pt>
                <c:pt idx="34">
                  <c:v>6.8214776370019843</c:v>
                </c:pt>
                <c:pt idx="35">
                  <c:v>8.9698616600790508</c:v>
                </c:pt>
                <c:pt idx="36">
                  <c:v>9.1165262197412904</c:v>
                </c:pt>
                <c:pt idx="37">
                  <c:v>8.9714022140221399</c:v>
                </c:pt>
                <c:pt idx="38">
                  <c:v>8.4054211634797298</c:v>
                </c:pt>
                <c:pt idx="39">
                  <c:v>5.7197060555180013</c:v>
                </c:pt>
                <c:pt idx="40">
                  <c:v>8.853002667435657</c:v>
                </c:pt>
                <c:pt idx="41">
                  <c:v>8.789647874319968</c:v>
                </c:pt>
                <c:pt idx="42">
                  <c:v>8.785030308354564</c:v>
                </c:pt>
                <c:pt idx="43">
                  <c:v>8.7152114120553819</c:v>
                </c:pt>
                <c:pt idx="44">
                  <c:v>6.8148252338420425</c:v>
                </c:pt>
                <c:pt idx="45">
                  <c:v>8.7210551187867846</c:v>
                </c:pt>
                <c:pt idx="46">
                  <c:v>8.627688310921517</c:v>
                </c:pt>
                <c:pt idx="47">
                  <c:v>8.6298788694481825</c:v>
                </c:pt>
                <c:pt idx="48">
                  <c:v>8.5378219428107887</c:v>
                </c:pt>
                <c:pt idx="49">
                  <c:v>5.5065510802070845</c:v>
                </c:pt>
                <c:pt idx="50">
                  <c:v>8.3725622057834563</c:v>
                </c:pt>
                <c:pt idx="51">
                  <c:v>8.2143116073370539</c:v>
                </c:pt>
                <c:pt idx="52">
                  <c:v>7.9282104896323409</c:v>
                </c:pt>
                <c:pt idx="53">
                  <c:v>7.8727860887671497</c:v>
                </c:pt>
                <c:pt idx="54">
                  <c:v>7.9149923029248885</c:v>
                </c:pt>
                <c:pt idx="55">
                  <c:v>7.0078985907377627</c:v>
                </c:pt>
                <c:pt idx="56">
                  <c:v>6.0051684875777198</c:v>
                </c:pt>
                <c:pt idx="57">
                  <c:v>7.4968500629987389</c:v>
                </c:pt>
                <c:pt idx="58">
                  <c:v>7.4174184133722481</c:v>
                </c:pt>
                <c:pt idx="59">
                  <c:v>7.2542411606785864</c:v>
                </c:pt>
                <c:pt idx="60">
                  <c:v>6.8005699315162937</c:v>
                </c:pt>
                <c:pt idx="61">
                  <c:v>6.6106870229007635</c:v>
                </c:pt>
                <c:pt idx="62">
                  <c:v>6.1831799211022815</c:v>
                </c:pt>
                <c:pt idx="63">
                  <c:v>6.2461768504044048</c:v>
                </c:pt>
                <c:pt idx="64">
                  <c:v>2.057692772686607</c:v>
                </c:pt>
                <c:pt idx="65">
                  <c:v>5.7921291624621594</c:v>
                </c:pt>
                <c:pt idx="66">
                  <c:v>4.9183021879988731</c:v>
                </c:pt>
                <c:pt idx="67">
                  <c:v>1.2922644365943334</c:v>
                </c:pt>
                <c:pt idx="68">
                  <c:v>4.1381720743286534</c:v>
                </c:pt>
                <c:pt idx="70">
                  <c:v>11.326279021984796</c:v>
                </c:pt>
                <c:pt idx="71">
                  <c:v>10.534489452568915</c:v>
                </c:pt>
                <c:pt idx="72">
                  <c:v>10.466262853923089</c:v>
                </c:pt>
                <c:pt idx="73">
                  <c:v>8.0399999999999991</c:v>
                </c:pt>
                <c:pt idx="74">
                  <c:v>7.4034498549839709</c:v>
                </c:pt>
                <c:pt idx="75">
                  <c:v>7.0413989022809389</c:v>
                </c:pt>
                <c:pt idx="76">
                  <c:v>6.6851960210649501</c:v>
                </c:pt>
                <c:pt idx="77">
                  <c:v>6.3805249049311143</c:v>
                </c:pt>
                <c:pt idx="78">
                  <c:v>4.7936820733309444</c:v>
                </c:pt>
                <c:pt idx="79">
                  <c:v>4.4650509067224302</c:v>
                </c:pt>
                <c:pt idx="80">
                  <c:v>4.011414228941943</c:v>
                </c:pt>
                <c:pt idx="81">
                  <c:v>3.7111076938848737</c:v>
                </c:pt>
                <c:pt idx="82">
                  <c:v>2.6956952758607544</c:v>
                </c:pt>
              </c:numCache>
            </c:numRef>
          </c:xVal>
          <c:yVal>
            <c:numRef>
              <c:f>Rómovia!$Y$2:$Y$84</c:f>
              <c:numCache>
                <c:formatCode>General</c:formatCode>
                <c:ptCount val="83"/>
                <c:pt idx="0">
                  <c:v>770</c:v>
                </c:pt>
                <c:pt idx="1">
                  <c:v>695</c:v>
                </c:pt>
                <c:pt idx="2">
                  <c:v>707</c:v>
                </c:pt>
                <c:pt idx="3">
                  <c:v>820</c:v>
                </c:pt>
                <c:pt idx="4">
                  <c:v>684</c:v>
                </c:pt>
                <c:pt idx="5">
                  <c:v>713</c:v>
                </c:pt>
                <c:pt idx="6">
                  <c:v>678</c:v>
                </c:pt>
                <c:pt idx="7">
                  <c:v>876</c:v>
                </c:pt>
                <c:pt idx="8">
                  <c:v>876</c:v>
                </c:pt>
                <c:pt idx="9">
                  <c:v>867</c:v>
                </c:pt>
                <c:pt idx="10">
                  <c:v>880</c:v>
                </c:pt>
                <c:pt idx="11">
                  <c:v>699</c:v>
                </c:pt>
                <c:pt idx="12">
                  <c:v>737</c:v>
                </c:pt>
                <c:pt idx="13">
                  <c:v>732</c:v>
                </c:pt>
                <c:pt idx="14">
                  <c:v>1076</c:v>
                </c:pt>
                <c:pt idx="15">
                  <c:v>875</c:v>
                </c:pt>
                <c:pt idx="16">
                  <c:v>957</c:v>
                </c:pt>
                <c:pt idx="17">
                  <c:v>747</c:v>
                </c:pt>
                <c:pt idx="18">
                  <c:v>888</c:v>
                </c:pt>
                <c:pt idx="19">
                  <c:v>862</c:v>
                </c:pt>
                <c:pt idx="20">
                  <c:v>812</c:v>
                </c:pt>
                <c:pt idx="21">
                  <c:v>944</c:v>
                </c:pt>
                <c:pt idx="22">
                  <c:v>793</c:v>
                </c:pt>
                <c:pt idx="23">
                  <c:v>878</c:v>
                </c:pt>
                <c:pt idx="24">
                  <c:v>935</c:v>
                </c:pt>
                <c:pt idx="25">
                  <c:v>791</c:v>
                </c:pt>
                <c:pt idx="26">
                  <c:v>790</c:v>
                </c:pt>
                <c:pt idx="27">
                  <c:v>893</c:v>
                </c:pt>
                <c:pt idx="28">
                  <c:v>916</c:v>
                </c:pt>
                <c:pt idx="29">
                  <c:v>636</c:v>
                </c:pt>
                <c:pt idx="30">
                  <c:v>888</c:v>
                </c:pt>
                <c:pt idx="31">
                  <c:v>957</c:v>
                </c:pt>
                <c:pt idx="32">
                  <c:v>763</c:v>
                </c:pt>
                <c:pt idx="33">
                  <c:v>735</c:v>
                </c:pt>
                <c:pt idx="34">
                  <c:v>915</c:v>
                </c:pt>
                <c:pt idx="35">
                  <c:v>797</c:v>
                </c:pt>
                <c:pt idx="36">
                  <c:v>801</c:v>
                </c:pt>
                <c:pt idx="37">
                  <c:v>1037</c:v>
                </c:pt>
                <c:pt idx="38">
                  <c:v>907</c:v>
                </c:pt>
                <c:pt idx="39">
                  <c:v>804</c:v>
                </c:pt>
                <c:pt idx="40">
                  <c:v>781</c:v>
                </c:pt>
                <c:pt idx="41">
                  <c:v>890</c:v>
                </c:pt>
                <c:pt idx="42">
                  <c:v>821</c:v>
                </c:pt>
                <c:pt idx="43">
                  <c:v>991</c:v>
                </c:pt>
                <c:pt idx="44">
                  <c:v>770</c:v>
                </c:pt>
                <c:pt idx="45">
                  <c:v>944</c:v>
                </c:pt>
                <c:pt idx="46">
                  <c:v>1070</c:v>
                </c:pt>
                <c:pt idx="47">
                  <c:v>816</c:v>
                </c:pt>
                <c:pt idx="48">
                  <c:v>819</c:v>
                </c:pt>
                <c:pt idx="49">
                  <c:v>775</c:v>
                </c:pt>
                <c:pt idx="50">
                  <c:v>722</c:v>
                </c:pt>
                <c:pt idx="51">
                  <c:v>857</c:v>
                </c:pt>
                <c:pt idx="52">
                  <c:v>963</c:v>
                </c:pt>
                <c:pt idx="53">
                  <c:v>875</c:v>
                </c:pt>
                <c:pt idx="54">
                  <c:v>994</c:v>
                </c:pt>
                <c:pt idx="55">
                  <c:v>844</c:v>
                </c:pt>
                <c:pt idx="56">
                  <c:v>760</c:v>
                </c:pt>
                <c:pt idx="57">
                  <c:v>733</c:v>
                </c:pt>
                <c:pt idx="58">
                  <c:v>935</c:v>
                </c:pt>
                <c:pt idx="59">
                  <c:v>1060</c:v>
                </c:pt>
                <c:pt idx="61">
                  <c:v>837</c:v>
                </c:pt>
                <c:pt idx="62">
                  <c:v>828</c:v>
                </c:pt>
                <c:pt idx="63">
                  <c:v>702</c:v>
                </c:pt>
                <c:pt idx="64">
                  <c:v>787</c:v>
                </c:pt>
                <c:pt idx="65">
                  <c:v>732</c:v>
                </c:pt>
                <c:pt idx="66">
                  <c:v>973</c:v>
                </c:pt>
                <c:pt idx="67">
                  <c:v>801</c:v>
                </c:pt>
                <c:pt idx="70">
                  <c:v>804</c:v>
                </c:pt>
                <c:pt idx="71">
                  <c:v>829</c:v>
                </c:pt>
                <c:pt idx="72">
                  <c:v>716</c:v>
                </c:pt>
                <c:pt idx="74">
                  <c:v>810</c:v>
                </c:pt>
                <c:pt idx="75">
                  <c:v>1176</c:v>
                </c:pt>
                <c:pt idx="76">
                  <c:v>1025</c:v>
                </c:pt>
                <c:pt idx="77">
                  <c:v>998</c:v>
                </c:pt>
                <c:pt idx="78">
                  <c:v>1248</c:v>
                </c:pt>
                <c:pt idx="79">
                  <c:v>1359</c:v>
                </c:pt>
                <c:pt idx="80">
                  <c:v>1446</c:v>
                </c:pt>
                <c:pt idx="81">
                  <c:v>1314</c:v>
                </c:pt>
                <c:pt idx="82">
                  <c:v>1375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C80-4CEF-BC5B-57339106A7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4818048"/>
        <c:axId val="194819968"/>
      </c:scatterChart>
      <c:valAx>
        <c:axId val="19481804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sk-SK"/>
                  <a:t>Podpora ĽSNS (%)</a:t>
                </a:r>
                <a:endParaRPr lang="en-US"/>
              </a:p>
            </c:rich>
          </c:tx>
          <c:overlay val="0"/>
        </c:title>
        <c:numFmt formatCode="0" sourceLinked="0"/>
        <c:majorTickMark val="out"/>
        <c:minorTickMark val="none"/>
        <c:tickLblPos val="nextTo"/>
        <c:crossAx val="194819968"/>
        <c:crosses val="autoZero"/>
        <c:crossBetween val="midCat"/>
        <c:majorUnit val="1"/>
      </c:valAx>
      <c:valAx>
        <c:axId val="194819968"/>
        <c:scaling>
          <c:orientation val="minMax"/>
          <c:min val="6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sk-SK"/>
                  <a:t>Priemerná mzda (EUR)</a:t>
                </a:r>
                <a:endParaRPr lang="en-US"/>
              </a:p>
            </c:rich>
          </c:tx>
          <c:overlay val="0"/>
        </c:title>
        <c:numFmt formatCode="0" sourceLinked="0"/>
        <c:majorTickMark val="out"/>
        <c:minorTickMark val="none"/>
        <c:tickLblPos val="nextTo"/>
        <c:crossAx val="194818048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/>
            </a:pPr>
            <a:r>
              <a:rPr lang="sk-SK" sz="2000"/>
              <a:t>Vzťah medzi podporou ĽSNS a podielom Rómov v okresoch</a:t>
            </a:r>
            <a:endParaRPr lang="en-US" sz="2000"/>
          </a:p>
        </c:rich>
      </c:tx>
      <c:overlay val="0"/>
    </c:title>
    <c:autoTitleDeleted val="0"/>
    <c:plotArea>
      <c:layout/>
      <c:scatterChart>
        <c:scatterStyle val="lineMarker"/>
        <c:varyColors val="0"/>
        <c:ser>
          <c:idx val="1"/>
          <c:order val="0"/>
          <c:tx>
            <c:strRef>
              <c:f>Tabuľka!$C$1</c:f>
              <c:strCache>
                <c:ptCount val="1"/>
                <c:pt idx="0">
                  <c:v>Podpora ĽSNS medzi všetkými voličmi (v %)</c:v>
                </c:pt>
              </c:strCache>
            </c:strRef>
          </c:tx>
          <c:spPr>
            <a:ln w="28575">
              <a:noFill/>
            </a:ln>
          </c:spPr>
          <c:trendline>
            <c:trendlineType val="linear"/>
            <c:dispRSqr val="0"/>
            <c:dispEq val="0"/>
          </c:trendline>
          <c:xVal>
            <c:numRef>
              <c:f>Rómovia!$S$2:$S$74</c:f>
              <c:numCache>
                <c:formatCode>General</c:formatCode>
                <c:ptCount val="73"/>
                <c:pt idx="0">
                  <c:v>13.637001684446941</c:v>
                </c:pt>
                <c:pt idx="1">
                  <c:v>15.352047860101242</c:v>
                </c:pt>
                <c:pt idx="2">
                  <c:v>11.108106646476665</c:v>
                </c:pt>
                <c:pt idx="3">
                  <c:v>14.055993770946884</c:v>
                </c:pt>
                <c:pt idx="4">
                  <c:v>8.6591912582192432</c:v>
                </c:pt>
                <c:pt idx="5">
                  <c:v>13.660030627871363</c:v>
                </c:pt>
                <c:pt idx="6">
                  <c:v>13.321896095177712</c:v>
                </c:pt>
                <c:pt idx="7">
                  <c:v>12.091841130352375</c:v>
                </c:pt>
                <c:pt idx="8">
                  <c:v>12.58812661058978</c:v>
                </c:pt>
                <c:pt idx="9">
                  <c:v>8.6811007354764058</c:v>
                </c:pt>
                <c:pt idx="10">
                  <c:v>11.538757010063764</c:v>
                </c:pt>
                <c:pt idx="11">
                  <c:v>11.213479415670651</c:v>
                </c:pt>
                <c:pt idx="12">
                  <c:v>11.293863137466994</c:v>
                </c:pt>
                <c:pt idx="13">
                  <c:v>10.935695032730074</c:v>
                </c:pt>
                <c:pt idx="14">
                  <c:v>11.18375376070354</c:v>
                </c:pt>
                <c:pt idx="15">
                  <c:v>10.985014734466111</c:v>
                </c:pt>
                <c:pt idx="16">
                  <c:v>10.780657088184737</c:v>
                </c:pt>
                <c:pt idx="17">
                  <c:v>10.81620669406929</c:v>
                </c:pt>
                <c:pt idx="18">
                  <c:v>10.307341832860397</c:v>
                </c:pt>
                <c:pt idx="19">
                  <c:v>8.9153600094197074</c:v>
                </c:pt>
                <c:pt idx="20">
                  <c:v>10.107428104825335</c:v>
                </c:pt>
                <c:pt idx="21">
                  <c:v>10.058948952715413</c:v>
                </c:pt>
                <c:pt idx="22">
                  <c:v>10.13019275889037</c:v>
                </c:pt>
                <c:pt idx="23">
                  <c:v>9.8921248051828989</c:v>
                </c:pt>
                <c:pt idx="24">
                  <c:v>6.5949308562061288</c:v>
                </c:pt>
                <c:pt idx="25">
                  <c:v>9.8646440095545405</c:v>
                </c:pt>
                <c:pt idx="26">
                  <c:v>9.7596906362213431</c:v>
                </c:pt>
                <c:pt idx="27">
                  <c:v>9.8018701366638332</c:v>
                </c:pt>
                <c:pt idx="28">
                  <c:v>9.7427303197753421</c:v>
                </c:pt>
                <c:pt idx="29">
                  <c:v>9.7083074740668494</c:v>
                </c:pt>
                <c:pt idx="30">
                  <c:v>9.6483095370542067</c:v>
                </c:pt>
                <c:pt idx="31">
                  <c:v>9.3316865651159588</c:v>
                </c:pt>
                <c:pt idx="32">
                  <c:v>9.3577848651783118</c:v>
                </c:pt>
                <c:pt idx="33">
                  <c:v>9.1105796606309077</c:v>
                </c:pt>
                <c:pt idx="34">
                  <c:v>6.8214776370019843</c:v>
                </c:pt>
                <c:pt idx="35">
                  <c:v>8.9698616600790508</c:v>
                </c:pt>
                <c:pt idx="36">
                  <c:v>9.1165262197412904</c:v>
                </c:pt>
                <c:pt idx="37">
                  <c:v>8.9714022140221399</c:v>
                </c:pt>
                <c:pt idx="38">
                  <c:v>8.4054211634797298</c:v>
                </c:pt>
                <c:pt idx="39">
                  <c:v>5.7197060555180013</c:v>
                </c:pt>
                <c:pt idx="40">
                  <c:v>8.853002667435657</c:v>
                </c:pt>
                <c:pt idx="41">
                  <c:v>8.789647874319968</c:v>
                </c:pt>
                <c:pt idx="42">
                  <c:v>8.785030308354564</c:v>
                </c:pt>
                <c:pt idx="43">
                  <c:v>8.7152114120553819</c:v>
                </c:pt>
                <c:pt idx="44">
                  <c:v>6.8148252338420425</c:v>
                </c:pt>
                <c:pt idx="45">
                  <c:v>8.7210551187867846</c:v>
                </c:pt>
                <c:pt idx="46">
                  <c:v>8.627688310921517</c:v>
                </c:pt>
                <c:pt idx="47">
                  <c:v>8.6298788694481825</c:v>
                </c:pt>
                <c:pt idx="48">
                  <c:v>8.5378219428107887</c:v>
                </c:pt>
                <c:pt idx="49">
                  <c:v>5.5065510802070845</c:v>
                </c:pt>
                <c:pt idx="50">
                  <c:v>8.3725622057834563</c:v>
                </c:pt>
                <c:pt idx="51">
                  <c:v>8.2143116073370539</c:v>
                </c:pt>
                <c:pt idx="52">
                  <c:v>7.9282104896323409</c:v>
                </c:pt>
                <c:pt idx="53">
                  <c:v>7.8727860887671497</c:v>
                </c:pt>
                <c:pt idx="54">
                  <c:v>7.9149923029248885</c:v>
                </c:pt>
                <c:pt idx="55">
                  <c:v>7.0078985907377627</c:v>
                </c:pt>
                <c:pt idx="56">
                  <c:v>6.0051684875777198</c:v>
                </c:pt>
                <c:pt idx="57">
                  <c:v>7.4968500629987389</c:v>
                </c:pt>
                <c:pt idx="58">
                  <c:v>7.4174184133722481</c:v>
                </c:pt>
                <c:pt idx="59">
                  <c:v>7.2542411606785864</c:v>
                </c:pt>
                <c:pt idx="60">
                  <c:v>6.8005699315162937</c:v>
                </c:pt>
                <c:pt idx="61">
                  <c:v>6.6106870229007635</c:v>
                </c:pt>
                <c:pt idx="62">
                  <c:v>6.1831799211022815</c:v>
                </c:pt>
                <c:pt idx="63">
                  <c:v>6.2461768504044048</c:v>
                </c:pt>
                <c:pt idx="64">
                  <c:v>2.057692772686607</c:v>
                </c:pt>
                <c:pt idx="65">
                  <c:v>5.7921291624621594</c:v>
                </c:pt>
                <c:pt idx="66">
                  <c:v>4.9183021879988731</c:v>
                </c:pt>
                <c:pt idx="67">
                  <c:v>1.2922644365943334</c:v>
                </c:pt>
                <c:pt idx="68">
                  <c:v>4.1381720743286534</c:v>
                </c:pt>
                <c:pt idx="70">
                  <c:v>11.326279021984796</c:v>
                </c:pt>
                <c:pt idx="71">
                  <c:v>10.534489452568915</c:v>
                </c:pt>
                <c:pt idx="72">
                  <c:v>10.466262853923089</c:v>
                </c:pt>
              </c:numCache>
            </c:numRef>
          </c:xVal>
          <c:yVal>
            <c:numRef>
              <c:f>Rómovia!$G$2:$G$70</c:f>
              <c:numCache>
                <c:formatCode>0.00</c:formatCode>
                <c:ptCount val="69"/>
                <c:pt idx="0">
                  <c:v>31.479329207920784</c:v>
                </c:pt>
                <c:pt idx="1">
                  <c:v>10.736699088411044</c:v>
                </c:pt>
                <c:pt idx="2">
                  <c:v>12.289449541284402</c:v>
                </c:pt>
                <c:pt idx="3">
                  <c:v>9.9575113714250101</c:v>
                </c:pt>
                <c:pt idx="4">
                  <c:v>28.235575869665084</c:v>
                </c:pt>
                <c:pt idx="5">
                  <c:v>11.068316699933469</c:v>
                </c:pt>
                <c:pt idx="6">
                  <c:v>26.324034219075855</c:v>
                </c:pt>
                <c:pt idx="7">
                  <c:v>5.593733562509061</c:v>
                </c:pt>
                <c:pt idx="8">
                  <c:v>1.064094129554656</c:v>
                </c:pt>
                <c:pt idx="9">
                  <c:v>22.631319158340041</c:v>
                </c:pt>
                <c:pt idx="10">
                  <c:v>3.5624169251218438</c:v>
                </c:pt>
                <c:pt idx="11">
                  <c:v>25.728619851624455</c:v>
                </c:pt>
                <c:pt idx="12">
                  <c:v>21.708289628867536</c:v>
                </c:pt>
                <c:pt idx="13">
                  <c:v>3.7016390479059957</c:v>
                </c:pt>
                <c:pt idx="14">
                  <c:v>0.87084183979824692</c:v>
                </c:pt>
                <c:pt idx="15">
                  <c:v>3.8824233949416347</c:v>
                </c:pt>
                <c:pt idx="16">
                  <c:v>1.4284758851311752</c:v>
                </c:pt>
                <c:pt idx="17">
                  <c:v>0.54247955511939816</c:v>
                </c:pt>
                <c:pt idx="18">
                  <c:v>11.108245279750562</c:v>
                </c:pt>
                <c:pt idx="19">
                  <c:v>20.432620966727335</c:v>
                </c:pt>
                <c:pt idx="20">
                  <c:v>21.737131761499292</c:v>
                </c:pt>
                <c:pt idx="21">
                  <c:v>2.6897060934185975</c:v>
                </c:pt>
                <c:pt idx="22">
                  <c:v>14.740472137101351</c:v>
                </c:pt>
                <c:pt idx="23">
                  <c:v>1.3903534329870788</c:v>
                </c:pt>
                <c:pt idx="24">
                  <c:v>7.052773711669106</c:v>
                </c:pt>
                <c:pt idx="25">
                  <c:v>19.28757004496714</c:v>
                </c:pt>
                <c:pt idx="26">
                  <c:v>3.3358823245253855</c:v>
                </c:pt>
                <c:pt idx="27">
                  <c:v>1.8404470269734887</c:v>
                </c:pt>
                <c:pt idx="28">
                  <c:v>2.6393326194794695</c:v>
                </c:pt>
                <c:pt idx="29">
                  <c:v>13.847788951823167</c:v>
                </c:pt>
                <c:pt idx="30">
                  <c:v>0.39023131392604249</c:v>
                </c:pt>
                <c:pt idx="31">
                  <c:v>1.6230003056399558</c:v>
                </c:pt>
                <c:pt idx="32">
                  <c:v>5.2472798932439559</c:v>
                </c:pt>
                <c:pt idx="33">
                  <c:v>1.6138042615544295</c:v>
                </c:pt>
                <c:pt idx="34">
                  <c:v>5.9769864866036224</c:v>
                </c:pt>
                <c:pt idx="35">
                  <c:v>4.4658240048466817</c:v>
                </c:pt>
                <c:pt idx="36">
                  <c:v>1.3789639758085719</c:v>
                </c:pt>
                <c:pt idx="37">
                  <c:v>4.9854770628441649</c:v>
                </c:pt>
                <c:pt idx="38">
                  <c:v>3.3664213945947981</c:v>
                </c:pt>
                <c:pt idx="39">
                  <c:v>4.9896521144517809</c:v>
                </c:pt>
                <c:pt idx="40">
                  <c:v>18.039516565450064</c:v>
                </c:pt>
                <c:pt idx="41">
                  <c:v>1.7483538079974472</c:v>
                </c:pt>
                <c:pt idx="42">
                  <c:v>1.7068757155578171</c:v>
                </c:pt>
                <c:pt idx="43">
                  <c:v>0.79845141208132031</c:v>
                </c:pt>
                <c:pt idx="44">
                  <c:v>17.821539920652942</c:v>
                </c:pt>
                <c:pt idx="45">
                  <c:v>0.61234689536263687</c:v>
                </c:pt>
                <c:pt idx="46">
                  <c:v>1.4288969953409503</c:v>
                </c:pt>
                <c:pt idx="47">
                  <c:v>2.7158424908424914</c:v>
                </c:pt>
                <c:pt idx="48">
                  <c:v>11.904988444599484</c:v>
                </c:pt>
                <c:pt idx="49">
                  <c:v>3.9575548585000382</c:v>
                </c:pt>
                <c:pt idx="50">
                  <c:v>9.9800582867517083</c:v>
                </c:pt>
                <c:pt idx="51">
                  <c:v>4.3558888668517781</c:v>
                </c:pt>
                <c:pt idx="52">
                  <c:v>6.5614097311695652</c:v>
                </c:pt>
                <c:pt idx="53">
                  <c:v>10.131561830448051</c:v>
                </c:pt>
                <c:pt idx="54">
                  <c:v>2.0874163319946457</c:v>
                </c:pt>
                <c:pt idx="55">
                  <c:v>17.706381155157793</c:v>
                </c:pt>
                <c:pt idx="56">
                  <c:v>17.133596047967419</c:v>
                </c:pt>
                <c:pt idx="57">
                  <c:v>13.276159817076838</c:v>
                </c:pt>
                <c:pt idx="58">
                  <c:v>0.28269195066967245</c:v>
                </c:pt>
                <c:pt idx="59">
                  <c:v>6.0964853953930183</c:v>
                </c:pt>
                <c:pt idx="60">
                  <c:v>7.6</c:v>
                </c:pt>
                <c:pt idx="61">
                  <c:v>2.4625585703388908</c:v>
                </c:pt>
                <c:pt idx="62">
                  <c:v>0.32439592127434125</c:v>
                </c:pt>
                <c:pt idx="63">
                  <c:v>6.4604631645204433</c:v>
                </c:pt>
                <c:pt idx="64">
                  <c:v>6.1579864416558481</c:v>
                </c:pt>
                <c:pt idx="65">
                  <c:v>12.290538152610441</c:v>
                </c:pt>
                <c:pt idx="66">
                  <c:v>1.5674715158831962</c:v>
                </c:pt>
                <c:pt idx="67">
                  <c:v>6.3652602753837169</c:v>
                </c:pt>
                <c:pt idx="68">
                  <c:v>2.1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CE73-4115-8941-9C1686FC6E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94871680"/>
        <c:axId val="194873600"/>
      </c:scatterChart>
      <c:valAx>
        <c:axId val="19487168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sk-SK"/>
                  <a:t>Podpora ĽSNS (%)</a:t>
                </a:r>
                <a:endParaRPr lang="en-US"/>
              </a:p>
            </c:rich>
          </c:tx>
          <c:overlay val="0"/>
        </c:title>
        <c:numFmt formatCode="0" sourceLinked="0"/>
        <c:majorTickMark val="out"/>
        <c:minorTickMark val="none"/>
        <c:tickLblPos val="nextTo"/>
        <c:crossAx val="194873600"/>
        <c:crosses val="autoZero"/>
        <c:crossBetween val="midCat"/>
        <c:majorUnit val="1"/>
      </c:valAx>
      <c:valAx>
        <c:axId val="1948736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sk-SK"/>
                  <a:t>Podiel Rómov (%)</a:t>
                </a:r>
                <a:endParaRPr lang="en-US"/>
              </a:p>
            </c:rich>
          </c:tx>
          <c:overlay val="0"/>
        </c:title>
        <c:numFmt formatCode="0" sourceLinked="0"/>
        <c:majorTickMark val="out"/>
        <c:minorTickMark val="none"/>
        <c:tickLblPos val="nextTo"/>
        <c:crossAx val="194871680"/>
        <c:crosses val="autoZero"/>
        <c:crossBetween val="midCat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sk-SK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sk-SK" sz="1600" b="1" i="0" baseline="0">
                <a:effectLst/>
              </a:rPr>
              <a:t>V čom ľudia vidia alternatívu demokracie, resp. ako by chceli zmeniť demokraciu na Slovensku (v %)</a:t>
            </a:r>
            <a:endParaRPr lang="en-US" sz="1600">
              <a:effectLst/>
            </a:endParaRPr>
          </a:p>
        </c:rich>
      </c:tx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Hárok4!$Q$2</c:f>
              <c:strCache>
                <c:ptCount val="1"/>
                <c:pt idx="0">
                  <c:v>november 2016, N=1020 respondentov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600"/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Hárok4!$P$3:$P$12</c:f>
              <c:strCache>
                <c:ptCount val="10"/>
                <c:pt idx="0">
                  <c:v>Väčšia angažovanosť slušných ľudí pri spravovaní verejných záležitostí</c:v>
                </c:pt>
                <c:pt idx="1">
                  <c:v>Posilnenie nezávislosti a odbornosti policajných vyšetrovateľov, prokuratúry, súdnictva, kontrolných a regulačných orgánov, aby sa znížilo riziko zneužitia moci</c:v>
                </c:pt>
                <c:pt idx="2">
                  <c:v>Posilnenie priamej demokracie, aby mohli ľudia častejšie rozhodovať napríklad prostredníctvom referenda</c:v>
                </c:pt>
                <c:pt idx="3">
                  <c:v>Posilňovanie a dozrievanie demokracie (nie je dokonalá, ale lepšiu možnosť nemáme)</c:v>
                </c:pt>
                <c:pt idx="4">
                  <c:v>Väčšia decentralizácia (presun väčších kompetencií i zdrojov do rúk samosprávnych krajov a obcí)</c:v>
                </c:pt>
                <c:pt idx="5">
                  <c:v>Posilnenie úlohy štátu v ekonomike (viac štátnych firiem, vyššie dane aj výdavky štátu)</c:v>
                </c:pt>
                <c:pt idx="6">
                  <c:v>Príchod silného politického vodcu a posilnenie jeho právomocí pri riadení štátu</c:v>
                </c:pt>
                <c:pt idx="7">
                  <c:v>Vystúpenie Slovenska z Európskej únie a uplatňovanie vlastného modelu nezávislého od medzinárodných záväzkov</c:v>
                </c:pt>
                <c:pt idx="8">
                  <c:v>Návrat k socialistickému zriadeniu spred roka 1989</c:v>
                </c:pt>
                <c:pt idx="9">
                  <c:v>Zrušenie parlamentného systému a nastolenie diktatúry</c:v>
                </c:pt>
              </c:strCache>
            </c:strRef>
          </c:cat>
          <c:val>
            <c:numRef>
              <c:f>Hárok4!$Q$3:$Q$12</c:f>
              <c:numCache>
                <c:formatCode>0.0</c:formatCode>
                <c:ptCount val="10"/>
                <c:pt idx="0">
                  <c:v>66.2</c:v>
                </c:pt>
                <c:pt idx="1">
                  <c:v>65.2</c:v>
                </c:pt>
                <c:pt idx="2">
                  <c:v>58</c:v>
                </c:pt>
                <c:pt idx="3">
                  <c:v>52</c:v>
                </c:pt>
                <c:pt idx="4">
                  <c:v>50</c:v>
                </c:pt>
                <c:pt idx="5">
                  <c:v>44.1</c:v>
                </c:pt>
                <c:pt idx="6">
                  <c:v>40.299999999999997</c:v>
                </c:pt>
                <c:pt idx="7">
                  <c:v>34.799999999999997</c:v>
                </c:pt>
                <c:pt idx="8">
                  <c:v>27.6</c:v>
                </c:pt>
                <c:pt idx="9">
                  <c:v>23.9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9EF-493C-A8C3-3769994E25B0}"/>
            </c:ext>
          </c:extLst>
        </c:ser>
        <c:ser>
          <c:idx val="1"/>
          <c:order val="1"/>
          <c:tx>
            <c:strRef>
              <c:f>Hárok4!$R$2</c:f>
              <c:strCache>
                <c:ptCount val="1"/>
                <c:pt idx="0">
                  <c:v>január 2017, N= 502 (pôvodná otázka)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600"/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Hárok4!$P$3:$P$12</c:f>
              <c:strCache>
                <c:ptCount val="10"/>
                <c:pt idx="0">
                  <c:v>Väčšia angažovanosť slušných ľudí pri spravovaní verejných záležitostí</c:v>
                </c:pt>
                <c:pt idx="1">
                  <c:v>Posilnenie nezávislosti a odbornosti policajných vyšetrovateľov, prokuratúry, súdnictva, kontrolných a regulačných orgánov, aby sa znížilo riziko zneužitia moci</c:v>
                </c:pt>
                <c:pt idx="2">
                  <c:v>Posilnenie priamej demokracie, aby mohli ľudia častejšie rozhodovať napríklad prostredníctvom referenda</c:v>
                </c:pt>
                <c:pt idx="3">
                  <c:v>Posilňovanie a dozrievanie demokracie (nie je dokonalá, ale lepšiu možnosť nemáme)</c:v>
                </c:pt>
                <c:pt idx="4">
                  <c:v>Väčšia decentralizácia (presun väčších kompetencií i zdrojov do rúk samosprávnych krajov a obcí)</c:v>
                </c:pt>
                <c:pt idx="5">
                  <c:v>Posilnenie úlohy štátu v ekonomike (viac štátnych firiem, vyššie dane aj výdavky štátu)</c:v>
                </c:pt>
                <c:pt idx="6">
                  <c:v>Príchod silného politického vodcu a posilnenie jeho právomocí pri riadení štátu</c:v>
                </c:pt>
                <c:pt idx="7">
                  <c:v>Vystúpenie Slovenska z Európskej únie a uplatňovanie vlastného modelu nezávislého od medzinárodných záväzkov</c:v>
                </c:pt>
                <c:pt idx="8">
                  <c:v>Návrat k socialistickému zriadeniu spred roka 1989</c:v>
                </c:pt>
                <c:pt idx="9">
                  <c:v>Zrušenie parlamentného systému a nastolenie diktatúry</c:v>
                </c:pt>
              </c:strCache>
            </c:strRef>
          </c:cat>
          <c:val>
            <c:numRef>
              <c:f>Hárok4!$R$3:$R$12</c:f>
              <c:numCache>
                <c:formatCode>0.0</c:formatCode>
                <c:ptCount val="10"/>
                <c:pt idx="0">
                  <c:v>66.3</c:v>
                </c:pt>
                <c:pt idx="1">
                  <c:v>61.300000000000004</c:v>
                </c:pt>
                <c:pt idx="2">
                  <c:v>56.099999999999994</c:v>
                </c:pt>
                <c:pt idx="3">
                  <c:v>52.3</c:v>
                </c:pt>
                <c:pt idx="4">
                  <c:v>45.7</c:v>
                </c:pt>
                <c:pt idx="5">
                  <c:v>37.099999999999994</c:v>
                </c:pt>
                <c:pt idx="6">
                  <c:v>38.299999999999997</c:v>
                </c:pt>
                <c:pt idx="7">
                  <c:v>27.799999999999997</c:v>
                </c:pt>
                <c:pt idx="8">
                  <c:v>26.6</c:v>
                </c:pt>
                <c:pt idx="9">
                  <c:v>15.600000000000001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9EF-493C-A8C3-3769994E25B0}"/>
            </c:ext>
          </c:extLst>
        </c:ser>
        <c:ser>
          <c:idx val="2"/>
          <c:order val="2"/>
          <c:tx>
            <c:strRef>
              <c:f>Hárok4!$S$2</c:f>
              <c:strCache>
                <c:ptCount val="1"/>
                <c:pt idx="0">
                  <c:v>január 2017, N= 506 (nová otázka)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600"/>
                </a:pPr>
                <a:endParaRPr lang="sk-SK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Hárok4!$P$3:$P$12</c:f>
              <c:strCache>
                <c:ptCount val="10"/>
                <c:pt idx="0">
                  <c:v>Väčšia angažovanosť slušných ľudí pri spravovaní verejných záležitostí</c:v>
                </c:pt>
                <c:pt idx="1">
                  <c:v>Posilnenie nezávislosti a odbornosti policajných vyšetrovateľov, prokuratúry, súdnictva, kontrolných a regulačných orgánov, aby sa znížilo riziko zneužitia moci</c:v>
                </c:pt>
                <c:pt idx="2">
                  <c:v>Posilnenie priamej demokracie, aby mohli ľudia častejšie rozhodovať napríklad prostredníctvom referenda</c:v>
                </c:pt>
                <c:pt idx="3">
                  <c:v>Posilňovanie a dozrievanie demokracie (nie je dokonalá, ale lepšiu možnosť nemáme)</c:v>
                </c:pt>
                <c:pt idx="4">
                  <c:v>Väčšia decentralizácia (presun väčších kompetencií i zdrojov do rúk samosprávnych krajov a obcí)</c:v>
                </c:pt>
                <c:pt idx="5">
                  <c:v>Posilnenie úlohy štátu v ekonomike (viac štátnych firiem, vyššie dane aj výdavky štátu)</c:v>
                </c:pt>
                <c:pt idx="6">
                  <c:v>Príchod silného politického vodcu a posilnenie jeho právomocí pri riadení štátu</c:v>
                </c:pt>
                <c:pt idx="7">
                  <c:v>Vystúpenie Slovenska z Európskej únie a uplatňovanie vlastného modelu nezávislého od medzinárodných záväzkov</c:v>
                </c:pt>
                <c:pt idx="8">
                  <c:v>Návrat k socialistickému zriadeniu spred roka 1989</c:v>
                </c:pt>
                <c:pt idx="9">
                  <c:v>Zrušenie parlamentného systému a nastolenie diktatúry</c:v>
                </c:pt>
              </c:strCache>
            </c:strRef>
          </c:cat>
          <c:val>
            <c:numRef>
              <c:f>Hárok4!$S$3:$S$12</c:f>
              <c:numCache>
                <c:formatCode>0.0</c:formatCode>
                <c:ptCount val="10"/>
                <c:pt idx="0">
                  <c:v>70.5</c:v>
                </c:pt>
                <c:pt idx="1">
                  <c:v>62.6</c:v>
                </c:pt>
                <c:pt idx="2">
                  <c:v>58</c:v>
                </c:pt>
                <c:pt idx="3">
                  <c:v>50.2</c:v>
                </c:pt>
                <c:pt idx="4">
                  <c:v>50.199999999999996</c:v>
                </c:pt>
                <c:pt idx="5">
                  <c:v>39.099999999999994</c:v>
                </c:pt>
                <c:pt idx="6">
                  <c:v>39.700000000000003</c:v>
                </c:pt>
                <c:pt idx="7">
                  <c:v>29.7</c:v>
                </c:pt>
                <c:pt idx="8">
                  <c:v>28.7</c:v>
                </c:pt>
                <c:pt idx="9">
                  <c:v>15.8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9EF-493C-A8C3-3769994E25B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94915712"/>
        <c:axId val="194933888"/>
      </c:barChart>
      <c:catAx>
        <c:axId val="19491571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800"/>
            </a:pPr>
            <a:endParaRPr lang="sk-SK"/>
          </a:p>
        </c:txPr>
        <c:crossAx val="194933888"/>
        <c:crosses val="autoZero"/>
        <c:auto val="1"/>
        <c:lblAlgn val="ctr"/>
        <c:lblOffset val="100"/>
        <c:noMultiLvlLbl val="0"/>
      </c:catAx>
      <c:valAx>
        <c:axId val="194933888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crossAx val="194915712"/>
        <c:crosses val="autoZero"/>
        <c:crossBetween val="between"/>
      </c:valAx>
    </c:plotArea>
    <c:legend>
      <c:legendPos val="t"/>
      <c:overlay val="0"/>
      <c:txPr>
        <a:bodyPr/>
        <a:lstStyle/>
        <a:p>
          <a:pPr>
            <a:defRPr sz="1000"/>
          </a:pPr>
          <a:endParaRPr lang="sk-SK"/>
        </a:p>
      </c:txPr>
    </c:legend>
    <c:plotVisOnly val="1"/>
    <c:dispBlanksAs val="gap"/>
    <c:showDLblsOverMax val="0"/>
  </c:chart>
  <c:txPr>
    <a:bodyPr/>
    <a:lstStyle/>
    <a:p>
      <a:pPr>
        <a:defRPr sz="700"/>
      </a:pPr>
      <a:endParaRPr lang="sk-SK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0.64792</cdr:x>
      <cdr:y>0.92361</cdr:y>
    </cdr:from>
    <cdr:to>
      <cdr:x>0.975</cdr:x>
      <cdr:y>1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2962275" y="2533650"/>
          <a:ext cx="1495425" cy="20955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en-GB" sz="110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0.51961</cdr:x>
      <cdr:y>0.12807</cdr:y>
    </cdr:from>
    <cdr:to>
      <cdr:x>0.52055</cdr:x>
      <cdr:y>0.82925</cdr:y>
    </cdr:to>
    <cdr:cxnSp macro="">
      <cdr:nvCxnSpPr>
        <cdr:cNvPr id="2" name="Rovná spojnica 1"/>
        <cdr:cNvCxnSpPr/>
      </cdr:nvCxnSpPr>
      <cdr:spPr>
        <a:xfrm xmlns:a="http://schemas.openxmlformats.org/drawingml/2006/main" flipH="1" flipV="1">
          <a:off x="3028950" y="447675"/>
          <a:ext cx="5498" cy="245109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0.52218</cdr:x>
      <cdr:y>0.13715</cdr:y>
    </cdr:from>
    <cdr:to>
      <cdr:x>0.88682</cdr:x>
      <cdr:y>0.23524</cdr:y>
    </cdr:to>
    <cdr:sp macro="" textlink="">
      <cdr:nvSpPr>
        <cdr:cNvPr id="3" name="BlokTextu 1"/>
        <cdr:cNvSpPr txBox="1"/>
      </cdr:nvSpPr>
      <cdr:spPr>
        <a:xfrm xmlns:a="http://schemas.openxmlformats.org/drawingml/2006/main">
          <a:off x="3043954" y="479427"/>
          <a:ext cx="2125596" cy="34289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sk-SK" sz="1100" b="1">
              <a:solidFill>
                <a:schemeClr val="accent1"/>
              </a:solidFill>
            </a:rPr>
            <a:t>Celoštátny zisk</a:t>
          </a:r>
          <a:r>
            <a:rPr lang="sk-SK" sz="1100" b="1" baseline="0">
              <a:solidFill>
                <a:schemeClr val="accent1"/>
              </a:solidFill>
            </a:rPr>
            <a:t> </a:t>
          </a:r>
          <a:r>
            <a:rPr lang="sk-SK" sz="1100" b="1">
              <a:solidFill>
                <a:schemeClr val="accent1"/>
              </a:solidFill>
            </a:rPr>
            <a:t>ĽSNS = 8,04 % </a:t>
          </a:r>
          <a:endParaRPr lang="en-US" sz="1100" b="1">
            <a:solidFill>
              <a:schemeClr val="accent1"/>
            </a:solidFill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0.51037</cdr:x>
      <cdr:y>0.13352</cdr:y>
    </cdr:from>
    <cdr:to>
      <cdr:x>0.51196</cdr:x>
      <cdr:y>0.83651</cdr:y>
    </cdr:to>
    <cdr:cxnSp macro="">
      <cdr:nvCxnSpPr>
        <cdr:cNvPr id="3" name="Rovná spojnica 2"/>
        <cdr:cNvCxnSpPr/>
      </cdr:nvCxnSpPr>
      <cdr:spPr>
        <a:xfrm xmlns:a="http://schemas.openxmlformats.org/drawingml/2006/main" flipH="1" flipV="1">
          <a:off x="3048001" y="466728"/>
          <a:ext cx="9524" cy="2457447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1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0.18663</cdr:x>
      <cdr:y>0.14714</cdr:y>
    </cdr:from>
    <cdr:to>
      <cdr:x>0.55329</cdr:x>
      <cdr:y>0.24523</cdr:y>
    </cdr:to>
    <cdr:sp macro="" textlink="">
      <cdr:nvSpPr>
        <cdr:cNvPr id="6" name="BlokTextu 5"/>
        <cdr:cNvSpPr txBox="1"/>
      </cdr:nvSpPr>
      <cdr:spPr>
        <a:xfrm xmlns:a="http://schemas.openxmlformats.org/drawingml/2006/main">
          <a:off x="1114577" y="514350"/>
          <a:ext cx="2189758" cy="3428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100" b="1">
              <a:solidFill>
                <a:schemeClr val="accent1"/>
              </a:solidFill>
            </a:rPr>
            <a:t>Celoštátny zisk</a:t>
          </a:r>
          <a:r>
            <a:rPr lang="sk-SK" sz="1100" b="1" baseline="0">
              <a:solidFill>
                <a:schemeClr val="accent1"/>
              </a:solidFill>
            </a:rPr>
            <a:t> </a:t>
          </a:r>
          <a:r>
            <a:rPr lang="sk-SK" sz="1100" b="1">
              <a:solidFill>
                <a:schemeClr val="accent1"/>
              </a:solidFill>
            </a:rPr>
            <a:t>ĽSNS = 8,04 % </a:t>
          </a:r>
          <a:endParaRPr lang="en-US" sz="1100" b="1">
            <a:solidFill>
              <a:schemeClr val="accent1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181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431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5525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6065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3624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41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207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419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920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699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466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776BD6-EC61-46AE-B256-28EBE190E1EA}" type="datetimeFigureOut">
              <a:rPr lang="en-US" smtClean="0"/>
              <a:t>10/17/2017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CF557E-E1D4-41DD-9959-A1156CBB8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037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siba.sk/admin/fckeditor/editor/userfiles/file/Dokumenty/Sprava_z_vyskumu_2.pdf" TargetMode="External"/><Relationship Id="rId2" Type="http://schemas.openxmlformats.org/officeDocument/2006/relationships/hyperlink" Target="http://www.ineko.sk/projekty/sprava-o-stave-a-vyvoji-demokracie-na-slovensku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dennikn.sk/892216/prieskum-mladi-sa-citia-vyluceni-neveria-politikom-tretina-chce-odist-do-zahranicia/?ref=mp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k-SK" b="1" dirty="0" smtClean="0"/>
              <a:t>Názory mladých na demokraciu na Slovensku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99592" y="4149080"/>
            <a:ext cx="6872808" cy="148972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riaditeľ INEKO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Občianske vzdelávanie mladých na Slovensku a v Nemecku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13.10.2017, </a:t>
            </a:r>
            <a:r>
              <a:rPr lang="sk-SK" dirty="0" err="1" smtClean="0">
                <a:solidFill>
                  <a:schemeClr val="tx1"/>
                </a:solidFill>
              </a:rPr>
              <a:t>Cadenabbia</a:t>
            </a:r>
            <a:r>
              <a:rPr lang="sk-SK" dirty="0" smtClean="0">
                <a:solidFill>
                  <a:schemeClr val="tx1"/>
                </a:solidFill>
              </a:rPr>
              <a:t>, Taliansko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806" y="548680"/>
            <a:ext cx="2283889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328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lokTextu 2"/>
          <p:cNvSpPr txBox="1"/>
          <p:nvPr/>
        </p:nvSpPr>
        <p:spPr>
          <a:xfrm>
            <a:off x="971600" y="6078939"/>
            <a:ext cx="36599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/>
              <a:t>Zdroj: Agentúra </a:t>
            </a:r>
            <a:r>
              <a:rPr lang="sk-SK" dirty="0" err="1"/>
              <a:t>Focus</a:t>
            </a:r>
            <a:r>
              <a:rPr lang="sk-SK" dirty="0"/>
              <a:t>, </a:t>
            </a:r>
            <a:r>
              <a:rPr lang="sk-SK" dirty="0" err="1"/>
              <a:t>Exit</a:t>
            </a:r>
            <a:r>
              <a:rPr lang="sk-SK" dirty="0"/>
              <a:t> </a:t>
            </a:r>
            <a:r>
              <a:rPr lang="sk-SK" dirty="0" err="1"/>
              <a:t>poll</a:t>
            </a:r>
            <a:r>
              <a:rPr lang="sk-SK" dirty="0"/>
              <a:t>, 2016</a:t>
            </a:r>
            <a:endParaRPr lang="en-US" dirty="0"/>
          </a:p>
        </p:txBody>
      </p:sp>
      <p:graphicFrame>
        <p:nvGraphicFramePr>
          <p:cNvPr id="4" name="Graf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89627601"/>
              </p:ext>
            </p:extLst>
          </p:nvPr>
        </p:nvGraphicFramePr>
        <p:xfrm>
          <a:off x="611560" y="692696"/>
          <a:ext cx="8064896" cy="53285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8596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 1" descr="C:\Users\Michal\OneDrive for Business\Projekty\Kvalita demokracie na Slovensku\Politické strany\IVO1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692696"/>
            <a:ext cx="8568952" cy="5400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6467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3753375"/>
              </p:ext>
            </p:extLst>
          </p:nvPr>
        </p:nvGraphicFramePr>
        <p:xfrm>
          <a:off x="839745" y="3501008"/>
          <a:ext cx="7461324" cy="14950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848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sk-SK" altLang="en-US" sz="1800" b="1" kern="1200" dirty="0" smtClean="0">
                          <a:solidFill>
                            <a:schemeClr val="lt1"/>
                          </a:solidFill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Názory na zmenu kvality demokracie za posledných 5 rokov</a:t>
                      </a:r>
                      <a:endParaRPr lang="en-US" altLang="en-US" sz="1800" b="1" kern="1200" dirty="0" smtClean="0">
                        <a:solidFill>
                          <a:schemeClr val="lt1"/>
                        </a:solidFill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Skôr sa zlepšila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18 %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Ani sa nezlepšila ani nezhoršila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36 %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Skôr sa zhoršila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43 %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973863"/>
              </p:ext>
            </p:extLst>
          </p:nvPr>
        </p:nvGraphicFramePr>
        <p:xfrm>
          <a:off x="843557" y="1832050"/>
          <a:ext cx="7476671" cy="1261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002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sk-SK" altLang="en-US" sz="1800" b="1" dirty="0" smtClean="0"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Názory na kvalitu demokracie</a:t>
                      </a:r>
                      <a:endParaRPr lang="en-US" altLang="en-US" sz="1800" b="1" dirty="0"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dobrá až výborná 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26 %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Ani dobrá ani zlá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33 %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zlá až mizerná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40 %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39745" y="631721"/>
            <a:ext cx="18473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sk-SK" altLang="en-US" sz="24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sk-SK" altLang="en-US" sz="24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sk-SK" altLang="en-US" sz="2400" b="1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Prieskum INEKO</a:t>
            </a:r>
            <a:endParaRPr lang="en-US" b="1" dirty="0"/>
          </a:p>
        </p:txBody>
      </p:sp>
      <p:sp>
        <p:nvSpPr>
          <p:cNvPr id="7" name="BlokTextu 6"/>
          <p:cNvSpPr txBox="1"/>
          <p:nvPr/>
        </p:nvSpPr>
        <p:spPr>
          <a:xfrm>
            <a:off x="839745" y="5301208"/>
            <a:ext cx="77334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/>
              <a:t>Zdroj: </a:t>
            </a:r>
            <a:r>
              <a:rPr lang="sk-SK" sz="1400" dirty="0" smtClean="0"/>
              <a:t>Reprezentatívny prieskum verejnej mienky vykonaný agentúrou </a:t>
            </a:r>
            <a:r>
              <a:rPr lang="sk-SK" sz="1400" dirty="0" err="1"/>
              <a:t>Focus</a:t>
            </a:r>
            <a:r>
              <a:rPr lang="sk-SK" sz="1400" dirty="0"/>
              <a:t> pre </a:t>
            </a:r>
            <a:r>
              <a:rPr lang="sk-SK" sz="1400" dirty="0" smtClean="0"/>
              <a:t>INEKO, november 2016</a:t>
            </a:r>
          </a:p>
          <a:p>
            <a:r>
              <a:rPr lang="sk-SK" sz="1400" dirty="0" smtClean="0"/>
              <a:t>Poznámka: Názory mladých sa zásadne nelíšia od názorov celej populácie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9097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/>
              <a:t>Názory na kvalitu demokracie (v %)</a:t>
            </a:r>
            <a:endParaRPr lang="en-US" sz="4000" b="1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2184246"/>
              </p:ext>
            </p:extLst>
          </p:nvPr>
        </p:nvGraphicFramePr>
        <p:xfrm>
          <a:off x="827584" y="1556792"/>
          <a:ext cx="763284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965694" y="6205954"/>
            <a:ext cx="56978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/>
              <a:t>Zdroj: </a:t>
            </a:r>
            <a:r>
              <a:rPr lang="sk-SK" sz="1400" dirty="0" smtClean="0"/>
              <a:t>Reprezentatívny prieskum </a:t>
            </a:r>
            <a:r>
              <a:rPr lang="sk-SK" sz="1400" dirty="0"/>
              <a:t>agentúry </a:t>
            </a:r>
            <a:r>
              <a:rPr lang="sk-SK" sz="1400" dirty="0" err="1"/>
              <a:t>Focus</a:t>
            </a:r>
            <a:r>
              <a:rPr lang="sk-SK" sz="1400" dirty="0"/>
              <a:t> pre </a:t>
            </a:r>
            <a:r>
              <a:rPr lang="sk-SK" sz="1400" dirty="0" smtClean="0"/>
              <a:t>INEKO, november 2016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98835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Vzťah s kvalitou života (v %)</a:t>
            </a:r>
            <a:endParaRPr lang="en-US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507901"/>
              </p:ext>
            </p:extLst>
          </p:nvPr>
        </p:nvGraphicFramePr>
        <p:xfrm>
          <a:off x="827584" y="2060848"/>
          <a:ext cx="763284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467544" y="1556792"/>
            <a:ext cx="8386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Do </a:t>
            </a:r>
            <a:r>
              <a:rPr lang="en-US" dirty="0" err="1"/>
              <a:t>akej</a:t>
            </a:r>
            <a:r>
              <a:rPr lang="en-US" dirty="0"/>
              <a:t> </a:t>
            </a:r>
            <a:r>
              <a:rPr lang="en-US" dirty="0" err="1"/>
              <a:t>miery</a:t>
            </a:r>
            <a:r>
              <a:rPr lang="en-US" dirty="0"/>
              <a:t> </a:t>
            </a:r>
            <a:r>
              <a:rPr lang="en-US" dirty="0" err="1"/>
              <a:t>podľa</a:t>
            </a:r>
            <a:r>
              <a:rPr lang="en-US" dirty="0"/>
              <a:t> </a:t>
            </a:r>
            <a:r>
              <a:rPr lang="en-US" dirty="0" err="1"/>
              <a:t>Vás</a:t>
            </a:r>
            <a:r>
              <a:rPr lang="en-US" dirty="0"/>
              <a:t> </a:t>
            </a:r>
            <a:r>
              <a:rPr lang="en-US" dirty="0" err="1"/>
              <a:t>kvalita</a:t>
            </a:r>
            <a:r>
              <a:rPr lang="en-US" dirty="0"/>
              <a:t> </a:t>
            </a:r>
            <a:r>
              <a:rPr lang="en-US" dirty="0" err="1"/>
              <a:t>demokracie</a:t>
            </a:r>
            <a:r>
              <a:rPr lang="en-US" dirty="0"/>
              <a:t> </a:t>
            </a:r>
            <a:r>
              <a:rPr lang="en-US" dirty="0" err="1"/>
              <a:t>ovplyvňuje</a:t>
            </a:r>
            <a:r>
              <a:rPr lang="en-US" dirty="0"/>
              <a:t> </a:t>
            </a:r>
            <a:r>
              <a:rPr lang="en-US" dirty="0" err="1"/>
              <a:t>kvalitu</a:t>
            </a:r>
            <a:r>
              <a:rPr lang="en-US" dirty="0"/>
              <a:t> </a:t>
            </a:r>
            <a:r>
              <a:rPr lang="en-US" dirty="0" err="1"/>
              <a:t>života</a:t>
            </a:r>
            <a:r>
              <a:rPr lang="en-US" dirty="0"/>
              <a:t> </a:t>
            </a:r>
            <a:r>
              <a:rPr lang="en-US" dirty="0" err="1"/>
              <a:t>ľudí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Slovensku</a:t>
            </a:r>
            <a:r>
              <a:rPr lang="en-US" dirty="0"/>
              <a:t>?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467544" y="6237312"/>
            <a:ext cx="4328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Vplývajúce faktory: vzdelanie, región, príjem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798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1962275735"/>
              </p:ext>
            </p:extLst>
          </p:nvPr>
        </p:nvGraphicFramePr>
        <p:xfrm>
          <a:off x="611560" y="485775"/>
          <a:ext cx="8064896" cy="5886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6359842"/>
            <a:ext cx="56978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/>
              <a:t>Zdroj: </a:t>
            </a:r>
            <a:r>
              <a:rPr lang="sk-SK" sz="1400" dirty="0" smtClean="0"/>
              <a:t>Reprezentatívny prieskum </a:t>
            </a:r>
            <a:r>
              <a:rPr lang="sk-SK" sz="1400" dirty="0"/>
              <a:t>agentúry </a:t>
            </a:r>
            <a:r>
              <a:rPr lang="sk-SK" sz="1400" dirty="0" err="1"/>
              <a:t>Focus</a:t>
            </a:r>
            <a:r>
              <a:rPr lang="sk-SK" sz="1400" dirty="0"/>
              <a:t> pre </a:t>
            </a:r>
            <a:r>
              <a:rPr lang="sk-SK" sz="1400" dirty="0" smtClean="0"/>
              <a:t>INEKO, november 2016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05436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Príčiny podľa volebných preferencií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9126291"/>
              </p:ext>
            </p:extLst>
          </p:nvPr>
        </p:nvGraphicFramePr>
        <p:xfrm>
          <a:off x="539552" y="1268760"/>
          <a:ext cx="8208912" cy="4880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Nadpriemerný súhlas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Podpriemerný</a:t>
                      </a:r>
                      <a:r>
                        <a:rPr lang="sk-SK" sz="1300" baseline="0" dirty="0" smtClean="0">
                          <a:effectLst/>
                        </a:rPr>
                        <a:t> </a:t>
                      </a:r>
                      <a:r>
                        <a:rPr lang="sk-SK" sz="1300" dirty="0" smtClean="0">
                          <a:effectLst/>
                        </a:rPr>
                        <a:t>súhlas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Politici nepracujú vo verejnom záujme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KDH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7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Netrestanie nehospodárneho nakladania s majetkom štátu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Nerovnosť pred zákonom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nerozhodnutí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Nespravodlivé majetkové rozdiely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r>
                        <a:rPr lang="sk-SK" sz="1300" dirty="0" smtClean="0">
                          <a:effectLst/>
                        </a:rPr>
                        <a:t>, </a:t>
                      </a: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Nerozhodnutí, 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6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Nekvalitné verejné služby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OĽANO-NOVA, </a:t>
                      </a: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8992">
                <a:tc>
                  <a:txBody>
                    <a:bodyPr/>
                    <a:lstStyle/>
                    <a:p>
                      <a:r>
                        <a:rPr lang="sk-SK" sz="1300" dirty="0" smtClean="0">
                          <a:effectLst/>
                        </a:rPr>
                        <a:t>Regulačné a kontrolné orgány nebránia zneužívaniu moci</a:t>
                      </a:r>
                      <a:endParaRPr 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13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Sociálny systém sa zneužíva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OĽANO-NOVA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Zákony sú nekvalitné a často sa menia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KDH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V spoločnosti sa rozširuje chudoba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SME Rodina- Boris Kollár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SNS,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Slušní ľudia sa neangažujú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OĽANO-NOVA, </a:t>
                      </a: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92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Strata suverenity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</a:t>
                      </a: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Nedodržujú sa ľudské a menšinové práva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r>
                        <a:rPr lang="sk-SK" sz="1300" dirty="0" smtClean="0">
                          <a:effectLst/>
                        </a:rPr>
                        <a:t>, nerozhodnutí, </a:t>
                      </a: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364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1274918282"/>
              </p:ext>
            </p:extLst>
          </p:nvPr>
        </p:nvGraphicFramePr>
        <p:xfrm>
          <a:off x="611560" y="764704"/>
          <a:ext cx="792088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6179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980350836"/>
              </p:ext>
            </p:extLst>
          </p:nvPr>
        </p:nvGraphicFramePr>
        <p:xfrm>
          <a:off x="611560" y="836712"/>
          <a:ext cx="7920880" cy="54726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1022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>
            <p:extLst>
              <p:ext uri="{D42A27DB-BD31-4B8C-83A1-F6EECF244321}">
                <p14:modId xmlns:p14="http://schemas.microsoft.com/office/powerpoint/2010/main" val="69627781"/>
              </p:ext>
            </p:extLst>
          </p:nvPr>
        </p:nvGraphicFramePr>
        <p:xfrm>
          <a:off x="539552" y="620688"/>
          <a:ext cx="7992888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755576" y="6204400"/>
            <a:ext cx="45536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/>
              <a:t>Zdroj: Reprezentatívne prieskumy agentúry </a:t>
            </a:r>
            <a:r>
              <a:rPr lang="sk-SK" sz="1400" dirty="0" err="1"/>
              <a:t>Focus</a:t>
            </a:r>
            <a:r>
              <a:rPr lang="sk-SK" sz="1400" dirty="0"/>
              <a:t> pre INEKO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60349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Názory mladých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85000" lnSpcReduction="20000"/>
          </a:bodyPr>
          <a:lstStyle/>
          <a:p>
            <a:r>
              <a:rPr lang="sk-SK" dirty="0" smtClean="0"/>
              <a:t>Október – december 2016: </a:t>
            </a:r>
            <a:r>
              <a:rPr lang="en-US" dirty="0" smtClean="0"/>
              <a:t>5 </a:t>
            </a:r>
            <a:r>
              <a:rPr lang="en-US" dirty="0" err="1"/>
              <a:t>diskusií</a:t>
            </a:r>
            <a:r>
              <a:rPr lang="en-US" dirty="0"/>
              <a:t> </a:t>
            </a:r>
            <a:r>
              <a:rPr lang="en-US" dirty="0" err="1"/>
              <a:t>spolu</a:t>
            </a:r>
            <a:r>
              <a:rPr lang="en-US" dirty="0"/>
              <a:t> so 41 </a:t>
            </a:r>
            <a:r>
              <a:rPr lang="en-US" dirty="0" err="1" smtClean="0"/>
              <a:t>študentmi</a:t>
            </a:r>
            <a:endParaRPr lang="sk-SK" dirty="0" smtClean="0"/>
          </a:p>
          <a:p>
            <a:pPr lvl="1"/>
            <a:r>
              <a:rPr lang="sk-SK" dirty="0" smtClean="0"/>
              <a:t>3 </a:t>
            </a:r>
            <a:r>
              <a:rPr lang="en-US" dirty="0" err="1" smtClean="0"/>
              <a:t>diskusie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/>
              <a:t>gymnáziách</a:t>
            </a:r>
            <a:r>
              <a:rPr lang="en-US" dirty="0"/>
              <a:t> </a:t>
            </a:r>
            <a:r>
              <a:rPr lang="en-US" dirty="0" smtClean="0"/>
              <a:t>v</a:t>
            </a:r>
            <a:r>
              <a:rPr lang="sk-SK" dirty="0" smtClean="0"/>
              <a:t>o Svidníku, Považskej Bystrici a Liptovskom Hrádku</a:t>
            </a:r>
          </a:p>
          <a:p>
            <a:pPr lvl="1"/>
            <a:r>
              <a:rPr lang="sk-SK" dirty="0" smtClean="0"/>
              <a:t>2 diskusie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sk-SK" dirty="0" smtClean="0"/>
              <a:t>Fakulte </a:t>
            </a:r>
            <a:r>
              <a:rPr lang="sk-SK" dirty="0"/>
              <a:t>sociálnych </a:t>
            </a:r>
            <a:r>
              <a:rPr lang="sk-SK" dirty="0" smtClean="0"/>
              <a:t>a</a:t>
            </a:r>
            <a:r>
              <a:rPr lang="sk-SK" dirty="0"/>
              <a:t> ekonomických vied Univerzity Komenského v </a:t>
            </a:r>
            <a:r>
              <a:rPr lang="sk-SK" dirty="0" smtClean="0"/>
              <a:t>Bratislave (bakalári, magistri)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Významne</a:t>
            </a:r>
            <a:r>
              <a:rPr lang="en-US" dirty="0"/>
              <a:t> </a:t>
            </a:r>
            <a:r>
              <a:rPr lang="en-US" dirty="0" err="1"/>
              <a:t>prevláda</a:t>
            </a:r>
            <a:r>
              <a:rPr lang="en-US" dirty="0"/>
              <a:t> </a:t>
            </a:r>
            <a:r>
              <a:rPr lang="en-US" dirty="0" err="1"/>
              <a:t>negatívny</a:t>
            </a:r>
            <a:r>
              <a:rPr lang="en-US" dirty="0"/>
              <a:t> </a:t>
            </a:r>
            <a:r>
              <a:rPr lang="en-US" dirty="0" err="1"/>
              <a:t>pohľad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stav</a:t>
            </a:r>
            <a:r>
              <a:rPr lang="en-US" dirty="0"/>
              <a:t> </a:t>
            </a:r>
            <a:r>
              <a:rPr lang="en-US" dirty="0" err="1"/>
              <a:t>demokracie</a:t>
            </a:r>
            <a:r>
              <a:rPr lang="en-US" dirty="0"/>
              <a:t> a </a:t>
            </a:r>
            <a:r>
              <a:rPr lang="en-US" dirty="0" err="1"/>
              <a:t>spoločnosti</a:t>
            </a:r>
            <a:r>
              <a:rPr lang="en-US" dirty="0"/>
              <a:t>, </a:t>
            </a:r>
            <a:r>
              <a:rPr lang="en-US" dirty="0" err="1"/>
              <a:t>vo</a:t>
            </a:r>
            <a:r>
              <a:rPr lang="en-US" dirty="0"/>
              <a:t> </a:t>
            </a:r>
            <a:r>
              <a:rPr lang="en-US" dirty="0" err="1"/>
              <a:t>všeobecnosti</a:t>
            </a:r>
            <a:r>
              <a:rPr lang="en-US" dirty="0"/>
              <a:t> </a:t>
            </a:r>
            <a:r>
              <a:rPr lang="en-US" dirty="0" err="1"/>
              <a:t>však</a:t>
            </a:r>
            <a:r>
              <a:rPr lang="en-US" dirty="0"/>
              <a:t> </a:t>
            </a:r>
            <a:r>
              <a:rPr lang="en-US" dirty="0" err="1"/>
              <a:t>boli</a:t>
            </a:r>
            <a:r>
              <a:rPr lang="en-US" dirty="0"/>
              <a:t> </a:t>
            </a:r>
            <a:r>
              <a:rPr lang="en-US" dirty="0" err="1"/>
              <a:t>stredoškolskí</a:t>
            </a:r>
            <a:r>
              <a:rPr lang="en-US" dirty="0"/>
              <a:t> </a:t>
            </a:r>
            <a:r>
              <a:rPr lang="en-US" dirty="0" err="1"/>
              <a:t>študenti</a:t>
            </a:r>
            <a:r>
              <a:rPr lang="en-US" dirty="0"/>
              <a:t> </a:t>
            </a:r>
            <a:r>
              <a:rPr lang="en-US" dirty="0" err="1"/>
              <a:t>podstatne</a:t>
            </a:r>
            <a:r>
              <a:rPr lang="en-US" dirty="0"/>
              <a:t> </a:t>
            </a:r>
            <a:r>
              <a:rPr lang="en-US" dirty="0" err="1"/>
              <a:t>viac</a:t>
            </a:r>
            <a:r>
              <a:rPr lang="en-US" dirty="0"/>
              <a:t> </a:t>
            </a:r>
            <a:r>
              <a:rPr lang="en-US" dirty="0" err="1"/>
              <a:t>frustrovaní</a:t>
            </a:r>
            <a:r>
              <a:rPr lang="en-US" dirty="0"/>
              <a:t> v </a:t>
            </a:r>
            <a:r>
              <a:rPr lang="en-US" dirty="0" err="1"/>
              <a:t>porovnaní</a:t>
            </a:r>
            <a:r>
              <a:rPr lang="en-US" dirty="0"/>
              <a:t> s </a:t>
            </a:r>
            <a:r>
              <a:rPr lang="en-US" dirty="0" err="1" smtClean="0"/>
              <a:t>vysokoškolákmi</a:t>
            </a:r>
            <a:endParaRPr lang="en-US" dirty="0"/>
          </a:p>
          <a:p>
            <a:r>
              <a:rPr lang="sk-SK" dirty="0" smtClean="0"/>
              <a:t>Demokracia </a:t>
            </a:r>
            <a:r>
              <a:rPr lang="sk-SK" dirty="0"/>
              <a:t>u nás funguje len </a:t>
            </a:r>
            <a:r>
              <a:rPr lang="sk-SK" i="1" dirty="0"/>
              <a:t>„naoko“</a:t>
            </a:r>
            <a:r>
              <a:rPr lang="sk-SK" dirty="0"/>
              <a:t>, pretože politici väčšinou neplnia svoje sľuby, nesledujú verejný záujem, zneužívajú moc, klamú a nie sú za to </a:t>
            </a:r>
            <a:r>
              <a:rPr lang="sk-SK" dirty="0" smtClean="0"/>
              <a:t>potrestaní</a:t>
            </a:r>
          </a:p>
        </p:txBody>
      </p:sp>
    </p:spTree>
    <p:extLst>
      <p:ext uri="{BB962C8B-B14F-4D97-AF65-F5344CB8AC3E}">
        <p14:creationId xmlns:p14="http://schemas.microsoft.com/office/powerpoint/2010/main" val="173202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Názory mladých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77500" lnSpcReduction="20000"/>
          </a:bodyPr>
          <a:lstStyle/>
          <a:p>
            <a:r>
              <a:rPr lang="sk-SK" dirty="0"/>
              <a:t>Na Slovensku podľa väčšiny stredoškolských študentov nie je koho voliť, chýba slušná demokratická </a:t>
            </a:r>
            <a:r>
              <a:rPr lang="sk-SK" dirty="0" smtClean="0"/>
              <a:t>alternatíva</a:t>
            </a:r>
          </a:p>
          <a:p>
            <a:r>
              <a:rPr lang="sk-SK" dirty="0" smtClean="0"/>
              <a:t>Veľká väčšina študentov stredných škôl chce odísť študovať aj žiť mimo Slovenska, podstatná časť z nich sa už ani nechce vrátiť. Príčiny: nízka kvalita školstva, korupcia a klientelizmus, vyššia životná úroveň a lepšie možnosti uplatnenia v zahraničí</a:t>
            </a:r>
          </a:p>
          <a:p>
            <a:r>
              <a:rPr lang="sk-SK" dirty="0" err="1" smtClean="0"/>
              <a:t>Kotleba</a:t>
            </a:r>
            <a:r>
              <a:rPr lang="sk-SK" dirty="0" smtClean="0"/>
              <a:t> podľa mnohých v zásade správne pomenoval problémy (rezonuje najmä rómsky problém, potreba nastolenia poriadku a zaostávanie regiónov)</a:t>
            </a:r>
          </a:p>
          <a:p>
            <a:r>
              <a:rPr lang="sk-SK" dirty="0"/>
              <a:t>Mnohí študenti (najmä stredoškoláci z oblastí s početnejšou rómskou populáciou) sa zhodli, že drvivá väčšina Rómov zneužíva sociálny systém (nepracujú a poberajú sociálne dávky, resp. materské, invalidné dôchodky)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889085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246426"/>
            <a:ext cx="8814842" cy="4101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lokTextu 1"/>
          <p:cNvSpPr txBox="1"/>
          <p:nvPr/>
        </p:nvSpPr>
        <p:spPr>
          <a:xfrm>
            <a:off x="611560" y="1600095"/>
            <a:ext cx="58710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smtClean="0"/>
              <a:t>Prieskum vo V4 medzi ľuďmi vo veku 15 až 24 rokov, 2017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smtClean="0"/>
              <a:t>Vyše 700 respondentov v každej krajine</a:t>
            </a:r>
            <a:endParaRPr lang="en-US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k-SK" b="1" dirty="0" smtClean="0"/>
              <a:t>Prieskum Rady mládeže Slovenska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3068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6712"/>
            <a:ext cx="8579484" cy="5167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59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Ďalšie zistenia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err="1"/>
              <a:t>Súdom</a:t>
            </a:r>
            <a:r>
              <a:rPr lang="en-US" dirty="0"/>
              <a:t>, </a:t>
            </a:r>
            <a:r>
              <a:rPr lang="en-US" dirty="0" err="1"/>
              <a:t>parlamentu</a:t>
            </a:r>
            <a:r>
              <a:rPr lang="en-US" dirty="0"/>
              <a:t> a </a:t>
            </a:r>
            <a:r>
              <a:rPr lang="en-US" dirty="0" err="1"/>
              <a:t>vláde</a:t>
            </a:r>
            <a:r>
              <a:rPr lang="en-US" dirty="0"/>
              <a:t> </a:t>
            </a:r>
            <a:r>
              <a:rPr lang="en-US" dirty="0" err="1"/>
              <a:t>nedôverujú</a:t>
            </a:r>
            <a:r>
              <a:rPr lang="en-US" dirty="0"/>
              <a:t> </a:t>
            </a:r>
            <a:r>
              <a:rPr lang="en-US" dirty="0" err="1"/>
              <a:t>mladí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Slovensku</a:t>
            </a:r>
            <a:r>
              <a:rPr lang="en-US" dirty="0"/>
              <a:t> </a:t>
            </a:r>
            <a:r>
              <a:rPr lang="en-US" dirty="0" err="1"/>
              <a:t>najviac</a:t>
            </a:r>
            <a:r>
              <a:rPr lang="en-US" dirty="0"/>
              <a:t> </a:t>
            </a:r>
            <a:r>
              <a:rPr lang="en-US" dirty="0" err="1"/>
              <a:t>spomedzi</a:t>
            </a:r>
            <a:r>
              <a:rPr lang="en-US" dirty="0"/>
              <a:t> </a:t>
            </a:r>
            <a:r>
              <a:rPr lang="en-US" dirty="0" err="1"/>
              <a:t>krajín</a:t>
            </a:r>
            <a:r>
              <a:rPr lang="en-US" dirty="0"/>
              <a:t> </a:t>
            </a:r>
            <a:r>
              <a:rPr lang="en-US" dirty="0" smtClean="0"/>
              <a:t>V4</a:t>
            </a:r>
            <a:endParaRPr lang="sk-SK" dirty="0"/>
          </a:p>
          <a:p>
            <a:r>
              <a:rPr lang="en-US" dirty="0" smtClean="0"/>
              <a:t>82 </a:t>
            </a:r>
            <a:r>
              <a:rPr lang="sk-SK" dirty="0" smtClean="0"/>
              <a:t>% </a:t>
            </a:r>
            <a:r>
              <a:rPr lang="en-US" dirty="0" err="1" smtClean="0"/>
              <a:t>respondentov</a:t>
            </a:r>
            <a:r>
              <a:rPr lang="en-US" dirty="0" smtClean="0"/>
              <a:t> </a:t>
            </a:r>
            <a:r>
              <a:rPr lang="en-US" dirty="0"/>
              <a:t>zo </a:t>
            </a:r>
            <a:r>
              <a:rPr lang="en-US" dirty="0" err="1"/>
              <a:t>Slovenska</a:t>
            </a:r>
            <a:r>
              <a:rPr lang="en-US" dirty="0"/>
              <a:t> </a:t>
            </a:r>
            <a:r>
              <a:rPr lang="sk-SK" dirty="0" smtClean="0"/>
              <a:t>(najviac vo V4) </a:t>
            </a:r>
            <a:r>
              <a:rPr lang="en-US" dirty="0" err="1" smtClean="0"/>
              <a:t>povedalo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</a:t>
            </a:r>
            <a:r>
              <a:rPr lang="en-US" dirty="0" err="1"/>
              <a:t>rozhodne</a:t>
            </a:r>
            <a:r>
              <a:rPr lang="en-US" dirty="0"/>
              <a:t> </a:t>
            </a:r>
            <a:r>
              <a:rPr lang="en-US" dirty="0" err="1"/>
              <a:t>alebo</a:t>
            </a:r>
            <a:r>
              <a:rPr lang="en-US" dirty="0"/>
              <a:t> </a:t>
            </a:r>
            <a:r>
              <a:rPr lang="en-US" dirty="0" err="1"/>
              <a:t>skôr</a:t>
            </a:r>
            <a:r>
              <a:rPr lang="en-US" dirty="0"/>
              <a:t> </a:t>
            </a:r>
            <a:r>
              <a:rPr lang="en-US" dirty="0" err="1"/>
              <a:t>súhlasí</a:t>
            </a:r>
            <a:r>
              <a:rPr lang="en-US" dirty="0"/>
              <a:t> s </a:t>
            </a:r>
            <a:r>
              <a:rPr lang="en-US" dirty="0" err="1"/>
              <a:t>výrokom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"</a:t>
            </a:r>
            <a:r>
              <a:rPr lang="en-US" dirty="0" err="1"/>
              <a:t>Politici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o </a:t>
            </a:r>
            <a:r>
              <a:rPr lang="en-US" dirty="0" err="1"/>
              <a:t>nás</a:t>
            </a:r>
            <a:r>
              <a:rPr lang="en-US" dirty="0"/>
              <a:t> </a:t>
            </a:r>
            <a:r>
              <a:rPr lang="en-US" dirty="0" err="1"/>
              <a:t>nezaujímajú</a:t>
            </a:r>
            <a:r>
              <a:rPr lang="en-US" dirty="0" smtClean="0"/>
              <a:t>"</a:t>
            </a:r>
            <a:endParaRPr lang="sk-SK" dirty="0" smtClean="0"/>
          </a:p>
          <a:p>
            <a:r>
              <a:rPr lang="en-US" dirty="0" smtClean="0"/>
              <a:t>43 </a:t>
            </a:r>
            <a:r>
              <a:rPr lang="sk-SK" dirty="0" smtClean="0"/>
              <a:t>% respondentov (podobne aj vo V4)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/>
              <a:t>myslí</a:t>
            </a:r>
            <a:r>
              <a:rPr lang="en-US" dirty="0"/>
              <a:t>, </a:t>
            </a:r>
            <a:r>
              <a:rPr lang="en-US" dirty="0" err="1"/>
              <a:t>že</a:t>
            </a:r>
            <a:r>
              <a:rPr lang="en-US" dirty="0"/>
              <a:t> </a:t>
            </a:r>
            <a:r>
              <a:rPr lang="en-US" dirty="0" err="1"/>
              <a:t>nemajú</a:t>
            </a:r>
            <a:r>
              <a:rPr lang="en-US" dirty="0"/>
              <a:t> </a:t>
            </a:r>
            <a:r>
              <a:rPr lang="en-US" dirty="0" err="1"/>
              <a:t>žiaden</a:t>
            </a:r>
            <a:r>
              <a:rPr lang="en-US" dirty="0"/>
              <a:t> </a:t>
            </a:r>
            <a:r>
              <a:rPr lang="en-US" dirty="0" err="1"/>
              <a:t>vplyv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fungovanie</a:t>
            </a:r>
            <a:r>
              <a:rPr lang="en-US" dirty="0"/>
              <a:t> </a:t>
            </a:r>
            <a:r>
              <a:rPr lang="en-US" dirty="0" err="1"/>
              <a:t>štátu</a:t>
            </a:r>
            <a:r>
              <a:rPr lang="en-US" dirty="0"/>
              <a:t> a </a:t>
            </a:r>
            <a:r>
              <a:rPr lang="en-US" dirty="0" err="1" smtClean="0"/>
              <a:t>inštitúcií</a:t>
            </a:r>
            <a:endParaRPr lang="sk-SK" dirty="0" smtClean="0"/>
          </a:p>
          <a:p>
            <a:r>
              <a:rPr lang="sk-SK" dirty="0" smtClean="0"/>
              <a:t>Mladí viac dôverujú európskym inštitúciám: </a:t>
            </a:r>
            <a:r>
              <a:rPr lang="en-US" dirty="0" err="1" smtClean="0"/>
              <a:t>Európsk</a:t>
            </a:r>
            <a:r>
              <a:rPr lang="sk-SK" dirty="0" smtClean="0"/>
              <a:t>y</a:t>
            </a:r>
            <a:r>
              <a:rPr lang="en-US" dirty="0" smtClean="0"/>
              <a:t> </a:t>
            </a:r>
            <a:r>
              <a:rPr lang="en-US" dirty="0" err="1" smtClean="0"/>
              <a:t>súd</a:t>
            </a:r>
            <a:r>
              <a:rPr lang="en-US" dirty="0" smtClean="0"/>
              <a:t> </a:t>
            </a:r>
            <a:r>
              <a:rPr lang="en-US" dirty="0"/>
              <a:t>pre </a:t>
            </a:r>
            <a:r>
              <a:rPr lang="en-US" dirty="0" err="1"/>
              <a:t>ľudské</a:t>
            </a:r>
            <a:r>
              <a:rPr lang="en-US" dirty="0"/>
              <a:t> </a:t>
            </a:r>
            <a:r>
              <a:rPr lang="en-US" dirty="0" err="1"/>
              <a:t>práva</a:t>
            </a:r>
            <a:r>
              <a:rPr lang="en-US" dirty="0"/>
              <a:t> </a:t>
            </a:r>
            <a:r>
              <a:rPr lang="sk-SK" dirty="0" smtClean="0"/>
              <a:t>má </a:t>
            </a:r>
            <a:r>
              <a:rPr lang="en-US" dirty="0" err="1" smtClean="0"/>
              <a:t>dôveru</a:t>
            </a:r>
            <a:r>
              <a:rPr lang="sk-SK" dirty="0" smtClean="0"/>
              <a:t> 63 % mladých </a:t>
            </a:r>
            <a:r>
              <a:rPr lang="en-US" dirty="0" err="1" smtClean="0"/>
              <a:t>Slová</a:t>
            </a:r>
            <a:r>
              <a:rPr lang="sk-SK" dirty="0" smtClean="0"/>
              <a:t>kov, Európska </a:t>
            </a:r>
            <a:r>
              <a:rPr lang="en-US" dirty="0" err="1" smtClean="0"/>
              <a:t>Únia</a:t>
            </a:r>
            <a:r>
              <a:rPr lang="en-US" dirty="0"/>
              <a:t>, </a:t>
            </a:r>
            <a:r>
              <a:rPr lang="en-US" dirty="0" err="1"/>
              <a:t>Komisia</a:t>
            </a:r>
            <a:r>
              <a:rPr lang="en-US" dirty="0"/>
              <a:t> </a:t>
            </a:r>
            <a:r>
              <a:rPr lang="en-US" dirty="0" err="1"/>
              <a:t>aj</a:t>
            </a:r>
            <a:r>
              <a:rPr lang="en-US" dirty="0"/>
              <a:t> </a:t>
            </a:r>
            <a:r>
              <a:rPr lang="en-US" dirty="0" err="1"/>
              <a:t>Európsky</a:t>
            </a:r>
            <a:r>
              <a:rPr lang="en-US" dirty="0"/>
              <a:t> </a:t>
            </a:r>
            <a:r>
              <a:rPr lang="en-US" dirty="0" err="1"/>
              <a:t>parlament</a:t>
            </a:r>
            <a:r>
              <a:rPr lang="en-US" dirty="0"/>
              <a:t> </a:t>
            </a:r>
            <a:r>
              <a:rPr lang="en-US" dirty="0" err="1"/>
              <a:t>získali</a:t>
            </a:r>
            <a:r>
              <a:rPr lang="en-US" dirty="0"/>
              <a:t> </a:t>
            </a:r>
            <a:r>
              <a:rPr lang="en-US" dirty="0" err="1"/>
              <a:t>všetky</a:t>
            </a:r>
            <a:r>
              <a:rPr lang="en-US" dirty="0"/>
              <a:t> </a:t>
            </a:r>
            <a:r>
              <a:rPr lang="en-US" dirty="0" err="1"/>
              <a:t>vyše</a:t>
            </a:r>
            <a:r>
              <a:rPr lang="en-US" dirty="0"/>
              <a:t> 40 </a:t>
            </a:r>
            <a:r>
              <a:rPr lang="sk-SK" dirty="0" smtClean="0"/>
              <a:t>%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27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Prieskum ŠŠI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dirty="0" smtClean="0"/>
              <a:t>Dotazníkový prieskum Štátnej školskej inšpekcie (ŠŠI), SAV, FSEV UK z prelomu novembra a decembra 2016</a:t>
            </a:r>
          </a:p>
          <a:p>
            <a:r>
              <a:rPr lang="sk-SK" dirty="0" smtClean="0"/>
              <a:t>3625 žiakov a žiačok z 95 stredných škôl, rôzne ročníky</a:t>
            </a:r>
          </a:p>
          <a:p>
            <a:r>
              <a:rPr lang="sk-SK" dirty="0" smtClean="0"/>
              <a:t>Priemerný vek 16,88 roka</a:t>
            </a:r>
          </a:p>
          <a:p>
            <a:r>
              <a:rPr lang="sk-SK" dirty="0" smtClean="0"/>
              <a:t>Cieľ: Identifikovať faktory súvisiace s postojmi žiakov k menšinám</a:t>
            </a:r>
          </a:p>
          <a:p>
            <a:endParaRPr lang="sk-SK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083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Zistenia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Vedomosti</a:t>
            </a:r>
            <a:r>
              <a:rPr lang="en-US" dirty="0"/>
              <a:t> z </a:t>
            </a:r>
            <a:r>
              <a:rPr lang="en-US" dirty="0" err="1"/>
              <a:t>dejepisu</a:t>
            </a:r>
            <a:r>
              <a:rPr lang="en-US" dirty="0"/>
              <a:t> a </a:t>
            </a:r>
            <a:r>
              <a:rPr lang="en-US" dirty="0" err="1"/>
              <a:t>občianskej</a:t>
            </a:r>
            <a:r>
              <a:rPr lang="en-US" dirty="0"/>
              <a:t> </a:t>
            </a:r>
            <a:r>
              <a:rPr lang="en-US" dirty="0" err="1"/>
              <a:t>náuky</a:t>
            </a:r>
            <a:r>
              <a:rPr lang="en-US" dirty="0"/>
              <a:t> u </a:t>
            </a:r>
            <a:r>
              <a:rPr lang="en-US" dirty="0" err="1"/>
              <a:t>testovaných</a:t>
            </a:r>
            <a:r>
              <a:rPr lang="en-US" dirty="0"/>
              <a:t> </a:t>
            </a:r>
            <a:r>
              <a:rPr lang="en-US" dirty="0" err="1"/>
              <a:t>žiakov</a:t>
            </a:r>
            <a:r>
              <a:rPr lang="en-US" dirty="0"/>
              <a:t> a </a:t>
            </a:r>
            <a:r>
              <a:rPr lang="en-US" dirty="0" err="1"/>
              <a:t>žiačok</a:t>
            </a:r>
            <a:r>
              <a:rPr lang="en-US" dirty="0"/>
              <a:t> </a:t>
            </a:r>
            <a:r>
              <a:rPr lang="en-US" dirty="0" err="1"/>
              <a:t>majú</a:t>
            </a:r>
            <a:r>
              <a:rPr lang="en-US" dirty="0"/>
              <a:t> </a:t>
            </a:r>
            <a:r>
              <a:rPr lang="en-US" dirty="0" err="1"/>
              <a:t>značné</a:t>
            </a:r>
            <a:r>
              <a:rPr lang="en-US" dirty="0"/>
              <a:t> </a:t>
            </a:r>
            <a:r>
              <a:rPr lang="en-US" dirty="0" err="1" smtClean="0"/>
              <a:t>rezervy</a:t>
            </a:r>
            <a:r>
              <a:rPr lang="sk-SK" dirty="0" smtClean="0"/>
              <a:t>:</a:t>
            </a:r>
          </a:p>
          <a:p>
            <a:pPr lvl="1"/>
            <a:r>
              <a:rPr lang="en-US" dirty="0" err="1" smtClean="0"/>
              <a:t>Priemerné</a:t>
            </a:r>
            <a:r>
              <a:rPr lang="en-US" dirty="0" smtClean="0"/>
              <a:t> </a:t>
            </a:r>
            <a:r>
              <a:rPr lang="en-US" dirty="0" err="1"/>
              <a:t>vedomostné</a:t>
            </a:r>
            <a:r>
              <a:rPr lang="en-US" dirty="0"/>
              <a:t> </a:t>
            </a:r>
            <a:r>
              <a:rPr lang="en-US" dirty="0" err="1"/>
              <a:t>skóre</a:t>
            </a:r>
            <a:r>
              <a:rPr lang="en-US" dirty="0"/>
              <a:t> </a:t>
            </a:r>
            <a:r>
              <a:rPr lang="en-US" dirty="0" err="1"/>
              <a:t>predstavovalo</a:t>
            </a:r>
            <a:r>
              <a:rPr lang="en-US" dirty="0"/>
              <a:t> 4,96 </a:t>
            </a:r>
            <a:r>
              <a:rPr lang="en-US" dirty="0" err="1"/>
              <a:t>bodu</a:t>
            </a:r>
            <a:r>
              <a:rPr lang="en-US" dirty="0"/>
              <a:t> z</a:t>
            </a:r>
            <a:r>
              <a:rPr lang="sk-SK" dirty="0"/>
              <a:t> </a:t>
            </a:r>
            <a:r>
              <a:rPr lang="en-US" dirty="0"/>
              <a:t>9</a:t>
            </a:r>
            <a:r>
              <a:rPr lang="sk-SK" dirty="0"/>
              <a:t> </a:t>
            </a:r>
            <a:r>
              <a:rPr lang="en-US" dirty="0" err="1"/>
              <a:t>bodov</a:t>
            </a:r>
            <a:r>
              <a:rPr lang="en-US" dirty="0"/>
              <a:t>, </a:t>
            </a:r>
            <a:r>
              <a:rPr lang="en-US" dirty="0" err="1"/>
              <a:t>ktoré</a:t>
            </a:r>
            <a:r>
              <a:rPr lang="en-US" dirty="0"/>
              <a:t> </a:t>
            </a:r>
            <a:r>
              <a:rPr lang="en-US" dirty="0" err="1"/>
              <a:t>mohli</a:t>
            </a:r>
            <a:r>
              <a:rPr lang="en-US" dirty="0"/>
              <a:t> </a:t>
            </a:r>
            <a:r>
              <a:rPr lang="en-US" dirty="0" err="1"/>
              <a:t>získať</a:t>
            </a:r>
            <a:r>
              <a:rPr lang="en-US" dirty="0"/>
              <a:t> </a:t>
            </a:r>
            <a:r>
              <a:rPr lang="en-US" dirty="0" err="1"/>
              <a:t>za</a:t>
            </a:r>
            <a:r>
              <a:rPr lang="en-US" dirty="0"/>
              <a:t> </a:t>
            </a:r>
            <a:r>
              <a:rPr lang="en-US" dirty="0" err="1"/>
              <a:t>správne</a:t>
            </a:r>
            <a:r>
              <a:rPr lang="en-US" dirty="0"/>
              <a:t> </a:t>
            </a:r>
            <a:r>
              <a:rPr lang="en-US" dirty="0" err="1"/>
              <a:t>zodpovedanie</a:t>
            </a:r>
            <a:r>
              <a:rPr lang="en-US" dirty="0"/>
              <a:t> </a:t>
            </a:r>
            <a:r>
              <a:rPr lang="en-US" dirty="0" err="1"/>
              <a:t>všetkých</a:t>
            </a:r>
            <a:r>
              <a:rPr lang="sk-SK" dirty="0"/>
              <a:t> </a:t>
            </a:r>
            <a:r>
              <a:rPr lang="en-US" dirty="0" err="1"/>
              <a:t>vedomostných</a:t>
            </a:r>
            <a:r>
              <a:rPr lang="en-US" dirty="0"/>
              <a:t> </a:t>
            </a:r>
            <a:r>
              <a:rPr lang="en-US" dirty="0" err="1" smtClean="0"/>
              <a:t>otázok</a:t>
            </a:r>
            <a:endParaRPr lang="sk-SK" dirty="0" smtClean="0"/>
          </a:p>
          <a:p>
            <a:pPr lvl="1"/>
            <a:r>
              <a:rPr lang="sk-SK" dirty="0" smtClean="0"/>
              <a:t>Gymnáziá (5,9 bodu) mali </a:t>
            </a:r>
            <a:r>
              <a:rPr lang="sk-SK" dirty="0"/>
              <a:t>lepšie výsledky ako iné </a:t>
            </a:r>
            <a:r>
              <a:rPr lang="sk-SK" dirty="0" smtClean="0"/>
              <a:t>školy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842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69798" cy="6281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756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8712968" cy="64807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vál 1"/>
          <p:cNvSpPr/>
          <p:nvPr/>
        </p:nvSpPr>
        <p:spPr>
          <a:xfrm>
            <a:off x="323528" y="1484784"/>
            <a:ext cx="2448272" cy="64807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ál 3"/>
          <p:cNvSpPr/>
          <p:nvPr/>
        </p:nvSpPr>
        <p:spPr>
          <a:xfrm>
            <a:off x="8100392" y="1628799"/>
            <a:ext cx="504056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ál 4"/>
          <p:cNvSpPr/>
          <p:nvPr/>
        </p:nvSpPr>
        <p:spPr>
          <a:xfrm>
            <a:off x="323528" y="4797152"/>
            <a:ext cx="2448272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ál 5"/>
          <p:cNvSpPr/>
          <p:nvPr/>
        </p:nvSpPr>
        <p:spPr>
          <a:xfrm>
            <a:off x="8059310" y="5049179"/>
            <a:ext cx="504056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806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143999" cy="54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/>
          <p:cNvSpPr/>
          <p:nvPr/>
        </p:nvSpPr>
        <p:spPr>
          <a:xfrm>
            <a:off x="336417" y="2492896"/>
            <a:ext cx="2448272" cy="8640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ál 3"/>
          <p:cNvSpPr/>
          <p:nvPr/>
        </p:nvSpPr>
        <p:spPr>
          <a:xfrm>
            <a:off x="8388424" y="2726034"/>
            <a:ext cx="504056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86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2656"/>
            <a:ext cx="8829336" cy="6260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/>
          <p:cNvSpPr/>
          <p:nvPr/>
        </p:nvSpPr>
        <p:spPr>
          <a:xfrm>
            <a:off x="683568" y="1916832"/>
            <a:ext cx="2448272" cy="50405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vál 3"/>
          <p:cNvSpPr/>
          <p:nvPr/>
        </p:nvSpPr>
        <p:spPr>
          <a:xfrm>
            <a:off x="3131840" y="1988839"/>
            <a:ext cx="432048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Ovál 4"/>
          <p:cNvSpPr/>
          <p:nvPr/>
        </p:nvSpPr>
        <p:spPr>
          <a:xfrm>
            <a:off x="971600" y="1268760"/>
            <a:ext cx="2232248" cy="43204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ál 5"/>
          <p:cNvSpPr/>
          <p:nvPr/>
        </p:nvSpPr>
        <p:spPr>
          <a:xfrm>
            <a:off x="8244408" y="1304763"/>
            <a:ext cx="432048" cy="36004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91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20688"/>
            <a:ext cx="8605829" cy="5490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lokTextu 1"/>
          <p:cNvSpPr txBox="1"/>
          <p:nvPr/>
        </p:nvSpPr>
        <p:spPr>
          <a:xfrm>
            <a:off x="683568" y="6237312"/>
            <a:ext cx="72709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Poznámka: Hodnotenie na škále 1 až 5, vyššia hodnota = pozitívnejší postoj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1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Ďalšie zistenia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k-SK" dirty="0"/>
              <a:t>Preukázaný pozitívny vzťah medzi vedomosťami z dejepisu a občianskej náuky a tolerantnosťou k etnickým menšinám, resp. pozitívnymi postojmi k </a:t>
            </a:r>
            <a:r>
              <a:rPr lang="sk-SK" dirty="0" smtClean="0"/>
              <a:t>demokracii</a:t>
            </a:r>
          </a:p>
          <a:p>
            <a:r>
              <a:rPr lang="sk-SK" dirty="0"/>
              <a:t>V</a:t>
            </a:r>
            <a:r>
              <a:rPr lang="en-US" dirty="0" err="1"/>
              <a:t>zdelávací</a:t>
            </a:r>
            <a:r>
              <a:rPr lang="en-US" dirty="0"/>
              <a:t> </a:t>
            </a:r>
            <a:r>
              <a:rPr lang="en-US" dirty="0" err="1"/>
              <a:t>proces</a:t>
            </a:r>
            <a:r>
              <a:rPr lang="en-US" dirty="0"/>
              <a:t> </a:t>
            </a:r>
            <a:r>
              <a:rPr lang="en-US" dirty="0" err="1"/>
              <a:t>sa</a:t>
            </a:r>
            <a:r>
              <a:rPr lang="en-US" dirty="0"/>
              <a:t> </a:t>
            </a:r>
            <a:r>
              <a:rPr lang="en-US" dirty="0" err="1"/>
              <a:t>dominantne</a:t>
            </a:r>
            <a:r>
              <a:rPr lang="en-US" dirty="0"/>
              <a:t> </a:t>
            </a:r>
            <a:r>
              <a:rPr lang="en-US" dirty="0" err="1"/>
              <a:t>zameriava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získavanie</a:t>
            </a:r>
            <a:r>
              <a:rPr lang="en-US" dirty="0"/>
              <a:t> </a:t>
            </a:r>
            <a:r>
              <a:rPr lang="en-US" dirty="0" err="1"/>
              <a:t>predmetovo</a:t>
            </a:r>
            <a:r>
              <a:rPr lang="en-US" dirty="0"/>
              <a:t> </a:t>
            </a:r>
            <a:r>
              <a:rPr lang="en-US" dirty="0" err="1"/>
              <a:t>špecifických</a:t>
            </a:r>
            <a:r>
              <a:rPr lang="en-US" dirty="0"/>
              <a:t> </a:t>
            </a:r>
            <a:r>
              <a:rPr lang="en-US" dirty="0" err="1"/>
              <a:t>vedomostí</a:t>
            </a:r>
            <a:r>
              <a:rPr lang="en-US" dirty="0"/>
              <a:t> a</a:t>
            </a:r>
            <a:r>
              <a:rPr lang="sk-SK" dirty="0"/>
              <a:t> </a:t>
            </a:r>
            <a:r>
              <a:rPr lang="en-US" dirty="0"/>
              <a:t>v</a:t>
            </a:r>
            <a:r>
              <a:rPr lang="sk-SK" dirty="0"/>
              <a:t> </a:t>
            </a:r>
            <a:r>
              <a:rPr lang="en-US" dirty="0" err="1"/>
              <a:t>podstatne</a:t>
            </a:r>
            <a:r>
              <a:rPr lang="en-US" dirty="0"/>
              <a:t> </a:t>
            </a:r>
            <a:r>
              <a:rPr lang="en-US" dirty="0" err="1"/>
              <a:t>menšej</a:t>
            </a:r>
            <a:r>
              <a:rPr lang="en-US" dirty="0"/>
              <a:t> </a:t>
            </a:r>
            <a:r>
              <a:rPr lang="en-US" dirty="0" err="1"/>
              <a:t>miere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rozvíjanie</a:t>
            </a:r>
            <a:r>
              <a:rPr lang="en-US" dirty="0"/>
              <a:t> </a:t>
            </a:r>
            <a:r>
              <a:rPr lang="en-US" dirty="0" err="1"/>
              <a:t>názorov</a:t>
            </a:r>
            <a:r>
              <a:rPr lang="en-US" dirty="0"/>
              <a:t>, </a:t>
            </a:r>
            <a:r>
              <a:rPr lang="en-US" dirty="0" err="1"/>
              <a:t>postojov</a:t>
            </a:r>
            <a:r>
              <a:rPr lang="en-US" dirty="0"/>
              <a:t> a </a:t>
            </a:r>
            <a:r>
              <a:rPr lang="en-US" dirty="0" err="1"/>
              <a:t>hodnôt</a:t>
            </a:r>
            <a:endParaRPr lang="en-US" dirty="0"/>
          </a:p>
          <a:p>
            <a:pPr lvl="1"/>
            <a:r>
              <a:rPr lang="sk-SK" dirty="0"/>
              <a:t>V</a:t>
            </a:r>
            <a:r>
              <a:rPr lang="en-US" dirty="0" err="1"/>
              <a:t>edomosti</a:t>
            </a:r>
            <a:r>
              <a:rPr lang="en-US" dirty="0"/>
              <a:t> v </a:t>
            </a:r>
            <a:r>
              <a:rPr lang="en-US" dirty="0" err="1"/>
              <a:t>končiacich</a:t>
            </a:r>
            <a:r>
              <a:rPr lang="en-US" dirty="0"/>
              <a:t> </a:t>
            </a:r>
            <a:r>
              <a:rPr lang="en-US" dirty="0" err="1"/>
              <a:t>ročníkoch</a:t>
            </a:r>
            <a:r>
              <a:rPr lang="en-US" dirty="0"/>
              <a:t> v </a:t>
            </a:r>
            <a:r>
              <a:rPr lang="en-US" dirty="0" err="1"/>
              <a:t>porovnaní</a:t>
            </a:r>
            <a:r>
              <a:rPr lang="sk-SK" dirty="0"/>
              <a:t> </a:t>
            </a:r>
            <a:r>
              <a:rPr lang="en-US" dirty="0"/>
              <a:t>s </a:t>
            </a:r>
            <a:r>
              <a:rPr lang="en-US" dirty="0" err="1"/>
              <a:t>prvým</a:t>
            </a:r>
            <a:r>
              <a:rPr lang="en-US" dirty="0"/>
              <a:t> </a:t>
            </a:r>
            <a:r>
              <a:rPr lang="en-US" dirty="0" err="1"/>
              <a:t>ročníkom</a:t>
            </a:r>
            <a:r>
              <a:rPr lang="en-US" dirty="0"/>
              <a:t> </a:t>
            </a:r>
            <a:r>
              <a:rPr lang="en-US" dirty="0" err="1"/>
              <a:t>sú</a:t>
            </a:r>
            <a:r>
              <a:rPr lang="en-US" dirty="0"/>
              <a:t> </a:t>
            </a:r>
            <a:r>
              <a:rPr lang="en-US" dirty="0" err="1"/>
              <a:t>lepšie</a:t>
            </a:r>
            <a:r>
              <a:rPr lang="en-US" dirty="0"/>
              <a:t> </a:t>
            </a:r>
            <a:r>
              <a:rPr lang="sk-SK" dirty="0"/>
              <a:t>„len“ o 0,34 bodu</a:t>
            </a:r>
            <a:endParaRPr lang="en-US" dirty="0"/>
          </a:p>
          <a:p>
            <a:pPr lvl="1"/>
            <a:r>
              <a:rPr lang="sk-SK" dirty="0"/>
              <a:t>P</a:t>
            </a:r>
            <a:r>
              <a:rPr lang="en-US" dirty="0" err="1"/>
              <a:t>ríslušnosť</a:t>
            </a:r>
            <a:r>
              <a:rPr lang="en-US" dirty="0"/>
              <a:t> k </a:t>
            </a:r>
            <a:r>
              <a:rPr lang="en-US" dirty="0" err="1"/>
              <a:t>navštevovanému</a:t>
            </a:r>
            <a:r>
              <a:rPr lang="en-US" dirty="0"/>
              <a:t> </a:t>
            </a:r>
            <a:r>
              <a:rPr lang="en-US" dirty="0" err="1"/>
              <a:t>ročníku</a:t>
            </a:r>
            <a:r>
              <a:rPr lang="en-US" dirty="0"/>
              <a:t> </a:t>
            </a:r>
            <a:r>
              <a:rPr lang="en-US" dirty="0" err="1"/>
              <a:t>nesúvisí</a:t>
            </a:r>
            <a:r>
              <a:rPr lang="en-US" dirty="0"/>
              <a:t> s </a:t>
            </a:r>
            <a:r>
              <a:rPr lang="en-US" dirty="0" err="1"/>
              <a:t>úrovňou</a:t>
            </a:r>
            <a:r>
              <a:rPr lang="en-US" dirty="0"/>
              <a:t> </a:t>
            </a:r>
            <a:r>
              <a:rPr lang="en-US" dirty="0" err="1"/>
              <a:t>postojov</a:t>
            </a:r>
            <a:r>
              <a:rPr lang="en-US" dirty="0"/>
              <a:t> </a:t>
            </a:r>
            <a:r>
              <a:rPr lang="sk-SK" dirty="0"/>
              <a:t>k </a:t>
            </a:r>
            <a:r>
              <a:rPr lang="sk-SK" dirty="0" smtClean="0"/>
              <a:t>menšinám</a:t>
            </a:r>
            <a:endParaRPr lang="sk-SK" dirty="0"/>
          </a:p>
          <a:p>
            <a:pPr marL="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0318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Ďalšie zistenia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Ž</a:t>
            </a:r>
            <a:r>
              <a:rPr lang="en-US" dirty="0" err="1"/>
              <a:t>iačky</a:t>
            </a:r>
            <a:r>
              <a:rPr lang="en-US" dirty="0"/>
              <a:t> </a:t>
            </a:r>
            <a:r>
              <a:rPr lang="en-US" dirty="0" err="1"/>
              <a:t>zastávali</a:t>
            </a:r>
            <a:r>
              <a:rPr lang="en-US" dirty="0"/>
              <a:t> </a:t>
            </a:r>
            <a:r>
              <a:rPr lang="en-US" dirty="0" err="1"/>
              <a:t>tolerantnejšie</a:t>
            </a:r>
            <a:r>
              <a:rPr lang="en-US" dirty="0"/>
              <a:t> </a:t>
            </a:r>
            <a:r>
              <a:rPr lang="en-US" dirty="0" err="1"/>
              <a:t>postoje</a:t>
            </a:r>
            <a:r>
              <a:rPr lang="en-US" dirty="0"/>
              <a:t> </a:t>
            </a:r>
            <a:r>
              <a:rPr lang="en-US" dirty="0" err="1"/>
              <a:t>ako</a:t>
            </a:r>
            <a:r>
              <a:rPr lang="en-US" dirty="0"/>
              <a:t> </a:t>
            </a:r>
            <a:r>
              <a:rPr lang="en-US" dirty="0" err="1"/>
              <a:t>žiaci</a:t>
            </a:r>
            <a:endParaRPr lang="en-US" dirty="0"/>
          </a:p>
          <a:p>
            <a:r>
              <a:rPr lang="sk-SK" dirty="0" smtClean="0"/>
              <a:t>Kraje mimo BA a TT mali negatívnejšie postoje k menšinám</a:t>
            </a:r>
          </a:p>
          <a:p>
            <a:r>
              <a:rPr lang="sk-SK" dirty="0" smtClean="0"/>
              <a:t>Č</a:t>
            </a:r>
            <a:r>
              <a:rPr lang="en-US" dirty="0" err="1" smtClean="0"/>
              <a:t>ím</a:t>
            </a:r>
            <a:r>
              <a:rPr lang="en-US" dirty="0" smtClean="0"/>
              <a:t> </a:t>
            </a:r>
            <a:r>
              <a:rPr lang="en-US" dirty="0" err="1" smtClean="0"/>
              <a:t>viac</a:t>
            </a:r>
            <a:r>
              <a:rPr lang="en-US" dirty="0" smtClean="0"/>
              <a:t> </a:t>
            </a:r>
            <a:r>
              <a:rPr lang="en-US" dirty="0" err="1"/>
              <a:t>vnímali</a:t>
            </a:r>
            <a:r>
              <a:rPr lang="en-US" dirty="0"/>
              <a:t> </a:t>
            </a:r>
            <a:r>
              <a:rPr lang="en-US" dirty="0" err="1"/>
              <a:t>žiaci</a:t>
            </a:r>
            <a:r>
              <a:rPr lang="en-US" dirty="0"/>
              <a:t> a </a:t>
            </a:r>
            <a:r>
              <a:rPr lang="en-US" dirty="0" err="1"/>
              <a:t>žiačky</a:t>
            </a:r>
            <a:r>
              <a:rPr lang="en-US" dirty="0"/>
              <a:t> </a:t>
            </a:r>
            <a:r>
              <a:rPr lang="en-US" dirty="0" err="1"/>
              <a:t>svoju</a:t>
            </a:r>
            <a:r>
              <a:rPr lang="en-US" dirty="0"/>
              <a:t> </a:t>
            </a:r>
            <a:r>
              <a:rPr lang="en-US" dirty="0" err="1"/>
              <a:t>školu</a:t>
            </a:r>
            <a:r>
              <a:rPr lang="en-US" dirty="0"/>
              <a:t> </a:t>
            </a:r>
            <a:r>
              <a:rPr lang="en-US" dirty="0" err="1"/>
              <a:t>ako</a:t>
            </a:r>
            <a:r>
              <a:rPr lang="en-US" dirty="0"/>
              <a:t> </a:t>
            </a:r>
            <a:r>
              <a:rPr lang="en-US" dirty="0" err="1"/>
              <a:t>otvorenú</a:t>
            </a:r>
            <a:r>
              <a:rPr lang="en-US" dirty="0"/>
              <a:t> pre </a:t>
            </a:r>
            <a:r>
              <a:rPr lang="en-US" dirty="0" err="1"/>
              <a:t>demokraciu</a:t>
            </a:r>
            <a:r>
              <a:rPr lang="en-US" dirty="0"/>
              <a:t> a </a:t>
            </a:r>
            <a:r>
              <a:rPr lang="en-US" dirty="0" err="1"/>
              <a:t>participáciu</a:t>
            </a:r>
            <a:r>
              <a:rPr lang="en-US" dirty="0"/>
              <a:t>, </a:t>
            </a:r>
            <a:r>
              <a:rPr lang="en-US" dirty="0" err="1" smtClean="0"/>
              <a:t>tým</a:t>
            </a:r>
            <a:r>
              <a:rPr lang="en-US" dirty="0" smtClean="0"/>
              <a:t> </a:t>
            </a:r>
            <a:r>
              <a:rPr lang="en-US" dirty="0" err="1" smtClean="0"/>
              <a:t>pozitívnejšie</a:t>
            </a:r>
            <a:r>
              <a:rPr lang="en-US" dirty="0" smtClean="0"/>
              <a:t> </a:t>
            </a:r>
            <a:r>
              <a:rPr lang="en-US" dirty="0" err="1"/>
              <a:t>boli</a:t>
            </a:r>
            <a:r>
              <a:rPr lang="en-US" dirty="0"/>
              <a:t> </a:t>
            </a:r>
            <a:r>
              <a:rPr lang="en-US" dirty="0" err="1"/>
              <a:t>ich</a:t>
            </a:r>
            <a:r>
              <a:rPr lang="en-US" dirty="0"/>
              <a:t> </a:t>
            </a:r>
            <a:r>
              <a:rPr lang="en-US" dirty="0" err="1"/>
              <a:t>postoje</a:t>
            </a:r>
            <a:r>
              <a:rPr lang="en-US" dirty="0"/>
              <a:t> k </a:t>
            </a:r>
            <a:r>
              <a:rPr lang="en-US" dirty="0" err="1"/>
              <a:t>etnickým</a:t>
            </a:r>
            <a:r>
              <a:rPr lang="en-US" dirty="0"/>
              <a:t> </a:t>
            </a:r>
            <a:r>
              <a:rPr lang="en-US" dirty="0" err="1"/>
              <a:t>menšinám</a:t>
            </a:r>
            <a:r>
              <a:rPr lang="en-US" dirty="0"/>
              <a:t>, </a:t>
            </a:r>
            <a:r>
              <a:rPr lang="en-US" dirty="0" err="1"/>
              <a:t>mentálne</a:t>
            </a:r>
            <a:r>
              <a:rPr lang="en-US" dirty="0"/>
              <a:t> </a:t>
            </a:r>
            <a:r>
              <a:rPr lang="en-US" dirty="0" err="1"/>
              <a:t>znevýhodneným</a:t>
            </a:r>
            <a:r>
              <a:rPr lang="en-US" dirty="0"/>
              <a:t> a k </a:t>
            </a:r>
            <a:r>
              <a:rPr lang="en-US" dirty="0" smtClean="0"/>
              <a:t>EÚ</a:t>
            </a:r>
            <a:r>
              <a:rPr lang="sk-SK" dirty="0" smtClean="0"/>
              <a:t>, tým lepšie mali aj vedomosti</a:t>
            </a:r>
          </a:p>
          <a:p>
            <a:r>
              <a:rPr lang="sk-SK" dirty="0"/>
              <a:t>Ž</a:t>
            </a:r>
            <a:r>
              <a:rPr lang="en-US" dirty="0" err="1"/>
              <a:t>iaci</a:t>
            </a:r>
            <a:r>
              <a:rPr lang="en-US" dirty="0"/>
              <a:t> a </a:t>
            </a:r>
            <a:r>
              <a:rPr lang="en-US" dirty="0" err="1"/>
              <a:t>žiačky</a:t>
            </a:r>
            <a:r>
              <a:rPr lang="en-US" dirty="0"/>
              <a:t> s </a:t>
            </a:r>
            <a:r>
              <a:rPr lang="en-US" dirty="0" err="1"/>
              <a:t>pozitívnejším</a:t>
            </a:r>
            <a:r>
              <a:rPr lang="en-US" dirty="0"/>
              <a:t> </a:t>
            </a:r>
            <a:r>
              <a:rPr lang="en-US" dirty="0" err="1"/>
              <a:t>postojom</a:t>
            </a:r>
            <a:r>
              <a:rPr lang="en-US" dirty="0"/>
              <a:t> k EÚ a</a:t>
            </a:r>
            <a:r>
              <a:rPr lang="sk-SK" dirty="0"/>
              <a:t> </a:t>
            </a:r>
            <a:r>
              <a:rPr lang="en-US" dirty="0"/>
              <a:t>k</a:t>
            </a:r>
            <a:r>
              <a:rPr lang="sk-SK" dirty="0"/>
              <a:t> </a:t>
            </a:r>
            <a:r>
              <a:rPr lang="en-US" dirty="0" err="1"/>
              <a:t>demokracii</a:t>
            </a:r>
            <a:r>
              <a:rPr lang="en-US" dirty="0"/>
              <a:t> </a:t>
            </a:r>
            <a:r>
              <a:rPr lang="en-US" dirty="0" err="1" smtClean="0"/>
              <a:t>mali</a:t>
            </a:r>
            <a:r>
              <a:rPr lang="en-US" dirty="0" smtClean="0"/>
              <a:t> </a:t>
            </a:r>
            <a:r>
              <a:rPr lang="en-US" dirty="0" err="1"/>
              <a:t>mierne</a:t>
            </a:r>
            <a:r>
              <a:rPr lang="en-US" dirty="0"/>
              <a:t> </a:t>
            </a:r>
            <a:r>
              <a:rPr lang="en-US" dirty="0" err="1"/>
              <a:t>pozitívnejší</a:t>
            </a:r>
            <a:r>
              <a:rPr lang="en-US" dirty="0"/>
              <a:t> </a:t>
            </a:r>
            <a:r>
              <a:rPr lang="en-US" dirty="0" err="1"/>
              <a:t>postoj</a:t>
            </a:r>
            <a:r>
              <a:rPr lang="en-US" dirty="0"/>
              <a:t> k </a:t>
            </a:r>
            <a:r>
              <a:rPr lang="en-US" dirty="0" err="1" smtClean="0"/>
              <a:t>menšinám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361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809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smtClean="0"/>
              <a:t>Ďakujem za pozornosť!</a:t>
            </a:r>
            <a:br>
              <a:rPr lang="sk-SK" b="1" dirty="0" smtClean="0"/>
            </a:br>
            <a:r>
              <a:rPr lang="sk-SK" b="1" dirty="0"/>
              <a:t/>
            </a:r>
            <a:br>
              <a:rPr lang="sk-SK" b="1" dirty="0"/>
            </a:br>
            <a:r>
              <a:rPr lang="sk-SK" sz="2200" b="1" dirty="0" smtClean="0"/>
              <a:t>Použité zdroje:</a:t>
            </a:r>
            <a:br>
              <a:rPr lang="sk-SK" sz="2200" b="1" dirty="0" smtClean="0"/>
            </a:br>
            <a:r>
              <a:rPr lang="sk-SK" sz="2200" b="1" dirty="0" smtClean="0">
                <a:hlinkClick r:id="rId2"/>
              </a:rPr>
              <a:t>http://www.ineko.sk/projekty/sprava-o-stave-a-vyvoji-demokracie-na-slovensku</a:t>
            </a:r>
            <a:r>
              <a:rPr lang="sk-SK" sz="2200" b="1" dirty="0" smtClean="0"/>
              <a:t/>
            </a:r>
            <a:br>
              <a:rPr lang="sk-SK" sz="2200" b="1" dirty="0" smtClean="0"/>
            </a:br>
            <a:r>
              <a:rPr lang="sk-SK" sz="2200" b="1" dirty="0"/>
              <a:t/>
            </a:r>
            <a:br>
              <a:rPr lang="sk-SK" sz="2200" b="1" dirty="0"/>
            </a:br>
            <a:r>
              <a:rPr lang="sk-SK" sz="2200" b="1" dirty="0">
                <a:hlinkClick r:id="rId3"/>
              </a:rPr>
              <a:t>https://</a:t>
            </a:r>
            <a:r>
              <a:rPr lang="sk-SK" sz="2200" b="1" dirty="0" smtClean="0">
                <a:hlinkClick r:id="rId3"/>
              </a:rPr>
              <a:t>www.ssiba.sk/admin/fckeditor/editor/userfiles/file/Dokumenty/Sprava_z_vyskumu_2.pdf</a:t>
            </a:r>
            <a:r>
              <a:rPr lang="sk-SK" sz="2200" b="1" dirty="0" smtClean="0"/>
              <a:t> </a:t>
            </a:r>
            <a:br>
              <a:rPr lang="sk-SK" sz="2200" b="1" dirty="0" smtClean="0"/>
            </a:br>
            <a:r>
              <a:rPr lang="sk-SK" sz="2200" b="1" dirty="0"/>
              <a:t/>
            </a:r>
            <a:br>
              <a:rPr lang="sk-SK" sz="2200" b="1" dirty="0"/>
            </a:br>
            <a:r>
              <a:rPr lang="sk-SK" sz="2200" b="1" dirty="0">
                <a:hlinkClick r:id="rId4"/>
              </a:rPr>
              <a:t>https://</a:t>
            </a:r>
            <a:r>
              <a:rPr lang="sk-SK" sz="2200" b="1" dirty="0" smtClean="0">
                <a:hlinkClick r:id="rId4"/>
              </a:rPr>
              <a:t>dennikn.sk/892216/prieskum-mladi-sa-citia-vyluceni-neveria-politikom-tretina-chce-odist-do-zahranicia/</a:t>
            </a:r>
            <a:r>
              <a:rPr lang="sk-SK" sz="2200" b="1" dirty="0" smtClean="0"/>
              <a:t> </a:t>
            </a:r>
            <a:br>
              <a:rPr lang="sk-SK" sz="2200" b="1" dirty="0" smtClean="0"/>
            </a:b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2254997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733</Words>
  <Application>Microsoft Office PowerPoint</Application>
  <PresentationFormat>Prezentácia na obrazovke (4:3)</PresentationFormat>
  <Paragraphs>124</Paragraphs>
  <Slides>26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3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26</vt:i4>
      </vt:variant>
    </vt:vector>
  </HeadingPairs>
  <TitlesOfParts>
    <vt:vector size="30" baseType="lpstr">
      <vt:lpstr>Arial</vt:lpstr>
      <vt:lpstr>Calibri</vt:lpstr>
      <vt:lpstr>Times New Roman</vt:lpstr>
      <vt:lpstr>Motív Office</vt:lpstr>
      <vt:lpstr>Názory mladých na demokraciu na Slovensku</vt:lpstr>
      <vt:lpstr>Prezentácia programu PowerPoint</vt:lpstr>
      <vt:lpstr>Prezentácia programu PowerPoint</vt:lpstr>
      <vt:lpstr>Prieskum INEKO</vt:lpstr>
      <vt:lpstr>Názory na kvalitu demokracie (v %)</vt:lpstr>
      <vt:lpstr>Vzťah s kvalitou života (v %)</vt:lpstr>
      <vt:lpstr>Prezentácia programu PowerPoint</vt:lpstr>
      <vt:lpstr>Príčiny podľa volebných preferencií</vt:lpstr>
      <vt:lpstr>Prezentácia programu PowerPoint</vt:lpstr>
      <vt:lpstr>Prezentácia programu PowerPoint</vt:lpstr>
      <vt:lpstr>Prezentácia programu PowerPoint</vt:lpstr>
      <vt:lpstr>Názory mladých</vt:lpstr>
      <vt:lpstr>Názory mladých</vt:lpstr>
      <vt:lpstr>Prezentácia programu PowerPoint</vt:lpstr>
      <vt:lpstr>Prezentácia programu PowerPoint</vt:lpstr>
      <vt:lpstr>Ďalšie zistenia</vt:lpstr>
      <vt:lpstr>Prieskum ŠŠI</vt:lpstr>
      <vt:lpstr>Zistenia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Ďalšie zistenia</vt:lpstr>
      <vt:lpstr>Ďalšie zistenia</vt:lpstr>
      <vt:lpstr>Ďakujem za pozornosť!  Použité zdroje: http://www.ineko.sk/projekty/sprava-o-stave-a-vyvoji-demokracie-na-slovensku  https://www.ssiba.sk/admin/fckeditor/editor/userfiles/file/Dokumenty/Sprava_z_vyskumu_2.pdf   https://dennikn.sk/892216/prieskum-mladi-sa-citia-vyluceni-neveria-politikom-tretina-chce-odist-do-zahranicia/  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Názory mladých na demokraciu na Slovensku</dc:title>
  <dc:creator>Peter Golias</dc:creator>
  <cp:lastModifiedBy>Rastislav Kovacik</cp:lastModifiedBy>
  <cp:revision>41</cp:revision>
  <dcterms:created xsi:type="dcterms:W3CDTF">2017-09-21T13:32:21Z</dcterms:created>
  <dcterms:modified xsi:type="dcterms:W3CDTF">2017-10-17T13:21:06Z</dcterms:modified>
</cp:coreProperties>
</file>