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9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0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353" r:id="rId2"/>
    <p:sldId id="277" r:id="rId3"/>
    <p:sldId id="355" r:id="rId4"/>
    <p:sldId id="357" r:id="rId5"/>
    <p:sldId id="356" r:id="rId6"/>
    <p:sldId id="278" r:id="rId7"/>
    <p:sldId id="281" r:id="rId8"/>
    <p:sldId id="333" r:id="rId9"/>
    <p:sldId id="358" r:id="rId10"/>
    <p:sldId id="359" r:id="rId11"/>
    <p:sldId id="360" r:id="rId12"/>
    <p:sldId id="282" r:id="rId13"/>
    <p:sldId id="284" r:id="rId14"/>
    <p:sldId id="283" r:id="rId15"/>
    <p:sldId id="347" r:id="rId16"/>
    <p:sldId id="348" r:id="rId17"/>
    <p:sldId id="349" r:id="rId18"/>
    <p:sldId id="350" r:id="rId19"/>
    <p:sldId id="351" r:id="rId20"/>
    <p:sldId id="352" r:id="rId21"/>
    <p:sldId id="338" r:id="rId22"/>
    <p:sldId id="339" r:id="rId23"/>
    <p:sldId id="340" r:id="rId24"/>
    <p:sldId id="361" r:id="rId25"/>
    <p:sldId id="342" r:id="rId26"/>
    <p:sldId id="343" r:id="rId27"/>
    <p:sldId id="341" r:id="rId28"/>
    <p:sldId id="337" r:id="rId29"/>
    <p:sldId id="329" r:id="rId30"/>
    <p:sldId id="335" r:id="rId31"/>
    <p:sldId id="362" r:id="rId32"/>
    <p:sldId id="363" r:id="rId33"/>
    <p:sldId id="364" r:id="rId34"/>
    <p:sldId id="365" r:id="rId35"/>
    <p:sldId id="345" r:id="rId36"/>
    <p:sldId id="354" r:id="rId37"/>
  </p:sldIdLst>
  <p:sldSz cx="9144000" cy="6858000" type="screen4x3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44" autoAdjust="0"/>
    <p:restoredTop sz="94660"/>
  </p:normalViewPr>
  <p:slideViewPr>
    <p:cSldViewPr>
      <p:cViewPr varScale="1">
        <p:scale>
          <a:sx n="103" d="100"/>
          <a:sy n="103" d="100"/>
        </p:scale>
        <p:origin x="114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ME\Downloads\Dokon&#269;en&#233;%20investi&#269;n&#233;%20akcie%20na%20cest&#225;ch%20SSC%20za%20roky%202013%20-%202016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ME\Downloads\Vyvoj%20stavu%20ciest%202000%20-%202016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ME\Downloads\Stav%20mostov%20v%20spr&#225;ve%20SSC_2003-2015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 sz="2000" b="1" baseline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Súvislé opravy a modernizácie ciest I. triedy (km)</a:t>
            </a:r>
          </a:p>
        </c:rich>
      </c:tx>
      <c:layout>
        <c:manualLayout>
          <c:xMode val="edge"/>
          <c:yMode val="edge"/>
          <c:x val="0.14301177943351981"/>
          <c:y val="1.342079574096101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title>
    <c:autoTitleDeleted val="0"/>
    <c:plotArea>
      <c:layout>
        <c:manualLayout>
          <c:layoutTarget val="inner"/>
          <c:xMode val="edge"/>
          <c:yMode val="edge"/>
          <c:x val="0.10370603674540683"/>
          <c:y val="0.15782407407407409"/>
          <c:w val="0.86851618547681542"/>
          <c:h val="0.735354695246427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'[Dokončené investičné akcie na cestách SSC za roky 2013 - 2016.xlsx]Hárok1'!$A$3</c:f>
              <c:strCache>
                <c:ptCount val="1"/>
                <c:pt idx="0">
                  <c:v>opravy z bežných výdavkov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cat>
            <c:numRef>
              <c:f>'[Dokončené investičné akcie na cestách SSC za roky 2013 - 2016.xlsx]Hárok1'!$B$2:$E$2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'[Dokončené investičné akcie na cestách SSC za roky 2013 - 2016.xlsx]Hárok1'!$B$3:$E$3</c:f>
              <c:numCache>
                <c:formatCode>0.0</c:formatCode>
                <c:ptCount val="4"/>
                <c:pt idx="0">
                  <c:v>10.09</c:v>
                </c:pt>
                <c:pt idx="1">
                  <c:v>23.684000000000015</c:v>
                </c:pt>
                <c:pt idx="2">
                  <c:v>9.2680600000000002</c:v>
                </c:pt>
                <c:pt idx="3">
                  <c:v>8.4599999999999991</c:v>
                </c:pt>
              </c:numCache>
            </c:numRef>
          </c:val>
        </c:ser>
        <c:ser>
          <c:idx val="1"/>
          <c:order val="1"/>
          <c:tx>
            <c:strRef>
              <c:f>'[Dokončené investičné akcie na cestách SSC za roky 2013 - 2016.xlsx]Hárok1'!$A$4</c:f>
              <c:strCache>
                <c:ptCount val="1"/>
                <c:pt idx="0">
                  <c:v>investičné akcie (hlavne z fondov EU)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'[Dokončené investičné akcie na cestách SSC za roky 2013 - 2016.xlsx]Hárok1'!$B$2:$E$2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'[Dokončené investičné akcie na cestách SSC za roky 2013 - 2016.xlsx]Hárok1'!$B$4:$E$4</c:f>
              <c:numCache>
                <c:formatCode>0.0</c:formatCode>
                <c:ptCount val="4"/>
                <c:pt idx="0">
                  <c:v>372.2715</c:v>
                </c:pt>
                <c:pt idx="1">
                  <c:v>27.203000000000003</c:v>
                </c:pt>
                <c:pt idx="2">
                  <c:v>191.50085000000004</c:v>
                </c:pt>
                <c:pt idx="3">
                  <c:v>76.197500000000019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82890088"/>
        <c:axId val="382891656"/>
      </c:barChart>
      <c:catAx>
        <c:axId val="382890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382891656"/>
        <c:crosses val="autoZero"/>
        <c:auto val="1"/>
        <c:lblAlgn val="ctr"/>
        <c:lblOffset val="100"/>
        <c:noMultiLvlLbl val="0"/>
      </c:catAx>
      <c:valAx>
        <c:axId val="382891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382890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7118700787401576"/>
          <c:y val="0.18576334208223969"/>
          <c:w val="0.5274980887129368"/>
          <c:h val="0.229599196645152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k-SK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Stav ciest I. triedy - dva</a:t>
            </a:r>
            <a:r>
              <a:rPr lang="sk-SK" sz="2000" b="1" baseline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najhoršie stupne </a:t>
            </a:r>
          </a:p>
          <a:p>
            <a:pPr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pPr>
            <a:r>
              <a:rPr lang="sk-SK" sz="2000" b="1" baseline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z 5-stupňovej škály (%)</a:t>
            </a:r>
            <a:endParaRPr lang="sk-SK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title>
    <c:autoTitleDeleted val="0"/>
    <c:plotArea>
      <c:layout>
        <c:manualLayout>
          <c:layoutTarget val="inner"/>
          <c:xMode val="edge"/>
          <c:yMode val="edge"/>
          <c:x val="6.4440249062434451E-2"/>
          <c:y val="0.16567276203421219"/>
          <c:w val="0.90141302512624522"/>
          <c:h val="0.7476267361255729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'[Vyvoj stavu ciest 2000 - 2016.xlsx]I.tr.'!$S$5</c:f>
              <c:strCache>
                <c:ptCount val="1"/>
                <c:pt idx="0">
                  <c:v>nevyhovujúci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'[Vyvoj stavu ciest 2000 - 2016.xlsx]I.tr.'!$R$6:$R$22</c:f>
              <c:numCache>
                <c:formatCode>General</c:formatCode>
                <c:ptCount val="17"/>
                <c:pt idx="0">
                  <c:v>2000</c:v>
                </c:pt>
                <c:pt idx="2">
                  <c:v>2002</c:v>
                </c:pt>
                <c:pt idx="4">
                  <c:v>2004</c:v>
                </c:pt>
                <c:pt idx="6">
                  <c:v>2006</c:v>
                </c:pt>
                <c:pt idx="8">
                  <c:v>2008</c:v>
                </c:pt>
                <c:pt idx="10">
                  <c:v>2010</c:v>
                </c:pt>
                <c:pt idx="12">
                  <c:v>2012</c:v>
                </c:pt>
                <c:pt idx="14">
                  <c:v>2014</c:v>
                </c:pt>
                <c:pt idx="16">
                  <c:v>2016</c:v>
                </c:pt>
              </c:numCache>
            </c:numRef>
          </c:cat>
          <c:val>
            <c:numRef>
              <c:f>'[Vyvoj stavu ciest 2000 - 2016.xlsx]I.tr.'!$S$6:$S$22</c:f>
              <c:numCache>
                <c:formatCode>General</c:formatCode>
                <c:ptCount val="17"/>
                <c:pt idx="0">
                  <c:v>17.5</c:v>
                </c:pt>
                <c:pt idx="1">
                  <c:v>21.3</c:v>
                </c:pt>
                <c:pt idx="2">
                  <c:v>19.7</c:v>
                </c:pt>
                <c:pt idx="3">
                  <c:v>19.899999999999999</c:v>
                </c:pt>
                <c:pt idx="4">
                  <c:v>17.399999999999999</c:v>
                </c:pt>
                <c:pt idx="5">
                  <c:v>19.3</c:v>
                </c:pt>
                <c:pt idx="6">
                  <c:v>23.5</c:v>
                </c:pt>
                <c:pt idx="7">
                  <c:v>25.6</c:v>
                </c:pt>
                <c:pt idx="8">
                  <c:v>30.099999999999998</c:v>
                </c:pt>
                <c:pt idx="9">
                  <c:v>32.199999999999996</c:v>
                </c:pt>
                <c:pt idx="10">
                  <c:v>35.6</c:v>
                </c:pt>
                <c:pt idx="11">
                  <c:v>47.1</c:v>
                </c:pt>
                <c:pt idx="12">
                  <c:v>47.199999999999996</c:v>
                </c:pt>
                <c:pt idx="13">
                  <c:v>38.900000000000006</c:v>
                </c:pt>
                <c:pt idx="14">
                  <c:v>35.6</c:v>
                </c:pt>
                <c:pt idx="15">
                  <c:v>35.9</c:v>
                </c:pt>
                <c:pt idx="16">
                  <c:v>30.300000000000004</c:v>
                </c:pt>
              </c:numCache>
            </c:numRef>
          </c:val>
        </c:ser>
        <c:ser>
          <c:idx val="1"/>
          <c:order val="1"/>
          <c:tx>
            <c:strRef>
              <c:f>'[Vyvoj stavu ciest 2000 - 2016.xlsx]I.tr.'!$T$5</c:f>
              <c:strCache>
                <c:ptCount val="1"/>
                <c:pt idx="0">
                  <c:v>havarijný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cat>
            <c:numRef>
              <c:f>'[Vyvoj stavu ciest 2000 - 2016.xlsx]I.tr.'!$R$6:$R$22</c:f>
              <c:numCache>
                <c:formatCode>General</c:formatCode>
                <c:ptCount val="17"/>
                <c:pt idx="0">
                  <c:v>2000</c:v>
                </c:pt>
                <c:pt idx="2">
                  <c:v>2002</c:v>
                </c:pt>
                <c:pt idx="4">
                  <c:v>2004</c:v>
                </c:pt>
                <c:pt idx="6">
                  <c:v>2006</c:v>
                </c:pt>
                <c:pt idx="8">
                  <c:v>2008</c:v>
                </c:pt>
                <c:pt idx="10">
                  <c:v>2010</c:v>
                </c:pt>
                <c:pt idx="12">
                  <c:v>2012</c:v>
                </c:pt>
                <c:pt idx="14">
                  <c:v>2014</c:v>
                </c:pt>
                <c:pt idx="16">
                  <c:v>2016</c:v>
                </c:pt>
              </c:numCache>
            </c:numRef>
          </c:cat>
          <c:val>
            <c:numRef>
              <c:f>'[Vyvoj stavu ciest 2000 - 2016.xlsx]I.tr.'!$T$6:$T$22</c:f>
              <c:numCache>
                <c:formatCode>General</c:formatCode>
                <c:ptCount val="17"/>
                <c:pt idx="0">
                  <c:v>1.6</c:v>
                </c:pt>
                <c:pt idx="1">
                  <c:v>1</c:v>
                </c:pt>
                <c:pt idx="2">
                  <c:v>1.6</c:v>
                </c:pt>
                <c:pt idx="3">
                  <c:v>1.5</c:v>
                </c:pt>
                <c:pt idx="4">
                  <c:v>1.1000000000000001</c:v>
                </c:pt>
                <c:pt idx="5">
                  <c:v>3.7</c:v>
                </c:pt>
                <c:pt idx="6">
                  <c:v>5.3</c:v>
                </c:pt>
                <c:pt idx="7">
                  <c:v>5.2</c:v>
                </c:pt>
                <c:pt idx="8">
                  <c:v>4.2</c:v>
                </c:pt>
                <c:pt idx="9">
                  <c:v>5.6</c:v>
                </c:pt>
                <c:pt idx="10">
                  <c:v>5.8</c:v>
                </c:pt>
                <c:pt idx="11">
                  <c:v>5.6</c:v>
                </c:pt>
                <c:pt idx="12">
                  <c:v>6.2</c:v>
                </c:pt>
                <c:pt idx="13">
                  <c:v>8.1999999999999993</c:v>
                </c:pt>
                <c:pt idx="14">
                  <c:v>5.5</c:v>
                </c:pt>
                <c:pt idx="15">
                  <c:v>8.9</c:v>
                </c:pt>
                <c:pt idx="16">
                  <c:v>7.4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82892832"/>
        <c:axId val="332499480"/>
      </c:barChart>
      <c:catAx>
        <c:axId val="382892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332499480"/>
        <c:crosses val="autoZero"/>
        <c:auto val="1"/>
        <c:lblAlgn val="ctr"/>
        <c:lblOffset val="100"/>
        <c:noMultiLvlLbl val="0"/>
      </c:catAx>
      <c:valAx>
        <c:axId val="3324994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3828928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1400357119102803"/>
          <c:y val="0.23802955546165938"/>
          <c:w val="0.26789908571370097"/>
          <c:h val="0.181943001453156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k-SK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Stav mostov - tri najhoršie stupne</a:t>
            </a:r>
          </a:p>
          <a:p>
            <a:pPr>
              <a:defRPr/>
            </a:pPr>
            <a:r>
              <a:rPr lang="sk-SK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zo 7-stupňovej škály (%)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c:rich>
      </c:tx>
      <c:layout>
        <c:manualLayout>
          <c:xMode val="edge"/>
          <c:yMode val="edge"/>
          <c:x val="0.18597565160325397"/>
          <c:y val="1.820145569944303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title>
    <c:autoTitleDeleted val="0"/>
    <c:plotArea>
      <c:layout>
        <c:manualLayout>
          <c:layoutTarget val="inner"/>
          <c:xMode val="edge"/>
          <c:yMode val="edge"/>
          <c:x val="7.4109029681752897E-2"/>
          <c:y val="0.18128251869364301"/>
          <c:w val="0.87663585409952449"/>
          <c:h val="0.73906609323688077"/>
        </c:manualLayout>
      </c:layout>
      <c:lineChart>
        <c:grouping val="standard"/>
        <c:varyColors val="0"/>
        <c:ser>
          <c:idx val="0"/>
          <c:order val="0"/>
          <c:tx>
            <c:strRef>
              <c:f>'[Stav mostov v správe SSC_2003-2015.xlsx]Porovnanie regiónov'!$B$22</c:f>
              <c:strCache>
                <c:ptCount val="1"/>
                <c:pt idx="0">
                  <c:v>IVSC BA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'[Stav mostov v správe SSC_2003-2015.xlsx]Porovnanie regiónov'!$A$23:$A$35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cat>
          <c:val>
            <c:numRef>
              <c:f>'[Stav mostov v správe SSC_2003-2015.xlsx]Porovnanie regiónov'!$B$23:$B$35</c:f>
              <c:numCache>
                <c:formatCode>0%</c:formatCode>
                <c:ptCount val="13"/>
                <c:pt idx="0">
                  <c:v>5.9040590405904057E-2</c:v>
                </c:pt>
                <c:pt idx="1">
                  <c:v>7.2796934865900387E-2</c:v>
                </c:pt>
                <c:pt idx="2">
                  <c:v>7.3076923076923081E-2</c:v>
                </c:pt>
                <c:pt idx="3">
                  <c:v>7.2796934865900387E-2</c:v>
                </c:pt>
                <c:pt idx="4">
                  <c:v>7.2519083969465645E-2</c:v>
                </c:pt>
                <c:pt idx="5">
                  <c:v>6.8702290076335881E-2</c:v>
                </c:pt>
                <c:pt idx="6">
                  <c:v>6.8181818181818177E-2</c:v>
                </c:pt>
                <c:pt idx="7">
                  <c:v>6.8181818181818177E-2</c:v>
                </c:pt>
                <c:pt idx="8">
                  <c:v>9.1603053435114504E-2</c:v>
                </c:pt>
                <c:pt idx="9">
                  <c:v>8.98876404494382E-2</c:v>
                </c:pt>
                <c:pt idx="10">
                  <c:v>8.1784386617100371E-2</c:v>
                </c:pt>
                <c:pt idx="11">
                  <c:v>8.9219330855018583E-2</c:v>
                </c:pt>
                <c:pt idx="12">
                  <c:v>0.11029411764705882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'[Stav mostov v správe SSC_2003-2015.xlsx]Porovnanie regiónov'!$C$22</c:f>
              <c:strCache>
                <c:ptCount val="1"/>
                <c:pt idx="0">
                  <c:v>IVSC ZA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'[Stav mostov v správe SSC_2003-2015.xlsx]Porovnanie regiónov'!$A$23:$A$35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cat>
          <c:val>
            <c:numRef>
              <c:f>'[Stav mostov v správe SSC_2003-2015.xlsx]Porovnanie regiónov'!$C$23:$C$35</c:f>
              <c:numCache>
                <c:formatCode>0%</c:formatCode>
                <c:ptCount val="13"/>
                <c:pt idx="0">
                  <c:v>0.124282982791587</c:v>
                </c:pt>
                <c:pt idx="1">
                  <c:v>0.15384615384615385</c:v>
                </c:pt>
                <c:pt idx="2">
                  <c:v>0.14801444043321299</c:v>
                </c:pt>
                <c:pt idx="3">
                  <c:v>0.14867256637168141</c:v>
                </c:pt>
                <c:pt idx="4">
                  <c:v>0.13756613756613756</c:v>
                </c:pt>
                <c:pt idx="5">
                  <c:v>0.12252252252252252</c:v>
                </c:pt>
                <c:pt idx="6">
                  <c:v>0.1223021582733813</c:v>
                </c:pt>
                <c:pt idx="7">
                  <c:v>0.12363636363636364</c:v>
                </c:pt>
                <c:pt idx="8">
                  <c:v>0.12318840579710146</c:v>
                </c:pt>
                <c:pt idx="9">
                  <c:v>0.11594202898550725</c:v>
                </c:pt>
                <c:pt idx="10">
                  <c:v>0.14716312056737588</c:v>
                </c:pt>
                <c:pt idx="11">
                  <c:v>0.13503649635036497</c:v>
                </c:pt>
                <c:pt idx="12">
                  <c:v>0.13953488372093023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'[Stav mostov v správe SSC_2003-2015.xlsx]Porovnanie regiónov'!$D$22</c:f>
              <c:strCache>
                <c:ptCount val="1"/>
                <c:pt idx="0">
                  <c:v>IVSC BB</c:v>
                </c:pt>
              </c:strCache>
            </c:strRef>
          </c:tx>
          <c:spPr>
            <a:ln w="28575" cap="rnd">
              <a:solidFill>
                <a:schemeClr val="accent3">
                  <a:lumMod val="5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'[Stav mostov v správe SSC_2003-2015.xlsx]Porovnanie regiónov'!$A$23:$A$35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cat>
          <c:val>
            <c:numRef>
              <c:f>'[Stav mostov v správe SSC_2003-2015.xlsx]Porovnanie regiónov'!$D$23:$D$35</c:f>
              <c:numCache>
                <c:formatCode>0%</c:formatCode>
                <c:ptCount val="13"/>
                <c:pt idx="0">
                  <c:v>6.25E-2</c:v>
                </c:pt>
                <c:pt idx="1">
                  <c:v>6.5671641791044774E-2</c:v>
                </c:pt>
                <c:pt idx="2">
                  <c:v>8.6956521739130432E-2</c:v>
                </c:pt>
                <c:pt idx="3">
                  <c:v>8.3573487031700283E-2</c:v>
                </c:pt>
                <c:pt idx="4">
                  <c:v>7.7809798270893377E-2</c:v>
                </c:pt>
                <c:pt idx="5">
                  <c:v>7.3107049608355096E-2</c:v>
                </c:pt>
                <c:pt idx="6">
                  <c:v>6.7961165048543687E-2</c:v>
                </c:pt>
                <c:pt idx="7">
                  <c:v>6.7632850241545889E-2</c:v>
                </c:pt>
                <c:pt idx="8">
                  <c:v>8.4745762711864403E-2</c:v>
                </c:pt>
                <c:pt idx="9">
                  <c:v>7.990314769975787E-2</c:v>
                </c:pt>
                <c:pt idx="10">
                  <c:v>0.10731707317073171</c:v>
                </c:pt>
                <c:pt idx="11">
                  <c:v>0.11165048543689321</c:v>
                </c:pt>
                <c:pt idx="12">
                  <c:v>0.15328467153284672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'[Stav mostov v správe SSC_2003-2015.xlsx]Porovnanie regiónov'!$E$22</c:f>
              <c:strCache>
                <c:ptCount val="1"/>
                <c:pt idx="0">
                  <c:v>IVSC KE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'[Stav mostov v správe SSC_2003-2015.xlsx]Porovnanie regiónov'!$A$23:$A$35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cat>
          <c:val>
            <c:numRef>
              <c:f>'[Stav mostov v správe SSC_2003-2015.xlsx]Porovnanie regiónov'!$E$23:$E$35</c:f>
              <c:numCache>
                <c:formatCode>0%</c:formatCode>
                <c:ptCount val="13"/>
                <c:pt idx="0">
                  <c:v>7.6612903225806453E-2</c:v>
                </c:pt>
                <c:pt idx="1">
                  <c:v>8.3333333333333329E-2</c:v>
                </c:pt>
                <c:pt idx="2">
                  <c:v>9.3495934959349589E-2</c:v>
                </c:pt>
                <c:pt idx="3">
                  <c:v>9.8591549295774641E-2</c:v>
                </c:pt>
                <c:pt idx="4">
                  <c:v>0.12224448897795591</c:v>
                </c:pt>
                <c:pt idx="5">
                  <c:v>0.13226452905811623</c:v>
                </c:pt>
                <c:pt idx="6">
                  <c:v>0.13545816733067728</c:v>
                </c:pt>
                <c:pt idx="7">
                  <c:v>0.14570858283433133</c:v>
                </c:pt>
                <c:pt idx="8">
                  <c:v>0.15182186234817813</c:v>
                </c:pt>
                <c:pt idx="9">
                  <c:v>0.18218623481781376</c:v>
                </c:pt>
                <c:pt idx="10">
                  <c:v>0.15230460921843689</c:v>
                </c:pt>
                <c:pt idx="11">
                  <c:v>0.17</c:v>
                </c:pt>
                <c:pt idx="12">
                  <c:v>0.17612524461839529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32498696"/>
        <c:axId val="381178816"/>
      </c:lineChart>
      <c:catAx>
        <c:axId val="332498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381178816"/>
        <c:crosses val="autoZero"/>
        <c:auto val="1"/>
        <c:lblAlgn val="ctr"/>
        <c:lblOffset val="100"/>
        <c:noMultiLvlLbl val="0"/>
      </c:catAx>
      <c:valAx>
        <c:axId val="381178816"/>
        <c:scaling>
          <c:orientation val="minMax"/>
          <c:max val="0.22000000000000003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332498696"/>
        <c:crosses val="autoZero"/>
        <c:crossBetween val="between"/>
        <c:majorUnit val="2.0000000000000004E-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8058911897848126"/>
          <c:y val="0.24561394140130871"/>
          <c:w val="0.5702110992558177"/>
          <c:h val="6.08935163296479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k-SK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F76E4A-5820-4DB0-A245-2F39879FB570}" type="datetimeFigureOut">
              <a:rPr lang="sk-SK" smtClean="0"/>
              <a:t>28.4.2017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20AA7A-8232-4DFA-90FD-9B87CE5B4B8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438915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C8D371-53C5-4968-90E4-6FA40E071977}" type="datetimeFigureOut">
              <a:rPr lang="sk-SK" smtClean="0"/>
              <a:t>28.4.2017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D8300F-F950-487D-9806-370F7A95DC55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50861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94951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19657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68496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11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112652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z="1400" dirty="0" smtClean="0">
                <a:solidFill>
                  <a:schemeClr val="tx1"/>
                </a:solidFill>
              </a:rPr>
              <a:t>Tu</a:t>
            </a:r>
            <a:r>
              <a:rPr lang="sk-SK" sz="1400" baseline="0" dirty="0" smtClean="0">
                <a:solidFill>
                  <a:schemeClr val="tx1"/>
                </a:solidFill>
              </a:rPr>
              <a:t> nerátame žiadne z plánovaných projektov na cestách I. triedy, ani modernizáciu železničných tratí s plánmi rádovo za ďalších 10 miliárd eur!</a:t>
            </a:r>
            <a:endParaRPr lang="sk-SK" sz="1400" dirty="0">
              <a:solidFill>
                <a:schemeClr val="tx1"/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14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614378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19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178939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20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0235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21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256069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22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589138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23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77348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24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977904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25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865238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26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194122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27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767749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28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838694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29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075419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30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554702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31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484863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32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857842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33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071794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34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118782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35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7551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92DB2-9D05-499D-A6F0-7E5B7DC813C1}" type="datetime1">
              <a:rPr lang="en-US" smtClean="0"/>
              <a:t>4/28/2017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8BD72-0393-4148-9F0D-88D2F65E9149}" type="datetime1">
              <a:rPr lang="en-US" smtClean="0"/>
              <a:t>4/28/2017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A25B6-3CCA-46E6-8EB8-371C822BBF63}" type="datetime1">
              <a:rPr lang="en-US" smtClean="0"/>
              <a:t>4/28/2017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815D4-C981-4869-9B78-E10631E34A86}" type="datetime1">
              <a:rPr lang="en-US" smtClean="0"/>
              <a:t>4/28/2017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FDE0E-BEFB-4A93-BB82-D5D0548C1AB9}" type="datetime1">
              <a:rPr lang="en-US" smtClean="0"/>
              <a:t>4/28/2017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47848-F2CD-439D-B462-D9A8A57DF24D}" type="datetime1">
              <a:rPr lang="en-US" smtClean="0"/>
              <a:t>4/28/2017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9638F-0146-4476-B682-F2F53D427DDA}" type="datetime1">
              <a:rPr lang="en-US" smtClean="0"/>
              <a:t>4/28/2017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2B34-6B5B-434A-A9BB-9F56A8CB544C}" type="datetime1">
              <a:rPr lang="en-US" smtClean="0"/>
              <a:t>4/28/2017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AE9E-0811-4C31-8C97-BA16CCF7BE8B}" type="datetime1">
              <a:rPr lang="en-US" smtClean="0"/>
              <a:t>4/28/2017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706E1-21E1-4A90-8303-25F67D4D7A7B}" type="datetime1">
              <a:rPr lang="en-US" smtClean="0"/>
              <a:t>4/28/2017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0701C-7E39-4FB8-94E8-AEA4141E533E}" type="datetime1">
              <a:rPr lang="en-US" smtClean="0"/>
              <a:t>4/28/2017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CF9F4-9933-43D1-9FCC-11AA79295B3A}" type="datetime1">
              <a:rPr lang="en-US" smtClean="0"/>
              <a:t>4/28/2017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eko.sk/projekty/zvysovanie-transparentnosti-v-aktualnych-ppp-projektoch-a-v-dopravnych-tendroch" TargetMode="External"/><Relationship Id="rId2" Type="http://schemas.openxmlformats.org/officeDocument/2006/relationships/hyperlink" Target="mailto:kovalcik@ineko.sk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ĺžnik 2"/>
          <p:cNvSpPr/>
          <p:nvPr/>
        </p:nvSpPr>
        <p:spPr>
          <a:xfrm>
            <a:off x="806757" y="620688"/>
            <a:ext cx="72936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k-SK" sz="2400" b="1" u="sng" dirty="0" smtClean="0"/>
          </a:p>
          <a:p>
            <a:pPr algn="ctr"/>
            <a:r>
              <a:rPr lang="sk-SK" sz="2000" dirty="0" smtClean="0"/>
              <a:t>Seminár Zastúpenia EK na Slovensku a INEKO</a:t>
            </a:r>
            <a:endParaRPr lang="sk-SK" sz="2000" dirty="0"/>
          </a:p>
          <a:p>
            <a:pPr algn="ctr"/>
            <a:endParaRPr lang="sk-SK" sz="2400" b="1" u="sng" dirty="0" smtClean="0"/>
          </a:p>
          <a:p>
            <a:pPr algn="ctr"/>
            <a:r>
              <a:rPr lang="sk-SK" sz="2800" dirty="0" smtClean="0"/>
              <a:t>Ako znižovať zaostávanie regiónov SR</a:t>
            </a:r>
          </a:p>
          <a:p>
            <a:pPr algn="ctr"/>
            <a:endParaRPr lang="sk-SK" sz="2400" b="1" dirty="0" smtClean="0"/>
          </a:p>
          <a:p>
            <a:pPr algn="ctr"/>
            <a:endParaRPr lang="sk-SK" sz="2400" dirty="0" smtClean="0"/>
          </a:p>
          <a:p>
            <a:pPr algn="ctr"/>
            <a:endParaRPr lang="sk-SK" sz="2400" dirty="0" smtClean="0"/>
          </a:p>
          <a:p>
            <a:pPr algn="ctr"/>
            <a:r>
              <a:rPr lang="sk-SK" sz="2800" b="1" dirty="0" smtClean="0"/>
              <a:t>Možnosti skvalitnenia dopravnej infraštruktúry</a:t>
            </a:r>
          </a:p>
          <a:p>
            <a:pPr algn="ctr"/>
            <a:endParaRPr lang="sk-SK" sz="2000" dirty="0" smtClean="0"/>
          </a:p>
          <a:p>
            <a:pPr algn="ctr"/>
            <a:endParaRPr lang="sk-SK" sz="2000" dirty="0" smtClean="0"/>
          </a:p>
          <a:p>
            <a:pPr algn="ctr"/>
            <a:endParaRPr lang="sk-SK" sz="2000" dirty="0"/>
          </a:p>
          <a:p>
            <a:pPr algn="ctr"/>
            <a:endParaRPr lang="sk-SK" sz="1600" dirty="0" smtClean="0"/>
          </a:p>
          <a:p>
            <a:pPr algn="ctr"/>
            <a:endParaRPr lang="sk-SK" sz="1600" dirty="0"/>
          </a:p>
          <a:p>
            <a:pPr algn="ctr"/>
            <a:endParaRPr lang="sk-SK" sz="1600" dirty="0" smtClean="0"/>
          </a:p>
          <a:p>
            <a:pPr algn="ctr"/>
            <a:r>
              <a:rPr lang="sk-SK" sz="1600" dirty="0" smtClean="0"/>
              <a:t>Ján Kovalčík, analytik INEKO</a:t>
            </a:r>
          </a:p>
          <a:p>
            <a:pPr algn="ctr"/>
            <a:r>
              <a:rPr lang="sk-SK" sz="1600" dirty="0" smtClean="0"/>
              <a:t>28. apríl 2017</a:t>
            </a: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390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ĺžnik 2"/>
          <p:cNvSpPr/>
          <p:nvPr/>
        </p:nvSpPr>
        <p:spPr>
          <a:xfrm>
            <a:off x="806757" y="620688"/>
            <a:ext cx="720080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sk-SK" sz="2800" b="1" u="sng" dirty="0" smtClean="0"/>
              <a:t>Doprava - úvod</a:t>
            </a:r>
          </a:p>
          <a:p>
            <a:pPr algn="ctr"/>
            <a:endParaRPr lang="sk-SK" sz="2400" b="1" u="sng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V SR spotrebúva 4. najväčší balík verejných zdrojov </a:t>
            </a:r>
            <a:r>
              <a:rPr lang="sk-SK" sz="2000" dirty="0" smtClean="0"/>
              <a:t>(po sociálnom zabezpečení, zdravotníctve a vzdelávaní)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Rozdeľuje vôbec najväčší </a:t>
            </a:r>
            <a:r>
              <a:rPr lang="sk-SK" sz="2400" b="1" dirty="0"/>
              <a:t>objem štátnych </a:t>
            </a:r>
            <a:r>
              <a:rPr lang="sk-SK" sz="2400" b="1" dirty="0" smtClean="0"/>
              <a:t>zákaziek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Napriek tomu verejnosť dostáva nízku hodnotu za vynakladané zdroje:</a:t>
            </a:r>
          </a:p>
          <a:p>
            <a:pPr marL="354013" indent="-84138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k-SK" dirty="0" smtClean="0"/>
              <a:t> takmer 40 %</a:t>
            </a:r>
            <a:r>
              <a:rPr lang="sk-SK" sz="2000" dirty="0" smtClean="0"/>
              <a:t> štátnych ciest je v zlom až havarijnom stave</a:t>
            </a:r>
          </a:p>
          <a:p>
            <a:pPr marL="354013" indent="-84138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k-SK" sz="2000" dirty="0" smtClean="0"/>
              <a:t> diaľnice a </a:t>
            </a:r>
            <a:r>
              <a:rPr lang="sk-SK" sz="2000" dirty="0" err="1" smtClean="0"/>
              <a:t>rýchlocesty</a:t>
            </a:r>
            <a:r>
              <a:rPr lang="sk-SK" sz="2000" dirty="0" smtClean="0"/>
              <a:t> výrazne meškajú za sľubmi</a:t>
            </a:r>
          </a:p>
          <a:p>
            <a:pPr marL="354013" indent="-84138"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sk-SK" sz="2000" dirty="0" smtClean="0"/>
              <a:t> vlaky neslúžia ako by mohli</a:t>
            </a:r>
          </a:p>
          <a:p>
            <a:pPr marL="354013" indent="-354013">
              <a:buFont typeface="Arial" panose="020B0604020202020204" pitchFamily="34" charset="0"/>
              <a:buChar char="•"/>
            </a:pPr>
            <a:r>
              <a:rPr lang="sk-SK" sz="2400" b="1" dirty="0" smtClean="0"/>
              <a:t>Prečo</a:t>
            </a:r>
            <a:r>
              <a:rPr lang="sk-SK" sz="2400" b="1" dirty="0"/>
              <a:t>? </a:t>
            </a:r>
            <a:r>
              <a:rPr lang="sk-SK" sz="2400" b="1" dirty="0" smtClean="0"/>
              <a:t> Pretože zdroje sa míňajú </a:t>
            </a:r>
            <a:r>
              <a:rPr lang="sk-SK" sz="2400" b="1" dirty="0"/>
              <a:t>neefektívne </a:t>
            </a:r>
            <a:endParaRPr lang="sk-SK" sz="2400" b="1" dirty="0" smtClean="0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68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467544" y="601524"/>
            <a:ext cx="84249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Diaľnice a rýchlostné cesty v prevádzke</a:t>
            </a:r>
            <a:endParaRPr lang="sk-SK" sz="2800" b="1" u="sng" dirty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3</a:t>
            </a:fld>
            <a:endParaRPr lang="en-US"/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8800"/>
            <a:ext cx="9144000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372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467544" y="620688"/>
            <a:ext cx="84249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Cesty I. triedy – </a:t>
            </a:r>
            <a:r>
              <a:rPr lang="sk-SK" sz="2400" b="1" u="sng" dirty="0" smtClean="0"/>
              <a:t>takmer 40 % je v zlom až havarijnom stave </a:t>
            </a:r>
          </a:p>
          <a:p>
            <a:pPr algn="ctr"/>
            <a:r>
              <a:rPr lang="sk-SK" sz="2000" u="sng" dirty="0" smtClean="0"/>
              <a:t>(stupne 4 a 5 z päťstupňovej škály!)</a:t>
            </a:r>
            <a:endParaRPr lang="sk-SK" sz="1600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4</a:t>
            </a:fld>
            <a:endParaRPr lang="en-US"/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8120"/>
            <a:ext cx="9144000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1171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467544" y="620688"/>
            <a:ext cx="84249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Diaľnice a rýchlostné cesty v roku 2020</a:t>
            </a:r>
          </a:p>
          <a:p>
            <a:pPr algn="ctr"/>
            <a:r>
              <a:rPr lang="sk-SK" sz="2000" u="sng" dirty="0" smtClean="0"/>
              <a:t>(zelené pribudnú do r. 2020, žlto-zeleným hrozí meškanie)</a:t>
            </a:r>
            <a:endParaRPr lang="sk-SK" sz="2800" u="sng" dirty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5</a:t>
            </a:fld>
            <a:endParaRPr lang="en-US"/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8800"/>
            <a:ext cx="9144000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686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620688"/>
            <a:ext cx="7721424" cy="543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sk-SK" sz="2800" b="1" u="sng" dirty="0" smtClean="0"/>
              <a:t>Doprava - diagnóza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Upätosť </a:t>
            </a:r>
            <a:r>
              <a:rPr lang="sk-SK" sz="2400" b="1" dirty="0"/>
              <a:t>na diaľnice a rýchlostné </a:t>
            </a:r>
            <a:r>
              <a:rPr lang="sk-SK" sz="2400" b="1" dirty="0" smtClean="0"/>
              <a:t>cesty </a:t>
            </a:r>
            <a:r>
              <a:rPr lang="sk-SK" sz="2000" dirty="0" smtClean="0"/>
              <a:t>(chýba </a:t>
            </a:r>
            <a:r>
              <a:rPr lang="sk-SK" sz="2000" dirty="0" err="1" smtClean="0"/>
              <a:t>multimodálny</a:t>
            </a:r>
            <a:r>
              <a:rPr lang="sk-SK" sz="2000" dirty="0" smtClean="0"/>
              <a:t> pohľad na problémy a možnosti ich riešenia, dokonca aj zvažovanie variantných cestných riešení)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2400" b="1" dirty="0"/>
              <a:t>Rozhodujú </a:t>
            </a:r>
          </a:p>
          <a:p>
            <a:pPr marL="541338">
              <a:buFont typeface="Wingdings" panose="05000000000000000000" pitchFamily="2" charset="2"/>
              <a:buChar char="Ø"/>
            </a:pPr>
            <a:r>
              <a:rPr lang="sk-SK" sz="2400" b="1" dirty="0"/>
              <a:t>	</a:t>
            </a:r>
            <a:r>
              <a:rPr lang="sk-SK" sz="2400" b="1" dirty="0" smtClean="0"/>
              <a:t>stereotypy </a:t>
            </a:r>
            <a:r>
              <a:rPr lang="sk-SK" sz="2400" dirty="0" smtClean="0"/>
              <a:t>a subjektívne </a:t>
            </a:r>
            <a:r>
              <a:rPr lang="sk-SK" sz="2400" dirty="0"/>
              <a:t>presvedčenia politikov,</a:t>
            </a:r>
          </a:p>
          <a:p>
            <a:pPr marL="541338">
              <a:buFont typeface="Wingdings" panose="05000000000000000000" pitchFamily="2" charset="2"/>
              <a:buChar char="Ø"/>
            </a:pPr>
            <a:r>
              <a:rPr lang="sk-SK" sz="2400" b="1" dirty="0"/>
              <a:t>	záujmy </a:t>
            </a:r>
            <a:r>
              <a:rPr lang="sk-SK" sz="2400" dirty="0"/>
              <a:t>vplyvných </a:t>
            </a:r>
            <a:r>
              <a:rPr lang="sk-SK" sz="2400" dirty="0" smtClean="0"/>
              <a:t>dodávateľov a</a:t>
            </a:r>
          </a:p>
          <a:p>
            <a:pPr marL="541338">
              <a:spcAft>
                <a:spcPts val="3600"/>
              </a:spcAft>
              <a:buFont typeface="Wingdings" panose="05000000000000000000" pitchFamily="2" charset="2"/>
              <a:buChar char="Ø"/>
            </a:pPr>
            <a:r>
              <a:rPr lang="sk-SK" sz="2400" b="1" dirty="0"/>
              <a:t>	</a:t>
            </a:r>
            <a:r>
              <a:rPr lang="sk-SK" sz="2400" b="1" dirty="0" smtClean="0"/>
              <a:t>pocity a vášne </a:t>
            </a:r>
            <a:r>
              <a:rPr lang="sk-SK" sz="2400" dirty="0"/>
              <a:t>nahnevaných </a:t>
            </a:r>
            <a:r>
              <a:rPr lang="sk-SK" sz="2400" dirty="0" smtClean="0"/>
              <a:t>motoristov</a:t>
            </a:r>
          </a:p>
          <a:p>
            <a:pPr marL="354013" indent="-354013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Snahy o vyššiu účelnosť </a:t>
            </a:r>
            <a:r>
              <a:rPr lang="sk-SK" sz="2400" b="1" dirty="0"/>
              <a:t>a </a:t>
            </a:r>
            <a:r>
              <a:rPr lang="sk-SK" sz="2400" b="1" dirty="0" smtClean="0"/>
              <a:t>efektívnosť </a:t>
            </a:r>
            <a:r>
              <a:rPr lang="sk-SK" sz="2400" b="1" dirty="0"/>
              <a:t>vynakladania </a:t>
            </a:r>
            <a:r>
              <a:rPr lang="sk-SK" sz="2400" b="1" dirty="0" smtClean="0"/>
              <a:t>zdrojov sa negujú</a:t>
            </a:r>
            <a:r>
              <a:rPr lang="sk-SK" sz="2000" dirty="0" smtClean="0"/>
              <a:t>, aj konštruktívnu kritiku vláda a lobisti vplyvných dodávateľov odmietajú a znevažujú</a:t>
            </a:r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553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620688"/>
            <a:ext cx="7721424" cy="5709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2400"/>
              </a:spcAft>
            </a:pPr>
            <a:r>
              <a:rPr lang="sk-SK" sz="2800" b="1" u="sng" dirty="0" smtClean="0"/>
              <a:t>Doprava - diagnóza  (II.)</a:t>
            </a:r>
            <a:endParaRPr lang="sk-SK" sz="2800" b="1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Údaje</a:t>
            </a:r>
            <a:r>
              <a:rPr lang="sk-SK" sz="2400" b="1" dirty="0"/>
              <a:t>, ktoré sú kľúčové pre výber optimálnych dopravných riešení, sa nezverejňujú </a:t>
            </a:r>
            <a:r>
              <a:rPr lang="sk-SK" sz="2000" dirty="0"/>
              <a:t>(výstupy áno, vstupné dáta a predpoklady nie), </a:t>
            </a:r>
          </a:p>
          <a:p>
            <a:pPr>
              <a:spcAft>
                <a:spcPts val="1800"/>
              </a:spcAft>
            </a:pPr>
            <a:r>
              <a:rPr lang="sk-SK" sz="2000" b="1" dirty="0"/>
              <a:t>      </a:t>
            </a:r>
            <a:r>
              <a:rPr lang="sk-SK" sz="2400" b="1" dirty="0"/>
              <a:t>nezriedka sa vôbec nevyužívajú </a:t>
            </a:r>
            <a:r>
              <a:rPr lang="sk-SK" sz="2000" dirty="0"/>
              <a:t>(smerové dáta z mýta, 	rýchlosti z ASD, prieskumy z ÚGD BA)</a:t>
            </a:r>
            <a:endParaRPr lang="sk-SK" sz="2800" dirty="0"/>
          </a:p>
          <a:p>
            <a:pPr marL="342900" indent="-342900">
              <a:spcAft>
                <a:spcPts val="30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Dopravné </a:t>
            </a:r>
            <a:r>
              <a:rPr lang="sk-SK" sz="2400" dirty="0"/>
              <a:t>prognózy </a:t>
            </a:r>
            <a:r>
              <a:rPr lang="sk-SK" sz="2400" dirty="0" smtClean="0"/>
              <a:t>sa ohýbajú, prínosy </a:t>
            </a:r>
            <a:r>
              <a:rPr lang="sk-SK" sz="2400" dirty="0"/>
              <a:t>veľkých projektov </a:t>
            </a:r>
            <a:r>
              <a:rPr lang="sk-SK" sz="2400" dirty="0" smtClean="0"/>
              <a:t>nafukujú </a:t>
            </a:r>
          </a:p>
          <a:p>
            <a:pPr marL="342900" indent="-342900">
              <a:spcAft>
                <a:spcPts val="30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Štúdie neslúžia na vyvážené posúdenie možností a výber najlepšej ale na odôvodnenie preferovaného projektu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dirty="0" smtClean="0"/>
              <a:t>Heslo </a:t>
            </a:r>
            <a:r>
              <a:rPr lang="sk-SK" sz="2400" i="1" dirty="0"/>
              <a:t>,,Najdrahšia diaľnica je tá, ktorá nie je postavená“ </a:t>
            </a:r>
            <a:r>
              <a:rPr lang="sk-SK" sz="2000" dirty="0"/>
              <a:t>politikov nediskvalifikuje, naopak úspešne ním </a:t>
            </a:r>
            <a:r>
              <a:rPr lang="sk-SK" sz="2000" dirty="0" smtClean="0"/>
              <a:t>zľahčujú plytvanie</a:t>
            </a:r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8552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680046"/>
            <a:ext cx="772142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3000"/>
              </a:spcAft>
            </a:pPr>
            <a:r>
              <a:rPr lang="sk-SK" sz="2800" b="1" u="sng" dirty="0" smtClean="0"/>
              <a:t>Prečo platíme za diaľnice viac?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Hornatá krajina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Podceňovanie nepriaznivej geológie </a:t>
            </a:r>
            <a:r>
              <a:rPr lang="sk-SK" sz="2000" dirty="0" smtClean="0"/>
              <a:t>pri voľbe trasy 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Veľkorysé </a:t>
            </a:r>
            <a:r>
              <a:rPr lang="sk-SK" sz="2400" b="1" dirty="0"/>
              <a:t>pravidlá oceňovania pozemkov pod diaľnice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Nezáujem strážiť náklady v príprave – </a:t>
            </a:r>
            <a:r>
              <a:rPr lang="sk-SK" sz="2000" dirty="0" smtClean="0"/>
              <a:t>neexistujú ekonomické/nákladové </a:t>
            </a:r>
            <a:r>
              <a:rPr lang="sk-SK" sz="2000" dirty="0" err="1" smtClean="0"/>
              <a:t>KPIs</a:t>
            </a:r>
            <a:r>
              <a:rPr lang="sk-SK" sz="2000" dirty="0" smtClean="0"/>
              <a:t>, iba tlak na termíny</a:t>
            </a:r>
            <a:endParaRPr lang="sk-SK" sz="2000" dirty="0"/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Nezáujem </a:t>
            </a:r>
            <a:r>
              <a:rPr lang="sk-SK" sz="2400" b="1" dirty="0"/>
              <a:t>zabezpečiť súťaž a konkurenčné ponuky – </a:t>
            </a:r>
            <a:r>
              <a:rPr lang="sk-SK" sz="2000" dirty="0"/>
              <a:t>vylučovanie najnižších ponúk, kolízie súťaží, užšie súťaže bez momentu prekvapenia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Nezáujem </a:t>
            </a:r>
            <a:r>
              <a:rPr lang="sk-SK" sz="2400" b="1" dirty="0"/>
              <a:t>strážiť  náklady vo fáze výstavby </a:t>
            </a:r>
            <a:r>
              <a:rPr lang="sk-SK" sz="2000" dirty="0"/>
              <a:t>– pokyny na zmenu a dodatky aj na to, s čím mal zhotoviteľ podľa zmluvy </a:t>
            </a:r>
            <a:r>
              <a:rPr lang="sk-SK" sz="2000" dirty="0" smtClean="0"/>
              <a:t>počítať</a:t>
            </a:r>
            <a:endParaRPr lang="sk-SK" sz="2400" b="1" dirty="0" smtClean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554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550257" y="544690"/>
            <a:ext cx="814724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sk-SK" sz="2800" b="1" u="sng" dirty="0" smtClean="0"/>
              <a:t>Hlavné problémy v doprave</a:t>
            </a:r>
          </a:p>
          <a:p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Honba </a:t>
            </a:r>
            <a:r>
              <a:rPr lang="sk-SK" sz="2400" b="1" dirty="0"/>
              <a:t>na zlými cieľmi </a:t>
            </a:r>
            <a:r>
              <a:rPr lang="sk-SK" sz="2000" dirty="0" smtClean="0"/>
              <a:t>– nové km diaľnic </a:t>
            </a:r>
            <a:r>
              <a:rPr lang="sk-SK" sz="2000" dirty="0"/>
              <a:t>namiesto </a:t>
            </a:r>
            <a:r>
              <a:rPr lang="sk-SK" sz="2000" dirty="0" smtClean="0"/>
              <a:t>udržateľného </a:t>
            </a:r>
            <a:r>
              <a:rPr lang="sk-SK" sz="2000" dirty="0"/>
              <a:t>rozvoja </a:t>
            </a:r>
            <a:r>
              <a:rPr lang="sk-SK" sz="2000" dirty="0" smtClean="0"/>
              <a:t>mobility – </a:t>
            </a:r>
            <a:r>
              <a:rPr lang="sk-SK" sz="2000" b="1" dirty="0" smtClean="0"/>
              <a:t>chýba</a:t>
            </a:r>
            <a:r>
              <a:rPr lang="sk-SK" sz="2400" b="1" dirty="0" smtClean="0"/>
              <a:t> </a:t>
            </a:r>
            <a:r>
              <a:rPr lang="sk-SK" sz="2000" b="1" dirty="0" err="1" smtClean="0"/>
              <a:t>multimodálny</a:t>
            </a:r>
            <a:r>
              <a:rPr lang="sk-SK" sz="2000" b="1" dirty="0" smtClean="0"/>
              <a:t> prístup </a:t>
            </a:r>
            <a:r>
              <a:rPr lang="sk-SK" sz="2000" b="1" dirty="0"/>
              <a:t>k riešeniam</a:t>
            </a:r>
            <a:endParaRPr lang="sk-SK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Nerozlišovanie príčin dopravných problémov </a:t>
            </a:r>
            <a:r>
              <a:rPr lang="sk-SK" sz="2000" b="1" dirty="0" smtClean="0"/>
              <a:t>– terapia bez diagnózy, diaľnica ako liek na všetko </a:t>
            </a:r>
            <a:r>
              <a:rPr lang="sk-SK" sz="2000" dirty="0" smtClean="0"/>
              <a:t>(je to ako liečba každého </a:t>
            </a:r>
            <a:r>
              <a:rPr lang="sk-SK" sz="2000" dirty="0" err="1" smtClean="0"/>
              <a:t>kardiopacienta</a:t>
            </a:r>
            <a:r>
              <a:rPr lang="sk-SK" sz="2000" dirty="0" smtClean="0"/>
              <a:t> </a:t>
            </a:r>
            <a:r>
              <a:rPr lang="sk-SK" sz="2000" dirty="0" err="1" smtClean="0"/>
              <a:t>bypasom</a:t>
            </a:r>
            <a:r>
              <a:rPr lang="sk-SK" sz="2000" dirty="0" smtClean="0"/>
              <a:t>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Priveľké plány diaľnic a rýchlostných ciest </a:t>
            </a:r>
            <a:r>
              <a:rPr lang="sk-SK" sz="2000" dirty="0" smtClean="0"/>
              <a:t>- spolu za 20 mld. € =</a:t>
            </a:r>
          </a:p>
          <a:p>
            <a:pPr indent="363538">
              <a:spcAft>
                <a:spcPts val="1200"/>
              </a:spcAft>
            </a:pPr>
            <a:r>
              <a:rPr lang="sk-SK" sz="2000" dirty="0" smtClean="0"/>
              <a:t>= vytváranie nereálnych očakávaní (vzdušné zámky nie reálne riešenia)</a:t>
            </a:r>
          </a:p>
          <a:p>
            <a:pPr indent="363538"/>
            <a:endParaRPr lang="sk-SK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/>
              <a:t>N</a:t>
            </a:r>
            <a:r>
              <a:rPr lang="sk-SK" sz="2400" b="1" dirty="0" err="1" smtClean="0"/>
              <a:t>ezáujem</a:t>
            </a:r>
            <a:r>
              <a:rPr lang="sk-SK" sz="2400" b="1" dirty="0" smtClean="0"/>
              <a:t> </a:t>
            </a:r>
            <a:r>
              <a:rPr lang="sk-SK" sz="2400" b="1" dirty="0"/>
              <a:t>strážiť primeranosť a náklady </a:t>
            </a:r>
            <a:r>
              <a:rPr lang="sk-SK" sz="2400" b="1" dirty="0" smtClean="0"/>
              <a:t>riešení/ projektov =&gt; za </a:t>
            </a:r>
            <a:r>
              <a:rPr lang="sk-SK" sz="2400" b="1" dirty="0"/>
              <a:t>dostupné zdroje sa postaví </a:t>
            </a:r>
            <a:r>
              <a:rPr lang="sk-SK" sz="2400" b="1" dirty="0" smtClean="0"/>
              <a:t>menej</a:t>
            </a:r>
            <a:endParaRPr lang="sk-SK" sz="2400" b="1" dirty="0"/>
          </a:p>
          <a:p>
            <a:pPr indent="363538"/>
            <a:endParaRPr lang="sk-SK" sz="2000" dirty="0" smtClean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9530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539552" y="620688"/>
            <a:ext cx="814724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Hlavné problémy v doprave (II.)</a:t>
            </a:r>
          </a:p>
          <a:p>
            <a:pPr indent="363538"/>
            <a:endParaRPr lang="sk-SK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Trestuhodné zanedbávanie (</a:t>
            </a:r>
            <a:r>
              <a:rPr lang="sk-SK" sz="2400" b="1" dirty="0" err="1" smtClean="0"/>
              <a:t>podfinancovanie</a:t>
            </a:r>
            <a:r>
              <a:rPr lang="sk-SK" sz="2400" b="1" dirty="0" smtClean="0"/>
              <a:t>) údržby a opráv ciest I. triedy  </a:t>
            </a:r>
            <a:r>
              <a:rPr lang="sk-SK" sz="2000" dirty="0" smtClean="0"/>
              <a:t>– </a:t>
            </a:r>
            <a:r>
              <a:rPr lang="sk-SK" sz="2200" dirty="0" smtClean="0"/>
              <a:t>výrazná degradácia, skrytý dlh a potreba nákladných rekonštrukcií, nové </a:t>
            </a:r>
            <a:r>
              <a:rPr lang="sk-SK" sz="2200" dirty="0" err="1" smtClean="0"/>
              <a:t>rýchlocesty</a:t>
            </a:r>
            <a:r>
              <a:rPr lang="sk-SK" sz="2200" dirty="0" smtClean="0"/>
              <a:t> sú vnímané ako jediná možnosť zabezpečenia kvalitnej cesty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Koncepcie i plány výstavby degradované na </a:t>
            </a:r>
            <a:r>
              <a:rPr lang="sk-SK" sz="2400" b="1" dirty="0" err="1" smtClean="0"/>
              <a:t>wish</a:t>
            </a:r>
            <a:r>
              <a:rPr lang="sk-SK" sz="2400" b="1" dirty="0" smtClean="0"/>
              <a:t>-list,         bez prepojenia na ŠR</a:t>
            </a:r>
          </a:p>
          <a:p>
            <a:pPr marL="623888" indent="-26035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sk-SK" sz="2200" dirty="0" smtClean="0"/>
              <a:t>Nedochádza k potrebnej selekcii návrhov a príprave riešení primeraných možnostiam financovania</a:t>
            </a:r>
          </a:p>
          <a:p>
            <a:pPr marL="623888" indent="-26035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sk-SK" sz="2200" dirty="0" smtClean="0"/>
              <a:t>Priepasť medzi očakávaniami a realitou sa zväčšuje, frustrácia ľudí rastie, lepšie cesty do regiónov neprichádzajú</a:t>
            </a:r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763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620688"/>
            <a:ext cx="7721424" cy="5247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Aké dopravné riešenia sa v SR ignorujú</a:t>
            </a:r>
          </a:p>
          <a:p>
            <a:pPr algn="ctr"/>
            <a:endParaRPr lang="sk-SK" sz="2800" b="1" u="sng" dirty="0" smtClean="0"/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Malé a lacné </a:t>
            </a:r>
            <a:r>
              <a:rPr lang="sk-SK" sz="2000" dirty="0" smtClean="0"/>
              <a:t>– na cestách (riešenie bodových </a:t>
            </a:r>
            <a:r>
              <a:rPr lang="sk-SK" sz="2000" dirty="0" err="1" smtClean="0"/>
              <a:t>závad</a:t>
            </a:r>
            <a:r>
              <a:rPr lang="sk-SK" sz="2000" dirty="0" smtClean="0"/>
              <a:t>, dynamické riadenie križovatiek) i mimo nich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Zlepšujúce využitie kapacity existujúcej infraštruktúry - </a:t>
            </a:r>
            <a:r>
              <a:rPr lang="sk-SK" sz="2000" dirty="0" smtClean="0"/>
              <a:t>prevažne bezproblémových cestných ťahov, železničných tratí, vozňov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Zmenšujúce naliehavosť veľkých projektov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Nevyžadujúce investície </a:t>
            </a:r>
            <a:r>
              <a:rPr lang="sk-SK" sz="2000" dirty="0" smtClean="0"/>
              <a:t>– zahustenie vlakov, lepšia nadväznosť verejnej dopravy, spoplatnenie parkovania 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err="1" smtClean="0"/>
              <a:t>Multimodálne</a:t>
            </a:r>
            <a:r>
              <a:rPr lang="sk-SK" sz="2400" b="1" dirty="0" smtClean="0"/>
              <a:t> 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Lepšie udržateľné</a:t>
            </a:r>
            <a:endParaRPr lang="sk-SK" sz="2400" dirty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2955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553412" y="587106"/>
            <a:ext cx="8064896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sk-SK" sz="2800" b="1" u="sng" dirty="0" smtClean="0"/>
              <a:t>Plány diaľnic a rýchlostných ciest na Slovensku</a:t>
            </a:r>
          </a:p>
          <a:p>
            <a:pPr algn="ctr">
              <a:spcAft>
                <a:spcPts val="600"/>
              </a:spcAft>
            </a:pPr>
            <a:r>
              <a:rPr lang="sk-SK" sz="2400" u="sng" dirty="0" smtClean="0"/>
              <a:t>mil. eur, finančne </a:t>
            </a:r>
            <a:r>
              <a:rPr lang="sk-SK" sz="2400" u="sng" dirty="0" smtClean="0">
                <a:solidFill>
                  <a:srgbClr val="00B050"/>
                </a:solidFill>
              </a:rPr>
              <a:t>kryté</a:t>
            </a:r>
            <a:r>
              <a:rPr lang="sk-SK" sz="2400" u="sng" dirty="0" smtClean="0"/>
              <a:t>/</a:t>
            </a:r>
            <a:r>
              <a:rPr lang="sk-SK" sz="2400" u="sng" dirty="0" smtClean="0">
                <a:solidFill>
                  <a:srgbClr val="FF0000"/>
                </a:solidFill>
              </a:rPr>
              <a:t>nekryté</a:t>
            </a:r>
            <a:endParaRPr lang="sk-SK" sz="2400" u="sng" dirty="0" smtClean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 algn="ctr"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ľ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3481711"/>
              </p:ext>
            </p:extLst>
          </p:nvPr>
        </p:nvGraphicFramePr>
        <p:xfrm>
          <a:off x="1115616" y="1700805"/>
          <a:ext cx="6912768" cy="42484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49265"/>
                <a:gridCol w="1063503"/>
              </a:tblGrid>
              <a:tr h="441015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D1 rozšírenie BA </a:t>
                      </a:r>
                      <a:r>
                        <a:rPr lang="sk-SK" sz="24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– Trnava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750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75933">
                <a:tc>
                  <a:txBody>
                    <a:bodyPr/>
                    <a:lstStyle/>
                    <a:p>
                      <a:pPr algn="l" fontAlgn="b"/>
                      <a:r>
                        <a:rPr lang="pl-PL" sz="24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D1 úseky s </a:t>
                      </a:r>
                      <a:r>
                        <a:rPr lang="pl-PL" sz="2400" b="1" u="none" strike="noStrike" dirty="0" smtClean="0">
                          <a:solidFill>
                            <a:srgbClr val="00B050"/>
                          </a:solidFill>
                          <a:effectLst/>
                        </a:rPr>
                        <a:t>fin. krytím</a:t>
                      </a:r>
                      <a:r>
                        <a:rPr lang="en-US" sz="2400" b="1" u="none" strike="noStrike" dirty="0" smtClean="0"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sk-SK" sz="2400" b="0" u="none" strike="noStrike" dirty="0" smtClean="0">
                          <a:solidFill>
                            <a:srgbClr val="00B050"/>
                          </a:solidFill>
                          <a:effectLst/>
                        </a:rPr>
                        <a:t>(pri</a:t>
                      </a:r>
                      <a:r>
                        <a:rPr lang="sk-SK" sz="2400" b="0" u="none" strike="noStrike" baseline="0" dirty="0" smtClean="0">
                          <a:solidFill>
                            <a:srgbClr val="00B050"/>
                          </a:solidFill>
                          <a:effectLst/>
                        </a:rPr>
                        <a:t> ZA, RK, PO a KE)</a:t>
                      </a:r>
                      <a:endParaRPr lang="pl-PL" sz="2400" b="0" i="0" u="none" strike="noStrike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1 </a:t>
                      </a:r>
                      <a:r>
                        <a:rPr lang="sk-SK" sz="2400" b="1" u="none" strike="noStrike" dirty="0" smtClean="0">
                          <a:solidFill>
                            <a:srgbClr val="00B050"/>
                          </a:solidFill>
                          <a:effectLst/>
                        </a:rPr>
                        <a:t>700</a:t>
                      </a:r>
                      <a:endParaRPr lang="sk-SK" sz="2400" b="1" i="0" u="none" strike="noStrike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75933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D1 Turany </a:t>
                      </a:r>
                      <a:r>
                        <a:rPr lang="sk-SK" sz="24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– </a:t>
                      </a:r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Hubová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>
                          <a:solidFill>
                            <a:srgbClr val="FF0000"/>
                          </a:solidFill>
                          <a:effectLst/>
                        </a:rPr>
                        <a:t>750</a:t>
                      </a:r>
                      <a:endParaRPr lang="sk-SK" sz="24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75933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D1 východ </a:t>
                      </a:r>
                      <a:r>
                        <a:rPr lang="sk-SK" sz="2400" b="0" u="none" strike="noStrike" dirty="0">
                          <a:solidFill>
                            <a:srgbClr val="FF0000"/>
                          </a:solidFill>
                          <a:effectLst/>
                        </a:rPr>
                        <a:t>(2. rúra Braniska, KE - Ukrajina)</a:t>
                      </a:r>
                      <a:endParaRPr lang="sk-SK" sz="2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1 400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75933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D2 rozšírenie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>
                          <a:solidFill>
                            <a:srgbClr val="FF0000"/>
                          </a:solidFill>
                          <a:effectLst/>
                        </a:rPr>
                        <a:t>500</a:t>
                      </a:r>
                      <a:endParaRPr lang="sk-SK" sz="24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75933">
                <a:tc>
                  <a:txBody>
                    <a:bodyPr/>
                    <a:lstStyle/>
                    <a:p>
                      <a:pPr algn="l" fontAlgn="b"/>
                      <a:r>
                        <a:rPr lang="pl-PL" sz="24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D3 úseky s finančným krytím</a:t>
                      </a:r>
                      <a:endParaRPr lang="pl-PL" sz="2400" b="1" i="0" u="none" strike="noStrike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800</a:t>
                      </a:r>
                      <a:endParaRPr lang="sk-SK" sz="2400" b="1" i="0" u="none" strike="noStrike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75933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D3 + R5 </a:t>
                      </a:r>
                      <a:r>
                        <a:rPr lang="sk-SK" sz="2400" b="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(zostávajúce úseky na </a:t>
                      </a:r>
                      <a:r>
                        <a:rPr lang="sk-SK" sz="2400" b="0" u="none" strike="noStrike" dirty="0" err="1" smtClean="0">
                          <a:solidFill>
                            <a:srgbClr val="FF0000"/>
                          </a:solidFill>
                          <a:effectLst/>
                        </a:rPr>
                        <a:t>Kysuciach</a:t>
                      </a:r>
                      <a:r>
                        <a:rPr lang="sk-SK" sz="2400" b="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)</a:t>
                      </a:r>
                      <a:endParaRPr lang="sk-SK" sz="2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750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75933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D4R7 </a:t>
                      </a:r>
                      <a:r>
                        <a:rPr lang="sk-SK" sz="2400" b="1" u="none" strike="noStrike" dirty="0" smtClean="0">
                          <a:solidFill>
                            <a:srgbClr val="00B050"/>
                          </a:solidFill>
                          <a:effectLst/>
                        </a:rPr>
                        <a:t>pri BA riešené </a:t>
                      </a:r>
                      <a:r>
                        <a:rPr lang="sk-SK" sz="24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cez PPP</a:t>
                      </a:r>
                      <a:endParaRPr lang="sk-SK" sz="2400" b="1" i="0" u="none" strike="noStrike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1 200</a:t>
                      </a:r>
                      <a:endParaRPr lang="sk-SK" sz="2400" b="1" i="0" u="none" strike="noStrike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75933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D4 severný obchvat BA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900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>
          <a:xfrm>
            <a:off x="6553200" y="6376243"/>
            <a:ext cx="2133600" cy="365125"/>
          </a:xfrm>
        </p:spPr>
        <p:txBody>
          <a:bodyPr/>
          <a:lstStyle/>
          <a:p>
            <a:fld id="{DF2B6BA2-7803-4759-879B-BAFA472995E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739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6" y="836712"/>
            <a:ext cx="7721424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sk-SK" sz="2800" b="1" u="sng" dirty="0" smtClean="0"/>
              <a:t>Plány diaľnic a rýchlostných ciest na Slovensku (II.)</a:t>
            </a:r>
          </a:p>
          <a:p>
            <a:pPr algn="ctr">
              <a:spcAft>
                <a:spcPts val="600"/>
              </a:spcAft>
            </a:pPr>
            <a:r>
              <a:rPr lang="sk-SK" sz="2400" u="sng" dirty="0" smtClean="0"/>
              <a:t>mil</a:t>
            </a:r>
            <a:r>
              <a:rPr lang="sk-SK" sz="2400" u="sng" dirty="0"/>
              <a:t>. eur, finančne </a:t>
            </a:r>
            <a:r>
              <a:rPr lang="sk-SK" sz="2400" u="sng" dirty="0" smtClean="0">
                <a:solidFill>
                  <a:srgbClr val="00B050"/>
                </a:solidFill>
              </a:rPr>
              <a:t>kryté</a:t>
            </a:r>
            <a:r>
              <a:rPr lang="sk-SK" sz="2400" u="sng" dirty="0" smtClean="0"/>
              <a:t>/</a:t>
            </a:r>
            <a:r>
              <a:rPr lang="sk-SK" sz="2400" u="sng" dirty="0" smtClean="0">
                <a:solidFill>
                  <a:srgbClr val="FF0000"/>
                </a:solidFill>
              </a:rPr>
              <a:t>nekryté</a:t>
            </a:r>
            <a:endParaRPr lang="sk-SK" sz="2400" u="sng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 algn="ctr"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ľ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1450461"/>
              </p:ext>
            </p:extLst>
          </p:nvPr>
        </p:nvGraphicFramePr>
        <p:xfrm>
          <a:off x="1115616" y="1988840"/>
          <a:ext cx="6552728" cy="347463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00600"/>
                <a:gridCol w="1152128"/>
              </a:tblGrid>
              <a:tr h="460591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R1 B. Bystrica - Ružomberok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1 800</a:t>
                      </a:r>
                    </a:p>
                  </a:txBody>
                  <a:tcPr marL="0" marR="0" marT="0" marB="0" anchor="b"/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R1 </a:t>
                      </a:r>
                      <a:r>
                        <a:rPr lang="sk-SK" sz="2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Bratislava - Vlčkovce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500</a:t>
                      </a:r>
                    </a:p>
                  </a:txBody>
                  <a:tcPr marL="0" marR="0" marT="0" marB="0" anchor="b"/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R2 </a:t>
                      </a:r>
                      <a:r>
                        <a:rPr lang="sk-SK" sz="2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západ  </a:t>
                      </a:r>
                      <a:r>
                        <a:rPr lang="sk-SK" sz="24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TN – Prievidza</a:t>
                      </a:r>
                      <a:endParaRPr lang="sk-SK" sz="2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1 000</a:t>
                      </a:r>
                    </a:p>
                  </a:txBody>
                  <a:tcPr marL="0" marR="0" marT="0" marB="0" anchor="b"/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R2 východ </a:t>
                      </a:r>
                      <a:r>
                        <a:rPr lang="sk-SK" sz="2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sk-SK" sz="24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ZV </a:t>
                      </a:r>
                      <a:r>
                        <a:rPr lang="sk-SK" sz="2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 KE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2 300</a:t>
                      </a:r>
                    </a:p>
                  </a:txBody>
                  <a:tcPr marL="0" marR="0" marT="0" marB="0" anchor="b"/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R3 sever </a:t>
                      </a:r>
                      <a:r>
                        <a:rPr lang="sk-SK" sz="2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Trstená - </a:t>
                      </a:r>
                      <a:r>
                        <a:rPr lang="sk-SK" sz="24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D1 (Orava)</a:t>
                      </a:r>
                      <a:endParaRPr lang="sk-SK" sz="2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1 000</a:t>
                      </a:r>
                    </a:p>
                  </a:txBody>
                  <a:tcPr marL="0" marR="0" marT="0" marB="0" anchor="b"/>
                </a:tc>
              </a:tr>
              <a:tr h="545203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R3 stred </a:t>
                      </a:r>
                      <a:r>
                        <a:rPr lang="sk-SK" sz="2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D1 - </a:t>
                      </a:r>
                      <a:r>
                        <a:rPr lang="sk-SK" sz="24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R1 (Martin – Žiar n/H.)</a:t>
                      </a:r>
                      <a:endParaRPr lang="sk-SK" sz="2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1 000</a:t>
                      </a:r>
                    </a:p>
                  </a:txBody>
                  <a:tcPr marL="0" marR="0" marT="0" marB="0" anchor="b"/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R3 juh  </a:t>
                      </a:r>
                      <a:r>
                        <a:rPr lang="sk-SK" sz="2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Zvolen </a:t>
                      </a:r>
                      <a:r>
                        <a:rPr lang="sk-SK" sz="24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– </a:t>
                      </a:r>
                      <a:r>
                        <a:rPr lang="sk-SK" sz="2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Šahy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600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1746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6" y="836712"/>
            <a:ext cx="7721424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sk-SK" sz="2800" b="1" u="sng" dirty="0" smtClean="0"/>
              <a:t>Plány diaľnic a rýchlostných ciest na Slovensku (III.)</a:t>
            </a:r>
          </a:p>
          <a:p>
            <a:pPr algn="ctr">
              <a:spcAft>
                <a:spcPts val="600"/>
              </a:spcAft>
            </a:pPr>
            <a:r>
              <a:rPr lang="sk-SK" sz="2400" u="sng" dirty="0" smtClean="0"/>
              <a:t>mil</a:t>
            </a:r>
            <a:r>
              <a:rPr lang="sk-SK" sz="2400" u="sng" dirty="0"/>
              <a:t>. eur, finančne </a:t>
            </a:r>
            <a:r>
              <a:rPr lang="sk-SK" sz="2400" u="sng" dirty="0" smtClean="0">
                <a:solidFill>
                  <a:srgbClr val="00B050"/>
                </a:solidFill>
              </a:rPr>
              <a:t>kryté</a:t>
            </a:r>
            <a:r>
              <a:rPr lang="sk-SK" sz="2400" u="sng" dirty="0" smtClean="0"/>
              <a:t>/</a:t>
            </a:r>
            <a:r>
              <a:rPr lang="sk-SK" sz="2400" u="sng" dirty="0" smtClean="0">
                <a:solidFill>
                  <a:srgbClr val="FF0000"/>
                </a:solidFill>
              </a:rPr>
              <a:t>nekryté</a:t>
            </a:r>
            <a:endParaRPr lang="sk-SK" sz="2400" u="sng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 algn="ctr"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i="1" dirty="0"/>
          </a:p>
          <a:p>
            <a:pPr>
              <a:spcAft>
                <a:spcPts val="600"/>
              </a:spcAft>
            </a:pPr>
            <a:r>
              <a:rPr lang="sk-SK" sz="1400" i="1" dirty="0" smtClean="0"/>
              <a:t>Zdroj: INEKO (spracované z údajov NDS, ktoré INEKO získalo cez </a:t>
            </a:r>
            <a:r>
              <a:rPr lang="sk-SK" sz="1400" i="1" dirty="0" err="1" smtClean="0"/>
              <a:t>infožiadosť</a:t>
            </a:r>
            <a:r>
              <a:rPr lang="sk-SK" sz="1400" i="1" dirty="0" smtClean="0"/>
              <a:t> z MDVRR SR, pri niektorých úsekoch sú uvažované údaje za 1/2-profil)</a:t>
            </a:r>
            <a:endParaRPr lang="sk-SK" sz="1400" i="1" dirty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ľ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266006"/>
              </p:ext>
            </p:extLst>
          </p:nvPr>
        </p:nvGraphicFramePr>
        <p:xfrm>
          <a:off x="1043608" y="1988840"/>
          <a:ext cx="6624736" cy="36065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00600"/>
                <a:gridCol w="1224136"/>
              </a:tblGrid>
              <a:tr h="460591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R4 </a:t>
                      </a:r>
                      <a:r>
                        <a:rPr lang="sk-SK" sz="24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(D1 - Prešov </a:t>
                      </a:r>
                      <a:r>
                        <a:rPr lang="sk-SK" sz="2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severný obchvat - Poľsko)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1 400</a:t>
                      </a:r>
                    </a:p>
                  </a:txBody>
                  <a:tcPr marL="0" marR="0" marT="0" marB="0" anchor="b"/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R6 </a:t>
                      </a:r>
                      <a:r>
                        <a:rPr lang="sk-SK" sz="2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(D1 - Púchov - ČR)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500</a:t>
                      </a:r>
                    </a:p>
                  </a:txBody>
                  <a:tcPr marL="0" marR="0" marT="0" marB="0" anchor="b"/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R7 Holice - Nové Zámky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650</a:t>
                      </a:r>
                    </a:p>
                  </a:txBody>
                  <a:tcPr marL="0" marR="0" marT="0" marB="0" anchor="b"/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R7 Nové Zámky - Lučenec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1 200</a:t>
                      </a:r>
                    </a:p>
                  </a:txBody>
                  <a:tcPr marL="0" marR="0" marT="0" marB="0" anchor="b"/>
                </a:tc>
              </a:tr>
              <a:tr h="506374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R8 Nitra - Topoľčany - R2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1 000</a:t>
                      </a:r>
                    </a:p>
                  </a:txBody>
                  <a:tcPr marL="0" marR="0" marT="0" marB="0" anchor="b"/>
                </a:tc>
              </a:tr>
              <a:tr h="1041292">
                <a:tc>
                  <a:txBody>
                    <a:bodyPr/>
                    <a:lstStyle/>
                    <a:p>
                      <a:pPr algn="l" fontAlgn="b"/>
                      <a:r>
                        <a:rPr lang="pl-PL" sz="2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SPOLU NEKRYTÉ eurofondmi ani zdrojmi </a:t>
                      </a:r>
                      <a:r>
                        <a:rPr lang="pl-PL" sz="28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ŠR </a:t>
                      </a:r>
                      <a:r>
                        <a:rPr lang="pl-PL" sz="2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(</a:t>
                      </a:r>
                      <a:r>
                        <a:rPr lang="pl-PL" sz="20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na webe-stránke NDS sa do r. 2016 všade uvádzalo začatie najneskôr v r. 2020 !!</a:t>
                      </a:r>
                      <a:r>
                        <a:rPr lang="pl-PL" sz="2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  <a:endParaRPr lang="pl-PL" sz="28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18 </a:t>
                      </a:r>
                      <a:r>
                        <a:rPr lang="sk-SK" sz="28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000</a:t>
                      </a:r>
                    </a:p>
                    <a:p>
                      <a:pPr algn="r" fontAlgn="b"/>
                      <a:endParaRPr lang="sk-SK" sz="28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9158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719832"/>
            <a:ext cx="772142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Prečo diaľnice na Slovensku meškajú</a:t>
            </a:r>
          </a:p>
          <a:p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Nereálne </a:t>
            </a:r>
            <a:r>
              <a:rPr lang="sk-SK" sz="2400" b="1" dirty="0"/>
              <a:t>vysoké očakávania </a:t>
            </a:r>
            <a:r>
              <a:rPr lang="sk-SK" sz="2000" dirty="0"/>
              <a:t>živené vyhláseniami </a:t>
            </a:r>
            <a:r>
              <a:rPr lang="sk-SK" sz="2000" dirty="0" smtClean="0"/>
              <a:t>politikov i dokumentmi vlády (takmer polovicu z plánov za 18 miliárd eur prezentuje vláda a MDVRR ako prioritné projekty)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/>
              <a:t>Honba na zlými cieľmi </a:t>
            </a:r>
            <a:r>
              <a:rPr lang="sk-SK" sz="2000" dirty="0" smtClean="0"/>
              <a:t>- odovzdané </a:t>
            </a:r>
            <a:r>
              <a:rPr lang="sk-SK" sz="2000" dirty="0"/>
              <a:t>kilometre a sľuby z programového vyhlásenia namiesto </a:t>
            </a:r>
            <a:r>
              <a:rPr lang="sk-SK" sz="2000" dirty="0" smtClean="0"/>
              <a:t>hodnoty </a:t>
            </a:r>
            <a:r>
              <a:rPr lang="sk-SK" sz="2000" dirty="0"/>
              <a:t>za </a:t>
            </a:r>
            <a:r>
              <a:rPr lang="sk-SK" sz="2000" dirty="0" smtClean="0"/>
              <a:t>peniaze a udržateľného rozvoja mobility</a:t>
            </a:r>
            <a:endParaRPr lang="sk-SK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Koncepcie i plány výstavby degradované na </a:t>
            </a:r>
            <a:r>
              <a:rPr lang="sk-SK" sz="2400" b="1" dirty="0" err="1" smtClean="0"/>
              <a:t>wish</a:t>
            </a:r>
            <a:r>
              <a:rPr lang="sk-SK" sz="2400" b="1" dirty="0" smtClean="0"/>
              <a:t>-list slúžiaci propagande vlády, bez prepojenia na ŠR </a:t>
            </a:r>
            <a:r>
              <a:rPr lang="sk-SK" sz="2000" dirty="0" smtClean="0"/>
              <a:t>(médiá </a:t>
            </a:r>
            <a:r>
              <a:rPr lang="sk-SK" sz="2000" dirty="0" err="1" smtClean="0"/>
              <a:t>odprezentujú</a:t>
            </a:r>
            <a:r>
              <a:rPr lang="sk-SK" sz="2000" dirty="0" smtClean="0"/>
              <a:t> smelé plány, zdroje sa nevyčlenia - ani pri rekordnom raste príjmov štátu – frustrácia ľudí rastie)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Nezáujem strážiť primeranosť a náklady navrhovaných riešení </a:t>
            </a:r>
            <a:r>
              <a:rPr lang="sk-SK" sz="2000" dirty="0" smtClean="0"/>
              <a:t>– za dostupné zdroje sa postaví menej</a:t>
            </a:r>
            <a:endParaRPr lang="sk-SK" sz="2000" dirty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4512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704848"/>
            <a:ext cx="7721424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Prečo diaľnice na Slovensku meškajú (II.)</a:t>
            </a:r>
          </a:p>
          <a:p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Priveľký počet a rozsah pripravovaných projektov D a RC </a:t>
            </a:r>
            <a:r>
              <a:rPr lang="sk-SK" sz="2000" dirty="0" smtClean="0"/>
              <a:t>–</a:t>
            </a:r>
            <a:r>
              <a:rPr lang="sk-SK" sz="2400" b="1" dirty="0" smtClean="0"/>
              <a:t> </a:t>
            </a:r>
            <a:r>
              <a:rPr lang="sk-SK" sz="2000" dirty="0" smtClean="0"/>
              <a:t>namiesto sústredenia kapacít a zdrojov na projekty s reálnou šancou na financovanie v horizonte do cca 5 rokov zdroje (ľudské i finančné) trieštia na desiatky projektov do zásuvky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Nepoctivá komunikácia s dotknutými obcami a regiónmi </a:t>
            </a:r>
            <a:r>
              <a:rPr lang="sk-SK" sz="2000" dirty="0" smtClean="0"/>
              <a:t>– na dopyty sa zásadne neodpovedá „projekt nepatrí medzi prioritné“ ale „pokračuje projektová príprava“, príp. „výstavba závisí od uvoľnenia dlhovej brzdy“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Dodatočné upravovanie technických riešení </a:t>
            </a:r>
            <a:r>
              <a:rPr lang="sk-SK" sz="2000" dirty="0" smtClean="0"/>
              <a:t>po zmene noriem – jeden z dôsledkov projektovania v priveľkom predstihu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Nutnosť aktualizácie veľmi starých EIA</a:t>
            </a:r>
            <a:r>
              <a:rPr lang="sk-SK" sz="2000" dirty="0" smtClean="0"/>
              <a:t>, príp. zanedbané a oneskorené posudzovanie odklonu oproti pôvodne posúdenej trase</a:t>
            </a:r>
            <a:endParaRPr lang="sk-SK" dirty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2146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683568" y="625296"/>
            <a:ext cx="772142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Ako preklenúť priepasť medzi plánmi </a:t>
            </a:r>
          </a:p>
          <a:p>
            <a:pPr algn="ctr">
              <a:spcAft>
                <a:spcPts val="2400"/>
              </a:spcAft>
            </a:pPr>
            <a:r>
              <a:rPr lang="sk-SK" sz="2800" b="1" u="sng" dirty="0" smtClean="0"/>
              <a:t>a rozpočtovanými zdrojmi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Posilniť zber, využívanie a zverejňovanie dát </a:t>
            </a:r>
            <a:r>
              <a:rPr lang="sk-SK" sz="2000" dirty="0" smtClean="0"/>
              <a:t>o doprave, vrátane smerových prieskumov – časť plánovaných </a:t>
            </a:r>
            <a:r>
              <a:rPr lang="sk-SK" sz="2000" dirty="0" err="1" smtClean="0"/>
              <a:t>rýchlociest</a:t>
            </a:r>
            <a:r>
              <a:rPr lang="sk-SK" sz="2000" dirty="0" smtClean="0"/>
              <a:t> sa ukáže neodôvodnená, dá sa nahradiť vylepšením ciest I. triedy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/>
              <a:t>Vytvoriť od MD nezávislý tím/radu odborníkov </a:t>
            </a:r>
            <a:r>
              <a:rPr lang="sk-SK" sz="2000" dirty="0"/>
              <a:t>s mandátom dozerať na primeranosť veľkých projektov dopravnej infraštruktúry a riadne </a:t>
            </a:r>
            <a:r>
              <a:rPr lang="sk-SK" sz="2000" dirty="0" smtClean="0"/>
              <a:t>zváženie možných variantov riešenia</a:t>
            </a:r>
            <a:endParaRPr lang="sk-SK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Korigovať priveľmi ambiciózne plány D a RC a zreálniť prezentované termíny ich dokončenia – </a:t>
            </a:r>
            <a:r>
              <a:rPr lang="sk-SK" sz="2000" dirty="0" smtClean="0"/>
              <a:t>predchádzanie nesplniteľným očakávaniam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Zvýšiť požiadavky a zdroje na geotechnické prieskumy </a:t>
            </a:r>
            <a:r>
              <a:rPr lang="sk-SK" sz="2000" dirty="0" smtClean="0"/>
              <a:t>aby sa včas identifikovali kolízie trasy so zosuvnými územiami</a:t>
            </a:r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9115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692696"/>
            <a:ext cx="7721424" cy="5463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Ako preklenúť priepasť medzi plánmi </a:t>
            </a:r>
          </a:p>
          <a:p>
            <a:pPr algn="ctr">
              <a:spcAft>
                <a:spcPts val="3600"/>
              </a:spcAft>
            </a:pPr>
            <a:r>
              <a:rPr lang="sk-SK" sz="2800" b="1" u="sng" dirty="0" smtClean="0"/>
              <a:t>a rozpočtovanými zdrojmi (II.)</a:t>
            </a:r>
          </a:p>
          <a:p>
            <a:pPr marL="342900" indent="-342900">
              <a:spcAft>
                <a:spcPts val="3000"/>
              </a:spcAft>
              <a:buFont typeface="Arial" panose="020B0604020202020204" pitchFamily="34" charset="0"/>
              <a:buChar char="•"/>
            </a:pPr>
            <a:r>
              <a:rPr lang="sk-SK" sz="2400" b="1" dirty="0"/>
              <a:t>Objednávať preskúmanie variantných </a:t>
            </a:r>
            <a:r>
              <a:rPr lang="sk-SK" sz="2400" b="1" dirty="0" smtClean="0"/>
              <a:t>dopravných riešení </a:t>
            </a:r>
            <a:r>
              <a:rPr lang="sk-SK" sz="2400" b="1" dirty="0"/>
              <a:t>s otvorenejším </a:t>
            </a:r>
            <a:r>
              <a:rPr lang="sk-SK" sz="2400" b="1" dirty="0" smtClean="0"/>
              <a:t>zadaním (nielen D či RC)</a:t>
            </a:r>
            <a:endParaRPr lang="sk-SK" sz="2400" b="1" dirty="0"/>
          </a:p>
          <a:p>
            <a:pPr marL="342900" indent="-342900">
              <a:spcAft>
                <a:spcPts val="30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Nahradiť </a:t>
            </a:r>
            <a:r>
              <a:rPr lang="sk-SK" sz="2400" b="1" dirty="0"/>
              <a:t>niektoré </a:t>
            </a:r>
            <a:r>
              <a:rPr lang="sk-SK" sz="2400" b="1" dirty="0" smtClean="0"/>
              <a:t>plánované RC modernizáciou ciest I. triedy </a:t>
            </a:r>
            <a:r>
              <a:rPr lang="sk-SK" sz="2000" dirty="0" smtClean="0"/>
              <a:t>s menšími preložkami nevyhovujúcich úsekov </a:t>
            </a:r>
            <a:endParaRPr lang="sk-SK" sz="2400" dirty="0"/>
          </a:p>
          <a:p>
            <a:pPr marL="342900" indent="-342900">
              <a:spcAft>
                <a:spcPts val="30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Poskytovať </a:t>
            </a:r>
            <a:r>
              <a:rPr lang="sk-SK" sz="2400" b="1" dirty="0"/>
              <a:t>projektantom viac času a rozviazané ruky </a:t>
            </a:r>
            <a:r>
              <a:rPr lang="sk-SK" sz="2000" dirty="0"/>
              <a:t>na nájdenie a navrhnutie optimálnych dopravných </a:t>
            </a:r>
            <a:r>
              <a:rPr lang="sk-SK" sz="2000" dirty="0" smtClean="0"/>
              <a:t>riešení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Objednávať </a:t>
            </a:r>
            <a:r>
              <a:rPr lang="sk-SK" sz="2400" b="1" dirty="0"/>
              <a:t>projekčný dozor </a:t>
            </a:r>
            <a:r>
              <a:rPr lang="sk-SK" sz="2000" dirty="0"/>
              <a:t>(kontrolu a optimalizáciu iným projektantom) + </a:t>
            </a:r>
            <a:r>
              <a:rPr lang="sk-SK" sz="2000" dirty="0" smtClean="0"/>
              <a:t>interne stimulovať </a:t>
            </a:r>
            <a:r>
              <a:rPr lang="sk-SK" sz="2400" b="1" dirty="0" err="1" smtClean="0"/>
              <a:t>value</a:t>
            </a:r>
            <a:r>
              <a:rPr lang="sk-SK" sz="2400" b="1" dirty="0" smtClean="0"/>
              <a:t> </a:t>
            </a:r>
            <a:r>
              <a:rPr lang="sk-SK" sz="2400" b="1" dirty="0" err="1" smtClean="0"/>
              <a:t>engineering</a:t>
            </a:r>
            <a:r>
              <a:rPr lang="sk-SK" sz="2400" b="1" dirty="0" smtClean="0"/>
              <a:t> </a:t>
            </a:r>
            <a:r>
              <a:rPr lang="sk-SK" sz="2000" dirty="0" smtClean="0"/>
              <a:t>projektov</a:t>
            </a:r>
            <a:endParaRPr lang="sk-SK" sz="2400" b="1" dirty="0" smtClean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9429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692696"/>
            <a:ext cx="7721424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Ako preklenúť priepasť medzi plánmi </a:t>
            </a:r>
          </a:p>
          <a:p>
            <a:pPr algn="ctr">
              <a:spcAft>
                <a:spcPts val="3000"/>
              </a:spcAft>
            </a:pPr>
            <a:r>
              <a:rPr lang="sk-SK" sz="2800" b="1" u="sng" dirty="0" smtClean="0"/>
              <a:t>a rozpočtovanými zdrojmi (III.)</a:t>
            </a:r>
          </a:p>
          <a:p>
            <a:pPr marL="342900" indent="-342900">
              <a:spcAft>
                <a:spcPts val="3000"/>
              </a:spcAft>
              <a:buFont typeface="Arial" panose="020B0604020202020204" pitchFamily="34" charset="0"/>
              <a:buChar char="•"/>
            </a:pPr>
            <a:r>
              <a:rPr lang="sk-SK" sz="2400" b="1" dirty="0"/>
              <a:t>Netlačiť na rýchle dotiahnutie prípravy </a:t>
            </a:r>
            <a:r>
              <a:rPr lang="sk-SK" sz="2000" dirty="0"/>
              <a:t>tam, kde samosprávy či iné subjekty vznášajú neprimerané požiadavky eskalujúce náklady</a:t>
            </a:r>
          </a:p>
          <a:p>
            <a:pPr marL="342900" indent="-342900">
              <a:spcAft>
                <a:spcPts val="30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Zaviesť </a:t>
            </a:r>
            <a:r>
              <a:rPr lang="sk-SK" sz="2400" b="1" dirty="0"/>
              <a:t>spolufinancovanie nákladov </a:t>
            </a:r>
            <a:r>
              <a:rPr lang="sk-SK" sz="2000" dirty="0"/>
              <a:t>subjektmi, ktoré z projektu </a:t>
            </a:r>
            <a:r>
              <a:rPr lang="sk-SK" sz="2000" dirty="0" err="1"/>
              <a:t>benefitujú</a:t>
            </a:r>
            <a:r>
              <a:rPr lang="sk-SK" sz="2000" dirty="0"/>
              <a:t> (preložky sietí, niektoré vyvolané investície ...)</a:t>
            </a:r>
          </a:p>
          <a:p>
            <a:pPr marL="342900" indent="-342900">
              <a:spcAft>
                <a:spcPts val="30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Vyhlasovať </a:t>
            </a:r>
            <a:r>
              <a:rPr lang="sk-SK" sz="2400" b="1" dirty="0"/>
              <a:t>tendre tak, aby sa v nich naozaj </a:t>
            </a:r>
            <a:r>
              <a:rPr lang="sk-SK" sz="2400" b="1" dirty="0" smtClean="0"/>
              <a:t>súťažilo </a:t>
            </a:r>
            <a:r>
              <a:rPr lang="sk-SK" sz="2000" dirty="0" smtClean="0"/>
              <a:t>– bez časových kolízií, bez zužovania súťaží, bez prehnaných kvalifikačných požiadaviek, s dlhšími lehotami na prípravu ponúk</a:t>
            </a:r>
            <a:endParaRPr lang="sk-SK" sz="2000" dirty="0"/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/>
              <a:t>Eliminovať plytvanie zdrojmi vo fáze </a:t>
            </a:r>
            <a:r>
              <a:rPr lang="sk-SK" sz="2400" b="1" dirty="0" smtClean="0"/>
              <a:t>výstavby</a:t>
            </a:r>
            <a:endParaRPr lang="sk-SK" sz="2000" dirty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2900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544810"/>
            <a:ext cx="7721424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Ako preklenúť priepasť medzi plánmi </a:t>
            </a:r>
          </a:p>
          <a:p>
            <a:pPr algn="ctr">
              <a:spcAft>
                <a:spcPts val="3000"/>
              </a:spcAft>
            </a:pPr>
            <a:r>
              <a:rPr lang="sk-SK" sz="2800" b="1" u="sng" dirty="0" smtClean="0"/>
              <a:t>a rozpočtovanými zdrojmi (IV.)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Zmierniť tlak na nové </a:t>
            </a:r>
            <a:r>
              <a:rPr lang="sk-SK" sz="2400" b="1" dirty="0" err="1" smtClean="0"/>
              <a:t>rýchlocesty</a:t>
            </a:r>
            <a:r>
              <a:rPr lang="sk-SK" sz="2400" b="1" dirty="0" smtClean="0"/>
              <a:t> výrazným zlepšením  starostlivosti o cesty I. triedy </a:t>
            </a:r>
            <a:r>
              <a:rPr lang="sk-SK" sz="2000" dirty="0" smtClean="0"/>
              <a:t>(ich kapacita väčšinou stačí, problémom je nekvalita a neriešenie ani bodových </a:t>
            </a:r>
            <a:r>
              <a:rPr lang="sk-SK" sz="2000" dirty="0" err="1" smtClean="0"/>
              <a:t>závad</a:t>
            </a:r>
            <a:r>
              <a:rPr lang="sk-SK" sz="2000" dirty="0" smtClean="0"/>
              <a:t>)</a:t>
            </a:r>
          </a:p>
          <a:p>
            <a:pPr marL="714375" indent="-2667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k-SK" sz="2000" b="1" dirty="0" smtClean="0"/>
              <a:t>Znásobiť zdroje na obnovu </a:t>
            </a:r>
            <a:r>
              <a:rPr lang="sk-SK" sz="2000" b="1" dirty="0"/>
              <a:t>ciest I. </a:t>
            </a:r>
            <a:r>
              <a:rPr lang="sk-SK" sz="2000" b="1" dirty="0" smtClean="0"/>
              <a:t>triedy </a:t>
            </a:r>
            <a:r>
              <a:rPr lang="sk-SK" sz="2000" dirty="0" smtClean="0"/>
              <a:t>– rekonštrukcie </a:t>
            </a:r>
            <a:r>
              <a:rPr lang="sk-SK" sz="2000" dirty="0"/>
              <a:t>mostov v havarijnom a nevyhovujúcom stave, odvodnenie vozoviek, výmena už nefunkčných zvodidiel, obnova krytu vozovky </a:t>
            </a:r>
            <a:r>
              <a:rPr lang="sk-SK" sz="2000" dirty="0" smtClean="0"/>
              <a:t>a </a:t>
            </a:r>
            <a:r>
              <a:rPr lang="sk-SK" sz="2000" dirty="0"/>
              <a:t>kde treba aj </a:t>
            </a:r>
            <a:r>
              <a:rPr lang="sk-SK" sz="2000" dirty="0" smtClean="0"/>
              <a:t>zosilnenie </a:t>
            </a:r>
            <a:r>
              <a:rPr lang="sk-SK" sz="2000" dirty="0"/>
              <a:t>ložnej </a:t>
            </a:r>
            <a:r>
              <a:rPr lang="sk-SK" sz="2000" dirty="0" smtClean="0"/>
              <a:t>vrstvy</a:t>
            </a:r>
          </a:p>
          <a:p>
            <a:pPr marL="1077913">
              <a:spcAft>
                <a:spcPts val="1800"/>
              </a:spcAft>
              <a:tabLst>
                <a:tab pos="1168400" algn="l"/>
              </a:tabLst>
            </a:pPr>
            <a:r>
              <a:rPr lang="sk-SK" i="1" dirty="0" smtClean="0"/>
              <a:t>!!! na </a:t>
            </a:r>
            <a:r>
              <a:rPr lang="sk-SK" i="1" dirty="0"/>
              <a:t>opravy a údržbu dávame iba 1,1 mil. €/km</a:t>
            </a:r>
            <a:r>
              <a:rPr lang="sk-SK" i="1" baseline="30000" dirty="0"/>
              <a:t>2</a:t>
            </a:r>
            <a:r>
              <a:rPr lang="sk-SK" i="1" dirty="0"/>
              <a:t> ciest, teda iba 41 % </a:t>
            </a:r>
            <a:r>
              <a:rPr lang="sk-SK" i="1" dirty="0" smtClean="0"/>
              <a:t>z úrovne v </a:t>
            </a:r>
            <a:r>
              <a:rPr lang="sk-SK" i="1" dirty="0"/>
              <a:t>ČR (až 2,6 mil. €/km</a:t>
            </a:r>
            <a:r>
              <a:rPr lang="sk-SK" i="1" baseline="30000" dirty="0"/>
              <a:t>2</a:t>
            </a:r>
            <a:r>
              <a:rPr lang="sk-SK" i="1" dirty="0"/>
              <a:t>) – nejde o krátkodobý výkyv ale priemer za roky 2010-2015 =&gt; dlhodobé </a:t>
            </a:r>
            <a:r>
              <a:rPr lang="sk-SK" i="1" dirty="0" err="1"/>
              <a:t>podfinancovanie</a:t>
            </a:r>
            <a:r>
              <a:rPr lang="sk-SK" i="1" dirty="0"/>
              <a:t> vedie k deštrukcii ciest a nutnosti nákladných rekonštrukcií </a:t>
            </a:r>
            <a:r>
              <a:rPr lang="sk-SK" i="1" dirty="0" smtClean="0"/>
              <a:t>!!!</a:t>
            </a:r>
            <a:endParaRPr lang="sk-SK" i="1" dirty="0"/>
          </a:p>
          <a:p>
            <a:pPr marL="714375" indent="-352425">
              <a:buFont typeface="Wingdings" panose="05000000000000000000" pitchFamily="2" charset="2"/>
              <a:buChar char="Ø"/>
            </a:pPr>
            <a:r>
              <a:rPr lang="sk-SK" sz="2000" b="1" dirty="0" smtClean="0"/>
              <a:t>Odstraňovať </a:t>
            </a:r>
            <a:r>
              <a:rPr lang="sk-SK" sz="2000" b="1" dirty="0"/>
              <a:t>bodové </a:t>
            </a:r>
            <a:r>
              <a:rPr lang="sk-SK" sz="2000" b="1" dirty="0" err="1"/>
              <a:t>závady</a:t>
            </a:r>
            <a:r>
              <a:rPr lang="sk-SK" sz="2000" b="1" dirty="0"/>
              <a:t> </a:t>
            </a:r>
            <a:r>
              <a:rPr lang="sk-SK" sz="2000" dirty="0"/>
              <a:t>na cestách I. triedy – rekonštrukcie kapacitne nevyhovujúcich križovatiek, úpravy nebezpečných odbočení, menšie </a:t>
            </a:r>
            <a:r>
              <a:rPr lang="sk-SK" sz="2000" dirty="0" smtClean="0"/>
              <a:t>preložky</a:t>
            </a: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5413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467544" y="601524"/>
            <a:ext cx="84249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Diaľnice a rýchlostné cesty v roku 2016</a:t>
            </a:r>
            <a:endParaRPr lang="sk-SK" sz="2800" b="1" u="sng" dirty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21</a:t>
            </a:fld>
            <a:endParaRPr lang="en-US"/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8800"/>
            <a:ext cx="9144000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2249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467544" y="620688"/>
            <a:ext cx="84249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Diaľnice a rýchlostné cesty v roku 2020</a:t>
            </a:r>
            <a:endParaRPr lang="sk-SK" sz="2800" b="1" u="sng" dirty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22</a:t>
            </a:fld>
            <a:endParaRPr lang="en-US"/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8800"/>
            <a:ext cx="9144000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9898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467544" y="512423"/>
            <a:ext cx="84249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Diaľnice a rýchlostné cesty v roku 2025 </a:t>
            </a:r>
          </a:p>
          <a:p>
            <a:pPr algn="ctr"/>
            <a:r>
              <a:rPr lang="sk-SK" sz="2000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(odhad INEKO)</a:t>
            </a:r>
            <a:endParaRPr lang="sk-SK" sz="2000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23</a:t>
            </a:fld>
            <a:endParaRPr lang="en-US"/>
          </a:p>
        </p:txBody>
      </p:sp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6112"/>
            <a:ext cx="9144000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4784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642588"/>
            <a:ext cx="7721424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sk-SK" sz="2800" b="1" u="sng" dirty="0" smtClean="0"/>
              <a:t>Zdanlivá beznádej ... a reálne východisko</a:t>
            </a:r>
          </a:p>
          <a:p>
            <a:pPr algn="ctr"/>
            <a:endParaRPr lang="sk-SK" sz="2800" b="1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Diaľnice a </a:t>
            </a:r>
            <a:r>
              <a:rPr lang="sk-SK" sz="2400" b="1" dirty="0" err="1" smtClean="0"/>
              <a:t>rýchlocesty</a:t>
            </a:r>
            <a:r>
              <a:rPr lang="sk-SK" sz="2400" b="1" dirty="0" smtClean="0"/>
              <a:t> zaostávajúcim regiónom ešte dlho nepomôžu </a:t>
            </a:r>
            <a:r>
              <a:rPr lang="sk-SK" sz="2000" dirty="0" smtClean="0"/>
              <a:t>– určite nie natoľko, ako sa očakáva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/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Cesty I. triedy majú potenciál pomôcť všetkým regiónom bez diaľnice či </a:t>
            </a:r>
            <a:r>
              <a:rPr lang="sk-SK" sz="2400" b="1" dirty="0" err="1" smtClean="0"/>
              <a:t>rýchlocesty</a:t>
            </a:r>
            <a:r>
              <a:rPr lang="sk-SK" sz="2400" b="1" dirty="0" smtClean="0"/>
              <a:t>, a to oveľa skôr. </a:t>
            </a:r>
            <a:r>
              <a:rPr lang="sk-SK" sz="2000" dirty="0" smtClean="0"/>
              <a:t>Čo na to treba?</a:t>
            </a:r>
          </a:p>
          <a:p>
            <a:pPr marL="715963" indent="-354013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sk-SK" sz="2000" dirty="0" smtClean="0"/>
              <a:t>Bezodkladne </a:t>
            </a:r>
            <a:r>
              <a:rPr lang="sk-SK" sz="2000" u="sng" dirty="0" smtClean="0"/>
              <a:t>znásobiť zdroje ŠR na opravy a údržbu </a:t>
            </a:r>
            <a:r>
              <a:rPr lang="sk-SK" sz="2000" dirty="0" smtClean="0"/>
              <a:t>ciest I. triedy</a:t>
            </a:r>
          </a:p>
          <a:p>
            <a:pPr marL="715963" indent="-354013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sk-SK" sz="2000" u="sng" dirty="0" smtClean="0"/>
              <a:t>Maximalizovať využitie fondov EÚ na modernizáciu </a:t>
            </a:r>
            <a:r>
              <a:rPr lang="sk-SK" sz="2000" dirty="0" smtClean="0"/>
              <a:t>zanedbaných ciest I. triedy najmä v regiónoch, kde ich úlohu ešte neprevzali diaľnice či </a:t>
            </a:r>
            <a:r>
              <a:rPr lang="sk-SK" sz="2000" dirty="0" err="1" smtClean="0"/>
              <a:t>rýchlocesty</a:t>
            </a:r>
            <a:endParaRPr lang="sk-SK" sz="2000" dirty="0" smtClean="0"/>
          </a:p>
          <a:p>
            <a:pPr marL="715963" indent="-354013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sk-SK" sz="2000" u="sng" dirty="0" smtClean="0"/>
              <a:t>Postupne posilniť aj kapitálové výdavky ŠR na rekonštrukcie</a:t>
            </a:r>
            <a:r>
              <a:rPr lang="sk-SK" sz="2000" dirty="0" smtClean="0"/>
              <a:t> či preložky ciest I. triedy</a:t>
            </a: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8057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467544" y="601524"/>
            <a:ext cx="84249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Cesty I. triedy – súčasný stav </a:t>
            </a:r>
          </a:p>
          <a:p>
            <a:pPr algn="ctr"/>
            <a:r>
              <a:rPr lang="sk-SK" sz="2000" u="sng" dirty="0" smtClean="0"/>
              <a:t>(takmer polovica je v zlom až havarijnom stave)</a:t>
            </a:r>
            <a:endParaRPr lang="sk-SK" sz="1600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25</a:t>
            </a:fld>
            <a:endParaRPr lang="en-US"/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6112"/>
            <a:ext cx="9144000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3723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467544" y="601524"/>
            <a:ext cx="84249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Cesty I. triedy – dosiahnuteľný stav</a:t>
            </a:r>
            <a:endParaRPr lang="sk-SK" sz="2000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26</a:t>
            </a:fld>
            <a:endParaRPr lang="en-US"/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0808"/>
            <a:ext cx="9144000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517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467544" y="512423"/>
            <a:ext cx="84249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Cestná sieť v roku 2016 </a:t>
            </a:r>
          </a:p>
          <a:p>
            <a:pPr algn="ctr"/>
            <a:r>
              <a:rPr lang="sk-SK" sz="2000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(diaľnice a rýchlostné cesty + zanedbané cesty I. triedy)</a:t>
            </a:r>
            <a:endParaRPr lang="sk-SK" sz="2000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27</a:t>
            </a:fld>
            <a:endParaRPr lang="en-US"/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6112"/>
            <a:ext cx="9144000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3310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467544" y="512423"/>
            <a:ext cx="84249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Cestná sieť v roku 2025 </a:t>
            </a:r>
          </a:p>
          <a:p>
            <a:pPr algn="ctr"/>
            <a:r>
              <a:rPr lang="sk-SK" sz="2000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(diaľnice a rýchlostné cesty + modernizované cesty I. triedy?)</a:t>
            </a:r>
            <a:endParaRPr lang="sk-SK" sz="2000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28</a:t>
            </a:fld>
            <a:endParaRPr lang="en-US"/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0808"/>
            <a:ext cx="9144000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436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467544" y="512423"/>
            <a:ext cx="84249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000" b="1" u="sng" dirty="0"/>
              <a:t>... </a:t>
            </a:r>
            <a:r>
              <a:rPr lang="sk-SK" sz="2000" b="1" u="sng" dirty="0" smtClean="0"/>
              <a:t>nateraz jestvujúce cesty ďalej chradnú </a:t>
            </a:r>
            <a:r>
              <a:rPr lang="sk-SK" sz="2000" u="sng" dirty="0" smtClean="0"/>
              <a:t>– na opravy a údržbu vyše 3000 km ciest I. triedy je v ŠR suma, akú NDS minie za jednu veľkú diaľničnú križovatku</a:t>
            </a:r>
            <a:endParaRPr lang="sk-SK" sz="2000" u="sng" dirty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29</a:t>
            </a:fld>
            <a:endParaRPr lang="en-US"/>
          </a:p>
        </p:txBody>
      </p:sp>
      <p:pic>
        <p:nvPicPr>
          <p:cNvPr id="8" name="Obrázo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103" y="1423500"/>
            <a:ext cx="8482376" cy="543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8308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776129" y="590355"/>
            <a:ext cx="787578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Stav ciest I. triedy a </a:t>
            </a:r>
          </a:p>
          <a:p>
            <a:pPr algn="ctr"/>
            <a:r>
              <a:rPr lang="sk-SK" sz="2800" b="1" u="sng" dirty="0" smtClean="0"/>
              <a:t>výdavky Slovenskej správy ciest</a:t>
            </a:r>
          </a:p>
          <a:p>
            <a:pPr algn="ctr"/>
            <a:r>
              <a:rPr lang="sk-SK" dirty="0"/>
              <a:t>(Zdroj: IFP a Útvar hodnoty za peniaze MF SR, Revízia výdavkov na dopravu)</a:t>
            </a: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30</a:t>
            </a:fld>
            <a:endParaRPr lang="en-US"/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336840"/>
            <a:ext cx="8829609" cy="395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2914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6" y="620688"/>
            <a:ext cx="815347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sk-SK" sz="2800" b="1" u="sng" dirty="0" smtClean="0">
                <a:solidFill>
                  <a:srgbClr val="222222"/>
                </a:solidFill>
              </a:rPr>
              <a:t>Rast príjmov štátu cesty I. triedy nepocítili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000" dirty="0" smtClean="0"/>
              <a:t>Zo ŠR sa nefinancuje ani minimálna údržba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000" dirty="0" smtClean="0">
                <a:solidFill>
                  <a:srgbClr val="222222"/>
                </a:solidFill>
              </a:rPr>
              <a:t>Obnova ciest zostáva odkázaná na fondy EÚ</a:t>
            </a:r>
            <a:endParaRPr lang="sk-SK" sz="2400" dirty="0">
              <a:solidFill>
                <a:srgbClr val="222222"/>
              </a:solidFill>
            </a:endParaRP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31</a:t>
            </a:fld>
            <a:endParaRPr lang="en-US"/>
          </a:p>
        </p:txBody>
      </p:sp>
      <p:graphicFrame>
        <p:nvGraphicFramePr>
          <p:cNvPr id="10" name="Graf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3234403"/>
              </p:ext>
            </p:extLst>
          </p:nvPr>
        </p:nvGraphicFramePr>
        <p:xfrm>
          <a:off x="1475657" y="2657473"/>
          <a:ext cx="6505576" cy="38814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7059520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683568" y="620688"/>
            <a:ext cx="828092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sk-SK" sz="2800" b="1" u="sng" dirty="0" smtClean="0">
                <a:solidFill>
                  <a:srgbClr val="222222"/>
                </a:solidFill>
              </a:rPr>
              <a:t>Vozovky – zanedbávané a zdegradované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000" dirty="0" smtClean="0"/>
              <a:t>Zlepšenie iba v rokoch rozsiahlej modernizácie z fondov EÚ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000" dirty="0" smtClean="0">
                <a:solidFill>
                  <a:srgbClr val="222222"/>
                </a:solidFill>
              </a:rPr>
              <a:t>V BB kraji je už 14 % ciest I. triedy v havarijnom stave! (priemer SR je 7,4 %)</a:t>
            </a:r>
            <a:endParaRPr lang="sk-SK" sz="2400" dirty="0">
              <a:solidFill>
                <a:srgbClr val="222222"/>
              </a:solidFill>
            </a:endParaRP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32</a:t>
            </a:fld>
            <a:endParaRPr lang="en-US"/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1421858"/>
              </p:ext>
            </p:extLst>
          </p:nvPr>
        </p:nvGraphicFramePr>
        <p:xfrm>
          <a:off x="1835696" y="2398826"/>
          <a:ext cx="5539507" cy="4116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8838022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683568" y="620688"/>
            <a:ext cx="828092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sk-SK" sz="2800" b="1" u="sng" dirty="0" smtClean="0">
                <a:solidFill>
                  <a:srgbClr val="222222"/>
                </a:solidFill>
              </a:rPr>
              <a:t>Mosty ako tikajúca bomba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000" dirty="0" smtClean="0"/>
              <a:t>V ostatných rokoch sa odkladá aj sanácia mostov v havarijnom stave!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000" dirty="0" smtClean="0"/>
              <a:t>Ďalšie vynútené uzávierky sú len otázkou času</a:t>
            </a:r>
            <a:endParaRPr lang="sk-SK" sz="2400" dirty="0">
              <a:solidFill>
                <a:srgbClr val="222222"/>
              </a:solidFill>
            </a:endParaRP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33</a:t>
            </a:fld>
            <a:endParaRPr lang="en-US"/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1982097"/>
              </p:ext>
            </p:extLst>
          </p:nvPr>
        </p:nvGraphicFramePr>
        <p:xfrm>
          <a:off x="1403150" y="2276872"/>
          <a:ext cx="6192687" cy="43164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3630827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539552" y="412409"/>
            <a:ext cx="8147248" cy="5837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sk-SK" sz="2800" b="1" u="sng" dirty="0" smtClean="0">
                <a:solidFill>
                  <a:srgbClr val="222222"/>
                </a:solidFill>
              </a:rPr>
              <a:t>Ako nepodliehať propagande </a:t>
            </a:r>
            <a:r>
              <a:rPr lang="sk-SK" sz="2800" b="1" u="sng" dirty="0">
                <a:solidFill>
                  <a:srgbClr val="222222"/>
                </a:solidFill>
              </a:rPr>
              <a:t>a </a:t>
            </a:r>
            <a:endParaRPr lang="sk-SK" sz="2800" b="1" u="sng" dirty="0" smtClean="0">
              <a:solidFill>
                <a:srgbClr val="222222"/>
              </a:solidFill>
            </a:endParaRPr>
          </a:p>
          <a:p>
            <a:pPr algn="ctr">
              <a:spcAft>
                <a:spcPts val="3000"/>
              </a:spcAft>
            </a:pPr>
            <a:r>
              <a:rPr lang="sk-SK" sz="2800" b="1" u="sng" dirty="0" smtClean="0">
                <a:solidFill>
                  <a:srgbClr val="222222"/>
                </a:solidFill>
              </a:rPr>
              <a:t>overovať </a:t>
            </a:r>
            <a:r>
              <a:rPr lang="sk-SK" sz="2800" b="1" u="sng" dirty="0">
                <a:solidFill>
                  <a:srgbClr val="222222"/>
                </a:solidFill>
              </a:rPr>
              <a:t>tvrdenia rezortu </a:t>
            </a:r>
            <a:r>
              <a:rPr lang="sk-SK" sz="2800" b="1" u="sng" dirty="0" smtClean="0">
                <a:solidFill>
                  <a:srgbClr val="222222"/>
                </a:solidFill>
              </a:rPr>
              <a:t>dopravy i lobistov</a:t>
            </a:r>
          </a:p>
          <a:p>
            <a:pPr marL="342900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Neberte riešenia </a:t>
            </a:r>
            <a:r>
              <a:rPr lang="sk-SK" sz="2400" dirty="0"/>
              <a:t>naslepo </a:t>
            </a:r>
            <a:r>
              <a:rPr lang="sk-SK" sz="2000" dirty="0"/>
              <a:t>– často sú </a:t>
            </a:r>
            <a:r>
              <a:rPr lang="sk-SK" sz="2000" dirty="0" smtClean="0"/>
              <a:t>výsledkom </a:t>
            </a:r>
            <a:r>
              <a:rPr lang="sk-SK" sz="2000" dirty="0"/>
              <a:t>zlých zadaní. </a:t>
            </a:r>
            <a:r>
              <a:rPr lang="sk-SK" sz="2000" dirty="0" smtClean="0"/>
              <a:t>    Pýtajte </a:t>
            </a:r>
            <a:r>
              <a:rPr lang="sk-SK" sz="2000" dirty="0"/>
              <a:t>sa, </a:t>
            </a:r>
            <a:r>
              <a:rPr lang="sk-SK" sz="2000" dirty="0" smtClean="0"/>
              <a:t>aké varianty </a:t>
            </a:r>
            <a:r>
              <a:rPr lang="sk-SK" sz="2000" dirty="0"/>
              <a:t>riešenia boli posúdené a kde sú </a:t>
            </a:r>
            <a:r>
              <a:rPr lang="sk-SK" sz="2000" dirty="0" smtClean="0"/>
              <a:t>zverejnené.</a:t>
            </a:r>
          </a:p>
          <a:p>
            <a:pPr marL="342900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sk-SK" sz="2000" dirty="0" smtClean="0"/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Pamätajte</a:t>
            </a:r>
            <a:r>
              <a:rPr lang="sk-SK" sz="2400" dirty="0"/>
              <a:t>, že drahé riešenia = menej vyriešených problémov, </a:t>
            </a:r>
            <a:r>
              <a:rPr lang="sk-SK" sz="2000" dirty="0"/>
              <a:t>lebo zdroje vystačia na menej projektov, ostatné musia dlhšie čakať.</a:t>
            </a:r>
          </a:p>
          <a:p>
            <a:pPr marL="342900" lvl="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sk-SK" sz="2400" dirty="0" smtClean="0"/>
          </a:p>
          <a:p>
            <a:pPr marL="342900" lvl="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Menej pozornosti vzdušným zámkom, viac realite. </a:t>
            </a:r>
          </a:p>
          <a:p>
            <a:pPr marL="361950" lvl="0"/>
            <a:r>
              <a:rPr lang="sk-SK" sz="2000" dirty="0" smtClean="0"/>
              <a:t>Nezabúdajte, že najväčšia časť cestnej dopravy v SR je a dlho zostane na cestách I. triedy. Pýtajte sa, prečo je takmer 40 % z nich v nevyhovujúcom až havarijnom stave a čo s tým politici robia? </a:t>
            </a:r>
          </a:p>
          <a:p>
            <a:pPr marL="361950" lvl="0">
              <a:spcAft>
                <a:spcPts val="600"/>
              </a:spcAft>
            </a:pPr>
            <a:r>
              <a:rPr lang="sk-SK" sz="2000" dirty="0" smtClean="0"/>
              <a:t>Nie na vybraných úsekoch z eurofondov ale plošne! </a:t>
            </a:r>
          </a:p>
          <a:p>
            <a:pPr marL="361950" lvl="0">
              <a:spcAft>
                <a:spcPts val="1800"/>
              </a:spcAft>
            </a:pPr>
            <a:r>
              <a:rPr lang="sk-SK" i="1" dirty="0" smtClean="0"/>
              <a:t>(rozpočet SSC na opravy a údržbu zostáva podvyživený aj v rokoch 2016 a 2017) </a:t>
            </a:r>
            <a:endParaRPr lang="sk-SK" sz="2000" i="1" dirty="0" smtClean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19335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539552" y="598904"/>
            <a:ext cx="8147248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sk-SK" sz="2800" b="1" u="sng" dirty="0">
                <a:solidFill>
                  <a:srgbClr val="222222"/>
                </a:solidFill>
              </a:rPr>
              <a:t>Ako nepodliehať propagande a </a:t>
            </a:r>
          </a:p>
          <a:p>
            <a:pPr algn="ctr">
              <a:spcAft>
                <a:spcPts val="3000"/>
              </a:spcAft>
            </a:pPr>
            <a:r>
              <a:rPr lang="sk-SK" sz="2800" b="1" u="sng" dirty="0">
                <a:solidFill>
                  <a:srgbClr val="222222"/>
                </a:solidFill>
              </a:rPr>
              <a:t>overovať tvrdenia rezortu </a:t>
            </a:r>
            <a:r>
              <a:rPr lang="sk-SK" sz="2800" b="1" u="sng" dirty="0" smtClean="0">
                <a:solidFill>
                  <a:srgbClr val="222222"/>
                </a:solidFill>
              </a:rPr>
              <a:t>dopravy i lobistov (II.)</a:t>
            </a:r>
            <a:endParaRPr lang="sk-SK" sz="2800" b="1" u="sng" dirty="0">
              <a:solidFill>
                <a:srgbClr val="222222"/>
              </a:solidFill>
            </a:endParaRPr>
          </a:p>
          <a:p>
            <a:pPr marL="342900" lvl="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Odmocňujte diaľničné sľuby cez ich (</a:t>
            </a:r>
            <a:r>
              <a:rPr lang="sk-SK" sz="2400" dirty="0" err="1" smtClean="0"/>
              <a:t>ne</a:t>
            </a:r>
            <a:r>
              <a:rPr lang="sk-SK" sz="2400" dirty="0" smtClean="0"/>
              <a:t>)krytie zdrojmi.</a:t>
            </a:r>
          </a:p>
          <a:p>
            <a:pPr marL="625475" lvl="0">
              <a:spcAft>
                <a:spcPts val="1800"/>
              </a:spcAft>
            </a:pPr>
            <a:r>
              <a:rPr lang="sk-SK" sz="2000" dirty="0" smtClean="0"/>
              <a:t>Príprava množstva </a:t>
            </a:r>
            <a:r>
              <a:rPr lang="sk-SK" sz="2000" dirty="0" err="1" smtClean="0"/>
              <a:t>rýchlociest</a:t>
            </a:r>
            <a:r>
              <a:rPr lang="sk-SK" sz="2000" dirty="0" smtClean="0"/>
              <a:t> zakrýva neriešenie reálnych problémov. Na obnovu ciest I. triedy či preložky problémových úsekov by sa peniaze našli skôr, na </a:t>
            </a:r>
            <a:r>
              <a:rPr lang="sk-SK" sz="2000" dirty="0" err="1" smtClean="0"/>
              <a:t>rýchlocestu</a:t>
            </a:r>
            <a:r>
              <a:rPr lang="sk-SK" sz="2000" dirty="0" smtClean="0"/>
              <a:t> bude väčšina regiónov čakať desaťročia.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Nešírte </a:t>
            </a:r>
            <a:r>
              <a:rPr lang="sk-SK" sz="2400" dirty="0"/>
              <a:t>propagandu, v ktorej politici robia z diaľnic kľúč k príchodu investorov do zaostávajúcich regiónov. </a:t>
            </a:r>
          </a:p>
          <a:p>
            <a:pPr marL="533400">
              <a:spcAft>
                <a:spcPts val="2400"/>
              </a:spcAft>
            </a:pPr>
            <a:r>
              <a:rPr lang="sk-SK" sz="2000" dirty="0"/>
              <a:t>Pýtajte sa podnikateľov, </a:t>
            </a:r>
            <a:r>
              <a:rPr lang="sk-SK" sz="2000" dirty="0" smtClean="0"/>
              <a:t>nie politikov, čo </a:t>
            </a:r>
            <a:r>
              <a:rPr lang="sk-SK" sz="2000" dirty="0"/>
              <a:t>všetko ich odrádza od investovania na Slovensku/ v regiónoch. Veľa prekážok sa dá odstrániť oveľa lacnejšie a rýchlejšie. Ak sa neriešia, ani diaľnica zamestnanosť neprinesie. Koľko investícií priviedla R1 do okresov BB a ZV za päť rokov po jej dokončení</a:t>
            </a:r>
            <a:r>
              <a:rPr lang="sk-SK" sz="2000" dirty="0" smtClean="0"/>
              <a:t>? A prečo má okres Žarnovica na R1 nezamestnanosť 2x vyššiu ako susedný okres Zlaté Moravce?  </a:t>
            </a: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80787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/>
          <p:cNvSpPr/>
          <p:nvPr/>
        </p:nvSpPr>
        <p:spPr>
          <a:xfrm>
            <a:off x="971600" y="836712"/>
            <a:ext cx="6984776" cy="61401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endParaRPr lang="sk-SK" sz="2400" b="1" dirty="0" smtClean="0"/>
          </a:p>
          <a:p>
            <a:pPr algn="ctr">
              <a:spcAft>
                <a:spcPts val="1200"/>
              </a:spcAft>
            </a:pPr>
            <a:endParaRPr lang="sk-SK" sz="2400" b="1" dirty="0"/>
          </a:p>
          <a:p>
            <a:pPr algn="ctr">
              <a:spcAft>
                <a:spcPts val="1800"/>
              </a:spcAft>
            </a:pPr>
            <a:r>
              <a:rPr lang="sk-SK" sz="2400" b="1" dirty="0" smtClean="0"/>
              <a:t>Ďakujem za pozornosť.</a:t>
            </a:r>
          </a:p>
          <a:p>
            <a:pPr algn="ctr">
              <a:spcAft>
                <a:spcPts val="1200"/>
              </a:spcAft>
            </a:pPr>
            <a:r>
              <a:rPr lang="sk-SK" b="1" dirty="0" smtClean="0"/>
              <a:t>Kontakt: </a:t>
            </a:r>
            <a:r>
              <a:rPr lang="sk-SK" b="1" dirty="0" err="1" smtClean="0">
                <a:hlinkClick r:id="rId2"/>
              </a:rPr>
              <a:t>kovalcik</a:t>
            </a:r>
            <a:r>
              <a:rPr lang="sk-SK" b="1" dirty="0" smtClean="0">
                <a:hlinkClick r:id="rId2"/>
              </a:rPr>
              <a:t>[</a:t>
            </a:r>
            <a:r>
              <a:rPr lang="sk-SK" b="1" dirty="0">
                <a:hlinkClick r:id="rId2"/>
              </a:rPr>
              <a:t>z</a:t>
            </a:r>
            <a:r>
              <a:rPr lang="sk-SK" b="1" dirty="0" smtClean="0">
                <a:hlinkClick r:id="rId2"/>
              </a:rPr>
              <a:t>avináč]ineko.sk</a:t>
            </a:r>
            <a:endParaRPr lang="sk-SK" b="1" dirty="0" smtClean="0"/>
          </a:p>
          <a:p>
            <a:pPr algn="ctr">
              <a:spcAft>
                <a:spcPts val="1200"/>
              </a:spcAft>
            </a:pPr>
            <a:endParaRPr lang="sk-SK" b="1" dirty="0" smtClean="0"/>
          </a:p>
          <a:p>
            <a:pPr algn="ctr">
              <a:spcAft>
                <a:spcPts val="1200"/>
              </a:spcAft>
            </a:pPr>
            <a:endParaRPr lang="sk-SK" dirty="0" smtClean="0"/>
          </a:p>
          <a:p>
            <a:pPr algn="ctr">
              <a:spcAft>
                <a:spcPts val="1200"/>
              </a:spcAft>
            </a:pPr>
            <a:r>
              <a:rPr lang="sk-SK" dirty="0" smtClean="0"/>
              <a:t>Zistenia uvedené v prezentácii vznikli aj vďaka finančnej podpore </a:t>
            </a:r>
            <a:r>
              <a:rPr lang="sk-SK" b="1" dirty="0" smtClean="0"/>
              <a:t>Nadácie </a:t>
            </a:r>
            <a:r>
              <a:rPr lang="sk-SK" b="1" dirty="0" err="1"/>
              <a:t>Pontis</a:t>
            </a:r>
            <a:r>
              <a:rPr lang="sk-SK" b="1" dirty="0"/>
              <a:t> – </a:t>
            </a:r>
            <a:r>
              <a:rPr lang="sk-SK" b="1" dirty="0" smtClean="0"/>
              <a:t>Fondu </a:t>
            </a:r>
            <a:r>
              <a:rPr lang="sk-SK" b="1" dirty="0"/>
              <a:t>pre transparentné Slovensko</a:t>
            </a:r>
            <a:endParaRPr lang="sk-SK" b="1" dirty="0" smtClean="0"/>
          </a:p>
          <a:p>
            <a:pPr algn="ctr">
              <a:spcAft>
                <a:spcPts val="1200"/>
              </a:spcAft>
            </a:pPr>
            <a:endParaRPr lang="sk-SK" b="1" dirty="0" smtClean="0"/>
          </a:p>
          <a:p>
            <a:pPr algn="ctr">
              <a:spcAft>
                <a:spcPts val="1200"/>
              </a:spcAft>
            </a:pPr>
            <a:r>
              <a:rPr lang="sk-SK" dirty="0" smtClean="0"/>
              <a:t>Viac o projekte a jeho výstupoch nájdete tu:</a:t>
            </a:r>
          </a:p>
          <a:p>
            <a:pPr algn="ctr">
              <a:spcAft>
                <a:spcPts val="1200"/>
              </a:spcAft>
            </a:pPr>
            <a:r>
              <a:rPr lang="sk-SK" sz="1600" dirty="0">
                <a:hlinkClick r:id="rId3"/>
              </a:rPr>
              <a:t>http://www.ineko.sk/projekty/zvysovanie-transparentnosti-v-aktualnych-ppp-projektoch-a-v-dopravnych-tendroch</a:t>
            </a:r>
            <a:endParaRPr lang="sk-SK" sz="1600" dirty="0" smtClean="0"/>
          </a:p>
          <a:p>
            <a:pPr algn="ctr">
              <a:spcAft>
                <a:spcPts val="1200"/>
              </a:spcAft>
            </a:pPr>
            <a:endParaRPr lang="sk-SK" sz="2400" b="1" dirty="0"/>
          </a:p>
          <a:p>
            <a:pPr algn="ctr">
              <a:spcAft>
                <a:spcPts val="1200"/>
              </a:spcAft>
            </a:pPr>
            <a:endParaRPr lang="sk-SK" sz="2400" dirty="0"/>
          </a:p>
        </p:txBody>
      </p:sp>
      <p:pic>
        <p:nvPicPr>
          <p:cNvPr id="3" name="Obrázok 2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94641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15625</TotalTime>
  <Words>2128</Words>
  <Application>Microsoft Office PowerPoint</Application>
  <PresentationFormat>Prezentácia na obrazovke (4:3)</PresentationFormat>
  <Paragraphs>322</Paragraphs>
  <Slides>36</Slides>
  <Notes>22</Notes>
  <HiddenSlides>0</HiddenSlides>
  <MMClips>0</MMClips>
  <ScaleCrop>false</ScaleCrop>
  <HeadingPairs>
    <vt:vector size="6" baseType="variant">
      <vt:variant>
        <vt:lpstr>Použité písma</vt:lpstr>
      </vt:variant>
      <vt:variant>
        <vt:i4>3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36</vt:i4>
      </vt:variant>
    </vt:vector>
  </HeadingPairs>
  <TitlesOfParts>
    <vt:vector size="40" baseType="lpstr">
      <vt:lpstr>Arial</vt:lpstr>
      <vt:lpstr>Calibri</vt:lpstr>
      <vt:lpstr>Wingdings</vt:lpstr>
      <vt:lpstr>Motiv sady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mjanos</dc:creator>
  <cp:lastModifiedBy>Ján Kovalčík</cp:lastModifiedBy>
  <cp:revision>238</cp:revision>
  <cp:lastPrinted>2017-04-27T06:51:32Z</cp:lastPrinted>
  <dcterms:created xsi:type="dcterms:W3CDTF">2015-10-08T11:28:51Z</dcterms:created>
  <dcterms:modified xsi:type="dcterms:W3CDTF">2017-04-28T08:20:29Z</dcterms:modified>
</cp:coreProperties>
</file>