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charts/chart12.xml" ContentType="application/vnd.openxmlformats-officedocument.drawingml.chart+xml"/>
  <Override PartName="/ppt/charts/chart1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redný štýl 2 - zvýrazneni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0" d="100"/>
          <a:sy n="110" d="100"/>
        </p:scale>
        <p:origin x="-163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Moje%20dokumenty\Projekty\EK\2017\Kraje.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Moje%20dokumenty\Projekty\EK\2017\Kraje.xls"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Moje%20dokumenty\Projekty\EK\2017\Okresy.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Peter%20Golias\AppData\Roaming\Microsoft\Excel\Okresy%20(version%201).xlsb"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Moje%20dokumenty\Projekty\EK\2017\Kraje.xls"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Users\JH\Documents\My%20Documents\INEKO\Demokracia\Prijmova%20nerovnost-kupyschopnost\Vekove%20zlozenie-kraje.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Moje%20dokumenty\Projekty\EK\2017\Okresy.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JH\Documents\My%20Documents\INEKO\Demokracia\Prijmova%20nerovnost-kupyschopnost\Zamestnanecka%20nerovnost.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Users\JH\Documents\My%20Documents\INEKO\Demokracia\Prijmova%20nerovnost-kupyschopnost\Zamestnanecka%20nerovnost.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C:\Users\JH\Documents\My%20Documents\INEKO\Demokracia\Prijmova%20nerovnost-kupyschopnost\Zamestnanecka%20nerovnost.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C:\Users\JH\Documents\My%20Documents\INEKO\Demokracia\Prijmova%20nerovnost-kupyschopnost\Zamestnanecka%20nerovnost.xlsx"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file:///C:\Moje%20dokumenty\Projekty\EK\2017\Kraje.xls" TargetMode="External"/></Relationships>
</file>

<file path=ppt/charts/_rels/chart13.xml.rels><?xml version="1.0" encoding="UTF-8" standalone="yes"?>
<Relationships xmlns="http://schemas.openxmlformats.org/package/2006/relationships"><Relationship Id="rId1" Type="http://schemas.openxmlformats.org/officeDocument/2006/relationships/oleObject" Target="file:///C:\Moje%20dokumenty\Projekty\EK\2017\Kraje.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sk-SK" sz="2400"/>
              <a:t>Miera evidovanej nezamestnanosti (v %)</a:t>
            </a:r>
            <a:endParaRPr lang="en-US" sz="2400"/>
          </a:p>
        </c:rich>
      </c:tx>
      <c:layout/>
      <c:overlay val="0"/>
    </c:title>
    <c:autoTitleDeleted val="0"/>
    <c:plotArea>
      <c:layout/>
      <c:lineChart>
        <c:grouping val="standard"/>
        <c:varyColors val="0"/>
        <c:ser>
          <c:idx val="2"/>
          <c:order val="0"/>
          <c:tx>
            <c:strRef>
              <c:f>Hárok1!$A$79</c:f>
              <c:strCache>
                <c:ptCount val="1"/>
                <c:pt idx="0">
                  <c:v>Prešovský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Hárok1!$B$79:$Q$79</c:f>
              <c:numCache>
                <c:formatCode>General</c:formatCode>
                <c:ptCount val="16"/>
                <c:pt idx="0">
                  <c:v>23.96</c:v>
                </c:pt>
                <c:pt idx="1">
                  <c:v>23</c:v>
                </c:pt>
                <c:pt idx="2">
                  <c:v>19.57</c:v>
                </c:pt>
                <c:pt idx="3">
                  <c:v>17.5</c:v>
                </c:pt>
                <c:pt idx="4">
                  <c:v>15.77</c:v>
                </c:pt>
                <c:pt idx="5">
                  <c:v>13.68</c:v>
                </c:pt>
                <c:pt idx="6">
                  <c:v>12.05</c:v>
                </c:pt>
                <c:pt idx="7">
                  <c:v>12.86</c:v>
                </c:pt>
                <c:pt idx="8">
                  <c:v>18.29</c:v>
                </c:pt>
                <c:pt idx="9">
                  <c:v>17.75</c:v>
                </c:pt>
                <c:pt idx="10">
                  <c:v>18.95</c:v>
                </c:pt>
                <c:pt idx="11">
                  <c:v>20.66</c:v>
                </c:pt>
                <c:pt idx="12">
                  <c:v>19.350000000000001</c:v>
                </c:pt>
                <c:pt idx="13">
                  <c:v>17.45</c:v>
                </c:pt>
                <c:pt idx="14">
                  <c:v>15.5</c:v>
                </c:pt>
                <c:pt idx="15">
                  <c:v>13.91</c:v>
                </c:pt>
              </c:numCache>
            </c:numRef>
          </c:val>
          <c:smooth val="0"/>
        </c:ser>
        <c:ser>
          <c:idx val="3"/>
          <c:order val="1"/>
          <c:tx>
            <c:strRef>
              <c:f>Hárok1!$A$80</c:f>
              <c:strCache>
                <c:ptCount val="1"/>
                <c:pt idx="0">
                  <c:v>Banskobystrický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Hárok1!$B$80:$Q$80</c:f>
              <c:numCache>
                <c:formatCode>General</c:formatCode>
                <c:ptCount val="16"/>
                <c:pt idx="0">
                  <c:v>23.59</c:v>
                </c:pt>
                <c:pt idx="1">
                  <c:v>23.77</c:v>
                </c:pt>
                <c:pt idx="2">
                  <c:v>22.75</c:v>
                </c:pt>
                <c:pt idx="3">
                  <c:v>19.5</c:v>
                </c:pt>
                <c:pt idx="4">
                  <c:v>18.32</c:v>
                </c:pt>
                <c:pt idx="5">
                  <c:v>16.12</c:v>
                </c:pt>
                <c:pt idx="6">
                  <c:v>14.1</c:v>
                </c:pt>
                <c:pt idx="7">
                  <c:v>14.25</c:v>
                </c:pt>
                <c:pt idx="8">
                  <c:v>19.190000000000001</c:v>
                </c:pt>
                <c:pt idx="9">
                  <c:v>18.86</c:v>
                </c:pt>
                <c:pt idx="10">
                  <c:v>19.829999999999998</c:v>
                </c:pt>
                <c:pt idx="11">
                  <c:v>20.81</c:v>
                </c:pt>
                <c:pt idx="12">
                  <c:v>18.260000000000002</c:v>
                </c:pt>
                <c:pt idx="13">
                  <c:v>17.22</c:v>
                </c:pt>
                <c:pt idx="14">
                  <c:v>14.94</c:v>
                </c:pt>
                <c:pt idx="15">
                  <c:v>12.8</c:v>
                </c:pt>
              </c:numCache>
            </c:numRef>
          </c:val>
          <c:smooth val="0"/>
        </c:ser>
        <c:ser>
          <c:idx val="4"/>
          <c:order val="2"/>
          <c:tx>
            <c:strRef>
              <c:f>Hárok1!$A$81</c:f>
              <c:strCache>
                <c:ptCount val="1"/>
                <c:pt idx="0">
                  <c:v>Košický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Hárok1!$B$81:$Q$81</c:f>
              <c:numCache>
                <c:formatCode>General</c:formatCode>
                <c:ptCount val="16"/>
                <c:pt idx="0">
                  <c:v>25.55</c:v>
                </c:pt>
                <c:pt idx="1">
                  <c:v>24.26</c:v>
                </c:pt>
                <c:pt idx="2">
                  <c:v>22.16</c:v>
                </c:pt>
                <c:pt idx="3">
                  <c:v>18.89</c:v>
                </c:pt>
                <c:pt idx="4">
                  <c:v>17.5</c:v>
                </c:pt>
                <c:pt idx="5">
                  <c:v>15.18</c:v>
                </c:pt>
                <c:pt idx="6">
                  <c:v>13.02</c:v>
                </c:pt>
                <c:pt idx="7">
                  <c:v>13.5</c:v>
                </c:pt>
                <c:pt idx="8">
                  <c:v>17.3</c:v>
                </c:pt>
                <c:pt idx="9">
                  <c:v>16.78</c:v>
                </c:pt>
                <c:pt idx="10">
                  <c:v>18.760000000000002</c:v>
                </c:pt>
                <c:pt idx="11">
                  <c:v>19.579999999999998</c:v>
                </c:pt>
                <c:pt idx="12">
                  <c:v>17.23</c:v>
                </c:pt>
                <c:pt idx="13">
                  <c:v>15.92</c:v>
                </c:pt>
                <c:pt idx="14">
                  <c:v>14.39</c:v>
                </c:pt>
                <c:pt idx="15">
                  <c:v>12.76</c:v>
                </c:pt>
              </c:numCache>
            </c:numRef>
          </c:val>
          <c:smooth val="0"/>
        </c:ser>
        <c:ser>
          <c:idx val="5"/>
          <c:order val="3"/>
          <c:tx>
            <c:strRef>
              <c:f>Hárok1!$A$82</c:f>
              <c:strCache>
                <c:ptCount val="1"/>
                <c:pt idx="0">
                  <c:v>Nitriansky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Hárok1!$B$82:$Q$82</c:f>
              <c:numCache>
                <c:formatCode>General</c:formatCode>
                <c:ptCount val="16"/>
                <c:pt idx="0">
                  <c:v>23.12</c:v>
                </c:pt>
                <c:pt idx="1">
                  <c:v>21.51</c:v>
                </c:pt>
                <c:pt idx="2">
                  <c:v>19.07</c:v>
                </c:pt>
                <c:pt idx="3">
                  <c:v>14.8</c:v>
                </c:pt>
                <c:pt idx="4">
                  <c:v>11.39</c:v>
                </c:pt>
                <c:pt idx="5">
                  <c:v>9.09</c:v>
                </c:pt>
                <c:pt idx="6">
                  <c:v>7.1</c:v>
                </c:pt>
                <c:pt idx="7">
                  <c:v>7.41</c:v>
                </c:pt>
                <c:pt idx="8">
                  <c:v>11.72</c:v>
                </c:pt>
                <c:pt idx="9">
                  <c:v>11.76</c:v>
                </c:pt>
                <c:pt idx="10">
                  <c:v>13.27</c:v>
                </c:pt>
                <c:pt idx="11">
                  <c:v>14.08</c:v>
                </c:pt>
                <c:pt idx="12">
                  <c:v>12.52</c:v>
                </c:pt>
                <c:pt idx="13">
                  <c:v>11.21</c:v>
                </c:pt>
                <c:pt idx="14">
                  <c:v>9.7100000000000009</c:v>
                </c:pt>
                <c:pt idx="15">
                  <c:v>6.96</c:v>
                </c:pt>
              </c:numCache>
            </c:numRef>
          </c:val>
          <c:smooth val="0"/>
        </c:ser>
        <c:ser>
          <c:idx val="6"/>
          <c:order val="4"/>
          <c:tx>
            <c:strRef>
              <c:f>Hárok1!$A$83</c:f>
              <c:strCache>
                <c:ptCount val="1"/>
                <c:pt idx="0">
                  <c:v>Žilinský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Hárok1!$B$83:$Q$83</c:f>
              <c:numCache>
                <c:formatCode>General</c:formatCode>
                <c:ptCount val="16"/>
                <c:pt idx="0">
                  <c:v>16.38</c:v>
                </c:pt>
                <c:pt idx="1">
                  <c:v>14.74</c:v>
                </c:pt>
                <c:pt idx="2">
                  <c:v>13.23</c:v>
                </c:pt>
                <c:pt idx="3">
                  <c:v>11.12</c:v>
                </c:pt>
                <c:pt idx="4">
                  <c:v>9.33</c:v>
                </c:pt>
                <c:pt idx="5">
                  <c:v>7.03</c:v>
                </c:pt>
                <c:pt idx="6">
                  <c:v>5.55</c:v>
                </c:pt>
                <c:pt idx="7">
                  <c:v>6.2</c:v>
                </c:pt>
                <c:pt idx="8">
                  <c:v>10.89</c:v>
                </c:pt>
                <c:pt idx="9">
                  <c:v>10.86</c:v>
                </c:pt>
                <c:pt idx="10">
                  <c:v>11.91</c:v>
                </c:pt>
                <c:pt idx="11">
                  <c:v>12.79</c:v>
                </c:pt>
                <c:pt idx="12">
                  <c:v>12.51</c:v>
                </c:pt>
                <c:pt idx="13">
                  <c:v>10.91</c:v>
                </c:pt>
                <c:pt idx="14">
                  <c:v>8.86</c:v>
                </c:pt>
                <c:pt idx="15">
                  <c:v>6.92</c:v>
                </c:pt>
              </c:numCache>
            </c:numRef>
          </c:val>
          <c:smooth val="0"/>
        </c:ser>
        <c:ser>
          <c:idx val="7"/>
          <c:order val="5"/>
          <c:tx>
            <c:strRef>
              <c:f>Hárok1!$A$84</c:f>
              <c:strCache>
                <c:ptCount val="1"/>
                <c:pt idx="0">
                  <c:v>Trenčiansky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Hárok1!$B$84:$Q$84</c:f>
              <c:numCache>
                <c:formatCode>General</c:formatCode>
                <c:ptCount val="16"/>
                <c:pt idx="0">
                  <c:v>12.7</c:v>
                </c:pt>
                <c:pt idx="1">
                  <c:v>10.91</c:v>
                </c:pt>
                <c:pt idx="2">
                  <c:v>9.8699999999999992</c:v>
                </c:pt>
                <c:pt idx="3">
                  <c:v>8.09</c:v>
                </c:pt>
                <c:pt idx="4">
                  <c:v>6.8</c:v>
                </c:pt>
                <c:pt idx="5">
                  <c:v>5.19</c:v>
                </c:pt>
                <c:pt idx="6">
                  <c:v>4.5</c:v>
                </c:pt>
                <c:pt idx="7">
                  <c:v>4.95</c:v>
                </c:pt>
                <c:pt idx="8">
                  <c:v>10.130000000000001</c:v>
                </c:pt>
                <c:pt idx="9">
                  <c:v>9.51</c:v>
                </c:pt>
                <c:pt idx="10">
                  <c:v>9.9499999999999993</c:v>
                </c:pt>
                <c:pt idx="11">
                  <c:v>10.89</c:v>
                </c:pt>
                <c:pt idx="12">
                  <c:v>10.74</c:v>
                </c:pt>
                <c:pt idx="13">
                  <c:v>9.56</c:v>
                </c:pt>
                <c:pt idx="14">
                  <c:v>7.71</c:v>
                </c:pt>
                <c:pt idx="15">
                  <c:v>5.85</c:v>
                </c:pt>
              </c:numCache>
            </c:numRef>
          </c:val>
          <c:smooth val="0"/>
        </c:ser>
        <c:ser>
          <c:idx val="8"/>
          <c:order val="6"/>
          <c:tx>
            <c:strRef>
              <c:f>Hárok1!$A$85</c:f>
              <c:strCache>
                <c:ptCount val="1"/>
                <c:pt idx="0">
                  <c:v>Bratislavský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Hárok1!$B$85:$Q$85</c:f>
              <c:numCache>
                <c:formatCode>General</c:formatCode>
                <c:ptCount val="16"/>
                <c:pt idx="0">
                  <c:v>5.79</c:v>
                </c:pt>
                <c:pt idx="1">
                  <c:v>5.18</c:v>
                </c:pt>
                <c:pt idx="2">
                  <c:v>3.97</c:v>
                </c:pt>
                <c:pt idx="3">
                  <c:v>3.39</c:v>
                </c:pt>
                <c:pt idx="4">
                  <c:v>2.6</c:v>
                </c:pt>
                <c:pt idx="5">
                  <c:v>2.29</c:v>
                </c:pt>
                <c:pt idx="6">
                  <c:v>1.98</c:v>
                </c:pt>
                <c:pt idx="7">
                  <c:v>2.27</c:v>
                </c:pt>
                <c:pt idx="8">
                  <c:v>4.3600000000000003</c:v>
                </c:pt>
                <c:pt idx="9">
                  <c:v>4.63</c:v>
                </c:pt>
                <c:pt idx="10">
                  <c:v>5.41</c:v>
                </c:pt>
                <c:pt idx="11">
                  <c:v>5.72</c:v>
                </c:pt>
                <c:pt idx="12">
                  <c:v>6.17</c:v>
                </c:pt>
                <c:pt idx="13">
                  <c:v>6.13</c:v>
                </c:pt>
                <c:pt idx="14">
                  <c:v>5.34</c:v>
                </c:pt>
                <c:pt idx="15">
                  <c:v>4.51</c:v>
                </c:pt>
              </c:numCache>
            </c:numRef>
          </c:val>
          <c:smooth val="0"/>
        </c:ser>
        <c:ser>
          <c:idx val="0"/>
          <c:order val="7"/>
          <c:tx>
            <c:strRef>
              <c:f>Hárok1!$A$86</c:f>
              <c:strCache>
                <c:ptCount val="1"/>
                <c:pt idx="0">
                  <c:v>Trnavský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Hárok1!$B$86:$Q$86</c:f>
              <c:numCache>
                <c:formatCode>General</c:formatCode>
                <c:ptCount val="16"/>
                <c:pt idx="0">
                  <c:v>15.51</c:v>
                </c:pt>
                <c:pt idx="1">
                  <c:v>12.99</c:v>
                </c:pt>
                <c:pt idx="2">
                  <c:v>11.05</c:v>
                </c:pt>
                <c:pt idx="3">
                  <c:v>8.83</c:v>
                </c:pt>
                <c:pt idx="4">
                  <c:v>7.15</c:v>
                </c:pt>
                <c:pt idx="5">
                  <c:v>5.22</c:v>
                </c:pt>
                <c:pt idx="6">
                  <c:v>4.3</c:v>
                </c:pt>
                <c:pt idx="7">
                  <c:v>4.29</c:v>
                </c:pt>
                <c:pt idx="8">
                  <c:v>8.3699999999999992</c:v>
                </c:pt>
                <c:pt idx="9">
                  <c:v>8.17</c:v>
                </c:pt>
                <c:pt idx="10">
                  <c:v>8.8800000000000008</c:v>
                </c:pt>
                <c:pt idx="11">
                  <c:v>9.43</c:v>
                </c:pt>
                <c:pt idx="12">
                  <c:v>9.16</c:v>
                </c:pt>
                <c:pt idx="13">
                  <c:v>8.0299999999999994</c:v>
                </c:pt>
                <c:pt idx="14">
                  <c:v>6.71</c:v>
                </c:pt>
                <c:pt idx="15">
                  <c:v>4.41</c:v>
                </c:pt>
              </c:numCache>
            </c:numRef>
          </c:val>
          <c:smooth val="0"/>
        </c:ser>
        <c:dLbls>
          <c:showLegendKey val="0"/>
          <c:showVal val="0"/>
          <c:showCatName val="0"/>
          <c:showSerName val="0"/>
          <c:showPercent val="0"/>
          <c:showBubbleSize val="0"/>
        </c:dLbls>
        <c:marker val="1"/>
        <c:smooth val="0"/>
        <c:axId val="23485824"/>
        <c:axId val="25871872"/>
      </c:lineChart>
      <c:catAx>
        <c:axId val="23485824"/>
        <c:scaling>
          <c:orientation val="minMax"/>
        </c:scaling>
        <c:delete val="0"/>
        <c:axPos val="b"/>
        <c:numFmt formatCode="General" sourceLinked="1"/>
        <c:majorTickMark val="out"/>
        <c:minorTickMark val="none"/>
        <c:tickLblPos val="nextTo"/>
        <c:crossAx val="25871872"/>
        <c:crosses val="autoZero"/>
        <c:auto val="1"/>
        <c:lblAlgn val="ctr"/>
        <c:lblOffset val="100"/>
        <c:noMultiLvlLbl val="0"/>
      </c:catAx>
      <c:valAx>
        <c:axId val="25871872"/>
        <c:scaling>
          <c:orientation val="minMax"/>
        </c:scaling>
        <c:delete val="0"/>
        <c:axPos val="l"/>
        <c:majorGridlines/>
        <c:numFmt formatCode="General" sourceLinked="1"/>
        <c:majorTickMark val="out"/>
        <c:minorTickMark val="none"/>
        <c:tickLblPos val="nextTo"/>
        <c:crossAx val="23485824"/>
        <c:crosses val="autoZero"/>
        <c:crossBetween val="between"/>
      </c:valAx>
    </c:plotArea>
    <c:legend>
      <c:legendPos val="r"/>
      <c:layout/>
      <c:overlay val="0"/>
      <c:txPr>
        <a:bodyPr/>
        <a:lstStyle/>
        <a:p>
          <a:pPr>
            <a:defRPr sz="1200"/>
          </a:pPr>
          <a:endParaRPr lang="en-US"/>
        </a:p>
      </c:txPr>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sk-SK" sz="2400"/>
              <a:t>Odchýlka miery evidovanej nezamestnanosti v krajoch od priemeru za SR (v %)</a:t>
            </a:r>
            <a:endParaRPr lang="en-US" sz="2400"/>
          </a:p>
        </c:rich>
      </c:tx>
      <c:layout/>
      <c:overlay val="0"/>
    </c:title>
    <c:autoTitleDeleted val="0"/>
    <c:plotArea>
      <c:layout/>
      <c:lineChart>
        <c:grouping val="standard"/>
        <c:varyColors val="0"/>
        <c:ser>
          <c:idx val="0"/>
          <c:order val="0"/>
          <c:tx>
            <c:strRef>
              <c:f>Hárok1!$A$92</c:f>
              <c:strCache>
                <c:ptCount val="1"/>
                <c:pt idx="0">
                  <c:v>Prešovský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Hárok1!$B$92:$Q$92</c:f>
              <c:numCache>
                <c:formatCode>General</c:formatCode>
                <c:ptCount val="16"/>
                <c:pt idx="0">
                  <c:v>5.3300000000000018</c:v>
                </c:pt>
                <c:pt idx="1">
                  <c:v>5.5500000000000007</c:v>
                </c:pt>
                <c:pt idx="2">
                  <c:v>4.01</c:v>
                </c:pt>
                <c:pt idx="3">
                  <c:v>4.43</c:v>
                </c:pt>
                <c:pt idx="4">
                  <c:v>4.41</c:v>
                </c:pt>
                <c:pt idx="5">
                  <c:v>4.2799999999999994</c:v>
                </c:pt>
                <c:pt idx="6">
                  <c:v>4.0600000000000005</c:v>
                </c:pt>
                <c:pt idx="7">
                  <c:v>4.4699999999999989</c:v>
                </c:pt>
                <c:pt idx="8">
                  <c:v>5.629999999999999</c:v>
                </c:pt>
                <c:pt idx="9">
                  <c:v>5.2899999999999991</c:v>
                </c:pt>
                <c:pt idx="10">
                  <c:v>5.3599999999999994</c:v>
                </c:pt>
                <c:pt idx="11">
                  <c:v>6.2200000000000006</c:v>
                </c:pt>
                <c:pt idx="12">
                  <c:v>5.8500000000000014</c:v>
                </c:pt>
                <c:pt idx="13">
                  <c:v>5.16</c:v>
                </c:pt>
                <c:pt idx="14">
                  <c:v>4.8699999999999992</c:v>
                </c:pt>
                <c:pt idx="15">
                  <c:v>5.15</c:v>
                </c:pt>
              </c:numCache>
            </c:numRef>
          </c:val>
          <c:smooth val="0"/>
        </c:ser>
        <c:ser>
          <c:idx val="1"/>
          <c:order val="1"/>
          <c:tx>
            <c:strRef>
              <c:f>Hárok1!$A$93</c:f>
              <c:strCache>
                <c:ptCount val="1"/>
                <c:pt idx="0">
                  <c:v>Banskobystrický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Hárok1!$B$93:$Q$93</c:f>
              <c:numCache>
                <c:formatCode>General</c:formatCode>
                <c:ptCount val="16"/>
                <c:pt idx="0">
                  <c:v>4.9600000000000009</c:v>
                </c:pt>
                <c:pt idx="1">
                  <c:v>6.32</c:v>
                </c:pt>
                <c:pt idx="2">
                  <c:v>7.1899999999999995</c:v>
                </c:pt>
                <c:pt idx="3">
                  <c:v>6.43</c:v>
                </c:pt>
                <c:pt idx="4">
                  <c:v>6.9600000000000009</c:v>
                </c:pt>
                <c:pt idx="5">
                  <c:v>6.7200000000000006</c:v>
                </c:pt>
                <c:pt idx="6">
                  <c:v>6.1099999999999994</c:v>
                </c:pt>
                <c:pt idx="7">
                  <c:v>5.8599999999999994</c:v>
                </c:pt>
                <c:pt idx="8">
                  <c:v>6.5300000000000011</c:v>
                </c:pt>
                <c:pt idx="9">
                  <c:v>6.3999999999999986</c:v>
                </c:pt>
                <c:pt idx="10">
                  <c:v>6.2399999999999984</c:v>
                </c:pt>
                <c:pt idx="11">
                  <c:v>6.3699999999999992</c:v>
                </c:pt>
                <c:pt idx="12">
                  <c:v>4.7600000000000016</c:v>
                </c:pt>
                <c:pt idx="13">
                  <c:v>4.93</c:v>
                </c:pt>
                <c:pt idx="14">
                  <c:v>4.3099999999999987</c:v>
                </c:pt>
                <c:pt idx="15">
                  <c:v>4.0400000000000009</c:v>
                </c:pt>
              </c:numCache>
            </c:numRef>
          </c:val>
          <c:smooth val="0"/>
        </c:ser>
        <c:ser>
          <c:idx val="2"/>
          <c:order val="2"/>
          <c:tx>
            <c:strRef>
              <c:f>Hárok1!$A$94</c:f>
              <c:strCache>
                <c:ptCount val="1"/>
                <c:pt idx="0">
                  <c:v>Košický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Hárok1!$B$94:$Q$94</c:f>
              <c:numCache>
                <c:formatCode>General</c:formatCode>
                <c:ptCount val="16"/>
                <c:pt idx="0">
                  <c:v>6.9200000000000017</c:v>
                </c:pt>
                <c:pt idx="1">
                  <c:v>6.8100000000000023</c:v>
                </c:pt>
                <c:pt idx="2">
                  <c:v>6.6</c:v>
                </c:pt>
                <c:pt idx="3">
                  <c:v>5.82</c:v>
                </c:pt>
                <c:pt idx="4">
                  <c:v>6.1400000000000006</c:v>
                </c:pt>
                <c:pt idx="5">
                  <c:v>5.7799999999999994</c:v>
                </c:pt>
                <c:pt idx="6">
                  <c:v>5.0299999999999994</c:v>
                </c:pt>
                <c:pt idx="7">
                  <c:v>5.1099999999999994</c:v>
                </c:pt>
                <c:pt idx="8">
                  <c:v>4.6400000000000006</c:v>
                </c:pt>
                <c:pt idx="9">
                  <c:v>4.32</c:v>
                </c:pt>
                <c:pt idx="10">
                  <c:v>5.1700000000000017</c:v>
                </c:pt>
                <c:pt idx="11">
                  <c:v>5.1399999999999988</c:v>
                </c:pt>
                <c:pt idx="12">
                  <c:v>3.7300000000000004</c:v>
                </c:pt>
                <c:pt idx="13">
                  <c:v>3.6300000000000008</c:v>
                </c:pt>
                <c:pt idx="14">
                  <c:v>3.76</c:v>
                </c:pt>
                <c:pt idx="15">
                  <c:v>4</c:v>
                </c:pt>
              </c:numCache>
            </c:numRef>
          </c:val>
          <c:smooth val="0"/>
        </c:ser>
        <c:ser>
          <c:idx val="3"/>
          <c:order val="3"/>
          <c:tx>
            <c:strRef>
              <c:f>Hárok1!$A$95</c:f>
              <c:strCache>
                <c:ptCount val="1"/>
                <c:pt idx="0">
                  <c:v>Nitriansky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Hárok1!$B$95:$Q$95</c:f>
              <c:numCache>
                <c:formatCode>General</c:formatCode>
                <c:ptCount val="16"/>
                <c:pt idx="0">
                  <c:v>4.490000000000002</c:v>
                </c:pt>
                <c:pt idx="1">
                  <c:v>4.0600000000000023</c:v>
                </c:pt>
                <c:pt idx="2">
                  <c:v>3.51</c:v>
                </c:pt>
                <c:pt idx="3">
                  <c:v>1.7300000000000004</c:v>
                </c:pt>
                <c:pt idx="4">
                  <c:v>3.0000000000001137E-2</c:v>
                </c:pt>
                <c:pt idx="5">
                  <c:v>-0.3100000000000005</c:v>
                </c:pt>
                <c:pt idx="6">
                  <c:v>-0.89000000000000057</c:v>
                </c:pt>
                <c:pt idx="7">
                  <c:v>-0.98000000000000043</c:v>
                </c:pt>
                <c:pt idx="8">
                  <c:v>-0.9399999999999995</c:v>
                </c:pt>
                <c:pt idx="9">
                  <c:v>-0.70000000000000107</c:v>
                </c:pt>
                <c:pt idx="10">
                  <c:v>-0.32000000000000028</c:v>
                </c:pt>
                <c:pt idx="11">
                  <c:v>-0.35999999999999943</c:v>
                </c:pt>
                <c:pt idx="12">
                  <c:v>-0.98000000000000043</c:v>
                </c:pt>
                <c:pt idx="13">
                  <c:v>-1.0799999999999983</c:v>
                </c:pt>
                <c:pt idx="14">
                  <c:v>-0.91999999999999993</c:v>
                </c:pt>
                <c:pt idx="15">
                  <c:v>-1.7999999999999998</c:v>
                </c:pt>
              </c:numCache>
            </c:numRef>
          </c:val>
          <c:smooth val="0"/>
        </c:ser>
        <c:ser>
          <c:idx val="4"/>
          <c:order val="4"/>
          <c:tx>
            <c:strRef>
              <c:f>Hárok1!$A$96</c:f>
              <c:strCache>
                <c:ptCount val="1"/>
                <c:pt idx="0">
                  <c:v>Žilinský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Hárok1!$B$96:$Q$96</c:f>
              <c:numCache>
                <c:formatCode>General</c:formatCode>
                <c:ptCount val="16"/>
                <c:pt idx="0">
                  <c:v>-2.25</c:v>
                </c:pt>
                <c:pt idx="1">
                  <c:v>-2.7099999999999991</c:v>
                </c:pt>
                <c:pt idx="2">
                  <c:v>-2.33</c:v>
                </c:pt>
                <c:pt idx="3">
                  <c:v>-1.9500000000000011</c:v>
                </c:pt>
                <c:pt idx="4">
                  <c:v>-2.0299999999999994</c:v>
                </c:pt>
                <c:pt idx="5">
                  <c:v>-2.37</c:v>
                </c:pt>
                <c:pt idx="6">
                  <c:v>-2.4400000000000004</c:v>
                </c:pt>
                <c:pt idx="7">
                  <c:v>-2.1900000000000004</c:v>
                </c:pt>
                <c:pt idx="8">
                  <c:v>-1.7699999999999996</c:v>
                </c:pt>
                <c:pt idx="9">
                  <c:v>-1.6000000000000014</c:v>
                </c:pt>
                <c:pt idx="10">
                  <c:v>-1.6799999999999997</c:v>
                </c:pt>
                <c:pt idx="11">
                  <c:v>-1.6500000000000004</c:v>
                </c:pt>
                <c:pt idx="12">
                  <c:v>-0.99000000000000021</c:v>
                </c:pt>
                <c:pt idx="13">
                  <c:v>-1.379999999999999</c:v>
                </c:pt>
                <c:pt idx="14">
                  <c:v>-1.7700000000000014</c:v>
                </c:pt>
                <c:pt idx="15">
                  <c:v>-1.8399999999999999</c:v>
                </c:pt>
              </c:numCache>
            </c:numRef>
          </c:val>
          <c:smooth val="0"/>
        </c:ser>
        <c:ser>
          <c:idx val="5"/>
          <c:order val="5"/>
          <c:tx>
            <c:strRef>
              <c:f>Hárok1!$A$97</c:f>
              <c:strCache>
                <c:ptCount val="1"/>
                <c:pt idx="0">
                  <c:v>Trenčiansky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Hárok1!$B$97:$Q$97</c:f>
              <c:numCache>
                <c:formatCode>General</c:formatCode>
                <c:ptCount val="16"/>
                <c:pt idx="0">
                  <c:v>-5.93</c:v>
                </c:pt>
                <c:pt idx="1">
                  <c:v>-6.5399999999999991</c:v>
                </c:pt>
                <c:pt idx="2">
                  <c:v>-5.6900000000000013</c:v>
                </c:pt>
                <c:pt idx="3">
                  <c:v>-4.9800000000000004</c:v>
                </c:pt>
                <c:pt idx="4">
                  <c:v>-4.5599999999999996</c:v>
                </c:pt>
                <c:pt idx="5">
                  <c:v>-4.21</c:v>
                </c:pt>
                <c:pt idx="6">
                  <c:v>-3.49</c:v>
                </c:pt>
                <c:pt idx="7">
                  <c:v>-3.4400000000000004</c:v>
                </c:pt>
                <c:pt idx="8">
                  <c:v>-2.5299999999999994</c:v>
                </c:pt>
                <c:pt idx="9">
                  <c:v>-2.9500000000000011</c:v>
                </c:pt>
                <c:pt idx="10">
                  <c:v>-3.6400000000000006</c:v>
                </c:pt>
                <c:pt idx="11">
                  <c:v>-3.5499999999999989</c:v>
                </c:pt>
                <c:pt idx="12">
                  <c:v>-2.76</c:v>
                </c:pt>
                <c:pt idx="13">
                  <c:v>-2.7299999999999986</c:v>
                </c:pt>
                <c:pt idx="14">
                  <c:v>-2.9200000000000008</c:v>
                </c:pt>
                <c:pt idx="15">
                  <c:v>-2.91</c:v>
                </c:pt>
              </c:numCache>
            </c:numRef>
          </c:val>
          <c:smooth val="0"/>
        </c:ser>
        <c:ser>
          <c:idx val="6"/>
          <c:order val="6"/>
          <c:tx>
            <c:strRef>
              <c:f>Hárok1!$A$98</c:f>
              <c:strCache>
                <c:ptCount val="1"/>
                <c:pt idx="0">
                  <c:v>Bratislavský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Hárok1!$B$98:$Q$98</c:f>
              <c:numCache>
                <c:formatCode>General</c:formatCode>
                <c:ptCount val="16"/>
                <c:pt idx="0">
                  <c:v>-12.84</c:v>
                </c:pt>
                <c:pt idx="1">
                  <c:v>-12.27</c:v>
                </c:pt>
                <c:pt idx="2">
                  <c:v>-11.59</c:v>
                </c:pt>
                <c:pt idx="3">
                  <c:v>-9.68</c:v>
                </c:pt>
                <c:pt idx="4">
                  <c:v>-8.76</c:v>
                </c:pt>
                <c:pt idx="5">
                  <c:v>-7.11</c:v>
                </c:pt>
                <c:pt idx="6">
                  <c:v>-6.01</c:v>
                </c:pt>
                <c:pt idx="7">
                  <c:v>-6.120000000000001</c:v>
                </c:pt>
                <c:pt idx="8">
                  <c:v>-8.3000000000000007</c:v>
                </c:pt>
                <c:pt idx="9">
                  <c:v>-7.830000000000001</c:v>
                </c:pt>
                <c:pt idx="10">
                  <c:v>-8.18</c:v>
                </c:pt>
                <c:pt idx="11">
                  <c:v>-8.7199999999999989</c:v>
                </c:pt>
                <c:pt idx="12">
                  <c:v>-7.33</c:v>
                </c:pt>
                <c:pt idx="13">
                  <c:v>-6.1599999999999993</c:v>
                </c:pt>
                <c:pt idx="14">
                  <c:v>-5.2900000000000009</c:v>
                </c:pt>
                <c:pt idx="15">
                  <c:v>-4.25</c:v>
                </c:pt>
              </c:numCache>
            </c:numRef>
          </c:val>
          <c:smooth val="0"/>
        </c:ser>
        <c:ser>
          <c:idx val="7"/>
          <c:order val="7"/>
          <c:tx>
            <c:strRef>
              <c:f>Hárok1!$A$99</c:f>
              <c:strCache>
                <c:ptCount val="1"/>
                <c:pt idx="0">
                  <c:v>Trnavský kraj</c:v>
                </c:pt>
              </c:strCache>
            </c:strRef>
          </c:tx>
          <c:marker>
            <c:symbol val="none"/>
          </c:marker>
          <c:cat>
            <c:numRef>
              <c:f>Hárok1!$B$78:$Q$78</c:f>
              <c:numCache>
                <c:formatCode>General</c:formatCode>
                <c:ptCount val="16"/>
                <c:pt idx="0">
                  <c:v>2001</c:v>
                </c:pt>
                <c:pt idx="1">
                  <c:v>2002</c:v>
                </c:pt>
                <c:pt idx="2">
                  <c:v>2003</c:v>
                </c:pt>
                <c:pt idx="3">
                  <c:v>2004</c:v>
                </c:pt>
                <c:pt idx="4">
                  <c:v>2005</c:v>
                </c:pt>
                <c:pt idx="5">
                  <c:v>2006</c:v>
                </c:pt>
                <c:pt idx="6">
                  <c:v>2007</c:v>
                </c:pt>
                <c:pt idx="7">
                  <c:v>2008</c:v>
                </c:pt>
                <c:pt idx="8">
                  <c:v>2009</c:v>
                </c:pt>
                <c:pt idx="9">
                  <c:v>2010</c:v>
                </c:pt>
                <c:pt idx="10">
                  <c:v>2011</c:v>
                </c:pt>
                <c:pt idx="11">
                  <c:v>2012</c:v>
                </c:pt>
                <c:pt idx="12">
                  <c:v>2013</c:v>
                </c:pt>
                <c:pt idx="13">
                  <c:v>2014</c:v>
                </c:pt>
                <c:pt idx="14">
                  <c:v>2015</c:v>
                </c:pt>
                <c:pt idx="15">
                  <c:v>2016</c:v>
                </c:pt>
              </c:numCache>
            </c:numRef>
          </c:cat>
          <c:val>
            <c:numRef>
              <c:f>Hárok1!$B$99:$Q$99</c:f>
              <c:numCache>
                <c:formatCode>General</c:formatCode>
                <c:ptCount val="16"/>
                <c:pt idx="0">
                  <c:v>-3.1199999999999992</c:v>
                </c:pt>
                <c:pt idx="1">
                  <c:v>-4.4599999999999991</c:v>
                </c:pt>
                <c:pt idx="2">
                  <c:v>-4.51</c:v>
                </c:pt>
                <c:pt idx="3">
                  <c:v>-4.24</c:v>
                </c:pt>
                <c:pt idx="4">
                  <c:v>-4.2099999999999991</c:v>
                </c:pt>
                <c:pt idx="5">
                  <c:v>-4.1800000000000006</c:v>
                </c:pt>
                <c:pt idx="6">
                  <c:v>-3.6900000000000004</c:v>
                </c:pt>
                <c:pt idx="7">
                  <c:v>-4.1000000000000005</c:v>
                </c:pt>
                <c:pt idx="8">
                  <c:v>-4.2900000000000009</c:v>
                </c:pt>
                <c:pt idx="9">
                  <c:v>-4.2900000000000009</c:v>
                </c:pt>
                <c:pt idx="10">
                  <c:v>-4.7099999999999991</c:v>
                </c:pt>
                <c:pt idx="11">
                  <c:v>-5.01</c:v>
                </c:pt>
                <c:pt idx="12">
                  <c:v>-4.34</c:v>
                </c:pt>
                <c:pt idx="13">
                  <c:v>-4.26</c:v>
                </c:pt>
                <c:pt idx="14">
                  <c:v>-3.9200000000000008</c:v>
                </c:pt>
                <c:pt idx="15">
                  <c:v>-4.3499999999999996</c:v>
                </c:pt>
              </c:numCache>
            </c:numRef>
          </c:val>
          <c:smooth val="0"/>
        </c:ser>
        <c:dLbls>
          <c:showLegendKey val="0"/>
          <c:showVal val="0"/>
          <c:showCatName val="0"/>
          <c:showSerName val="0"/>
          <c:showPercent val="0"/>
          <c:showBubbleSize val="0"/>
        </c:dLbls>
        <c:marker val="1"/>
        <c:smooth val="0"/>
        <c:axId val="25638016"/>
        <c:axId val="25639552"/>
      </c:lineChart>
      <c:catAx>
        <c:axId val="25638016"/>
        <c:scaling>
          <c:orientation val="minMax"/>
        </c:scaling>
        <c:delete val="0"/>
        <c:axPos val="b"/>
        <c:numFmt formatCode="General" sourceLinked="1"/>
        <c:majorTickMark val="out"/>
        <c:minorTickMark val="none"/>
        <c:tickLblPos val="low"/>
        <c:crossAx val="25639552"/>
        <c:crosses val="autoZero"/>
        <c:auto val="1"/>
        <c:lblAlgn val="ctr"/>
        <c:lblOffset val="100"/>
        <c:noMultiLvlLbl val="0"/>
      </c:catAx>
      <c:valAx>
        <c:axId val="25639552"/>
        <c:scaling>
          <c:orientation val="minMax"/>
        </c:scaling>
        <c:delete val="0"/>
        <c:axPos val="l"/>
        <c:majorGridlines/>
        <c:numFmt formatCode="General" sourceLinked="1"/>
        <c:majorTickMark val="out"/>
        <c:minorTickMark val="none"/>
        <c:tickLblPos val="nextTo"/>
        <c:crossAx val="25638016"/>
        <c:crosses val="autoZero"/>
        <c:crossBetween val="between"/>
      </c:valAx>
    </c:plotArea>
    <c:legend>
      <c:legendPos val="r"/>
      <c:layout/>
      <c:overlay val="0"/>
      <c:txPr>
        <a:bodyPr/>
        <a:lstStyle/>
        <a:p>
          <a:pPr>
            <a:defRPr sz="1200"/>
          </a:pPr>
          <a:endParaRPr lang="en-US"/>
        </a:p>
      </c:txPr>
    </c:legend>
    <c:plotVisOnly val="1"/>
    <c:dispBlanksAs val="gap"/>
    <c:showDLblsOverMax val="0"/>
  </c:chart>
  <c:txPr>
    <a:bodyPr/>
    <a:lstStyle/>
    <a:p>
      <a:pPr>
        <a:defRPr sz="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sk-SK" sz="2400"/>
              <a:t>Odchýlka</a:t>
            </a:r>
            <a:r>
              <a:rPr lang="sk-SK" sz="2400" baseline="0"/>
              <a:t> </a:t>
            </a:r>
            <a:r>
              <a:rPr lang="sk-SK" sz="2400" b="1" i="0" u="none" strike="noStrike" baseline="0">
                <a:effectLst/>
              </a:rPr>
              <a:t>miery </a:t>
            </a:r>
            <a:r>
              <a:rPr lang="sk-SK" sz="2400" baseline="0"/>
              <a:t>evidovanej nezamestnanosti v okrese od miery nezamestnanosti za celú SR</a:t>
            </a:r>
            <a:endParaRPr lang="en-US" sz="2400"/>
          </a:p>
        </c:rich>
      </c:tx>
      <c:layout/>
      <c:overlay val="0"/>
    </c:title>
    <c:autoTitleDeleted val="0"/>
    <c:plotArea>
      <c:layout/>
      <c:lineChart>
        <c:grouping val="standard"/>
        <c:varyColors val="0"/>
        <c:ser>
          <c:idx val="0"/>
          <c:order val="0"/>
          <c:tx>
            <c:strRef>
              <c:f>Hárok3!$N$9</c:f>
              <c:strCache>
                <c:ptCount val="1"/>
                <c:pt idx="0">
                  <c:v>Rimavská Sobota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Hárok3!$O$9:$X$9</c:f>
              <c:numCache>
                <c:formatCode>0.00_)</c:formatCode>
                <c:ptCount val="10"/>
                <c:pt idx="0">
                  <c:v>18.670000000000002</c:v>
                </c:pt>
                <c:pt idx="1">
                  <c:v>20.759999999999998</c:v>
                </c:pt>
                <c:pt idx="2">
                  <c:v>20.96</c:v>
                </c:pt>
                <c:pt idx="3">
                  <c:v>21.139999999999997</c:v>
                </c:pt>
                <c:pt idx="4">
                  <c:v>20.68</c:v>
                </c:pt>
                <c:pt idx="5">
                  <c:v>19.78004254983238</c:v>
                </c:pt>
                <c:pt idx="6">
                  <c:v>18.637773687290036</c:v>
                </c:pt>
                <c:pt idx="7">
                  <c:v>17.726714595434999</c:v>
                </c:pt>
                <c:pt idx="8">
                  <c:v>17.059999999999999</c:v>
                </c:pt>
                <c:pt idx="9">
                  <c:v>16.37</c:v>
                </c:pt>
              </c:numCache>
            </c:numRef>
          </c:val>
          <c:smooth val="0"/>
        </c:ser>
        <c:ser>
          <c:idx val="1"/>
          <c:order val="1"/>
          <c:tx>
            <c:strRef>
              <c:f>Hárok3!$N$10</c:f>
              <c:strCache>
                <c:ptCount val="1"/>
                <c:pt idx="0">
                  <c:v>Revúca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Hárok3!$O$10:$X$10</c:f>
              <c:numCache>
                <c:formatCode>0.00_)</c:formatCode>
                <c:ptCount val="10"/>
                <c:pt idx="0">
                  <c:v>17.98</c:v>
                </c:pt>
                <c:pt idx="1">
                  <c:v>19.119999999999997</c:v>
                </c:pt>
                <c:pt idx="2">
                  <c:v>16.670000000000002</c:v>
                </c:pt>
                <c:pt idx="3">
                  <c:v>16.75</c:v>
                </c:pt>
                <c:pt idx="4">
                  <c:v>17.54</c:v>
                </c:pt>
                <c:pt idx="5">
                  <c:v>18.897607886728224</c:v>
                </c:pt>
                <c:pt idx="6">
                  <c:v>16.842897930323002</c:v>
                </c:pt>
                <c:pt idx="7">
                  <c:v>14.994616954149999</c:v>
                </c:pt>
                <c:pt idx="8">
                  <c:v>10.489999999999998</c:v>
                </c:pt>
                <c:pt idx="9">
                  <c:v>13.93</c:v>
                </c:pt>
              </c:numCache>
            </c:numRef>
          </c:val>
          <c:smooth val="0"/>
        </c:ser>
        <c:ser>
          <c:idx val="2"/>
          <c:order val="2"/>
          <c:tx>
            <c:strRef>
              <c:f>Hárok3!$N$11</c:f>
              <c:strCache>
                <c:ptCount val="1"/>
                <c:pt idx="0">
                  <c:v>Rožňava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Hárok3!$O$11:$X$11</c:f>
              <c:numCache>
                <c:formatCode>0.00_)</c:formatCode>
                <c:ptCount val="10"/>
                <c:pt idx="0">
                  <c:v>12.219999999999999</c:v>
                </c:pt>
                <c:pt idx="1">
                  <c:v>13.76</c:v>
                </c:pt>
                <c:pt idx="2">
                  <c:v>13.31</c:v>
                </c:pt>
                <c:pt idx="3">
                  <c:v>14.809999999999999</c:v>
                </c:pt>
                <c:pt idx="4">
                  <c:v>15.250000000000002</c:v>
                </c:pt>
                <c:pt idx="5">
                  <c:v>14.765013678021736</c:v>
                </c:pt>
                <c:pt idx="6">
                  <c:v>12.17087865965177</c:v>
                </c:pt>
                <c:pt idx="7">
                  <c:v>11.761156737492998</c:v>
                </c:pt>
                <c:pt idx="8">
                  <c:v>10.89</c:v>
                </c:pt>
                <c:pt idx="9">
                  <c:v>12.629999999999999</c:v>
                </c:pt>
              </c:numCache>
            </c:numRef>
          </c:val>
          <c:smooth val="0"/>
        </c:ser>
        <c:ser>
          <c:idx val="3"/>
          <c:order val="3"/>
          <c:tx>
            <c:strRef>
              <c:f>Hárok3!$N$12</c:f>
              <c:strCache>
                <c:ptCount val="1"/>
                <c:pt idx="0">
                  <c:v>Kežmarok</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Hárok3!$O$12:$X$12</c:f>
              <c:numCache>
                <c:formatCode>0.00_)</c:formatCode>
                <c:ptCount val="10"/>
                <c:pt idx="0">
                  <c:v>11.580000000000002</c:v>
                </c:pt>
                <c:pt idx="1">
                  <c:v>12.47</c:v>
                </c:pt>
                <c:pt idx="2">
                  <c:v>12.4</c:v>
                </c:pt>
                <c:pt idx="3">
                  <c:v>13.54</c:v>
                </c:pt>
                <c:pt idx="4">
                  <c:v>14.569999999999999</c:v>
                </c:pt>
                <c:pt idx="5">
                  <c:v>14.479606791957528</c:v>
                </c:pt>
                <c:pt idx="6">
                  <c:v>13.739620208578661</c:v>
                </c:pt>
                <c:pt idx="7">
                  <c:v>12.661913057335001</c:v>
                </c:pt>
                <c:pt idx="8">
                  <c:v>12.18</c:v>
                </c:pt>
                <c:pt idx="9">
                  <c:v>11.759999999999998</c:v>
                </c:pt>
              </c:numCache>
            </c:numRef>
          </c:val>
          <c:smooth val="0"/>
        </c:ser>
        <c:ser>
          <c:idx val="4"/>
          <c:order val="4"/>
          <c:tx>
            <c:strRef>
              <c:f>Hárok3!$N$13</c:f>
              <c:strCache>
                <c:ptCount val="1"/>
                <c:pt idx="0">
                  <c:v>Svidník</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Hárok3!$O$13:$X$13</c:f>
              <c:numCache>
                <c:formatCode>0.00_)</c:formatCode>
                <c:ptCount val="10"/>
                <c:pt idx="0">
                  <c:v>4.6999999999999993</c:v>
                </c:pt>
                <c:pt idx="1">
                  <c:v>7.76</c:v>
                </c:pt>
                <c:pt idx="2">
                  <c:v>7.7200000000000006</c:v>
                </c:pt>
                <c:pt idx="3">
                  <c:v>6.379999999999999</c:v>
                </c:pt>
                <c:pt idx="4">
                  <c:v>6.5699999999999985</c:v>
                </c:pt>
                <c:pt idx="5">
                  <c:v>8.3353022636671934</c:v>
                </c:pt>
                <c:pt idx="6">
                  <c:v>9.0678195299660658</c:v>
                </c:pt>
                <c:pt idx="7">
                  <c:v>8.3429132652740012</c:v>
                </c:pt>
                <c:pt idx="8">
                  <c:v>7.9600000000000009</c:v>
                </c:pt>
                <c:pt idx="9">
                  <c:v>9.6899999999999977</c:v>
                </c:pt>
              </c:numCache>
            </c:numRef>
          </c:val>
          <c:smooth val="0"/>
        </c:ser>
        <c:ser>
          <c:idx val="5"/>
          <c:order val="5"/>
          <c:tx>
            <c:strRef>
              <c:f>Hárok3!$N$14</c:f>
              <c:strCache>
                <c:ptCount val="1"/>
                <c:pt idx="0">
                  <c:v>Poltár</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Hárok3!$O$14:$X$14</c:f>
              <c:numCache>
                <c:formatCode>0.00_)</c:formatCode>
                <c:ptCount val="10"/>
                <c:pt idx="0">
                  <c:v>8.84</c:v>
                </c:pt>
                <c:pt idx="1">
                  <c:v>9.7200000000000006</c:v>
                </c:pt>
                <c:pt idx="2">
                  <c:v>10.9</c:v>
                </c:pt>
                <c:pt idx="3">
                  <c:v>10.57</c:v>
                </c:pt>
                <c:pt idx="4">
                  <c:v>12.840000000000002</c:v>
                </c:pt>
                <c:pt idx="5">
                  <c:v>13.449390857030822</c:v>
                </c:pt>
                <c:pt idx="6">
                  <c:v>13.952828069970689</c:v>
                </c:pt>
                <c:pt idx="7">
                  <c:v>11.556698118933999</c:v>
                </c:pt>
                <c:pt idx="8">
                  <c:v>10.010000000000002</c:v>
                </c:pt>
                <c:pt idx="9">
                  <c:v>9.5399999999999991</c:v>
                </c:pt>
              </c:numCache>
            </c:numRef>
          </c:val>
          <c:smooth val="0"/>
        </c:ser>
        <c:ser>
          <c:idx val="6"/>
          <c:order val="6"/>
          <c:tx>
            <c:strRef>
              <c:f>Hárok3!$N$15</c:f>
              <c:strCache>
                <c:ptCount val="1"/>
                <c:pt idx="0">
                  <c:v>Vranov nad Topľou</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Hárok3!$O$15:$X$15</c:f>
              <c:numCache>
                <c:formatCode>0.00_)</c:formatCode>
                <c:ptCount val="10"/>
                <c:pt idx="0">
                  <c:v>6.3100000000000005</c:v>
                </c:pt>
                <c:pt idx="1">
                  <c:v>8.8800000000000008</c:v>
                </c:pt>
                <c:pt idx="2">
                  <c:v>7.9999999999999982</c:v>
                </c:pt>
                <c:pt idx="3">
                  <c:v>7.93</c:v>
                </c:pt>
                <c:pt idx="4">
                  <c:v>9.2000000000000011</c:v>
                </c:pt>
                <c:pt idx="5">
                  <c:v>9.7264151563471426</c:v>
                </c:pt>
                <c:pt idx="6">
                  <c:v>7.8253894928850016</c:v>
                </c:pt>
                <c:pt idx="7">
                  <c:v>9.1439671821670014</c:v>
                </c:pt>
                <c:pt idx="8">
                  <c:v>8.09</c:v>
                </c:pt>
                <c:pt idx="9">
                  <c:v>9.1999999999999993</c:v>
                </c:pt>
              </c:numCache>
            </c:numRef>
          </c:val>
          <c:smooth val="0"/>
        </c:ser>
        <c:ser>
          <c:idx val="7"/>
          <c:order val="7"/>
          <c:tx>
            <c:strRef>
              <c:f>Hárok3!$N$16</c:f>
              <c:strCache>
                <c:ptCount val="1"/>
                <c:pt idx="0">
                  <c:v>Trebišov</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Hárok3!$O$16:$X$16</c:f>
              <c:numCache>
                <c:formatCode>0.00_)</c:formatCode>
                <c:ptCount val="10"/>
                <c:pt idx="0">
                  <c:v>10.370000000000001</c:v>
                </c:pt>
                <c:pt idx="1">
                  <c:v>12.639999999999999</c:v>
                </c:pt>
                <c:pt idx="2">
                  <c:v>10.94</c:v>
                </c:pt>
                <c:pt idx="3">
                  <c:v>12.309999999999999</c:v>
                </c:pt>
                <c:pt idx="4">
                  <c:v>13.590000000000002</c:v>
                </c:pt>
                <c:pt idx="5">
                  <c:v>9.383808536944569</c:v>
                </c:pt>
                <c:pt idx="6">
                  <c:v>9.4065487783013033</c:v>
                </c:pt>
                <c:pt idx="7">
                  <c:v>8.068737654133999</c:v>
                </c:pt>
                <c:pt idx="8">
                  <c:v>7.18</c:v>
                </c:pt>
                <c:pt idx="9">
                  <c:v>8.84</c:v>
                </c:pt>
              </c:numCache>
            </c:numRef>
          </c:val>
          <c:smooth val="0"/>
        </c:ser>
        <c:ser>
          <c:idx val="8"/>
          <c:order val="8"/>
          <c:tx>
            <c:strRef>
              <c:f>Hárok3!$N$17</c:f>
              <c:strCache>
                <c:ptCount val="1"/>
                <c:pt idx="0">
                  <c:v>Sobrance</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Hárok3!$O$17:$X$17</c:f>
              <c:numCache>
                <c:formatCode>0.00_)</c:formatCode>
                <c:ptCount val="10"/>
                <c:pt idx="0">
                  <c:v>8.4600000000000009</c:v>
                </c:pt>
                <c:pt idx="1">
                  <c:v>8.5299999999999994</c:v>
                </c:pt>
                <c:pt idx="2">
                  <c:v>8.8699999999999992</c:v>
                </c:pt>
                <c:pt idx="3">
                  <c:v>8.3000000000000007</c:v>
                </c:pt>
                <c:pt idx="4">
                  <c:v>9.1399999999999988</c:v>
                </c:pt>
                <c:pt idx="5">
                  <c:v>8.7658257363534151</c:v>
                </c:pt>
                <c:pt idx="6">
                  <c:v>8.5050888014768056</c:v>
                </c:pt>
                <c:pt idx="7">
                  <c:v>9.487401109816</c:v>
                </c:pt>
                <c:pt idx="8">
                  <c:v>7.6099999999999994</c:v>
                </c:pt>
                <c:pt idx="9">
                  <c:v>8.4899999999999984</c:v>
                </c:pt>
              </c:numCache>
            </c:numRef>
          </c:val>
          <c:smooth val="0"/>
        </c:ser>
        <c:ser>
          <c:idx val="9"/>
          <c:order val="9"/>
          <c:tx>
            <c:strRef>
              <c:f>Hárok3!$N$18</c:f>
              <c:strCache>
                <c:ptCount val="1"/>
                <c:pt idx="0">
                  <c:v>Medzilaborce</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Hárok3!$O$18:$X$18</c:f>
              <c:numCache>
                <c:formatCode>0.00_)</c:formatCode>
                <c:ptCount val="10"/>
                <c:pt idx="0">
                  <c:v>7.09</c:v>
                </c:pt>
                <c:pt idx="1">
                  <c:v>8.24</c:v>
                </c:pt>
                <c:pt idx="2">
                  <c:v>7.92</c:v>
                </c:pt>
                <c:pt idx="3">
                  <c:v>6.879999999999999</c:v>
                </c:pt>
                <c:pt idx="4">
                  <c:v>6.15</c:v>
                </c:pt>
                <c:pt idx="5">
                  <c:v>9.2030606887215942</c:v>
                </c:pt>
                <c:pt idx="6">
                  <c:v>7.8583293183139453</c:v>
                </c:pt>
                <c:pt idx="7">
                  <c:v>7.6464249950359982</c:v>
                </c:pt>
                <c:pt idx="8">
                  <c:v>5.51</c:v>
                </c:pt>
                <c:pt idx="9">
                  <c:v>8.4499999999999993</c:v>
                </c:pt>
              </c:numCache>
            </c:numRef>
          </c:val>
          <c:smooth val="0"/>
        </c:ser>
        <c:ser>
          <c:idx val="10"/>
          <c:order val="10"/>
          <c:tx>
            <c:strRef>
              <c:f>Hárok3!$N$19</c:f>
              <c:strCache>
                <c:ptCount val="1"/>
                <c:pt idx="0">
                  <c:v>Sabinov</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Hárok3!$O$19:$X$19</c:f>
              <c:numCache>
                <c:formatCode>0.00_)</c:formatCode>
                <c:ptCount val="10"/>
                <c:pt idx="0">
                  <c:v>9.4600000000000009</c:v>
                </c:pt>
                <c:pt idx="1">
                  <c:v>10.74</c:v>
                </c:pt>
                <c:pt idx="2">
                  <c:v>12.13</c:v>
                </c:pt>
                <c:pt idx="3">
                  <c:v>12.84</c:v>
                </c:pt>
                <c:pt idx="4">
                  <c:v>13.37</c:v>
                </c:pt>
                <c:pt idx="5">
                  <c:v>10.928222992969994</c:v>
                </c:pt>
                <c:pt idx="6">
                  <c:v>10.407635213221457</c:v>
                </c:pt>
                <c:pt idx="7">
                  <c:v>9.8079925527989982</c:v>
                </c:pt>
                <c:pt idx="8">
                  <c:v>7.8999999999999986</c:v>
                </c:pt>
                <c:pt idx="9">
                  <c:v>8.36</c:v>
                </c:pt>
              </c:numCache>
            </c:numRef>
          </c:val>
          <c:smooth val="0"/>
        </c:ser>
        <c:ser>
          <c:idx val="11"/>
          <c:order val="11"/>
          <c:tx>
            <c:strRef>
              <c:f>Hárok3!$N$20</c:f>
              <c:strCache>
                <c:ptCount val="1"/>
                <c:pt idx="0">
                  <c:v>Bardejov</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Hárok3!$O$20:$X$20</c:f>
              <c:numCache>
                <c:formatCode>0.00_)</c:formatCode>
                <c:ptCount val="10"/>
                <c:pt idx="0">
                  <c:v>4.67</c:v>
                </c:pt>
                <c:pt idx="1">
                  <c:v>8.76</c:v>
                </c:pt>
                <c:pt idx="2">
                  <c:v>8.56</c:v>
                </c:pt>
                <c:pt idx="3">
                  <c:v>7.0799999999999983</c:v>
                </c:pt>
                <c:pt idx="4">
                  <c:v>6.6300000000000008</c:v>
                </c:pt>
                <c:pt idx="5">
                  <c:v>7.3773067353724056</c:v>
                </c:pt>
                <c:pt idx="6">
                  <c:v>7.8846778441077916</c:v>
                </c:pt>
                <c:pt idx="7">
                  <c:v>7.5949213848170007</c:v>
                </c:pt>
                <c:pt idx="8">
                  <c:v>7.4499999999999993</c:v>
                </c:pt>
                <c:pt idx="9">
                  <c:v>8.09</c:v>
                </c:pt>
              </c:numCache>
            </c:numRef>
          </c:val>
          <c:smooth val="0"/>
        </c:ser>
        <c:ser>
          <c:idx val="12"/>
          <c:order val="12"/>
          <c:tx>
            <c:strRef>
              <c:f>Hárok3!$N$21</c:f>
              <c:strCache>
                <c:ptCount val="1"/>
                <c:pt idx="0">
                  <c:v>Košice - okolie</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Hárok3!$O$21:$X$21</c:f>
              <c:numCache>
                <c:formatCode>0.00_)</c:formatCode>
                <c:ptCount val="10"/>
                <c:pt idx="0">
                  <c:v>8.7399999999999984</c:v>
                </c:pt>
                <c:pt idx="1">
                  <c:v>9.0499999999999989</c:v>
                </c:pt>
                <c:pt idx="2">
                  <c:v>8.33</c:v>
                </c:pt>
                <c:pt idx="3">
                  <c:v>8.9400000000000013</c:v>
                </c:pt>
                <c:pt idx="4">
                  <c:v>9.8400000000000016</c:v>
                </c:pt>
                <c:pt idx="5">
                  <c:v>6.7437869575209088</c:v>
                </c:pt>
                <c:pt idx="6">
                  <c:v>6.4327266548406676</c:v>
                </c:pt>
                <c:pt idx="7">
                  <c:v>6.6634391364810011</c:v>
                </c:pt>
                <c:pt idx="8">
                  <c:v>6.8500000000000014</c:v>
                </c:pt>
                <c:pt idx="9">
                  <c:v>7.379999999999999</c:v>
                </c:pt>
              </c:numCache>
            </c:numRef>
          </c:val>
          <c:smooth val="0"/>
        </c:ser>
        <c:ser>
          <c:idx val="13"/>
          <c:order val="13"/>
          <c:tx>
            <c:strRef>
              <c:f>Hárok3!$N$22</c:f>
              <c:strCache>
                <c:ptCount val="1"/>
                <c:pt idx="0">
                  <c:v>Gelnica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Hárok3!$O$22:$X$22</c:f>
              <c:numCache>
                <c:formatCode>0.00_)</c:formatCode>
                <c:ptCount val="10"/>
                <c:pt idx="0">
                  <c:v>9</c:v>
                </c:pt>
                <c:pt idx="1">
                  <c:v>8.9799999999999986</c:v>
                </c:pt>
                <c:pt idx="2">
                  <c:v>7.2299999999999986</c:v>
                </c:pt>
                <c:pt idx="3">
                  <c:v>7.34</c:v>
                </c:pt>
                <c:pt idx="4">
                  <c:v>8.0499999999999989</c:v>
                </c:pt>
                <c:pt idx="5">
                  <c:v>9.210089004738192</c:v>
                </c:pt>
                <c:pt idx="6">
                  <c:v>6.8959403124421712</c:v>
                </c:pt>
                <c:pt idx="7">
                  <c:v>6.8830430486080001</c:v>
                </c:pt>
                <c:pt idx="8">
                  <c:v>6.6000000000000014</c:v>
                </c:pt>
                <c:pt idx="9">
                  <c:v>6.8599999999999994</c:v>
                </c:pt>
              </c:numCache>
            </c:numRef>
          </c:val>
          <c:smooth val="0"/>
        </c:ser>
        <c:ser>
          <c:idx val="14"/>
          <c:order val="14"/>
          <c:tx>
            <c:strRef>
              <c:f>Hárok3!$N$23</c:f>
              <c:strCache>
                <c:ptCount val="1"/>
                <c:pt idx="0">
                  <c:v>Lučenec</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Hárok3!$O$23:$X$23</c:f>
              <c:numCache>
                <c:formatCode>0.00_)</c:formatCode>
                <c:ptCount val="10"/>
                <c:pt idx="0">
                  <c:v>10.050000000000001</c:v>
                </c:pt>
                <c:pt idx="1">
                  <c:v>10.58</c:v>
                </c:pt>
                <c:pt idx="2">
                  <c:v>10.819999999999999</c:v>
                </c:pt>
                <c:pt idx="3">
                  <c:v>10.8</c:v>
                </c:pt>
                <c:pt idx="4">
                  <c:v>9.9700000000000006</c:v>
                </c:pt>
                <c:pt idx="5">
                  <c:v>9.3426694520484812</c:v>
                </c:pt>
                <c:pt idx="6">
                  <c:v>8.7866350399108093</c:v>
                </c:pt>
                <c:pt idx="7">
                  <c:v>7.4062704694659995</c:v>
                </c:pt>
                <c:pt idx="8">
                  <c:v>6.91</c:v>
                </c:pt>
                <c:pt idx="9">
                  <c:v>6.4799999999999986</c:v>
                </c:pt>
              </c:numCache>
            </c:numRef>
          </c:val>
          <c:smooth val="0"/>
        </c:ser>
        <c:ser>
          <c:idx val="15"/>
          <c:order val="15"/>
          <c:tx>
            <c:strRef>
              <c:f>Hárok3!$N$24</c:f>
              <c:strCache>
                <c:ptCount val="1"/>
                <c:pt idx="0">
                  <c:v>Veľký Krtíš</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Hárok3!$O$24:$X$24</c:f>
              <c:numCache>
                <c:formatCode>0.00_)</c:formatCode>
                <c:ptCount val="10"/>
                <c:pt idx="0">
                  <c:v>10.82</c:v>
                </c:pt>
                <c:pt idx="1">
                  <c:v>12.62</c:v>
                </c:pt>
                <c:pt idx="2">
                  <c:v>12.200000000000001</c:v>
                </c:pt>
                <c:pt idx="3">
                  <c:v>11.86</c:v>
                </c:pt>
                <c:pt idx="4">
                  <c:v>11.000000000000002</c:v>
                </c:pt>
                <c:pt idx="5">
                  <c:v>8.2153256209943759</c:v>
                </c:pt>
                <c:pt idx="6">
                  <c:v>9.2997976320069782</c:v>
                </c:pt>
                <c:pt idx="7">
                  <c:v>10.246431157965</c:v>
                </c:pt>
                <c:pt idx="8">
                  <c:v>7.34</c:v>
                </c:pt>
                <c:pt idx="9">
                  <c:v>5.8899999999999988</c:v>
                </c:pt>
              </c:numCache>
            </c:numRef>
          </c:val>
          <c:smooth val="0"/>
        </c:ser>
        <c:ser>
          <c:idx val="16"/>
          <c:order val="16"/>
          <c:tx>
            <c:strRef>
              <c:f>Hárok3!$N$25</c:f>
              <c:strCache>
                <c:ptCount val="1"/>
                <c:pt idx="0">
                  <c:v>Michalovce</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Hárok3!$O$25:$X$25</c:f>
              <c:numCache>
                <c:formatCode>0.00_)</c:formatCode>
                <c:ptCount val="10"/>
                <c:pt idx="0">
                  <c:v>6.620000000000001</c:v>
                </c:pt>
                <c:pt idx="1">
                  <c:v>6.4700000000000006</c:v>
                </c:pt>
                <c:pt idx="2">
                  <c:v>5.2000000000000011</c:v>
                </c:pt>
                <c:pt idx="3">
                  <c:v>5.3599999999999994</c:v>
                </c:pt>
                <c:pt idx="4">
                  <c:v>5.8800000000000008</c:v>
                </c:pt>
                <c:pt idx="5">
                  <c:v>4.0884281616048472</c:v>
                </c:pt>
                <c:pt idx="6">
                  <c:v>4.5449362070739205</c:v>
                </c:pt>
                <c:pt idx="7">
                  <c:v>4.8131627285320011</c:v>
                </c:pt>
                <c:pt idx="8">
                  <c:v>4.4600000000000009</c:v>
                </c:pt>
                <c:pt idx="9">
                  <c:v>5.6199999999999992</c:v>
                </c:pt>
              </c:numCache>
            </c:numRef>
          </c:val>
          <c:smooth val="0"/>
        </c:ser>
        <c:ser>
          <c:idx val="17"/>
          <c:order val="17"/>
          <c:tx>
            <c:strRef>
              <c:f>Hárok3!$N$26</c:f>
              <c:strCache>
                <c:ptCount val="1"/>
                <c:pt idx="0">
                  <c:v>Snina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Hárok3!$O$26:$X$26</c:f>
              <c:numCache>
                <c:formatCode>0.00_)</c:formatCode>
                <c:ptCount val="10"/>
                <c:pt idx="0">
                  <c:v>3.01</c:v>
                </c:pt>
                <c:pt idx="1">
                  <c:v>8.2299999999999986</c:v>
                </c:pt>
                <c:pt idx="2">
                  <c:v>8.19</c:v>
                </c:pt>
                <c:pt idx="3">
                  <c:v>6.7600000000000016</c:v>
                </c:pt>
                <c:pt idx="4">
                  <c:v>6.01</c:v>
                </c:pt>
                <c:pt idx="5">
                  <c:v>7.0202446725068572</c:v>
                </c:pt>
                <c:pt idx="6">
                  <c:v>6.614867309715649</c:v>
                </c:pt>
                <c:pt idx="7">
                  <c:v>6.7076453006550008</c:v>
                </c:pt>
                <c:pt idx="8">
                  <c:v>5.8599999999999994</c:v>
                </c:pt>
                <c:pt idx="9">
                  <c:v>5.4499999999999993</c:v>
                </c:pt>
              </c:numCache>
            </c:numRef>
          </c:val>
          <c:smooth val="0"/>
        </c:ser>
        <c:ser>
          <c:idx val="18"/>
          <c:order val="18"/>
          <c:tx>
            <c:strRef>
              <c:f>Hárok3!$N$27</c:f>
              <c:strCache>
                <c:ptCount val="1"/>
                <c:pt idx="0">
                  <c:v>Levoča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Hárok3!$O$27:$X$27</c:f>
              <c:numCache>
                <c:formatCode>0.00_)</c:formatCode>
                <c:ptCount val="10"/>
                <c:pt idx="0">
                  <c:v>5.2799999999999994</c:v>
                </c:pt>
                <c:pt idx="1">
                  <c:v>4.83</c:v>
                </c:pt>
                <c:pt idx="2">
                  <c:v>5.15</c:v>
                </c:pt>
                <c:pt idx="3">
                  <c:v>5.8000000000000007</c:v>
                </c:pt>
                <c:pt idx="4">
                  <c:v>5.3400000000000016</c:v>
                </c:pt>
                <c:pt idx="5">
                  <c:v>7.3684911683711629</c:v>
                </c:pt>
                <c:pt idx="6">
                  <c:v>6.0543812295690493</c:v>
                </c:pt>
                <c:pt idx="7">
                  <c:v>4.8659295990989992</c:v>
                </c:pt>
                <c:pt idx="8">
                  <c:v>5.120000000000001</c:v>
                </c:pt>
                <c:pt idx="9">
                  <c:v>4.99</c:v>
                </c:pt>
              </c:numCache>
            </c:numRef>
          </c:val>
          <c:smooth val="0"/>
        </c:ser>
        <c:ser>
          <c:idx val="19"/>
          <c:order val="19"/>
          <c:tx>
            <c:strRef>
              <c:f>Hárok3!$N$28</c:f>
              <c:strCache>
                <c:ptCount val="1"/>
                <c:pt idx="0">
                  <c:v>Stropkov</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Hárok3!$O$28:$X$28</c:f>
              <c:numCache>
                <c:formatCode>0.00_)</c:formatCode>
                <c:ptCount val="10"/>
                <c:pt idx="0">
                  <c:v>4.67</c:v>
                </c:pt>
                <c:pt idx="1">
                  <c:v>4.99</c:v>
                </c:pt>
                <c:pt idx="2">
                  <c:v>5.2299999999999986</c:v>
                </c:pt>
                <c:pt idx="3">
                  <c:v>4.7600000000000016</c:v>
                </c:pt>
                <c:pt idx="4">
                  <c:v>4.76</c:v>
                </c:pt>
                <c:pt idx="5">
                  <c:v>5.3743885683204997</c:v>
                </c:pt>
                <c:pt idx="6">
                  <c:v>5.8248002663703247</c:v>
                </c:pt>
                <c:pt idx="7">
                  <c:v>5.4337144908850004</c:v>
                </c:pt>
                <c:pt idx="8">
                  <c:v>3.8499999999999996</c:v>
                </c:pt>
                <c:pt idx="9">
                  <c:v>4.92</c:v>
                </c:pt>
              </c:numCache>
            </c:numRef>
          </c:val>
          <c:smooth val="0"/>
        </c:ser>
        <c:ser>
          <c:idx val="20"/>
          <c:order val="20"/>
          <c:tx>
            <c:strRef>
              <c:f>Hárok3!$N$29</c:f>
              <c:strCache>
                <c:ptCount val="1"/>
                <c:pt idx="0">
                  <c:v>Banská Štiavnica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Hárok3!$O$29:$X$29</c:f>
              <c:numCache>
                <c:formatCode>0.00_)</c:formatCode>
                <c:ptCount val="10"/>
                <c:pt idx="0">
                  <c:v>5.7799999999999994</c:v>
                </c:pt>
                <c:pt idx="1">
                  <c:v>6.1399999999999988</c:v>
                </c:pt>
                <c:pt idx="2">
                  <c:v>4.8199999999999985</c:v>
                </c:pt>
                <c:pt idx="3">
                  <c:v>5.3500000000000014</c:v>
                </c:pt>
                <c:pt idx="4">
                  <c:v>6.3100000000000005</c:v>
                </c:pt>
                <c:pt idx="5">
                  <c:v>4.8893138894863117</c:v>
                </c:pt>
                <c:pt idx="6">
                  <c:v>6.0989842803632968</c:v>
                </c:pt>
                <c:pt idx="7">
                  <c:v>5.3537528724620014</c:v>
                </c:pt>
                <c:pt idx="8">
                  <c:v>4.68</c:v>
                </c:pt>
                <c:pt idx="9">
                  <c:v>4.8499999999999996</c:v>
                </c:pt>
              </c:numCache>
            </c:numRef>
          </c:val>
          <c:smooth val="0"/>
        </c:ser>
        <c:ser>
          <c:idx val="21"/>
          <c:order val="21"/>
          <c:tx>
            <c:strRef>
              <c:f>Hárok3!$N$30</c:f>
              <c:strCache>
                <c:ptCount val="1"/>
                <c:pt idx="0">
                  <c:v>Humenné</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Hárok3!$O$30:$X$30</c:f>
              <c:numCache>
                <c:formatCode>0.00_)</c:formatCode>
                <c:ptCount val="10"/>
                <c:pt idx="0">
                  <c:v>1.4700000000000006</c:v>
                </c:pt>
                <c:pt idx="1">
                  <c:v>2.879999999999999</c:v>
                </c:pt>
                <c:pt idx="2">
                  <c:v>3.3800000000000008</c:v>
                </c:pt>
                <c:pt idx="3">
                  <c:v>3.3200000000000003</c:v>
                </c:pt>
                <c:pt idx="4">
                  <c:v>3.5200000000000014</c:v>
                </c:pt>
                <c:pt idx="5">
                  <c:v>4.3815797297553427</c:v>
                </c:pt>
                <c:pt idx="6">
                  <c:v>4.2960807017162352</c:v>
                </c:pt>
                <c:pt idx="7">
                  <c:v>3.9053302520049993</c:v>
                </c:pt>
                <c:pt idx="8">
                  <c:v>4.370000000000001</c:v>
                </c:pt>
                <c:pt idx="9">
                  <c:v>4.3899999999999988</c:v>
                </c:pt>
              </c:numCache>
            </c:numRef>
          </c:val>
          <c:smooth val="0"/>
        </c:ser>
        <c:ser>
          <c:idx val="22"/>
          <c:order val="22"/>
          <c:tx>
            <c:strRef>
              <c:f>Hárok3!$N$31</c:f>
              <c:strCache>
                <c:ptCount val="1"/>
                <c:pt idx="0">
                  <c:v>Žarnovica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Hárok3!$O$31:$X$31</c:f>
              <c:numCache>
                <c:formatCode>0.00_)</c:formatCode>
                <c:ptCount val="10"/>
                <c:pt idx="0">
                  <c:v>7.1999999999999993</c:v>
                </c:pt>
                <c:pt idx="1">
                  <c:v>8.6399999999999988</c:v>
                </c:pt>
                <c:pt idx="2">
                  <c:v>8.4999999999999982</c:v>
                </c:pt>
                <c:pt idx="3">
                  <c:v>7.52</c:v>
                </c:pt>
                <c:pt idx="4">
                  <c:v>7.2000000000000011</c:v>
                </c:pt>
                <c:pt idx="5">
                  <c:v>5.7215474398764616</c:v>
                </c:pt>
                <c:pt idx="6">
                  <c:v>4.9740585972709894</c:v>
                </c:pt>
                <c:pt idx="7">
                  <c:v>4.2151776480980008</c:v>
                </c:pt>
                <c:pt idx="8">
                  <c:v>3.42</c:v>
                </c:pt>
                <c:pt idx="9">
                  <c:v>3.5399999999999991</c:v>
                </c:pt>
              </c:numCache>
            </c:numRef>
          </c:val>
          <c:smooth val="0"/>
        </c:ser>
        <c:ser>
          <c:idx val="23"/>
          <c:order val="23"/>
          <c:tx>
            <c:strRef>
              <c:f>Hárok3!$N$32</c:f>
              <c:strCache>
                <c:ptCount val="1"/>
                <c:pt idx="0">
                  <c:v>Spišská Nová Ves</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Hárok3!$O$32:$X$32</c:f>
              <c:numCache>
                <c:formatCode>0.00_)</c:formatCode>
                <c:ptCount val="10"/>
                <c:pt idx="0">
                  <c:v>3.2799999999999994</c:v>
                </c:pt>
                <c:pt idx="1">
                  <c:v>3.34</c:v>
                </c:pt>
                <c:pt idx="2">
                  <c:v>2.9499999999999993</c:v>
                </c:pt>
                <c:pt idx="3">
                  <c:v>4.3299999999999983</c:v>
                </c:pt>
                <c:pt idx="4">
                  <c:v>4.8199999999999985</c:v>
                </c:pt>
                <c:pt idx="5">
                  <c:v>3.3119157309120499</c:v>
                </c:pt>
                <c:pt idx="6">
                  <c:v>2.4481496521038562</c:v>
                </c:pt>
                <c:pt idx="7">
                  <c:v>3.1986537897409999</c:v>
                </c:pt>
                <c:pt idx="8">
                  <c:v>2.9700000000000006</c:v>
                </c:pt>
                <c:pt idx="9">
                  <c:v>3.0700000000000003</c:v>
                </c:pt>
              </c:numCache>
            </c:numRef>
          </c:val>
          <c:smooth val="0"/>
        </c:ser>
        <c:ser>
          <c:idx val="24"/>
          <c:order val="24"/>
          <c:tx>
            <c:strRef>
              <c:f>Hárok3!$N$33</c:f>
              <c:strCache>
                <c:ptCount val="1"/>
                <c:pt idx="0">
                  <c:v>Detva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Hárok3!$O$33:$X$33</c:f>
              <c:numCache>
                <c:formatCode>0.00_)</c:formatCode>
                <c:ptCount val="10"/>
                <c:pt idx="0">
                  <c:v>3.8100000000000005</c:v>
                </c:pt>
                <c:pt idx="1">
                  <c:v>6.16</c:v>
                </c:pt>
                <c:pt idx="2">
                  <c:v>6.8699999999999992</c:v>
                </c:pt>
                <c:pt idx="3">
                  <c:v>3.7699999999999996</c:v>
                </c:pt>
                <c:pt idx="4">
                  <c:v>3.6500000000000004</c:v>
                </c:pt>
                <c:pt idx="5">
                  <c:v>4.3122985184704792</c:v>
                </c:pt>
                <c:pt idx="6">
                  <c:v>1.7446528494843623</c:v>
                </c:pt>
                <c:pt idx="7">
                  <c:v>2.4576489125280006</c:v>
                </c:pt>
                <c:pt idx="8">
                  <c:v>2</c:v>
                </c:pt>
                <c:pt idx="9">
                  <c:v>2.4299999999999997</c:v>
                </c:pt>
              </c:numCache>
            </c:numRef>
          </c:val>
          <c:smooth val="0"/>
        </c:ser>
        <c:ser>
          <c:idx val="25"/>
          <c:order val="25"/>
          <c:tx>
            <c:strRef>
              <c:f>Hárok3!$N$34</c:f>
              <c:strCache>
                <c:ptCount val="1"/>
                <c:pt idx="0">
                  <c:v>Prešov</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Hárok3!$O$34:$X$34</c:f>
              <c:numCache>
                <c:formatCode>0.00_)</c:formatCode>
                <c:ptCount val="10"/>
                <c:pt idx="0">
                  <c:v>2.4700000000000006</c:v>
                </c:pt>
                <c:pt idx="1">
                  <c:v>2.4599999999999991</c:v>
                </c:pt>
                <c:pt idx="2">
                  <c:v>3.17</c:v>
                </c:pt>
                <c:pt idx="3">
                  <c:v>3.8900000000000006</c:v>
                </c:pt>
                <c:pt idx="4">
                  <c:v>3.6500000000000004</c:v>
                </c:pt>
                <c:pt idx="5">
                  <c:v>3.7342141564185294</c:v>
                </c:pt>
                <c:pt idx="6">
                  <c:v>3.0485059147255065</c:v>
                </c:pt>
                <c:pt idx="7">
                  <c:v>2.4739169108149994</c:v>
                </c:pt>
                <c:pt idx="8">
                  <c:v>2.0299999999999994</c:v>
                </c:pt>
                <c:pt idx="9">
                  <c:v>1.75</c:v>
                </c:pt>
              </c:numCache>
            </c:numRef>
          </c:val>
          <c:smooth val="0"/>
        </c:ser>
        <c:ser>
          <c:idx val="26"/>
          <c:order val="26"/>
          <c:tx>
            <c:strRef>
              <c:f>Hárok3!$N$35</c:f>
              <c:strCache>
                <c:ptCount val="1"/>
                <c:pt idx="0">
                  <c:v>Krupina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Hárok3!$O$35:$X$35</c:f>
              <c:numCache>
                <c:formatCode>0.00_)</c:formatCode>
                <c:ptCount val="10"/>
                <c:pt idx="0">
                  <c:v>6.51</c:v>
                </c:pt>
                <c:pt idx="1">
                  <c:v>5.99</c:v>
                </c:pt>
                <c:pt idx="2">
                  <c:v>9.7499999999999982</c:v>
                </c:pt>
                <c:pt idx="3">
                  <c:v>7.0599999999999987</c:v>
                </c:pt>
                <c:pt idx="4">
                  <c:v>6.83</c:v>
                </c:pt>
                <c:pt idx="5">
                  <c:v>5.0214056296711203</c:v>
                </c:pt>
                <c:pt idx="6">
                  <c:v>4.4315492060053607</c:v>
                </c:pt>
                <c:pt idx="7">
                  <c:v>5.2995305091319995</c:v>
                </c:pt>
                <c:pt idx="8">
                  <c:v>1.8800000000000008</c:v>
                </c:pt>
                <c:pt idx="9">
                  <c:v>1.1799999999999997</c:v>
                </c:pt>
              </c:numCache>
            </c:numRef>
          </c:val>
          <c:smooth val="0"/>
        </c:ser>
        <c:ser>
          <c:idx val="27"/>
          <c:order val="27"/>
          <c:tx>
            <c:strRef>
              <c:f>Hárok3!$N$36</c:f>
              <c:strCache>
                <c:ptCount val="1"/>
                <c:pt idx="0">
                  <c:v>Brezno</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Hárok3!$O$36:$X$36</c:f>
              <c:numCache>
                <c:formatCode>0.00_)</c:formatCode>
                <c:ptCount val="10"/>
                <c:pt idx="0">
                  <c:v>3.09</c:v>
                </c:pt>
                <c:pt idx="1">
                  <c:v>3.4299999999999997</c:v>
                </c:pt>
                <c:pt idx="2">
                  <c:v>5.8599999999999977</c:v>
                </c:pt>
                <c:pt idx="3">
                  <c:v>5.3599999999999994</c:v>
                </c:pt>
                <c:pt idx="4">
                  <c:v>4.6600000000000019</c:v>
                </c:pt>
                <c:pt idx="5">
                  <c:v>3.8483696143655219</c:v>
                </c:pt>
                <c:pt idx="6">
                  <c:v>2.9002406361936828</c:v>
                </c:pt>
                <c:pt idx="7">
                  <c:v>1.4166872266699997</c:v>
                </c:pt>
                <c:pt idx="8">
                  <c:v>1.6799999999999997</c:v>
                </c:pt>
                <c:pt idx="9">
                  <c:v>1.0599999999999987</c:v>
                </c:pt>
              </c:numCache>
            </c:numRef>
          </c:val>
          <c:smooth val="0"/>
        </c:ser>
        <c:ser>
          <c:idx val="28"/>
          <c:order val="28"/>
          <c:tx>
            <c:strRef>
              <c:f>Hárok3!$N$37</c:f>
              <c:strCache>
                <c:ptCount val="1"/>
                <c:pt idx="0">
                  <c:v>Stará Ľubovňa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Hárok3!$O$37:$X$37</c:f>
              <c:numCache>
                <c:formatCode>0.00_)</c:formatCode>
                <c:ptCount val="10"/>
                <c:pt idx="0">
                  <c:v>-0.33000000000000007</c:v>
                </c:pt>
                <c:pt idx="1">
                  <c:v>0.19999999999999929</c:v>
                </c:pt>
                <c:pt idx="2">
                  <c:v>0.91999999999999993</c:v>
                </c:pt>
                <c:pt idx="3">
                  <c:v>1.42</c:v>
                </c:pt>
                <c:pt idx="4">
                  <c:v>1.67</c:v>
                </c:pt>
                <c:pt idx="5">
                  <c:v>2.1991655888429786</c:v>
                </c:pt>
                <c:pt idx="6">
                  <c:v>1.2260933088025698</c:v>
                </c:pt>
                <c:pt idx="7">
                  <c:v>1.1310527964459993</c:v>
                </c:pt>
                <c:pt idx="8">
                  <c:v>0.66000000000000014</c:v>
                </c:pt>
                <c:pt idx="9">
                  <c:v>1.0099999999999998</c:v>
                </c:pt>
              </c:numCache>
            </c:numRef>
          </c:val>
          <c:smooth val="0"/>
        </c:ser>
        <c:ser>
          <c:idx val="29"/>
          <c:order val="29"/>
          <c:tx>
            <c:strRef>
              <c:f>Hárok3!$N$38</c:f>
              <c:strCache>
                <c:ptCount val="1"/>
                <c:pt idx="0">
                  <c:v>Komárno</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Hárok3!$O$38:$X$38</c:f>
              <c:numCache>
                <c:formatCode>0.00_)</c:formatCode>
                <c:ptCount val="10"/>
                <c:pt idx="0">
                  <c:v>-0.41000000000000014</c:v>
                </c:pt>
                <c:pt idx="1">
                  <c:v>0.72999999999999865</c:v>
                </c:pt>
                <c:pt idx="2">
                  <c:v>3.5899999999999981</c:v>
                </c:pt>
                <c:pt idx="3">
                  <c:v>4.0100000000000016</c:v>
                </c:pt>
                <c:pt idx="4">
                  <c:v>4.3400000000000016</c:v>
                </c:pt>
                <c:pt idx="5">
                  <c:v>4.7868246071841103</c:v>
                </c:pt>
                <c:pt idx="6">
                  <c:v>3.7992466367844742</c:v>
                </c:pt>
                <c:pt idx="7">
                  <c:v>3.950555174530999</c:v>
                </c:pt>
                <c:pt idx="8">
                  <c:v>2.6099999999999994</c:v>
                </c:pt>
                <c:pt idx="9">
                  <c:v>0.47999999999999865</c:v>
                </c:pt>
              </c:numCache>
            </c:numRef>
          </c:val>
          <c:smooth val="0"/>
        </c:ser>
        <c:ser>
          <c:idx val="30"/>
          <c:order val="30"/>
          <c:tx>
            <c:strRef>
              <c:f>Hárok3!$N$39</c:f>
              <c:strCache>
                <c:ptCount val="1"/>
                <c:pt idx="0">
                  <c:v>Bytča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Hárok3!$O$39:$X$39</c:f>
              <c:numCache>
                <c:formatCode>0.00_)</c:formatCode>
                <c:ptCount val="10"/>
                <c:pt idx="0">
                  <c:v>-0.49000000000000021</c:v>
                </c:pt>
                <c:pt idx="1">
                  <c:v>0.81999999999999851</c:v>
                </c:pt>
                <c:pt idx="2">
                  <c:v>3.0600000000000005</c:v>
                </c:pt>
                <c:pt idx="3">
                  <c:v>2.870000000000001</c:v>
                </c:pt>
                <c:pt idx="4">
                  <c:v>2.5900000000000016</c:v>
                </c:pt>
                <c:pt idx="5">
                  <c:v>2.1262518623684539</c:v>
                </c:pt>
                <c:pt idx="6">
                  <c:v>2.7318273493657195</c:v>
                </c:pt>
                <c:pt idx="7">
                  <c:v>1.7788461926969994</c:v>
                </c:pt>
                <c:pt idx="8">
                  <c:v>-9.9999999999997868E-3</c:v>
                </c:pt>
                <c:pt idx="9">
                  <c:v>0.37999999999999901</c:v>
                </c:pt>
              </c:numCache>
            </c:numRef>
          </c:val>
          <c:smooth val="0"/>
        </c:ser>
        <c:ser>
          <c:idx val="31"/>
          <c:order val="31"/>
          <c:tx>
            <c:strRef>
              <c:f>Hárok3!$N$40</c:f>
              <c:strCache>
                <c:ptCount val="1"/>
                <c:pt idx="0">
                  <c:v>Ružomberok</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Hárok3!$O$40:$X$40</c:f>
              <c:numCache>
                <c:formatCode>0.00_)</c:formatCode>
                <c:ptCount val="10"/>
                <c:pt idx="0">
                  <c:v>-1.21</c:v>
                </c:pt>
                <c:pt idx="1">
                  <c:v>-1.3900000000000006</c:v>
                </c:pt>
                <c:pt idx="2">
                  <c:v>-0.97000000000000064</c:v>
                </c:pt>
                <c:pt idx="3">
                  <c:v>-1.120000000000001</c:v>
                </c:pt>
                <c:pt idx="4">
                  <c:v>-0.97000000000000064</c:v>
                </c:pt>
                <c:pt idx="5">
                  <c:v>-0.51075250466669253</c:v>
                </c:pt>
                <c:pt idx="6">
                  <c:v>-0.14073048341728622</c:v>
                </c:pt>
                <c:pt idx="7">
                  <c:v>-0.54049441531800113</c:v>
                </c:pt>
                <c:pt idx="8">
                  <c:v>-1.1199999999999992</c:v>
                </c:pt>
                <c:pt idx="9">
                  <c:v>8.0000000000000071E-2</c:v>
                </c:pt>
              </c:numCache>
            </c:numRef>
          </c:val>
          <c:smooth val="0"/>
        </c:ser>
        <c:ser>
          <c:idx val="32"/>
          <c:order val="32"/>
          <c:tx>
            <c:strRef>
              <c:f>Hárok3!$N$41</c:f>
              <c:strCache>
                <c:ptCount val="1"/>
                <c:pt idx="0">
                  <c:v>Žiar nad Hronom</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Hárok3!$O$41:$X$41</c:f>
              <c:numCache>
                <c:formatCode>0.00_)</c:formatCode>
                <c:ptCount val="10"/>
                <c:pt idx="0">
                  <c:v>2.8599999999999994</c:v>
                </c:pt>
                <c:pt idx="1">
                  <c:v>2.3999999999999986</c:v>
                </c:pt>
                <c:pt idx="2">
                  <c:v>2.16</c:v>
                </c:pt>
                <c:pt idx="3">
                  <c:v>1.9900000000000002</c:v>
                </c:pt>
                <c:pt idx="4">
                  <c:v>1.1099999999999994</c:v>
                </c:pt>
                <c:pt idx="5">
                  <c:v>1.0179412073771008</c:v>
                </c:pt>
                <c:pt idx="6">
                  <c:v>1.0491220248419086</c:v>
                </c:pt>
                <c:pt idx="7">
                  <c:v>0.92000214225899946</c:v>
                </c:pt>
                <c:pt idx="8">
                  <c:v>7.0000000000000284E-2</c:v>
                </c:pt>
                <c:pt idx="9">
                  <c:v>-8.9999999999999858E-2</c:v>
                </c:pt>
              </c:numCache>
            </c:numRef>
          </c:val>
          <c:smooth val="0"/>
        </c:ser>
        <c:ser>
          <c:idx val="33"/>
          <c:order val="33"/>
          <c:tx>
            <c:strRef>
              <c:f>Hárok3!$N$42</c:f>
              <c:strCache>
                <c:ptCount val="1"/>
                <c:pt idx="0">
                  <c:v>Levice</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Hárok3!$O$42:$X$42</c:f>
              <c:numCache>
                <c:formatCode>0.00_)</c:formatCode>
                <c:ptCount val="10"/>
                <c:pt idx="0">
                  <c:v>3.620000000000001</c:v>
                </c:pt>
                <c:pt idx="1">
                  <c:v>3.1199999999999992</c:v>
                </c:pt>
                <c:pt idx="2">
                  <c:v>2.0999999999999996</c:v>
                </c:pt>
                <c:pt idx="3">
                  <c:v>2.6799999999999997</c:v>
                </c:pt>
                <c:pt idx="4">
                  <c:v>1.7300000000000004</c:v>
                </c:pt>
                <c:pt idx="5">
                  <c:v>1.5132490473605369</c:v>
                </c:pt>
                <c:pt idx="6">
                  <c:v>0.61408284070863317</c:v>
                </c:pt>
                <c:pt idx="7">
                  <c:v>0.60524629105599992</c:v>
                </c:pt>
                <c:pt idx="8">
                  <c:v>0.33000000000000007</c:v>
                </c:pt>
                <c:pt idx="9">
                  <c:v>-0.17999999999999972</c:v>
                </c:pt>
              </c:numCache>
            </c:numRef>
          </c:val>
          <c:smooth val="0"/>
        </c:ser>
        <c:ser>
          <c:idx val="34"/>
          <c:order val="34"/>
          <c:tx>
            <c:strRef>
              <c:f>Hárok3!$N$43</c:f>
              <c:strCache>
                <c:ptCount val="1"/>
                <c:pt idx="0">
                  <c:v>Dolný Kubín</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Hárok3!$O$43:$X$43</c:f>
              <c:numCache>
                <c:formatCode>0.00_)</c:formatCode>
                <c:ptCount val="10"/>
                <c:pt idx="0">
                  <c:v>-0.71999999999999975</c:v>
                </c:pt>
                <c:pt idx="1">
                  <c:v>0.45999999999999908</c:v>
                </c:pt>
                <c:pt idx="2">
                  <c:v>1.8099999999999987</c:v>
                </c:pt>
                <c:pt idx="3">
                  <c:v>1.5399999999999991</c:v>
                </c:pt>
                <c:pt idx="4">
                  <c:v>0.98000000000000043</c:v>
                </c:pt>
                <c:pt idx="5">
                  <c:v>0.43169053659247147</c:v>
                </c:pt>
                <c:pt idx="6">
                  <c:v>0.8975535239831256</c:v>
                </c:pt>
                <c:pt idx="7">
                  <c:v>0.3636199438959995</c:v>
                </c:pt>
                <c:pt idx="8">
                  <c:v>-0.35999999999999943</c:v>
                </c:pt>
                <c:pt idx="9">
                  <c:v>-0.33000000000000007</c:v>
                </c:pt>
              </c:numCache>
            </c:numRef>
          </c:val>
          <c:smooth val="0"/>
        </c:ser>
        <c:ser>
          <c:idx val="35"/>
          <c:order val="35"/>
          <c:tx>
            <c:strRef>
              <c:f>Hárok3!$N$44</c:f>
              <c:strCache>
                <c:ptCount val="1"/>
                <c:pt idx="0">
                  <c:v>Liptovský Mikuláš</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Hárok3!$O$44:$X$44</c:f>
              <c:numCache>
                <c:formatCode>0.00_)</c:formatCode>
                <c:ptCount val="10"/>
                <c:pt idx="0">
                  <c:v>-2.3899999999999997</c:v>
                </c:pt>
                <c:pt idx="1">
                  <c:v>-2.2700000000000005</c:v>
                </c:pt>
                <c:pt idx="2">
                  <c:v>-1.370000000000001</c:v>
                </c:pt>
                <c:pt idx="3">
                  <c:v>-1.0999999999999996</c:v>
                </c:pt>
                <c:pt idx="4">
                  <c:v>-0.76999999999999957</c:v>
                </c:pt>
                <c:pt idx="5">
                  <c:v>0.33519411584822478</c:v>
                </c:pt>
                <c:pt idx="6">
                  <c:v>-1.1719005224636092E-2</c:v>
                </c:pt>
                <c:pt idx="7">
                  <c:v>-0.65893374222200052</c:v>
                </c:pt>
                <c:pt idx="8">
                  <c:v>-1.8499999999999996</c:v>
                </c:pt>
                <c:pt idx="9">
                  <c:v>-0.35000000000000142</c:v>
                </c:pt>
              </c:numCache>
            </c:numRef>
          </c:val>
          <c:smooth val="0"/>
        </c:ser>
        <c:ser>
          <c:idx val="36"/>
          <c:order val="36"/>
          <c:tx>
            <c:strRef>
              <c:f>Hárok3!$N$45</c:f>
              <c:strCache>
                <c:ptCount val="1"/>
                <c:pt idx="0">
                  <c:v>Poprad</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Hárok3!$O$45:$X$45</c:f>
              <c:numCache>
                <c:formatCode>0.00_)</c:formatCode>
                <c:ptCount val="10"/>
                <c:pt idx="0">
                  <c:v>-1.1299999999999999</c:v>
                </c:pt>
                <c:pt idx="1">
                  <c:v>-1.1300000000000008</c:v>
                </c:pt>
                <c:pt idx="2">
                  <c:v>-1.7200000000000006</c:v>
                </c:pt>
                <c:pt idx="3">
                  <c:v>-2.0199999999999996</c:v>
                </c:pt>
                <c:pt idx="4">
                  <c:v>-1.1199999999999992</c:v>
                </c:pt>
                <c:pt idx="5">
                  <c:v>-0.93920071867304245</c:v>
                </c:pt>
                <c:pt idx="6">
                  <c:v>-1.3494921521434939</c:v>
                </c:pt>
                <c:pt idx="7">
                  <c:v>-1.1657104230050006</c:v>
                </c:pt>
                <c:pt idx="8">
                  <c:v>-0.64000000000000057</c:v>
                </c:pt>
                <c:pt idx="9">
                  <c:v>-0.5600000000000005</c:v>
                </c:pt>
              </c:numCache>
            </c:numRef>
          </c:val>
          <c:smooth val="0"/>
        </c:ser>
        <c:ser>
          <c:idx val="37"/>
          <c:order val="37"/>
          <c:tx>
            <c:strRef>
              <c:f>Hárok3!$N$46</c:f>
              <c:strCache>
                <c:ptCount val="1"/>
                <c:pt idx="0">
                  <c:v>Zvolen</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Hárok3!$O$46:$X$46</c:f>
              <c:numCache>
                <c:formatCode>0.00_)</c:formatCode>
                <c:ptCount val="10"/>
                <c:pt idx="0">
                  <c:v>-1.0899999999999999</c:v>
                </c:pt>
                <c:pt idx="1">
                  <c:v>-2.5200000000000005</c:v>
                </c:pt>
                <c:pt idx="2">
                  <c:v>-3.01</c:v>
                </c:pt>
                <c:pt idx="3">
                  <c:v>-3.4600000000000009</c:v>
                </c:pt>
                <c:pt idx="4">
                  <c:v>-2.84</c:v>
                </c:pt>
                <c:pt idx="5">
                  <c:v>-2.4040973314416636</c:v>
                </c:pt>
                <c:pt idx="6">
                  <c:v>-2.6741417753721208</c:v>
                </c:pt>
                <c:pt idx="7">
                  <c:v>-1.8914575339000006</c:v>
                </c:pt>
                <c:pt idx="8">
                  <c:v>-1.2200000000000006</c:v>
                </c:pt>
                <c:pt idx="9">
                  <c:v>-0.87000000000000099</c:v>
                </c:pt>
              </c:numCache>
            </c:numRef>
          </c:val>
          <c:smooth val="0"/>
        </c:ser>
        <c:ser>
          <c:idx val="38"/>
          <c:order val="38"/>
          <c:tx>
            <c:strRef>
              <c:f>Hárok3!$N$47</c:f>
              <c:strCache>
                <c:ptCount val="1"/>
                <c:pt idx="0">
                  <c:v>Kysucké Nové Mesto</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Hárok3!$O$47:$X$47</c:f>
              <c:numCache>
                <c:formatCode>0.00_)</c:formatCode>
                <c:ptCount val="10"/>
                <c:pt idx="0">
                  <c:v>-0.5</c:v>
                </c:pt>
                <c:pt idx="1">
                  <c:v>8.0000000000000071E-2</c:v>
                </c:pt>
                <c:pt idx="2">
                  <c:v>0.85999999999999943</c:v>
                </c:pt>
                <c:pt idx="3">
                  <c:v>-0.25999999999999979</c:v>
                </c:pt>
                <c:pt idx="4">
                  <c:v>-6.0000000000000497E-2</c:v>
                </c:pt>
                <c:pt idx="5">
                  <c:v>-0.31408881337613259</c:v>
                </c:pt>
                <c:pt idx="6">
                  <c:v>0.56055025153119153</c:v>
                </c:pt>
                <c:pt idx="7">
                  <c:v>-0.42341358184900102</c:v>
                </c:pt>
                <c:pt idx="8">
                  <c:v>-1.0899999999999999</c:v>
                </c:pt>
                <c:pt idx="9">
                  <c:v>-0.88000000000000078</c:v>
                </c:pt>
              </c:numCache>
            </c:numRef>
          </c:val>
          <c:smooth val="0"/>
        </c:ser>
        <c:ser>
          <c:idx val="39"/>
          <c:order val="39"/>
          <c:tx>
            <c:strRef>
              <c:f>Hárok3!$N$48</c:f>
              <c:strCache>
                <c:ptCount val="1"/>
                <c:pt idx="0">
                  <c:v>Košice II</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Hárok3!$O$48:$X$48</c:f>
              <c:numCache>
                <c:formatCode>0.00_)</c:formatCode>
                <c:ptCount val="10"/>
                <c:pt idx="0">
                  <c:v>-0.59999999999999964</c:v>
                </c:pt>
                <c:pt idx="1">
                  <c:v>-1.67</c:v>
                </c:pt>
                <c:pt idx="2">
                  <c:v>-3.1500000000000004</c:v>
                </c:pt>
                <c:pt idx="3">
                  <c:v>-3.33</c:v>
                </c:pt>
                <c:pt idx="4">
                  <c:v>-2.8200000000000003</c:v>
                </c:pt>
                <c:pt idx="5">
                  <c:v>-3.3817353241696662</c:v>
                </c:pt>
                <c:pt idx="6">
                  <c:v>-3.5861880264109303</c:v>
                </c:pt>
                <c:pt idx="7">
                  <c:v>-3.3036213779679997</c:v>
                </c:pt>
                <c:pt idx="8">
                  <c:v>-1.9599999999999991</c:v>
                </c:pt>
                <c:pt idx="9">
                  <c:v>-0.9300000000000006</c:v>
                </c:pt>
              </c:numCache>
            </c:numRef>
          </c:val>
          <c:smooth val="0"/>
        </c:ser>
        <c:ser>
          <c:idx val="40"/>
          <c:order val="40"/>
          <c:tx>
            <c:strRef>
              <c:f>Hárok3!$N$49</c:f>
              <c:strCache>
                <c:ptCount val="1"/>
                <c:pt idx="0">
                  <c:v>Prievidza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Hárok3!$O$49:$X$49</c:f>
              <c:numCache>
                <c:formatCode>0.00_)</c:formatCode>
                <c:ptCount val="10"/>
                <c:pt idx="0">
                  <c:v>-1.5499999999999998</c:v>
                </c:pt>
                <c:pt idx="1">
                  <c:v>-2.2100000000000009</c:v>
                </c:pt>
                <c:pt idx="2">
                  <c:v>-1.1900000000000013</c:v>
                </c:pt>
                <c:pt idx="3">
                  <c:v>-0.80000000000000071</c:v>
                </c:pt>
                <c:pt idx="4">
                  <c:v>-0.59999999999999964</c:v>
                </c:pt>
                <c:pt idx="5">
                  <c:v>-0.58291293225563123</c:v>
                </c:pt>
                <c:pt idx="6">
                  <c:v>0.18760803427353778</c:v>
                </c:pt>
                <c:pt idx="7">
                  <c:v>-9.6610539082000457E-2</c:v>
                </c:pt>
                <c:pt idx="8">
                  <c:v>0</c:v>
                </c:pt>
                <c:pt idx="9">
                  <c:v>-0.96000000000000085</c:v>
                </c:pt>
              </c:numCache>
            </c:numRef>
          </c:val>
          <c:smooth val="0"/>
        </c:ser>
        <c:ser>
          <c:idx val="41"/>
          <c:order val="41"/>
          <c:tx>
            <c:strRef>
              <c:f>Hárok3!$N$50</c:f>
              <c:strCache>
                <c:ptCount val="1"/>
                <c:pt idx="0">
                  <c:v>Košice I</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Hárok3!$O$50:$X$50</c:f>
              <c:numCache>
                <c:formatCode>0.00_)</c:formatCode>
                <c:ptCount val="10"/>
                <c:pt idx="0">
                  <c:v>-2.12</c:v>
                </c:pt>
                <c:pt idx="1">
                  <c:v>-3.1700000000000008</c:v>
                </c:pt>
                <c:pt idx="2">
                  <c:v>-4.9600000000000009</c:v>
                </c:pt>
                <c:pt idx="3">
                  <c:v>-4.4000000000000004</c:v>
                </c:pt>
                <c:pt idx="4">
                  <c:v>-3.58</c:v>
                </c:pt>
                <c:pt idx="5">
                  <c:v>-2.6752815457057846</c:v>
                </c:pt>
                <c:pt idx="6">
                  <c:v>-2.8193380088315365</c:v>
                </c:pt>
                <c:pt idx="7">
                  <c:v>-2.9486281991350012</c:v>
                </c:pt>
                <c:pt idx="8">
                  <c:v>-2.16</c:v>
                </c:pt>
                <c:pt idx="9">
                  <c:v>-1.0400000000000009</c:v>
                </c:pt>
              </c:numCache>
            </c:numRef>
          </c:val>
          <c:smooth val="0"/>
        </c:ser>
        <c:ser>
          <c:idx val="42"/>
          <c:order val="42"/>
          <c:tx>
            <c:strRef>
              <c:f>Hárok3!$N$51</c:f>
              <c:strCache>
                <c:ptCount val="1"/>
                <c:pt idx="0">
                  <c:v>Čadca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Hárok3!$O$51:$X$51</c:f>
              <c:numCache>
                <c:formatCode>0.00_)</c:formatCode>
                <c:ptCount val="10"/>
                <c:pt idx="0">
                  <c:v>-2.7299999999999995</c:v>
                </c:pt>
                <c:pt idx="1">
                  <c:v>-2.2100000000000009</c:v>
                </c:pt>
                <c:pt idx="2">
                  <c:v>-1.1400000000000006</c:v>
                </c:pt>
                <c:pt idx="3">
                  <c:v>-0.62000000000000099</c:v>
                </c:pt>
                <c:pt idx="4">
                  <c:v>-0.82000000000000028</c:v>
                </c:pt>
                <c:pt idx="5">
                  <c:v>-0.70203988658732008</c:v>
                </c:pt>
                <c:pt idx="6">
                  <c:v>0.50766648682862048</c:v>
                </c:pt>
                <c:pt idx="7">
                  <c:v>-0.10528829319300037</c:v>
                </c:pt>
                <c:pt idx="8">
                  <c:v>-0.80000000000000071</c:v>
                </c:pt>
                <c:pt idx="9">
                  <c:v>-1.4600000000000009</c:v>
                </c:pt>
              </c:numCache>
            </c:numRef>
          </c:val>
          <c:smooth val="0"/>
        </c:ser>
        <c:ser>
          <c:idx val="43"/>
          <c:order val="43"/>
          <c:tx>
            <c:strRef>
              <c:f>Hárok3!$N$52</c:f>
              <c:strCache>
                <c:ptCount val="1"/>
                <c:pt idx="0">
                  <c:v>Tvrdošín</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Hárok3!$O$52:$X$52</c:f>
              <c:numCache>
                <c:formatCode>0.00_)</c:formatCode>
                <c:ptCount val="10"/>
                <c:pt idx="0">
                  <c:v>-1.0999999999999996</c:v>
                </c:pt>
                <c:pt idx="1">
                  <c:v>0.31999999999999851</c:v>
                </c:pt>
                <c:pt idx="2">
                  <c:v>1.1799999999999997</c:v>
                </c:pt>
                <c:pt idx="3">
                  <c:v>0.3100000000000005</c:v>
                </c:pt>
                <c:pt idx="4">
                  <c:v>4.0000000000000924E-2</c:v>
                </c:pt>
                <c:pt idx="5">
                  <c:v>-0.90099112969692108</c:v>
                </c:pt>
                <c:pt idx="6">
                  <c:v>-0.10459948709705635</c:v>
                </c:pt>
                <c:pt idx="7">
                  <c:v>-0.57459222497100093</c:v>
                </c:pt>
                <c:pt idx="8">
                  <c:v>-1.9900000000000002</c:v>
                </c:pt>
                <c:pt idx="9">
                  <c:v>-1.4900000000000002</c:v>
                </c:pt>
              </c:numCache>
            </c:numRef>
          </c:val>
          <c:smooth val="0"/>
        </c:ser>
        <c:ser>
          <c:idx val="44"/>
          <c:order val="44"/>
          <c:tx>
            <c:strRef>
              <c:f>Hárok3!$N$53</c:f>
              <c:strCache>
                <c:ptCount val="1"/>
                <c:pt idx="0">
                  <c:v>Turčianske Teplice</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Hárok3!$O$53:$X$53</c:f>
              <c:numCache>
                <c:formatCode>0.00_)</c:formatCode>
                <c:ptCount val="10"/>
                <c:pt idx="0">
                  <c:v>0.41999999999999993</c:v>
                </c:pt>
                <c:pt idx="1">
                  <c:v>-1.1000000000000014</c:v>
                </c:pt>
                <c:pt idx="2">
                  <c:v>-1.0500000000000007</c:v>
                </c:pt>
                <c:pt idx="3">
                  <c:v>-1.0700000000000003</c:v>
                </c:pt>
                <c:pt idx="4">
                  <c:v>-1.0899999999999999</c:v>
                </c:pt>
                <c:pt idx="5">
                  <c:v>-0.21020426480427545</c:v>
                </c:pt>
                <c:pt idx="6">
                  <c:v>1.3051735893599297</c:v>
                </c:pt>
                <c:pt idx="7">
                  <c:v>0.63785136756999883</c:v>
                </c:pt>
                <c:pt idx="8">
                  <c:v>-1.5299999999999994</c:v>
                </c:pt>
                <c:pt idx="9">
                  <c:v>-1.6500000000000004</c:v>
                </c:pt>
              </c:numCache>
            </c:numRef>
          </c:val>
          <c:smooth val="0"/>
        </c:ser>
        <c:ser>
          <c:idx val="45"/>
          <c:order val="45"/>
          <c:tx>
            <c:strRef>
              <c:f>Hárok3!$N$54</c:f>
              <c:strCache>
                <c:ptCount val="1"/>
                <c:pt idx="0">
                  <c:v>Senica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Hárok3!$O$54:$X$54</c:f>
              <c:numCache>
                <c:formatCode>0.00_)</c:formatCode>
                <c:ptCount val="10"/>
                <c:pt idx="0">
                  <c:v>-2.13</c:v>
                </c:pt>
                <c:pt idx="1">
                  <c:v>-1.4400000000000013</c:v>
                </c:pt>
                <c:pt idx="2">
                  <c:v>-0.22000000000000064</c:v>
                </c:pt>
                <c:pt idx="3">
                  <c:v>-1.9900000000000002</c:v>
                </c:pt>
                <c:pt idx="4">
                  <c:v>-2.59</c:v>
                </c:pt>
                <c:pt idx="5">
                  <c:v>-1.818793174255859</c:v>
                </c:pt>
                <c:pt idx="6">
                  <c:v>-0.90801348900115464</c:v>
                </c:pt>
                <c:pt idx="7">
                  <c:v>-1.0259535899909995</c:v>
                </c:pt>
                <c:pt idx="8">
                  <c:v>-1.2699999999999996</c:v>
                </c:pt>
                <c:pt idx="9">
                  <c:v>-1.6700000000000008</c:v>
                </c:pt>
              </c:numCache>
            </c:numRef>
          </c:val>
          <c:smooth val="0"/>
        </c:ser>
        <c:ser>
          <c:idx val="46"/>
          <c:order val="46"/>
          <c:tx>
            <c:strRef>
              <c:f>Hárok3!$N$55</c:f>
              <c:strCache>
                <c:ptCount val="1"/>
                <c:pt idx="0">
                  <c:v>Košice IV</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Hárok3!$O$55:$X$55</c:f>
              <c:numCache>
                <c:formatCode>0.00_)</c:formatCode>
                <c:ptCount val="10"/>
                <c:pt idx="0">
                  <c:v>-2.5700000000000003</c:v>
                </c:pt>
                <c:pt idx="1">
                  <c:v>-3.4800000000000004</c:v>
                </c:pt>
                <c:pt idx="2">
                  <c:v>-5.1000000000000005</c:v>
                </c:pt>
                <c:pt idx="3">
                  <c:v>-4.76</c:v>
                </c:pt>
                <c:pt idx="4">
                  <c:v>-4.2099999999999991</c:v>
                </c:pt>
                <c:pt idx="5">
                  <c:v>-3.4481322921093565</c:v>
                </c:pt>
                <c:pt idx="6">
                  <c:v>-3.8654875285660388</c:v>
                </c:pt>
                <c:pt idx="7">
                  <c:v>-3.0865893048650008</c:v>
                </c:pt>
                <c:pt idx="8">
                  <c:v>-3.01</c:v>
                </c:pt>
                <c:pt idx="9">
                  <c:v>-1.830000000000001</c:v>
                </c:pt>
              </c:numCache>
            </c:numRef>
          </c:val>
          <c:smooth val="0"/>
        </c:ser>
        <c:ser>
          <c:idx val="47"/>
          <c:order val="47"/>
          <c:tx>
            <c:strRef>
              <c:f>Hárok3!$N$56</c:f>
              <c:strCache>
                <c:ptCount val="1"/>
                <c:pt idx="0">
                  <c:v>Námestovo</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Hárok3!$O$56:$X$56</c:f>
              <c:numCache>
                <c:formatCode>0.00_)</c:formatCode>
                <c:ptCount val="10"/>
                <c:pt idx="0">
                  <c:v>-1.2000000000000002</c:v>
                </c:pt>
                <c:pt idx="1">
                  <c:v>-0.68000000000000149</c:v>
                </c:pt>
                <c:pt idx="2">
                  <c:v>1.4499999999999993</c:v>
                </c:pt>
                <c:pt idx="3">
                  <c:v>1.8599999999999994</c:v>
                </c:pt>
                <c:pt idx="4">
                  <c:v>2.0999999999999996</c:v>
                </c:pt>
                <c:pt idx="5">
                  <c:v>2.0710740671351378</c:v>
                </c:pt>
                <c:pt idx="6">
                  <c:v>1.7936259276367217</c:v>
                </c:pt>
                <c:pt idx="7">
                  <c:v>0.58498149400599964</c:v>
                </c:pt>
                <c:pt idx="8">
                  <c:v>-1.4499999999999993</c:v>
                </c:pt>
                <c:pt idx="9">
                  <c:v>-1.9600000000000009</c:v>
                </c:pt>
              </c:numCache>
            </c:numRef>
          </c:val>
          <c:smooth val="0"/>
        </c:ser>
        <c:ser>
          <c:idx val="48"/>
          <c:order val="48"/>
          <c:tx>
            <c:strRef>
              <c:f>Hárok3!$N$57</c:f>
              <c:strCache>
                <c:ptCount val="1"/>
                <c:pt idx="0">
                  <c:v>Nové Zámky</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Hárok3!$O$57:$X$57</c:f>
              <c:numCache>
                <c:formatCode>0.00_)</c:formatCode>
                <c:ptCount val="10"/>
                <c:pt idx="0">
                  <c:v>-0.99000000000000021</c:v>
                </c:pt>
                <c:pt idx="1">
                  <c:v>-0.24000000000000021</c:v>
                </c:pt>
                <c:pt idx="2">
                  <c:v>0.71999999999999886</c:v>
                </c:pt>
                <c:pt idx="3">
                  <c:v>0.3100000000000005</c:v>
                </c:pt>
                <c:pt idx="4">
                  <c:v>0.84999999999999964</c:v>
                </c:pt>
                <c:pt idx="5">
                  <c:v>0.87275656059713214</c:v>
                </c:pt>
                <c:pt idx="6">
                  <c:v>-1.49833488858226</c:v>
                </c:pt>
                <c:pt idx="7">
                  <c:v>-1.5860301666030008</c:v>
                </c:pt>
                <c:pt idx="8">
                  <c:v>-0.45999999999999908</c:v>
                </c:pt>
                <c:pt idx="9">
                  <c:v>-1.9700000000000006</c:v>
                </c:pt>
              </c:numCache>
            </c:numRef>
          </c:val>
          <c:smooth val="0"/>
        </c:ser>
        <c:ser>
          <c:idx val="49"/>
          <c:order val="49"/>
          <c:tx>
            <c:strRef>
              <c:f>Hárok3!$N$58</c:f>
              <c:strCache>
                <c:ptCount val="1"/>
                <c:pt idx="0">
                  <c:v>Topoľčany</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Hárok3!$O$58:$X$58</c:f>
              <c:numCache>
                <c:formatCode>0.00_)</c:formatCode>
                <c:ptCount val="10"/>
                <c:pt idx="0">
                  <c:v>-1.58</c:v>
                </c:pt>
                <c:pt idx="1">
                  <c:v>-1.4100000000000001</c:v>
                </c:pt>
                <c:pt idx="2">
                  <c:v>-0.93000000000000149</c:v>
                </c:pt>
                <c:pt idx="3">
                  <c:v>-1.870000000000001</c:v>
                </c:pt>
                <c:pt idx="4">
                  <c:v>-2.1899999999999995</c:v>
                </c:pt>
                <c:pt idx="5">
                  <c:v>-1.5581452187904414</c:v>
                </c:pt>
                <c:pt idx="6">
                  <c:v>-1.1970954684315593</c:v>
                </c:pt>
                <c:pt idx="7">
                  <c:v>-1.0794250023879997</c:v>
                </c:pt>
                <c:pt idx="8">
                  <c:v>-1.5</c:v>
                </c:pt>
                <c:pt idx="9">
                  <c:v>-2.1700000000000008</c:v>
                </c:pt>
              </c:numCache>
            </c:numRef>
          </c:val>
          <c:smooth val="0"/>
        </c:ser>
        <c:ser>
          <c:idx val="50"/>
          <c:order val="50"/>
          <c:tx>
            <c:strRef>
              <c:f>Hárok3!$N$59</c:f>
              <c:strCache>
                <c:ptCount val="1"/>
                <c:pt idx="0">
                  <c:v>Považská Bystrica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Hárok3!$O$59:$X$59</c:f>
              <c:numCache>
                <c:formatCode>0.00_)</c:formatCode>
                <c:ptCount val="10"/>
                <c:pt idx="0">
                  <c:v>-2.4299999999999997</c:v>
                </c:pt>
                <c:pt idx="1">
                  <c:v>-1.1900000000000013</c:v>
                </c:pt>
                <c:pt idx="2">
                  <c:v>0.51999999999999957</c:v>
                </c:pt>
                <c:pt idx="3">
                  <c:v>0</c:v>
                </c:pt>
                <c:pt idx="4">
                  <c:v>-1</c:v>
                </c:pt>
                <c:pt idx="5">
                  <c:v>-1.1579972594960903</c:v>
                </c:pt>
                <c:pt idx="6">
                  <c:v>-1.8538092886822621</c:v>
                </c:pt>
                <c:pt idx="7">
                  <c:v>-1.5193354796840008</c:v>
                </c:pt>
                <c:pt idx="8">
                  <c:v>-2.7699999999999996</c:v>
                </c:pt>
                <c:pt idx="9">
                  <c:v>-2.3000000000000007</c:v>
                </c:pt>
              </c:numCache>
            </c:numRef>
          </c:val>
          <c:smooth val="0"/>
        </c:ser>
        <c:ser>
          <c:idx val="51"/>
          <c:order val="51"/>
          <c:tx>
            <c:strRef>
              <c:f>Hárok3!$N$60</c:f>
              <c:strCache>
                <c:ptCount val="1"/>
                <c:pt idx="0">
                  <c:v>Banská Bystrica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Hárok3!$O$60:$X$60</c:f>
              <c:numCache>
                <c:formatCode>0.00_)</c:formatCode>
                <c:ptCount val="10"/>
                <c:pt idx="0">
                  <c:v>-3.3200000000000003</c:v>
                </c:pt>
                <c:pt idx="1">
                  <c:v>-4.4700000000000006</c:v>
                </c:pt>
                <c:pt idx="2">
                  <c:v>-4.08</c:v>
                </c:pt>
                <c:pt idx="3">
                  <c:v>-3.7799999999999994</c:v>
                </c:pt>
                <c:pt idx="4">
                  <c:v>-4.07</c:v>
                </c:pt>
                <c:pt idx="5">
                  <c:v>-4.855000783873729</c:v>
                </c:pt>
                <c:pt idx="6">
                  <c:v>-3.8047634027382706</c:v>
                </c:pt>
                <c:pt idx="7">
                  <c:v>-3.6628575787099997</c:v>
                </c:pt>
                <c:pt idx="8">
                  <c:v>-2.1399999999999997</c:v>
                </c:pt>
                <c:pt idx="9">
                  <c:v>-2.4600000000000009</c:v>
                </c:pt>
              </c:numCache>
            </c:numRef>
          </c:val>
          <c:smooth val="0"/>
        </c:ser>
        <c:ser>
          <c:idx val="52"/>
          <c:order val="52"/>
          <c:tx>
            <c:strRef>
              <c:f>Hárok3!$N$61</c:f>
              <c:strCache>
                <c:ptCount val="1"/>
                <c:pt idx="0">
                  <c:v>Partizánske</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Hárok3!$O$61:$X$61</c:f>
              <c:numCache>
                <c:formatCode>0.00_)</c:formatCode>
                <c:ptCount val="10"/>
                <c:pt idx="0">
                  <c:v>-1.5</c:v>
                </c:pt>
                <c:pt idx="1">
                  <c:v>-1</c:v>
                </c:pt>
                <c:pt idx="2">
                  <c:v>-0.18000000000000149</c:v>
                </c:pt>
                <c:pt idx="3">
                  <c:v>-0.40000000000000036</c:v>
                </c:pt>
                <c:pt idx="4">
                  <c:v>-0.82000000000000028</c:v>
                </c:pt>
                <c:pt idx="5">
                  <c:v>-0.35365745514901015</c:v>
                </c:pt>
                <c:pt idx="6">
                  <c:v>-0.52074578424343443</c:v>
                </c:pt>
                <c:pt idx="7">
                  <c:v>-1.0282797276580009</c:v>
                </c:pt>
                <c:pt idx="8">
                  <c:v>-1.379999999999999</c:v>
                </c:pt>
                <c:pt idx="9">
                  <c:v>-2.4700000000000006</c:v>
                </c:pt>
              </c:numCache>
            </c:numRef>
          </c:val>
          <c:smooth val="0"/>
        </c:ser>
        <c:ser>
          <c:idx val="53"/>
          <c:order val="53"/>
          <c:tx>
            <c:strRef>
              <c:f>Hárok3!$N$62</c:f>
              <c:strCache>
                <c:ptCount val="1"/>
                <c:pt idx="0">
                  <c:v>Žilina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Hárok3!$O$62:$X$62</c:f>
              <c:numCache>
                <c:formatCode>0.00_)</c:formatCode>
                <c:ptCount val="10"/>
                <c:pt idx="0">
                  <c:v>-4.57</c:v>
                </c:pt>
                <c:pt idx="1">
                  <c:v>-5.160000000000001</c:v>
                </c:pt>
                <c:pt idx="2">
                  <c:v>-4.9800000000000004</c:v>
                </c:pt>
                <c:pt idx="3">
                  <c:v>-4.2200000000000006</c:v>
                </c:pt>
                <c:pt idx="4">
                  <c:v>-4.3499999999999996</c:v>
                </c:pt>
                <c:pt idx="5">
                  <c:v>-4.5530234372706246</c:v>
                </c:pt>
                <c:pt idx="6">
                  <c:v>-3.9271528207026218</c:v>
                </c:pt>
                <c:pt idx="7">
                  <c:v>-4.1085055641320007</c:v>
                </c:pt>
                <c:pt idx="8">
                  <c:v>-3.0700000000000003</c:v>
                </c:pt>
                <c:pt idx="9">
                  <c:v>-2.6900000000000004</c:v>
                </c:pt>
              </c:numCache>
            </c:numRef>
          </c:val>
          <c:smooth val="0"/>
        </c:ser>
        <c:ser>
          <c:idx val="54"/>
          <c:order val="54"/>
          <c:tx>
            <c:strRef>
              <c:f>Hárok3!$N$63</c:f>
              <c:strCache>
                <c:ptCount val="1"/>
                <c:pt idx="0">
                  <c:v>Zlaté Moravce</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Hárok3!$O$63:$X$63</c:f>
              <c:numCache>
                <c:formatCode>0.00_)</c:formatCode>
                <c:ptCount val="10"/>
                <c:pt idx="0">
                  <c:v>-1.75</c:v>
                </c:pt>
                <c:pt idx="1">
                  <c:v>-1.17</c:v>
                </c:pt>
                <c:pt idx="2">
                  <c:v>-1.120000000000001</c:v>
                </c:pt>
                <c:pt idx="3">
                  <c:v>-1.9299999999999997</c:v>
                </c:pt>
                <c:pt idx="4">
                  <c:v>-1.7899999999999991</c:v>
                </c:pt>
                <c:pt idx="5">
                  <c:v>-1.9055187964173772</c:v>
                </c:pt>
                <c:pt idx="6">
                  <c:v>-1.4513036358364406</c:v>
                </c:pt>
                <c:pt idx="7">
                  <c:v>-2.3284072139159999</c:v>
                </c:pt>
                <c:pt idx="8">
                  <c:v>-1.92</c:v>
                </c:pt>
                <c:pt idx="9">
                  <c:v>-2.91</c:v>
                </c:pt>
              </c:numCache>
            </c:numRef>
          </c:val>
          <c:smooth val="0"/>
        </c:ser>
        <c:ser>
          <c:idx val="55"/>
          <c:order val="55"/>
          <c:tx>
            <c:strRef>
              <c:f>Hárok3!$N$64</c:f>
              <c:strCache>
                <c:ptCount val="1"/>
                <c:pt idx="0">
                  <c:v>Bánovce nad Bebravou</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Hárok3!$O$64:$X$64</c:f>
              <c:numCache>
                <c:formatCode>0.00_)</c:formatCode>
                <c:ptCount val="10"/>
                <c:pt idx="0">
                  <c:v>-3.09</c:v>
                </c:pt>
                <c:pt idx="1">
                  <c:v>-2.8200000000000003</c:v>
                </c:pt>
                <c:pt idx="2">
                  <c:v>-2.4500000000000011</c:v>
                </c:pt>
                <c:pt idx="3">
                  <c:v>-3.6099999999999994</c:v>
                </c:pt>
                <c:pt idx="4">
                  <c:v>-3.379999999999999</c:v>
                </c:pt>
                <c:pt idx="5">
                  <c:v>-2.6392025309940763</c:v>
                </c:pt>
                <c:pt idx="6">
                  <c:v>-2.2399018805769213</c:v>
                </c:pt>
                <c:pt idx="7">
                  <c:v>-2.2031814657220004</c:v>
                </c:pt>
                <c:pt idx="8">
                  <c:v>-2.8899999999999997</c:v>
                </c:pt>
                <c:pt idx="9">
                  <c:v>-2.9200000000000008</c:v>
                </c:pt>
              </c:numCache>
            </c:numRef>
          </c:val>
          <c:smooth val="0"/>
        </c:ser>
        <c:ser>
          <c:idx val="56"/>
          <c:order val="56"/>
          <c:tx>
            <c:strRef>
              <c:f>Hárok3!$N$65</c:f>
              <c:strCache>
                <c:ptCount val="1"/>
                <c:pt idx="0">
                  <c:v>Košice III</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Hárok3!$O$65:$X$65</c:f>
              <c:numCache>
                <c:formatCode>0.00_)</c:formatCode>
                <c:ptCount val="10"/>
                <c:pt idx="0">
                  <c:v>-1.5</c:v>
                </c:pt>
                <c:pt idx="1">
                  <c:v>-2.8600000000000003</c:v>
                </c:pt>
                <c:pt idx="2">
                  <c:v>-3.99</c:v>
                </c:pt>
                <c:pt idx="3">
                  <c:v>-3.91</c:v>
                </c:pt>
                <c:pt idx="4">
                  <c:v>-3.42</c:v>
                </c:pt>
                <c:pt idx="5">
                  <c:v>-3.4392963121479987</c:v>
                </c:pt>
                <c:pt idx="6">
                  <c:v>-3.5794966422908683</c:v>
                </c:pt>
                <c:pt idx="7">
                  <c:v>-3.7180405919599995</c:v>
                </c:pt>
                <c:pt idx="8">
                  <c:v>-3.75</c:v>
                </c:pt>
                <c:pt idx="9">
                  <c:v>-2.9200000000000008</c:v>
                </c:pt>
              </c:numCache>
            </c:numRef>
          </c:val>
          <c:smooth val="0"/>
        </c:ser>
        <c:ser>
          <c:idx val="57"/>
          <c:order val="57"/>
          <c:tx>
            <c:strRef>
              <c:f>Hárok3!$N$66</c:f>
              <c:strCache>
                <c:ptCount val="1"/>
                <c:pt idx="0">
                  <c:v>Nitra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Hárok3!$O$66:$X$66</c:f>
              <c:numCache>
                <c:formatCode>0.00_)</c:formatCode>
                <c:ptCount val="10"/>
                <c:pt idx="0">
                  <c:v>-3.84</c:v>
                </c:pt>
                <c:pt idx="1">
                  <c:v>-4.5200000000000005</c:v>
                </c:pt>
                <c:pt idx="2">
                  <c:v>-4.5300000000000011</c:v>
                </c:pt>
                <c:pt idx="3">
                  <c:v>-4.91</c:v>
                </c:pt>
                <c:pt idx="4">
                  <c:v>-4.2899999999999991</c:v>
                </c:pt>
                <c:pt idx="5">
                  <c:v>-3.5484618390278797</c:v>
                </c:pt>
                <c:pt idx="6">
                  <c:v>-3.9303299398070592</c:v>
                </c:pt>
                <c:pt idx="7">
                  <c:v>-3.6015911049079996</c:v>
                </c:pt>
                <c:pt idx="8">
                  <c:v>-3.1899999999999995</c:v>
                </c:pt>
                <c:pt idx="9">
                  <c:v>-3.4700000000000006</c:v>
                </c:pt>
              </c:numCache>
            </c:numRef>
          </c:val>
          <c:smooth val="0"/>
        </c:ser>
        <c:ser>
          <c:idx val="58"/>
          <c:order val="58"/>
          <c:tx>
            <c:strRef>
              <c:f>Hárok3!$N$67</c:f>
              <c:strCache>
                <c:ptCount val="1"/>
                <c:pt idx="0">
                  <c:v>Dunajská Streda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Hárok3!$O$67:$X$67</c:f>
              <c:numCache>
                <c:formatCode>0.00_)</c:formatCode>
                <c:ptCount val="10"/>
                <c:pt idx="0">
                  <c:v>-2.6099999999999994</c:v>
                </c:pt>
                <c:pt idx="1">
                  <c:v>-3.4600000000000009</c:v>
                </c:pt>
                <c:pt idx="2">
                  <c:v>-3.1000000000000014</c:v>
                </c:pt>
                <c:pt idx="3">
                  <c:v>-1.6099999999999994</c:v>
                </c:pt>
                <c:pt idx="4">
                  <c:v>-1.6199999999999992</c:v>
                </c:pt>
                <c:pt idx="5">
                  <c:v>-1.7129574803868568</c:v>
                </c:pt>
                <c:pt idx="6">
                  <c:v>-1.7918954738883226</c:v>
                </c:pt>
                <c:pt idx="7">
                  <c:v>-1.9740438837500012</c:v>
                </c:pt>
                <c:pt idx="8">
                  <c:v>-1.58</c:v>
                </c:pt>
                <c:pt idx="9">
                  <c:v>-3.6800000000000006</c:v>
                </c:pt>
              </c:numCache>
            </c:numRef>
          </c:val>
          <c:smooth val="0"/>
        </c:ser>
        <c:ser>
          <c:idx val="59"/>
          <c:order val="59"/>
          <c:tx>
            <c:strRef>
              <c:f>Hárok3!$N$68</c:f>
              <c:strCache>
                <c:ptCount val="1"/>
                <c:pt idx="0">
                  <c:v>Šaľa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Hárok3!$O$68:$X$68</c:f>
              <c:numCache>
                <c:formatCode>0.00_)</c:formatCode>
                <c:ptCount val="10"/>
                <c:pt idx="0">
                  <c:v>-0.5</c:v>
                </c:pt>
                <c:pt idx="1">
                  <c:v>-1.4800000000000004</c:v>
                </c:pt>
                <c:pt idx="2">
                  <c:v>-2.0400000000000009</c:v>
                </c:pt>
                <c:pt idx="3">
                  <c:v>-2.2300000000000004</c:v>
                </c:pt>
                <c:pt idx="4">
                  <c:v>-1.7899999999999991</c:v>
                </c:pt>
                <c:pt idx="5">
                  <c:v>-2.2343201151029</c:v>
                </c:pt>
                <c:pt idx="6">
                  <c:v>-3.8871485284321352</c:v>
                </c:pt>
                <c:pt idx="7">
                  <c:v>-3.7487195271970002</c:v>
                </c:pt>
                <c:pt idx="8">
                  <c:v>-2.4900000000000002</c:v>
                </c:pt>
                <c:pt idx="9">
                  <c:v>-3.7</c:v>
                </c:pt>
              </c:numCache>
            </c:numRef>
          </c:val>
          <c:smooth val="0"/>
        </c:ser>
        <c:ser>
          <c:idx val="60"/>
          <c:order val="60"/>
          <c:tx>
            <c:strRef>
              <c:f>Hárok3!$N$69</c:f>
              <c:strCache>
                <c:ptCount val="1"/>
                <c:pt idx="0">
                  <c:v>Martin</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Hárok3!$O$69:$X$69</c:f>
              <c:numCache>
                <c:formatCode>0.00_)</c:formatCode>
                <c:ptCount val="10"/>
                <c:pt idx="0">
                  <c:v>-2.6899999999999995</c:v>
                </c:pt>
                <c:pt idx="1">
                  <c:v>-2.910000000000001</c:v>
                </c:pt>
                <c:pt idx="2">
                  <c:v>-2.9300000000000015</c:v>
                </c:pt>
                <c:pt idx="3">
                  <c:v>-3.3800000000000008</c:v>
                </c:pt>
                <c:pt idx="4">
                  <c:v>-4.1999999999999993</c:v>
                </c:pt>
                <c:pt idx="5">
                  <c:v>-3.9238306627064201</c:v>
                </c:pt>
                <c:pt idx="6">
                  <c:v>-3.8049908548206837</c:v>
                </c:pt>
                <c:pt idx="7">
                  <c:v>-3.963746139465</c:v>
                </c:pt>
                <c:pt idx="8">
                  <c:v>-4.43</c:v>
                </c:pt>
                <c:pt idx="9">
                  <c:v>-3.7900000000000009</c:v>
                </c:pt>
              </c:numCache>
            </c:numRef>
          </c:val>
          <c:smooth val="0"/>
        </c:ser>
        <c:ser>
          <c:idx val="61"/>
          <c:order val="61"/>
          <c:tx>
            <c:strRef>
              <c:f>Hárok3!$N$70</c:f>
              <c:strCache>
                <c:ptCount val="1"/>
                <c:pt idx="0">
                  <c:v>Senec</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Hárok3!$O$70:$X$70</c:f>
              <c:numCache>
                <c:formatCode>0.00_)</c:formatCode>
                <c:ptCount val="10"/>
                <c:pt idx="0">
                  <c:v>-5.21</c:v>
                </c:pt>
                <c:pt idx="1">
                  <c:v>-6.7900000000000009</c:v>
                </c:pt>
                <c:pt idx="2">
                  <c:v>-7.5000000000000009</c:v>
                </c:pt>
                <c:pt idx="3">
                  <c:v>-6.78</c:v>
                </c:pt>
                <c:pt idx="4">
                  <c:v>-7.59</c:v>
                </c:pt>
                <c:pt idx="5">
                  <c:v>-8.8369469210401395</c:v>
                </c:pt>
                <c:pt idx="6">
                  <c:v>-7.2672937549272962</c:v>
                </c:pt>
                <c:pt idx="7">
                  <c:v>-5.935993566684</c:v>
                </c:pt>
                <c:pt idx="8">
                  <c:v>-4.72</c:v>
                </c:pt>
                <c:pt idx="9">
                  <c:v>-3.8200000000000003</c:v>
                </c:pt>
              </c:numCache>
            </c:numRef>
          </c:val>
          <c:smooth val="0"/>
        </c:ser>
        <c:ser>
          <c:idx val="62"/>
          <c:order val="62"/>
          <c:tx>
            <c:strRef>
              <c:f>Hárok3!$N$71</c:f>
              <c:strCache>
                <c:ptCount val="1"/>
                <c:pt idx="0">
                  <c:v>Bratislava II</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Hárok3!$O$71:$X$71</c:f>
              <c:numCache>
                <c:formatCode>0.00_)</c:formatCode>
                <c:ptCount val="10"/>
                <c:pt idx="0">
                  <c:v>-6.1899999999999995</c:v>
                </c:pt>
                <c:pt idx="1">
                  <c:v>-7.6300000000000008</c:v>
                </c:pt>
                <c:pt idx="2">
                  <c:v>-8.6900000000000013</c:v>
                </c:pt>
                <c:pt idx="3">
                  <c:v>-8.4600000000000009</c:v>
                </c:pt>
                <c:pt idx="4">
                  <c:v>-8.32</c:v>
                </c:pt>
                <c:pt idx="5">
                  <c:v>-8.8330329980813556</c:v>
                </c:pt>
                <c:pt idx="6">
                  <c:v>-7.4318554383521258</c:v>
                </c:pt>
                <c:pt idx="7">
                  <c:v>-5.7652203224320004</c:v>
                </c:pt>
                <c:pt idx="8">
                  <c:v>-4.87</c:v>
                </c:pt>
                <c:pt idx="9">
                  <c:v>-3.9700000000000006</c:v>
                </c:pt>
              </c:numCache>
            </c:numRef>
          </c:val>
          <c:smooth val="0"/>
        </c:ser>
        <c:ser>
          <c:idx val="63"/>
          <c:order val="63"/>
          <c:tx>
            <c:strRef>
              <c:f>Hárok3!$N$72</c:f>
              <c:strCache>
                <c:ptCount val="1"/>
                <c:pt idx="0">
                  <c:v>Skalica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Hárok3!$O$72:$X$72</c:f>
              <c:numCache>
                <c:formatCode>0.00_)</c:formatCode>
                <c:ptCount val="10"/>
                <c:pt idx="0">
                  <c:v>-3.6399999999999997</c:v>
                </c:pt>
                <c:pt idx="1">
                  <c:v>-2.7300000000000004</c:v>
                </c:pt>
                <c:pt idx="2">
                  <c:v>-1.870000000000001</c:v>
                </c:pt>
                <c:pt idx="3">
                  <c:v>-4.2699999999999996</c:v>
                </c:pt>
                <c:pt idx="4">
                  <c:v>-5.17</c:v>
                </c:pt>
                <c:pt idx="5">
                  <c:v>-5.1331562308344871</c:v>
                </c:pt>
                <c:pt idx="6">
                  <c:v>-4.0525262698046749</c:v>
                </c:pt>
                <c:pt idx="7">
                  <c:v>-3.895970139908</c:v>
                </c:pt>
                <c:pt idx="8">
                  <c:v>-4.2299999999999995</c:v>
                </c:pt>
                <c:pt idx="9">
                  <c:v>-4.0200000000000005</c:v>
                </c:pt>
              </c:numCache>
            </c:numRef>
          </c:val>
          <c:smooth val="0"/>
        </c:ser>
        <c:ser>
          <c:idx val="64"/>
          <c:order val="64"/>
          <c:tx>
            <c:strRef>
              <c:f>Hárok3!$N$73</c:f>
              <c:strCache>
                <c:ptCount val="1"/>
                <c:pt idx="0">
                  <c:v>Pezinok</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Hárok3!$O$73:$X$73</c:f>
              <c:numCache>
                <c:formatCode>0.00_)</c:formatCode>
                <c:ptCount val="10"/>
                <c:pt idx="0">
                  <c:v>-5.38</c:v>
                </c:pt>
                <c:pt idx="1">
                  <c:v>-6.4700000000000006</c:v>
                </c:pt>
                <c:pt idx="2">
                  <c:v>-7.2100000000000009</c:v>
                </c:pt>
                <c:pt idx="3">
                  <c:v>-6.83</c:v>
                </c:pt>
                <c:pt idx="4">
                  <c:v>-6.8999999999999995</c:v>
                </c:pt>
                <c:pt idx="5">
                  <c:v>-7.5737934345362348</c:v>
                </c:pt>
                <c:pt idx="6">
                  <c:v>-5.6256723672386109</c:v>
                </c:pt>
                <c:pt idx="7">
                  <c:v>-5.161330661059</c:v>
                </c:pt>
                <c:pt idx="8">
                  <c:v>-4.6099999999999994</c:v>
                </c:pt>
                <c:pt idx="9">
                  <c:v>-4.0500000000000007</c:v>
                </c:pt>
              </c:numCache>
            </c:numRef>
          </c:val>
          <c:smooth val="0"/>
        </c:ser>
        <c:ser>
          <c:idx val="65"/>
          <c:order val="65"/>
          <c:tx>
            <c:strRef>
              <c:f>Hárok3!$N$74</c:f>
              <c:strCache>
                <c:ptCount val="1"/>
                <c:pt idx="0">
                  <c:v>Bratislava III</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Hárok3!$O$74:$X$74</c:f>
              <c:numCache>
                <c:formatCode>0.00_)</c:formatCode>
                <c:ptCount val="10"/>
                <c:pt idx="0">
                  <c:v>-6.24</c:v>
                </c:pt>
                <c:pt idx="1">
                  <c:v>-7.6800000000000006</c:v>
                </c:pt>
                <c:pt idx="2">
                  <c:v>-9.5100000000000016</c:v>
                </c:pt>
                <c:pt idx="3">
                  <c:v>-8.9600000000000009</c:v>
                </c:pt>
                <c:pt idx="4">
                  <c:v>-9.18</c:v>
                </c:pt>
                <c:pt idx="5">
                  <c:v>-9.1350740788631057</c:v>
                </c:pt>
                <c:pt idx="6">
                  <c:v>-7.7338110503666293</c:v>
                </c:pt>
                <c:pt idx="7">
                  <c:v>-6.3964894474410006</c:v>
                </c:pt>
                <c:pt idx="8">
                  <c:v>-4.8</c:v>
                </c:pt>
                <c:pt idx="9">
                  <c:v>-4.16</c:v>
                </c:pt>
              </c:numCache>
            </c:numRef>
          </c:val>
          <c:smooth val="0"/>
        </c:ser>
        <c:ser>
          <c:idx val="66"/>
          <c:order val="66"/>
          <c:tx>
            <c:strRef>
              <c:f>Hárok3!$N$75</c:f>
              <c:strCache>
                <c:ptCount val="1"/>
                <c:pt idx="0">
                  <c:v>Malacky</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Hárok3!$O$75:$X$75</c:f>
              <c:numCache>
                <c:formatCode>0.00_)</c:formatCode>
                <c:ptCount val="10"/>
                <c:pt idx="0">
                  <c:v>-4.1899999999999995</c:v>
                </c:pt>
                <c:pt idx="1">
                  <c:v>-3.080000000000001</c:v>
                </c:pt>
                <c:pt idx="2">
                  <c:v>-5.19</c:v>
                </c:pt>
                <c:pt idx="3">
                  <c:v>-5.33</c:v>
                </c:pt>
                <c:pt idx="4">
                  <c:v>-6.1</c:v>
                </c:pt>
                <c:pt idx="5">
                  <c:v>-6.3096823230951156</c:v>
                </c:pt>
                <c:pt idx="6">
                  <c:v>-5.9521297623655096</c:v>
                </c:pt>
                <c:pt idx="7">
                  <c:v>-5.0944849513540005</c:v>
                </c:pt>
                <c:pt idx="8">
                  <c:v>-4.3599999999999994</c:v>
                </c:pt>
                <c:pt idx="9">
                  <c:v>-4.1800000000000006</c:v>
                </c:pt>
              </c:numCache>
            </c:numRef>
          </c:val>
          <c:smooth val="0"/>
        </c:ser>
        <c:ser>
          <c:idx val="67"/>
          <c:order val="67"/>
          <c:tx>
            <c:strRef>
              <c:f>Hárok3!$N$76</c:f>
              <c:strCache>
                <c:ptCount val="1"/>
                <c:pt idx="0">
                  <c:v>Bratislava IV</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Hárok3!$O$76:$X$76</c:f>
              <c:numCache>
                <c:formatCode>0.00_)</c:formatCode>
                <c:ptCount val="10"/>
                <c:pt idx="0">
                  <c:v>-6.37</c:v>
                </c:pt>
                <c:pt idx="1">
                  <c:v>-7.5400000000000009</c:v>
                </c:pt>
                <c:pt idx="2">
                  <c:v>-9.65</c:v>
                </c:pt>
                <c:pt idx="3">
                  <c:v>-9.16</c:v>
                </c:pt>
                <c:pt idx="4">
                  <c:v>-9.5500000000000007</c:v>
                </c:pt>
                <c:pt idx="5">
                  <c:v>-9.4165846782715494</c:v>
                </c:pt>
                <c:pt idx="6">
                  <c:v>-7.9096314475545002</c:v>
                </c:pt>
                <c:pt idx="7">
                  <c:v>-7.0438708710640006</c:v>
                </c:pt>
                <c:pt idx="8">
                  <c:v>-4.8999999999999995</c:v>
                </c:pt>
                <c:pt idx="9">
                  <c:v>-4.1900000000000004</c:v>
                </c:pt>
              </c:numCache>
            </c:numRef>
          </c:val>
          <c:smooth val="0"/>
        </c:ser>
        <c:ser>
          <c:idx val="68"/>
          <c:order val="68"/>
          <c:tx>
            <c:strRef>
              <c:f>Hárok3!$N$77</c:f>
              <c:strCache>
                <c:ptCount val="1"/>
                <c:pt idx="0">
                  <c:v>Myjava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Hárok3!$O$77:$X$77</c:f>
              <c:numCache>
                <c:formatCode>0.00_)</c:formatCode>
                <c:ptCount val="10"/>
                <c:pt idx="0">
                  <c:v>-3.8699999999999997</c:v>
                </c:pt>
                <c:pt idx="1">
                  <c:v>-4.080000000000001</c:v>
                </c:pt>
                <c:pt idx="2">
                  <c:v>-0.33000000000000007</c:v>
                </c:pt>
                <c:pt idx="3">
                  <c:v>-4.8100000000000005</c:v>
                </c:pt>
                <c:pt idx="4">
                  <c:v>-5.6</c:v>
                </c:pt>
                <c:pt idx="5">
                  <c:v>-5.6830019833286709</c:v>
                </c:pt>
                <c:pt idx="6">
                  <c:v>-4.8979876124920541</c:v>
                </c:pt>
                <c:pt idx="7">
                  <c:v>-4.4540688619650002</c:v>
                </c:pt>
                <c:pt idx="8">
                  <c:v>-4.2699999999999996</c:v>
                </c:pt>
                <c:pt idx="9">
                  <c:v>-4.2300000000000004</c:v>
                </c:pt>
              </c:numCache>
            </c:numRef>
          </c:val>
          <c:smooth val="0"/>
        </c:ser>
        <c:ser>
          <c:idx val="69"/>
          <c:order val="69"/>
          <c:tx>
            <c:strRef>
              <c:f>Hárok3!$N$78</c:f>
              <c:strCache>
                <c:ptCount val="1"/>
                <c:pt idx="0">
                  <c:v>Ilava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Hárok3!$O$78:$X$78</c:f>
              <c:numCache>
                <c:formatCode>0.00_)</c:formatCode>
                <c:ptCount val="10"/>
                <c:pt idx="0">
                  <c:v>-5.43</c:v>
                </c:pt>
                <c:pt idx="1">
                  <c:v>-4.7600000000000007</c:v>
                </c:pt>
                <c:pt idx="2">
                  <c:v>-4.2900000000000009</c:v>
                </c:pt>
                <c:pt idx="3">
                  <c:v>-5.88</c:v>
                </c:pt>
                <c:pt idx="4">
                  <c:v>-6.06</c:v>
                </c:pt>
                <c:pt idx="5">
                  <c:v>-4.8478002996956118</c:v>
                </c:pt>
                <c:pt idx="6">
                  <c:v>-4.3750148330258174</c:v>
                </c:pt>
                <c:pt idx="7">
                  <c:v>-4.6435457263169999</c:v>
                </c:pt>
                <c:pt idx="8">
                  <c:v>-4.04</c:v>
                </c:pt>
                <c:pt idx="9">
                  <c:v>-4.2600000000000007</c:v>
                </c:pt>
              </c:numCache>
            </c:numRef>
          </c:val>
          <c:smooth val="0"/>
        </c:ser>
        <c:ser>
          <c:idx val="70"/>
          <c:order val="70"/>
          <c:tx>
            <c:strRef>
              <c:f>Hárok3!$N$79</c:f>
              <c:strCache>
                <c:ptCount val="1"/>
                <c:pt idx="0">
                  <c:v>Púchov</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Hárok3!$O$79:$X$79</c:f>
              <c:numCache>
                <c:formatCode>0.00_)</c:formatCode>
                <c:ptCount val="10"/>
                <c:pt idx="0">
                  <c:v>-4.38</c:v>
                </c:pt>
                <c:pt idx="1">
                  <c:v>-4.5000000000000009</c:v>
                </c:pt>
                <c:pt idx="2">
                  <c:v>-4.3600000000000012</c:v>
                </c:pt>
                <c:pt idx="3">
                  <c:v>-5.41</c:v>
                </c:pt>
                <c:pt idx="4">
                  <c:v>-6.37</c:v>
                </c:pt>
                <c:pt idx="5">
                  <c:v>-6.3472394219935051</c:v>
                </c:pt>
                <c:pt idx="6">
                  <c:v>-5.1707323573075215</c:v>
                </c:pt>
                <c:pt idx="7">
                  <c:v>-5.1131285431830005</c:v>
                </c:pt>
                <c:pt idx="8">
                  <c:v>-4.99</c:v>
                </c:pt>
                <c:pt idx="9">
                  <c:v>-4.28</c:v>
                </c:pt>
              </c:numCache>
            </c:numRef>
          </c:val>
          <c:smooth val="0"/>
        </c:ser>
        <c:ser>
          <c:idx val="71"/>
          <c:order val="71"/>
          <c:tx>
            <c:strRef>
              <c:f>Hárok3!$N$80</c:f>
              <c:strCache>
                <c:ptCount val="1"/>
                <c:pt idx="0">
                  <c:v>Nové Mesto nad Váhom</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Hárok3!$O$80:$X$80</c:f>
              <c:numCache>
                <c:formatCode>0.00_)</c:formatCode>
                <c:ptCount val="10"/>
                <c:pt idx="0">
                  <c:v>-4.07</c:v>
                </c:pt>
                <c:pt idx="1">
                  <c:v>-3.9600000000000009</c:v>
                </c:pt>
                <c:pt idx="2">
                  <c:v>-3.67</c:v>
                </c:pt>
                <c:pt idx="3">
                  <c:v>-5.24</c:v>
                </c:pt>
                <c:pt idx="4">
                  <c:v>-5.6</c:v>
                </c:pt>
                <c:pt idx="5">
                  <c:v>-5.7368531597336183</c:v>
                </c:pt>
                <c:pt idx="6">
                  <c:v>-4.8314537416053476</c:v>
                </c:pt>
                <c:pt idx="7">
                  <c:v>-5.1510929391480005</c:v>
                </c:pt>
                <c:pt idx="8">
                  <c:v>-3.99</c:v>
                </c:pt>
                <c:pt idx="9">
                  <c:v>-4.330000000000001</c:v>
                </c:pt>
              </c:numCache>
            </c:numRef>
          </c:val>
          <c:smooth val="0"/>
        </c:ser>
        <c:ser>
          <c:idx val="72"/>
          <c:order val="72"/>
          <c:tx>
            <c:strRef>
              <c:f>Hárok3!$N$81</c:f>
              <c:strCache>
                <c:ptCount val="1"/>
                <c:pt idx="0">
                  <c:v>Bratislava I</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Hárok3!$O$81:$X$81</c:f>
              <c:numCache>
                <c:formatCode>0.00_)</c:formatCode>
                <c:ptCount val="10"/>
                <c:pt idx="0">
                  <c:v>-6.32</c:v>
                </c:pt>
                <c:pt idx="1">
                  <c:v>-8.15</c:v>
                </c:pt>
                <c:pt idx="2">
                  <c:v>-10.190000000000001</c:v>
                </c:pt>
                <c:pt idx="3">
                  <c:v>-9.85</c:v>
                </c:pt>
                <c:pt idx="4">
                  <c:v>-10.35</c:v>
                </c:pt>
                <c:pt idx="5">
                  <c:v>-9.9898859756889529</c:v>
                </c:pt>
                <c:pt idx="6">
                  <c:v>-8.7759641495502159</c:v>
                </c:pt>
                <c:pt idx="7">
                  <c:v>-7.1221265694210008</c:v>
                </c:pt>
                <c:pt idx="8">
                  <c:v>-5.64</c:v>
                </c:pt>
                <c:pt idx="9">
                  <c:v>-4.4700000000000006</c:v>
                </c:pt>
              </c:numCache>
            </c:numRef>
          </c:val>
          <c:smooth val="0"/>
        </c:ser>
        <c:ser>
          <c:idx val="73"/>
          <c:order val="73"/>
          <c:tx>
            <c:strRef>
              <c:f>Hárok3!$N$82</c:f>
              <c:strCache>
                <c:ptCount val="1"/>
                <c:pt idx="0">
                  <c:v>Trenčín</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Hárok3!$O$82:$X$82</c:f>
              <c:numCache>
                <c:formatCode>0.00_)</c:formatCode>
                <c:ptCount val="10"/>
                <c:pt idx="0">
                  <c:v>-5.73</c:v>
                </c:pt>
                <c:pt idx="1">
                  <c:v>-5.9200000000000008</c:v>
                </c:pt>
                <c:pt idx="2">
                  <c:v>-5.3800000000000008</c:v>
                </c:pt>
                <c:pt idx="3">
                  <c:v>-5.72</c:v>
                </c:pt>
                <c:pt idx="4">
                  <c:v>-5.6099999999999994</c:v>
                </c:pt>
                <c:pt idx="5">
                  <c:v>-5.0692691155063443</c:v>
                </c:pt>
                <c:pt idx="6">
                  <c:v>-4.5418401665014922</c:v>
                </c:pt>
                <c:pt idx="7">
                  <c:v>-4.7653885335890003</c:v>
                </c:pt>
                <c:pt idx="8">
                  <c:v>-4.17</c:v>
                </c:pt>
                <c:pt idx="9">
                  <c:v>-4.5</c:v>
                </c:pt>
              </c:numCache>
            </c:numRef>
          </c:val>
          <c:smooth val="0"/>
        </c:ser>
        <c:ser>
          <c:idx val="74"/>
          <c:order val="74"/>
          <c:tx>
            <c:strRef>
              <c:f>Hárok3!$N$83</c:f>
              <c:strCache>
                <c:ptCount val="1"/>
                <c:pt idx="0">
                  <c:v>Bratislava V</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Hárok3!$O$83:$X$83</c:f>
              <c:numCache>
                <c:formatCode>0.00_)</c:formatCode>
                <c:ptCount val="10"/>
                <c:pt idx="0">
                  <c:v>-6.21</c:v>
                </c:pt>
                <c:pt idx="1">
                  <c:v>-7.33</c:v>
                </c:pt>
                <c:pt idx="2">
                  <c:v>-9.1000000000000014</c:v>
                </c:pt>
                <c:pt idx="3">
                  <c:v>-8.86</c:v>
                </c:pt>
                <c:pt idx="4">
                  <c:v>-9.0299999999999994</c:v>
                </c:pt>
                <c:pt idx="5">
                  <c:v>-8.9507217829439476</c:v>
                </c:pt>
                <c:pt idx="6">
                  <c:v>-7.6925188045330408</c:v>
                </c:pt>
                <c:pt idx="7">
                  <c:v>-7.0177606236320003</c:v>
                </c:pt>
                <c:pt idx="8">
                  <c:v>-5.67</c:v>
                </c:pt>
                <c:pt idx="9">
                  <c:v>-5</c:v>
                </c:pt>
              </c:numCache>
            </c:numRef>
          </c:val>
          <c:smooth val="0"/>
        </c:ser>
        <c:ser>
          <c:idx val="75"/>
          <c:order val="75"/>
          <c:tx>
            <c:strRef>
              <c:f>Hárok3!$N$84</c:f>
              <c:strCache>
                <c:ptCount val="1"/>
                <c:pt idx="0">
                  <c:v>Hlohovec</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Hárok3!$O$84:$X$84</c:f>
              <c:numCache>
                <c:formatCode>0.00_)</c:formatCode>
                <c:ptCount val="10"/>
                <c:pt idx="0">
                  <c:v>-2.79</c:v>
                </c:pt>
                <c:pt idx="1">
                  <c:v>-4.4800000000000004</c:v>
                </c:pt>
                <c:pt idx="2">
                  <c:v>-4.7800000000000011</c:v>
                </c:pt>
                <c:pt idx="3">
                  <c:v>-4.7799999999999994</c:v>
                </c:pt>
                <c:pt idx="4">
                  <c:v>-4.01</c:v>
                </c:pt>
                <c:pt idx="5">
                  <c:v>-4.5866073403172791</c:v>
                </c:pt>
                <c:pt idx="6">
                  <c:v>-4.2158244387902126</c:v>
                </c:pt>
                <c:pt idx="7">
                  <c:v>-4.5727814852250006</c:v>
                </c:pt>
                <c:pt idx="8">
                  <c:v>-4.29</c:v>
                </c:pt>
                <c:pt idx="9">
                  <c:v>-5.24</c:v>
                </c:pt>
              </c:numCache>
            </c:numRef>
          </c:val>
          <c:smooth val="0"/>
        </c:ser>
        <c:ser>
          <c:idx val="76"/>
          <c:order val="76"/>
          <c:tx>
            <c:strRef>
              <c:f>Hárok3!$N$85</c:f>
              <c:strCache>
                <c:ptCount val="1"/>
                <c:pt idx="0">
                  <c:v>Galanta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Hárok3!$O$85:$X$85</c:f>
              <c:numCache>
                <c:formatCode>0.00_)</c:formatCode>
                <c:ptCount val="10"/>
                <c:pt idx="0">
                  <c:v>-4.34</c:v>
                </c:pt>
                <c:pt idx="1">
                  <c:v>-5.4300000000000006</c:v>
                </c:pt>
                <c:pt idx="2">
                  <c:v>-5.86</c:v>
                </c:pt>
                <c:pt idx="3">
                  <c:v>-5.88</c:v>
                </c:pt>
                <c:pt idx="4">
                  <c:v>-6.7799999999999994</c:v>
                </c:pt>
                <c:pt idx="5">
                  <c:v>-7.6005182531791524</c:v>
                </c:pt>
                <c:pt idx="6">
                  <c:v>-6.7898135111090108</c:v>
                </c:pt>
                <c:pt idx="7">
                  <c:v>-6.57741479285</c:v>
                </c:pt>
                <c:pt idx="8">
                  <c:v>-5.49</c:v>
                </c:pt>
                <c:pt idx="9">
                  <c:v>-5.2600000000000007</c:v>
                </c:pt>
              </c:numCache>
            </c:numRef>
          </c:val>
          <c:smooth val="0"/>
        </c:ser>
        <c:ser>
          <c:idx val="77"/>
          <c:order val="77"/>
          <c:tx>
            <c:strRef>
              <c:f>Hárok3!$N$86</c:f>
              <c:strCache>
                <c:ptCount val="1"/>
                <c:pt idx="0">
                  <c:v>Piešťany</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Hárok3!$O$86:$X$86</c:f>
              <c:numCache>
                <c:formatCode>0.00_)</c:formatCode>
                <c:ptCount val="10"/>
                <c:pt idx="0">
                  <c:v>-4.1899999999999995</c:v>
                </c:pt>
                <c:pt idx="1">
                  <c:v>-4.5900000000000007</c:v>
                </c:pt>
                <c:pt idx="2">
                  <c:v>-4.9600000000000009</c:v>
                </c:pt>
                <c:pt idx="3">
                  <c:v>-5.95</c:v>
                </c:pt>
                <c:pt idx="4">
                  <c:v>-5.2200000000000006</c:v>
                </c:pt>
                <c:pt idx="5">
                  <c:v>-4.917646630303949</c:v>
                </c:pt>
                <c:pt idx="6">
                  <c:v>-4.276726024990456</c:v>
                </c:pt>
                <c:pt idx="7">
                  <c:v>-4.5669041187230004</c:v>
                </c:pt>
                <c:pt idx="8">
                  <c:v>-5.08</c:v>
                </c:pt>
                <c:pt idx="9">
                  <c:v>-5.2900000000000009</c:v>
                </c:pt>
              </c:numCache>
            </c:numRef>
          </c:val>
          <c:smooth val="0"/>
        </c:ser>
        <c:ser>
          <c:idx val="78"/>
          <c:order val="78"/>
          <c:tx>
            <c:strRef>
              <c:f>Hárok3!$N$87</c:f>
              <c:strCache>
                <c:ptCount val="1"/>
                <c:pt idx="0">
                  <c:v>Trnava</c:v>
                </c:pt>
              </c:strCache>
            </c:strRef>
          </c:tx>
          <c:marker>
            <c:symbol val="none"/>
          </c:marker>
          <c:cat>
            <c:strRef>
              <c:f>Hárok3!$O$8:$X$8</c:f>
              <c:strCache>
                <c:ptCount val="10"/>
                <c:pt idx="0">
                  <c:v>II/2008</c:v>
                </c:pt>
                <c:pt idx="1">
                  <c:v>II/2009</c:v>
                </c:pt>
                <c:pt idx="2">
                  <c:v>II/2010</c:v>
                </c:pt>
                <c:pt idx="3">
                  <c:v>II/2011</c:v>
                </c:pt>
                <c:pt idx="4">
                  <c:v>II/2012</c:v>
                </c:pt>
                <c:pt idx="5">
                  <c:v>II/2013</c:v>
                </c:pt>
                <c:pt idx="6">
                  <c:v>II/2014</c:v>
                </c:pt>
                <c:pt idx="7">
                  <c:v>II/2015</c:v>
                </c:pt>
                <c:pt idx="8">
                  <c:v>II/2016</c:v>
                </c:pt>
                <c:pt idx="9">
                  <c:v>II/2017</c:v>
                </c:pt>
              </c:strCache>
            </c:strRef>
          </c:cat>
          <c:val>
            <c:numRef>
              <c:f>Hárok3!$O$87:$X$87</c:f>
              <c:numCache>
                <c:formatCode>0.00_)</c:formatCode>
                <c:ptCount val="10"/>
                <c:pt idx="0">
                  <c:v>-4.3599999999999994</c:v>
                </c:pt>
                <c:pt idx="1">
                  <c:v>-5.0900000000000007</c:v>
                </c:pt>
                <c:pt idx="2">
                  <c:v>-6.5900000000000007</c:v>
                </c:pt>
                <c:pt idx="3">
                  <c:v>-6.51</c:v>
                </c:pt>
                <c:pt idx="4">
                  <c:v>-6.26</c:v>
                </c:pt>
                <c:pt idx="5">
                  <c:v>-6.5201088363099622</c:v>
                </c:pt>
                <c:pt idx="6">
                  <c:v>-6.7118025132663304</c:v>
                </c:pt>
                <c:pt idx="7">
                  <c:v>-5.5315348423720003</c:v>
                </c:pt>
                <c:pt idx="8">
                  <c:v>-4.8</c:v>
                </c:pt>
                <c:pt idx="9">
                  <c:v>-5.3800000000000008</c:v>
                </c:pt>
              </c:numCache>
            </c:numRef>
          </c:val>
          <c:smooth val="0"/>
        </c:ser>
        <c:dLbls>
          <c:showLegendKey val="0"/>
          <c:showVal val="0"/>
          <c:showCatName val="0"/>
          <c:showSerName val="0"/>
          <c:showPercent val="0"/>
          <c:showBubbleSize val="0"/>
        </c:dLbls>
        <c:marker val="1"/>
        <c:smooth val="0"/>
        <c:axId val="218317184"/>
        <c:axId val="218318720"/>
      </c:lineChart>
      <c:catAx>
        <c:axId val="218317184"/>
        <c:scaling>
          <c:orientation val="minMax"/>
        </c:scaling>
        <c:delete val="0"/>
        <c:axPos val="b"/>
        <c:majorTickMark val="out"/>
        <c:minorTickMark val="none"/>
        <c:tickLblPos val="low"/>
        <c:crossAx val="218318720"/>
        <c:crosses val="autoZero"/>
        <c:auto val="1"/>
        <c:lblAlgn val="ctr"/>
        <c:lblOffset val="100"/>
        <c:noMultiLvlLbl val="0"/>
      </c:catAx>
      <c:valAx>
        <c:axId val="218318720"/>
        <c:scaling>
          <c:orientation val="minMax"/>
        </c:scaling>
        <c:delete val="0"/>
        <c:axPos val="l"/>
        <c:majorGridlines/>
        <c:numFmt formatCode="#,##0" sourceLinked="0"/>
        <c:majorTickMark val="out"/>
        <c:minorTickMark val="none"/>
        <c:tickLblPos val="nextTo"/>
        <c:crossAx val="218317184"/>
        <c:crosses val="autoZero"/>
        <c:crossBetween val="between"/>
      </c:valAx>
    </c:plotArea>
    <c:legend>
      <c:legendPos val="r"/>
      <c:layout/>
      <c:overlay val="0"/>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sk-SK" sz="2400" dirty="0"/>
              <a:t>Vývoj </a:t>
            </a:r>
            <a:r>
              <a:rPr lang="sk-SK" sz="2400" dirty="0"/>
              <a:t>n</a:t>
            </a:r>
            <a:r>
              <a:rPr lang="sk-SK" sz="2400" dirty="0" smtClean="0"/>
              <a:t>ezamestnanosti</a:t>
            </a:r>
            <a:r>
              <a:rPr lang="sk-SK" sz="2400" baseline="0" dirty="0" smtClean="0"/>
              <a:t> </a:t>
            </a:r>
            <a:r>
              <a:rPr lang="sk-SK" sz="2400" baseline="0" dirty="0"/>
              <a:t>v 12 najmenej rozvinutých okresoch</a:t>
            </a:r>
            <a:endParaRPr lang="en-US" sz="2400" dirty="0"/>
          </a:p>
        </c:rich>
      </c:tx>
      <c:layout/>
      <c:overlay val="0"/>
    </c:title>
    <c:autoTitleDeleted val="0"/>
    <c:plotArea>
      <c:layout/>
      <c:lineChart>
        <c:grouping val="standard"/>
        <c:varyColors val="0"/>
        <c:ser>
          <c:idx val="0"/>
          <c:order val="0"/>
          <c:tx>
            <c:strRef>
              <c:f>Hárok3!$B$154</c:f>
              <c:strCache>
                <c:ptCount val="1"/>
                <c:pt idx="0">
                  <c:v>Rimavská Sobota</c:v>
                </c:pt>
              </c:strCache>
            </c:strRef>
          </c:tx>
          <c:marker>
            <c:symbol val="none"/>
          </c:marker>
          <c:cat>
            <c:strRef>
              <c:f>Hárok3!$C$153:$G$153</c:f>
              <c:strCache>
                <c:ptCount val="5"/>
                <c:pt idx="0">
                  <c:v>III/2013</c:v>
                </c:pt>
                <c:pt idx="1">
                  <c:v>III/2014</c:v>
                </c:pt>
                <c:pt idx="2">
                  <c:v>III/2015</c:v>
                </c:pt>
                <c:pt idx="3">
                  <c:v>III/2016</c:v>
                </c:pt>
                <c:pt idx="4">
                  <c:v>III/2017</c:v>
                </c:pt>
              </c:strCache>
            </c:strRef>
          </c:cat>
          <c:val>
            <c:numRef>
              <c:f>Hárok3!$C$154:$G$154</c:f>
              <c:numCache>
                <c:formatCode>0.00</c:formatCode>
                <c:ptCount val="5"/>
                <c:pt idx="0">
                  <c:v>34.505659645635895</c:v>
                </c:pt>
                <c:pt idx="1">
                  <c:v>32.014626843694018</c:v>
                </c:pt>
                <c:pt idx="2">
                  <c:v>29.707812154424001</c:v>
                </c:pt>
                <c:pt idx="3">
                  <c:v>26.91</c:v>
                </c:pt>
                <c:pt idx="4">
                  <c:v>24.65</c:v>
                </c:pt>
              </c:numCache>
            </c:numRef>
          </c:val>
          <c:smooth val="0"/>
        </c:ser>
        <c:ser>
          <c:idx val="1"/>
          <c:order val="1"/>
          <c:tx>
            <c:strRef>
              <c:f>Hárok3!$B$155</c:f>
              <c:strCache>
                <c:ptCount val="1"/>
                <c:pt idx="0">
                  <c:v>Revúca</c:v>
                </c:pt>
              </c:strCache>
            </c:strRef>
          </c:tx>
          <c:marker>
            <c:symbol val="none"/>
          </c:marker>
          <c:cat>
            <c:strRef>
              <c:f>Hárok3!$C$153:$G$153</c:f>
              <c:strCache>
                <c:ptCount val="5"/>
                <c:pt idx="0">
                  <c:v>III/2013</c:v>
                </c:pt>
                <c:pt idx="1">
                  <c:v>III/2014</c:v>
                </c:pt>
                <c:pt idx="2">
                  <c:v>III/2015</c:v>
                </c:pt>
                <c:pt idx="3">
                  <c:v>III/2016</c:v>
                </c:pt>
                <c:pt idx="4">
                  <c:v>III/2017</c:v>
                </c:pt>
              </c:strCache>
            </c:strRef>
          </c:cat>
          <c:val>
            <c:numRef>
              <c:f>Hárok3!$C$155:$G$155</c:f>
              <c:numCache>
                <c:formatCode>0.00</c:formatCode>
                <c:ptCount val="5"/>
                <c:pt idx="0">
                  <c:v>33.994448650012615</c:v>
                </c:pt>
                <c:pt idx="1">
                  <c:v>30.169104678908599</c:v>
                </c:pt>
                <c:pt idx="2">
                  <c:v>26.461004834979999</c:v>
                </c:pt>
                <c:pt idx="3">
                  <c:v>20.47</c:v>
                </c:pt>
                <c:pt idx="4">
                  <c:v>21.83</c:v>
                </c:pt>
              </c:numCache>
            </c:numRef>
          </c:val>
          <c:smooth val="0"/>
        </c:ser>
        <c:ser>
          <c:idx val="2"/>
          <c:order val="2"/>
          <c:tx>
            <c:strRef>
              <c:f>Hárok3!$B$156</c:f>
              <c:strCache>
                <c:ptCount val="1"/>
                <c:pt idx="0">
                  <c:v>Rožňava</c:v>
                </c:pt>
              </c:strCache>
            </c:strRef>
          </c:tx>
          <c:marker>
            <c:symbol val="none"/>
          </c:marker>
          <c:cat>
            <c:strRef>
              <c:f>Hárok3!$C$153:$G$153</c:f>
              <c:strCache>
                <c:ptCount val="5"/>
                <c:pt idx="0">
                  <c:v>III/2013</c:v>
                </c:pt>
                <c:pt idx="1">
                  <c:v>III/2014</c:v>
                </c:pt>
                <c:pt idx="2">
                  <c:v>III/2015</c:v>
                </c:pt>
                <c:pt idx="3">
                  <c:v>III/2016</c:v>
                </c:pt>
                <c:pt idx="4">
                  <c:v>III/2017</c:v>
                </c:pt>
              </c:strCache>
            </c:strRef>
          </c:cat>
          <c:val>
            <c:numRef>
              <c:f>Hárok3!$C$156:$G$156</c:f>
              <c:numCache>
                <c:formatCode>0.00</c:formatCode>
                <c:ptCount val="5"/>
                <c:pt idx="0">
                  <c:v>29.582612668472407</c:v>
                </c:pt>
                <c:pt idx="1">
                  <c:v>25.620404411764707</c:v>
                </c:pt>
                <c:pt idx="2">
                  <c:v>24.085465610888999</c:v>
                </c:pt>
                <c:pt idx="3">
                  <c:v>20.36</c:v>
                </c:pt>
                <c:pt idx="4">
                  <c:v>20.59</c:v>
                </c:pt>
              </c:numCache>
            </c:numRef>
          </c:val>
          <c:smooth val="0"/>
        </c:ser>
        <c:ser>
          <c:idx val="3"/>
          <c:order val="3"/>
          <c:tx>
            <c:strRef>
              <c:f>Hárok3!$B$157</c:f>
              <c:strCache>
                <c:ptCount val="1"/>
                <c:pt idx="0">
                  <c:v>Kežmarok</c:v>
                </c:pt>
              </c:strCache>
            </c:strRef>
          </c:tx>
          <c:marker>
            <c:symbol val="none"/>
          </c:marker>
          <c:cat>
            <c:strRef>
              <c:f>Hárok3!$C$153:$G$153</c:f>
              <c:strCache>
                <c:ptCount val="5"/>
                <c:pt idx="0">
                  <c:v>III/2013</c:v>
                </c:pt>
                <c:pt idx="1">
                  <c:v>III/2014</c:v>
                </c:pt>
                <c:pt idx="2">
                  <c:v>III/2015</c:v>
                </c:pt>
                <c:pt idx="3">
                  <c:v>III/2016</c:v>
                </c:pt>
                <c:pt idx="4">
                  <c:v>III/2017</c:v>
                </c:pt>
              </c:strCache>
            </c:strRef>
          </c:cat>
          <c:val>
            <c:numRef>
              <c:f>Hárok3!$C$157:$G$157</c:f>
              <c:numCache>
                <c:formatCode>0.00</c:formatCode>
                <c:ptCount val="5"/>
                <c:pt idx="0">
                  <c:v>28.870603520277168</c:v>
                </c:pt>
                <c:pt idx="1">
                  <c:v>26.972094708866877</c:v>
                </c:pt>
                <c:pt idx="2">
                  <c:v>24.723769381303001</c:v>
                </c:pt>
                <c:pt idx="3">
                  <c:v>21.59</c:v>
                </c:pt>
                <c:pt idx="4">
                  <c:v>19.809999999999999</c:v>
                </c:pt>
              </c:numCache>
            </c:numRef>
          </c:val>
          <c:smooth val="0"/>
        </c:ser>
        <c:ser>
          <c:idx val="4"/>
          <c:order val="4"/>
          <c:tx>
            <c:strRef>
              <c:f>Hárok3!$B$158</c:f>
              <c:strCache>
                <c:ptCount val="1"/>
                <c:pt idx="0">
                  <c:v>Svidník</c:v>
                </c:pt>
              </c:strCache>
            </c:strRef>
          </c:tx>
          <c:marker>
            <c:symbol val="none"/>
          </c:marker>
          <c:cat>
            <c:strRef>
              <c:f>Hárok3!$C$153:$G$153</c:f>
              <c:strCache>
                <c:ptCount val="5"/>
                <c:pt idx="0">
                  <c:v>III/2013</c:v>
                </c:pt>
                <c:pt idx="1">
                  <c:v>III/2014</c:v>
                </c:pt>
                <c:pt idx="2">
                  <c:v>III/2015</c:v>
                </c:pt>
                <c:pt idx="3">
                  <c:v>III/2016</c:v>
                </c:pt>
                <c:pt idx="4">
                  <c:v>III/2017</c:v>
                </c:pt>
              </c:strCache>
            </c:strRef>
          </c:cat>
          <c:val>
            <c:numRef>
              <c:f>Hárok3!$C$158:$G$158</c:f>
              <c:numCache>
                <c:formatCode>0.00</c:formatCode>
                <c:ptCount val="5"/>
                <c:pt idx="0">
                  <c:v>23.349864210650608</c:v>
                </c:pt>
                <c:pt idx="1">
                  <c:v>22.589083299424519</c:v>
                </c:pt>
                <c:pt idx="2">
                  <c:v>19.518980005795001</c:v>
                </c:pt>
                <c:pt idx="3">
                  <c:v>17.97</c:v>
                </c:pt>
                <c:pt idx="4">
                  <c:v>17.64</c:v>
                </c:pt>
              </c:numCache>
            </c:numRef>
          </c:val>
          <c:smooth val="0"/>
        </c:ser>
        <c:ser>
          <c:idx val="5"/>
          <c:order val="5"/>
          <c:tx>
            <c:strRef>
              <c:f>Hárok3!$B$159</c:f>
              <c:strCache>
                <c:ptCount val="1"/>
                <c:pt idx="0">
                  <c:v>Vranov nad Topľou</c:v>
                </c:pt>
              </c:strCache>
            </c:strRef>
          </c:tx>
          <c:marker>
            <c:symbol val="none"/>
          </c:marker>
          <c:cat>
            <c:strRef>
              <c:f>Hárok3!$C$153:$G$153</c:f>
              <c:strCache>
                <c:ptCount val="5"/>
                <c:pt idx="0">
                  <c:v>III/2013</c:v>
                </c:pt>
                <c:pt idx="1">
                  <c:v>III/2014</c:v>
                </c:pt>
                <c:pt idx="2">
                  <c:v>III/2015</c:v>
                </c:pt>
                <c:pt idx="3">
                  <c:v>III/2016</c:v>
                </c:pt>
                <c:pt idx="4">
                  <c:v>III/2017</c:v>
                </c:pt>
              </c:strCache>
            </c:strRef>
          </c:cat>
          <c:val>
            <c:numRef>
              <c:f>Hárok3!$C$159:$G$159</c:f>
              <c:numCache>
                <c:formatCode>0.00</c:formatCode>
                <c:ptCount val="5"/>
                <c:pt idx="0">
                  <c:v>24.947277981723033</c:v>
                </c:pt>
                <c:pt idx="1">
                  <c:v>21.012015744769009</c:v>
                </c:pt>
                <c:pt idx="2">
                  <c:v>21.080478252976</c:v>
                </c:pt>
                <c:pt idx="3">
                  <c:v>18.43</c:v>
                </c:pt>
                <c:pt idx="4">
                  <c:v>17.190000000000001</c:v>
                </c:pt>
              </c:numCache>
            </c:numRef>
          </c:val>
          <c:smooth val="0"/>
        </c:ser>
        <c:ser>
          <c:idx val="6"/>
          <c:order val="6"/>
          <c:tx>
            <c:strRef>
              <c:f>Hárok3!$B$160</c:f>
              <c:strCache>
                <c:ptCount val="1"/>
                <c:pt idx="0">
                  <c:v>Poltár</c:v>
                </c:pt>
              </c:strCache>
            </c:strRef>
          </c:tx>
          <c:marker>
            <c:symbol val="none"/>
          </c:marker>
          <c:cat>
            <c:strRef>
              <c:f>Hárok3!$C$153:$G$153</c:f>
              <c:strCache>
                <c:ptCount val="5"/>
                <c:pt idx="0">
                  <c:v>III/2013</c:v>
                </c:pt>
                <c:pt idx="1">
                  <c:v>III/2014</c:v>
                </c:pt>
                <c:pt idx="2">
                  <c:v>III/2015</c:v>
                </c:pt>
                <c:pt idx="3">
                  <c:v>III/2016</c:v>
                </c:pt>
                <c:pt idx="4">
                  <c:v>III/2017</c:v>
                </c:pt>
              </c:strCache>
            </c:strRef>
          </c:cat>
          <c:val>
            <c:numRef>
              <c:f>Hárok3!$C$160:$G$160</c:f>
              <c:numCache>
                <c:formatCode>0.00</c:formatCode>
                <c:ptCount val="5"/>
                <c:pt idx="0">
                  <c:v>28.465721672461441</c:v>
                </c:pt>
                <c:pt idx="1">
                  <c:v>27.031005612291839</c:v>
                </c:pt>
                <c:pt idx="2">
                  <c:v>23.575565103679999</c:v>
                </c:pt>
                <c:pt idx="3">
                  <c:v>20.09</c:v>
                </c:pt>
                <c:pt idx="4">
                  <c:v>17.02</c:v>
                </c:pt>
              </c:numCache>
            </c:numRef>
          </c:val>
          <c:smooth val="0"/>
        </c:ser>
        <c:ser>
          <c:idx val="7"/>
          <c:order val="7"/>
          <c:tx>
            <c:strRef>
              <c:f>Hárok3!$B$161</c:f>
              <c:strCache>
                <c:ptCount val="1"/>
                <c:pt idx="0">
                  <c:v>Trebišov</c:v>
                </c:pt>
              </c:strCache>
            </c:strRef>
          </c:tx>
          <c:marker>
            <c:symbol val="none"/>
          </c:marker>
          <c:cat>
            <c:strRef>
              <c:f>Hárok3!$C$153:$G$153</c:f>
              <c:strCache>
                <c:ptCount val="5"/>
                <c:pt idx="0">
                  <c:v>III/2013</c:v>
                </c:pt>
                <c:pt idx="1">
                  <c:v>III/2014</c:v>
                </c:pt>
                <c:pt idx="2">
                  <c:v>III/2015</c:v>
                </c:pt>
                <c:pt idx="3">
                  <c:v>III/2016</c:v>
                </c:pt>
                <c:pt idx="4">
                  <c:v>III/2017</c:v>
                </c:pt>
              </c:strCache>
            </c:strRef>
          </c:cat>
          <c:val>
            <c:numRef>
              <c:f>Hárok3!$C$161:$G$161</c:f>
              <c:numCache>
                <c:formatCode>0.00</c:formatCode>
                <c:ptCount val="5"/>
                <c:pt idx="0">
                  <c:v>24.470728747278997</c:v>
                </c:pt>
                <c:pt idx="1">
                  <c:v>22.172660719286313</c:v>
                </c:pt>
                <c:pt idx="2">
                  <c:v>20.248322819664999</c:v>
                </c:pt>
                <c:pt idx="3">
                  <c:v>17.100000000000001</c:v>
                </c:pt>
                <c:pt idx="4">
                  <c:v>16.829999999999998</c:v>
                </c:pt>
              </c:numCache>
            </c:numRef>
          </c:val>
          <c:smooth val="0"/>
        </c:ser>
        <c:ser>
          <c:idx val="8"/>
          <c:order val="8"/>
          <c:tx>
            <c:strRef>
              <c:f>Hárok3!$B$162</c:f>
              <c:strCache>
                <c:ptCount val="1"/>
                <c:pt idx="0">
                  <c:v>Sobrance</c:v>
                </c:pt>
              </c:strCache>
            </c:strRef>
          </c:tx>
          <c:marker>
            <c:symbol val="none"/>
          </c:marker>
          <c:cat>
            <c:strRef>
              <c:f>Hárok3!$C$153:$G$153</c:f>
              <c:strCache>
                <c:ptCount val="5"/>
                <c:pt idx="0">
                  <c:v>III/2013</c:v>
                </c:pt>
                <c:pt idx="1">
                  <c:v>III/2014</c:v>
                </c:pt>
                <c:pt idx="2">
                  <c:v>III/2015</c:v>
                </c:pt>
                <c:pt idx="3">
                  <c:v>III/2016</c:v>
                </c:pt>
                <c:pt idx="4">
                  <c:v>III/2017</c:v>
                </c:pt>
              </c:strCache>
            </c:strRef>
          </c:cat>
          <c:val>
            <c:numRef>
              <c:f>Hárok3!$C$162:$G$162</c:f>
              <c:numCache>
                <c:formatCode>0.00</c:formatCode>
                <c:ptCount val="5"/>
                <c:pt idx="0">
                  <c:v>24.196900982615269</c:v>
                </c:pt>
                <c:pt idx="1">
                  <c:v>21.416117783804726</c:v>
                </c:pt>
                <c:pt idx="2">
                  <c:v>20.789397310630999</c:v>
                </c:pt>
                <c:pt idx="3">
                  <c:v>17.73</c:v>
                </c:pt>
                <c:pt idx="4">
                  <c:v>16.43</c:v>
                </c:pt>
              </c:numCache>
            </c:numRef>
          </c:val>
          <c:smooth val="0"/>
        </c:ser>
        <c:ser>
          <c:idx val="11"/>
          <c:order val="9"/>
          <c:tx>
            <c:strRef>
              <c:f>Hárok3!$B$165</c:f>
              <c:strCache>
                <c:ptCount val="1"/>
                <c:pt idx="0">
                  <c:v>Sabinov</c:v>
                </c:pt>
              </c:strCache>
            </c:strRef>
          </c:tx>
          <c:marker>
            <c:symbol val="none"/>
          </c:marker>
          <c:cat>
            <c:strRef>
              <c:f>Hárok3!$C$153:$G$153</c:f>
              <c:strCache>
                <c:ptCount val="5"/>
                <c:pt idx="0">
                  <c:v>III/2013</c:v>
                </c:pt>
                <c:pt idx="1">
                  <c:v>III/2014</c:v>
                </c:pt>
                <c:pt idx="2">
                  <c:v>III/2015</c:v>
                </c:pt>
                <c:pt idx="3">
                  <c:v>III/2016</c:v>
                </c:pt>
                <c:pt idx="4">
                  <c:v>III/2017</c:v>
                </c:pt>
              </c:strCache>
            </c:strRef>
          </c:cat>
          <c:val>
            <c:numRef>
              <c:f>Hárok3!$C$165:$G$165</c:f>
              <c:numCache>
                <c:formatCode>0.00</c:formatCode>
                <c:ptCount val="5"/>
                <c:pt idx="0">
                  <c:v>25.685673716463644</c:v>
                </c:pt>
                <c:pt idx="1">
                  <c:v>23.77462714048978</c:v>
                </c:pt>
                <c:pt idx="2">
                  <c:v>21.789567016403002</c:v>
                </c:pt>
                <c:pt idx="3">
                  <c:v>17.89</c:v>
                </c:pt>
                <c:pt idx="4">
                  <c:v>16.07</c:v>
                </c:pt>
              </c:numCache>
            </c:numRef>
          </c:val>
          <c:smooth val="0"/>
        </c:ser>
        <c:ser>
          <c:idx val="14"/>
          <c:order val="10"/>
          <c:tx>
            <c:strRef>
              <c:f>Hárok3!$B$168</c:f>
              <c:strCache>
                <c:ptCount val="1"/>
                <c:pt idx="0">
                  <c:v>Lučenec</c:v>
                </c:pt>
              </c:strCache>
            </c:strRef>
          </c:tx>
          <c:marker>
            <c:symbol val="none"/>
          </c:marker>
          <c:cat>
            <c:strRef>
              <c:f>Hárok3!$C$153:$G$153</c:f>
              <c:strCache>
                <c:ptCount val="5"/>
                <c:pt idx="0">
                  <c:v>III/2013</c:v>
                </c:pt>
                <c:pt idx="1">
                  <c:v>III/2014</c:v>
                </c:pt>
                <c:pt idx="2">
                  <c:v>III/2015</c:v>
                </c:pt>
                <c:pt idx="3">
                  <c:v>III/2016</c:v>
                </c:pt>
                <c:pt idx="4">
                  <c:v>III/2017</c:v>
                </c:pt>
              </c:strCache>
            </c:strRef>
          </c:cat>
          <c:val>
            <c:numRef>
              <c:f>Hárok3!$C$168:$G$168</c:f>
              <c:numCache>
                <c:formatCode>0.00</c:formatCode>
                <c:ptCount val="5"/>
                <c:pt idx="0">
                  <c:v>24.405881347238843</c:v>
                </c:pt>
                <c:pt idx="1">
                  <c:v>21.891722646020721</c:v>
                </c:pt>
                <c:pt idx="2">
                  <c:v>19.228787358296</c:v>
                </c:pt>
                <c:pt idx="3">
                  <c:v>16.7</c:v>
                </c:pt>
                <c:pt idx="4">
                  <c:v>14.36</c:v>
                </c:pt>
              </c:numCache>
            </c:numRef>
          </c:val>
          <c:smooth val="0"/>
        </c:ser>
        <c:ser>
          <c:idx val="15"/>
          <c:order val="11"/>
          <c:tx>
            <c:strRef>
              <c:f>Hárok3!$B$169</c:f>
              <c:strCache>
                <c:ptCount val="1"/>
                <c:pt idx="0">
                  <c:v>Veľký Krtíš</c:v>
                </c:pt>
              </c:strCache>
            </c:strRef>
          </c:tx>
          <c:marker>
            <c:symbol val="none"/>
          </c:marker>
          <c:cat>
            <c:strRef>
              <c:f>Hárok3!$C$153:$G$153</c:f>
              <c:strCache>
                <c:ptCount val="5"/>
                <c:pt idx="0">
                  <c:v>III/2013</c:v>
                </c:pt>
                <c:pt idx="1">
                  <c:v>III/2014</c:v>
                </c:pt>
                <c:pt idx="2">
                  <c:v>III/2015</c:v>
                </c:pt>
                <c:pt idx="3">
                  <c:v>III/2016</c:v>
                </c:pt>
                <c:pt idx="4">
                  <c:v>III/2017</c:v>
                </c:pt>
              </c:strCache>
            </c:strRef>
          </c:cat>
          <c:val>
            <c:numRef>
              <c:f>Hárok3!$C$169:$G$169</c:f>
              <c:numCache>
                <c:formatCode>0.00</c:formatCode>
                <c:ptCount val="5"/>
                <c:pt idx="0">
                  <c:v>23.094180463947591</c:v>
                </c:pt>
                <c:pt idx="1">
                  <c:v>23.071287944691178</c:v>
                </c:pt>
                <c:pt idx="2">
                  <c:v>21.157348388271</c:v>
                </c:pt>
                <c:pt idx="3">
                  <c:v>16.96</c:v>
                </c:pt>
                <c:pt idx="4">
                  <c:v>13.97</c:v>
                </c:pt>
              </c:numCache>
            </c:numRef>
          </c:val>
          <c:smooth val="0"/>
        </c:ser>
        <c:dLbls>
          <c:showLegendKey val="0"/>
          <c:showVal val="0"/>
          <c:showCatName val="0"/>
          <c:showSerName val="0"/>
          <c:showPercent val="0"/>
          <c:showBubbleSize val="0"/>
        </c:dLbls>
        <c:marker val="1"/>
        <c:smooth val="0"/>
        <c:axId val="137718400"/>
        <c:axId val="137720960"/>
      </c:lineChart>
      <c:catAx>
        <c:axId val="137718400"/>
        <c:scaling>
          <c:orientation val="minMax"/>
        </c:scaling>
        <c:delete val="0"/>
        <c:axPos val="b"/>
        <c:majorTickMark val="out"/>
        <c:minorTickMark val="none"/>
        <c:tickLblPos val="nextTo"/>
        <c:crossAx val="137720960"/>
        <c:crosses val="autoZero"/>
        <c:auto val="1"/>
        <c:lblAlgn val="ctr"/>
        <c:lblOffset val="100"/>
        <c:noMultiLvlLbl val="0"/>
      </c:catAx>
      <c:valAx>
        <c:axId val="137720960"/>
        <c:scaling>
          <c:orientation val="minMax"/>
          <c:max val="35"/>
          <c:min val="13"/>
        </c:scaling>
        <c:delete val="0"/>
        <c:axPos val="l"/>
        <c:majorGridlines/>
        <c:numFmt formatCode="0" sourceLinked="0"/>
        <c:majorTickMark val="out"/>
        <c:minorTickMark val="none"/>
        <c:tickLblPos val="nextTo"/>
        <c:crossAx val="137718400"/>
        <c:crosses val="autoZero"/>
        <c:crossBetween val="between"/>
      </c:valAx>
    </c:plotArea>
    <c:legend>
      <c:legendPos val="r"/>
      <c:layout/>
      <c:overlay val="0"/>
    </c:legend>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sk-SK" sz="2400"/>
              <a:t>Podiel osôb ohrozených chudobou (v %)</a:t>
            </a:r>
            <a:endParaRPr lang="en-US" sz="2400"/>
          </a:p>
        </c:rich>
      </c:tx>
      <c:layout/>
      <c:overlay val="0"/>
    </c:title>
    <c:autoTitleDeleted val="0"/>
    <c:plotArea>
      <c:layout/>
      <c:lineChart>
        <c:grouping val="standard"/>
        <c:varyColors val="0"/>
        <c:ser>
          <c:idx val="1"/>
          <c:order val="0"/>
          <c:tx>
            <c:strRef>
              <c:f>Hárok1!$A$3</c:f>
              <c:strCache>
                <c:ptCount val="1"/>
                <c:pt idx="0">
                  <c:v>Banskobystrický kraj</c:v>
                </c:pt>
              </c:strCache>
            </c:strRef>
          </c:tx>
          <c:marker>
            <c:symbol val="none"/>
          </c:marker>
          <c:cat>
            <c:numRef>
              <c:f>Hárok1!$B$2:$L$2</c:f>
              <c:numCache>
                <c:formatCode>General</c:formatCode>
                <c:ptCount val="11"/>
                <c:pt idx="0">
                  <c:v>2005</c:v>
                </c:pt>
                <c:pt idx="1">
                  <c:v>2006</c:v>
                </c:pt>
                <c:pt idx="2">
                  <c:v>2007</c:v>
                </c:pt>
                <c:pt idx="3">
                  <c:v>2008</c:v>
                </c:pt>
                <c:pt idx="4">
                  <c:v>2009</c:v>
                </c:pt>
                <c:pt idx="5">
                  <c:v>2010</c:v>
                </c:pt>
                <c:pt idx="6">
                  <c:v>2011</c:v>
                </c:pt>
                <c:pt idx="7">
                  <c:v>2012</c:v>
                </c:pt>
                <c:pt idx="8">
                  <c:v>2013</c:v>
                </c:pt>
                <c:pt idx="9">
                  <c:v>2014</c:v>
                </c:pt>
                <c:pt idx="10">
                  <c:v>2015</c:v>
                </c:pt>
              </c:numCache>
            </c:numRef>
          </c:cat>
          <c:val>
            <c:numRef>
              <c:f>Hárok1!$B$3:$L$3</c:f>
              <c:numCache>
                <c:formatCode>General</c:formatCode>
                <c:ptCount val="11"/>
                <c:pt idx="0">
                  <c:v>10</c:v>
                </c:pt>
                <c:pt idx="1">
                  <c:v>13.3</c:v>
                </c:pt>
                <c:pt idx="2">
                  <c:v>12.6</c:v>
                </c:pt>
                <c:pt idx="3">
                  <c:v>13.5</c:v>
                </c:pt>
                <c:pt idx="4">
                  <c:v>13.6</c:v>
                </c:pt>
                <c:pt idx="5">
                  <c:v>16.899999999999999</c:v>
                </c:pt>
                <c:pt idx="6">
                  <c:v>15.3</c:v>
                </c:pt>
                <c:pt idx="7">
                  <c:v>15.6</c:v>
                </c:pt>
                <c:pt idx="8">
                  <c:v>15.6</c:v>
                </c:pt>
                <c:pt idx="9">
                  <c:v>17.100000000000001</c:v>
                </c:pt>
                <c:pt idx="10">
                  <c:v>16.399999999999999</c:v>
                </c:pt>
              </c:numCache>
            </c:numRef>
          </c:val>
          <c:smooth val="0"/>
        </c:ser>
        <c:ser>
          <c:idx val="2"/>
          <c:order val="1"/>
          <c:tx>
            <c:strRef>
              <c:f>Hárok1!$A$4</c:f>
              <c:strCache>
                <c:ptCount val="1"/>
                <c:pt idx="0">
                  <c:v>Prešovský kraj</c:v>
                </c:pt>
              </c:strCache>
            </c:strRef>
          </c:tx>
          <c:marker>
            <c:symbol val="none"/>
          </c:marker>
          <c:cat>
            <c:numRef>
              <c:f>Hárok1!$B$2:$L$2</c:f>
              <c:numCache>
                <c:formatCode>General</c:formatCode>
                <c:ptCount val="11"/>
                <c:pt idx="0">
                  <c:v>2005</c:v>
                </c:pt>
                <c:pt idx="1">
                  <c:v>2006</c:v>
                </c:pt>
                <c:pt idx="2">
                  <c:v>2007</c:v>
                </c:pt>
                <c:pt idx="3">
                  <c:v>2008</c:v>
                </c:pt>
                <c:pt idx="4">
                  <c:v>2009</c:v>
                </c:pt>
                <c:pt idx="5">
                  <c:v>2010</c:v>
                </c:pt>
                <c:pt idx="6">
                  <c:v>2011</c:v>
                </c:pt>
                <c:pt idx="7">
                  <c:v>2012</c:v>
                </c:pt>
                <c:pt idx="8">
                  <c:v>2013</c:v>
                </c:pt>
                <c:pt idx="9">
                  <c:v>2014</c:v>
                </c:pt>
                <c:pt idx="10">
                  <c:v>2015</c:v>
                </c:pt>
              </c:numCache>
            </c:numRef>
          </c:cat>
          <c:val>
            <c:numRef>
              <c:f>Hárok1!$B$4:$L$4</c:f>
              <c:numCache>
                <c:formatCode>General</c:formatCode>
                <c:ptCount val="11"/>
                <c:pt idx="0">
                  <c:v>21.3</c:v>
                </c:pt>
                <c:pt idx="1">
                  <c:v>15.7</c:v>
                </c:pt>
                <c:pt idx="2">
                  <c:v>15.6</c:v>
                </c:pt>
                <c:pt idx="3">
                  <c:v>13.6</c:v>
                </c:pt>
                <c:pt idx="4">
                  <c:v>16.3</c:v>
                </c:pt>
                <c:pt idx="5">
                  <c:v>18.7</c:v>
                </c:pt>
                <c:pt idx="6">
                  <c:v>20.2</c:v>
                </c:pt>
                <c:pt idx="7">
                  <c:v>19.899999999999999</c:v>
                </c:pt>
                <c:pt idx="8">
                  <c:v>19.2</c:v>
                </c:pt>
                <c:pt idx="9">
                  <c:v>16</c:v>
                </c:pt>
                <c:pt idx="10">
                  <c:v>16.399999999999999</c:v>
                </c:pt>
              </c:numCache>
            </c:numRef>
          </c:val>
          <c:smooth val="0"/>
        </c:ser>
        <c:ser>
          <c:idx val="3"/>
          <c:order val="2"/>
          <c:tx>
            <c:strRef>
              <c:f>Hárok1!$A$5</c:f>
              <c:strCache>
                <c:ptCount val="1"/>
                <c:pt idx="0">
                  <c:v>Žilinský kraj</c:v>
                </c:pt>
              </c:strCache>
            </c:strRef>
          </c:tx>
          <c:marker>
            <c:symbol val="none"/>
          </c:marker>
          <c:cat>
            <c:numRef>
              <c:f>Hárok1!$B$2:$L$2</c:f>
              <c:numCache>
                <c:formatCode>General</c:formatCode>
                <c:ptCount val="11"/>
                <c:pt idx="0">
                  <c:v>2005</c:v>
                </c:pt>
                <c:pt idx="1">
                  <c:v>2006</c:v>
                </c:pt>
                <c:pt idx="2">
                  <c:v>2007</c:v>
                </c:pt>
                <c:pt idx="3">
                  <c:v>2008</c:v>
                </c:pt>
                <c:pt idx="4">
                  <c:v>2009</c:v>
                </c:pt>
                <c:pt idx="5">
                  <c:v>2010</c:v>
                </c:pt>
                <c:pt idx="6">
                  <c:v>2011</c:v>
                </c:pt>
                <c:pt idx="7">
                  <c:v>2012</c:v>
                </c:pt>
                <c:pt idx="8">
                  <c:v>2013</c:v>
                </c:pt>
                <c:pt idx="9">
                  <c:v>2014</c:v>
                </c:pt>
                <c:pt idx="10">
                  <c:v>2015</c:v>
                </c:pt>
              </c:numCache>
            </c:numRef>
          </c:cat>
          <c:val>
            <c:numRef>
              <c:f>Hárok1!$B$5:$L$5</c:f>
              <c:numCache>
                <c:formatCode>General</c:formatCode>
                <c:ptCount val="11"/>
                <c:pt idx="0">
                  <c:v>12</c:v>
                </c:pt>
                <c:pt idx="1">
                  <c:v>11</c:v>
                </c:pt>
                <c:pt idx="2">
                  <c:v>8.5</c:v>
                </c:pt>
                <c:pt idx="3">
                  <c:v>10.3</c:v>
                </c:pt>
                <c:pt idx="4">
                  <c:v>9</c:v>
                </c:pt>
                <c:pt idx="5">
                  <c:v>9.6</c:v>
                </c:pt>
                <c:pt idx="6">
                  <c:v>11</c:v>
                </c:pt>
                <c:pt idx="7">
                  <c:v>12.7</c:v>
                </c:pt>
                <c:pt idx="8">
                  <c:v>11.1</c:v>
                </c:pt>
                <c:pt idx="9">
                  <c:v>13.5</c:v>
                </c:pt>
                <c:pt idx="10">
                  <c:v>13.4</c:v>
                </c:pt>
              </c:numCache>
            </c:numRef>
          </c:val>
          <c:smooth val="0"/>
        </c:ser>
        <c:ser>
          <c:idx val="4"/>
          <c:order val="3"/>
          <c:tx>
            <c:strRef>
              <c:f>Hárok1!$A$6</c:f>
              <c:strCache>
                <c:ptCount val="1"/>
                <c:pt idx="0">
                  <c:v>Nitriansky kraj</c:v>
                </c:pt>
              </c:strCache>
            </c:strRef>
          </c:tx>
          <c:marker>
            <c:symbol val="none"/>
          </c:marker>
          <c:cat>
            <c:numRef>
              <c:f>Hárok1!$B$2:$L$2</c:f>
              <c:numCache>
                <c:formatCode>General</c:formatCode>
                <c:ptCount val="11"/>
                <c:pt idx="0">
                  <c:v>2005</c:v>
                </c:pt>
                <c:pt idx="1">
                  <c:v>2006</c:v>
                </c:pt>
                <c:pt idx="2">
                  <c:v>2007</c:v>
                </c:pt>
                <c:pt idx="3">
                  <c:v>2008</c:v>
                </c:pt>
                <c:pt idx="4">
                  <c:v>2009</c:v>
                </c:pt>
                <c:pt idx="5">
                  <c:v>2010</c:v>
                </c:pt>
                <c:pt idx="6">
                  <c:v>2011</c:v>
                </c:pt>
                <c:pt idx="7">
                  <c:v>2012</c:v>
                </c:pt>
                <c:pt idx="8">
                  <c:v>2013</c:v>
                </c:pt>
                <c:pt idx="9">
                  <c:v>2014</c:v>
                </c:pt>
                <c:pt idx="10">
                  <c:v>2015</c:v>
                </c:pt>
              </c:numCache>
            </c:numRef>
          </c:cat>
          <c:val>
            <c:numRef>
              <c:f>Hárok1!$B$6:$L$6</c:f>
              <c:numCache>
                <c:formatCode>General</c:formatCode>
                <c:ptCount val="11"/>
                <c:pt idx="0">
                  <c:v>16</c:v>
                </c:pt>
                <c:pt idx="1">
                  <c:v>11.8</c:v>
                </c:pt>
                <c:pt idx="2">
                  <c:v>12.2</c:v>
                </c:pt>
                <c:pt idx="3">
                  <c:v>12.9</c:v>
                </c:pt>
                <c:pt idx="4">
                  <c:v>12.9</c:v>
                </c:pt>
                <c:pt idx="5">
                  <c:v>13.2</c:v>
                </c:pt>
                <c:pt idx="6">
                  <c:v>14.8</c:v>
                </c:pt>
                <c:pt idx="7">
                  <c:v>15.9</c:v>
                </c:pt>
                <c:pt idx="8">
                  <c:v>16.3</c:v>
                </c:pt>
                <c:pt idx="9">
                  <c:v>13.2</c:v>
                </c:pt>
                <c:pt idx="10">
                  <c:v>13.2</c:v>
                </c:pt>
              </c:numCache>
            </c:numRef>
          </c:val>
          <c:smooth val="0"/>
        </c:ser>
        <c:ser>
          <c:idx val="5"/>
          <c:order val="4"/>
          <c:tx>
            <c:strRef>
              <c:f>Hárok1!$A$7</c:f>
              <c:strCache>
                <c:ptCount val="1"/>
                <c:pt idx="0">
                  <c:v>Košický kraj</c:v>
                </c:pt>
              </c:strCache>
            </c:strRef>
          </c:tx>
          <c:marker>
            <c:symbol val="none"/>
          </c:marker>
          <c:cat>
            <c:numRef>
              <c:f>Hárok1!$B$2:$L$2</c:f>
              <c:numCache>
                <c:formatCode>General</c:formatCode>
                <c:ptCount val="11"/>
                <c:pt idx="0">
                  <c:v>2005</c:v>
                </c:pt>
                <c:pt idx="1">
                  <c:v>2006</c:v>
                </c:pt>
                <c:pt idx="2">
                  <c:v>2007</c:v>
                </c:pt>
                <c:pt idx="3">
                  <c:v>2008</c:v>
                </c:pt>
                <c:pt idx="4">
                  <c:v>2009</c:v>
                </c:pt>
                <c:pt idx="5">
                  <c:v>2010</c:v>
                </c:pt>
                <c:pt idx="6">
                  <c:v>2011</c:v>
                </c:pt>
                <c:pt idx="7">
                  <c:v>2012</c:v>
                </c:pt>
                <c:pt idx="8">
                  <c:v>2013</c:v>
                </c:pt>
                <c:pt idx="9">
                  <c:v>2014</c:v>
                </c:pt>
                <c:pt idx="10">
                  <c:v>2015</c:v>
                </c:pt>
              </c:numCache>
            </c:numRef>
          </c:cat>
          <c:val>
            <c:numRef>
              <c:f>Hárok1!$B$7:$L$7</c:f>
              <c:numCache>
                <c:formatCode>General</c:formatCode>
                <c:ptCount val="11"/>
                <c:pt idx="0">
                  <c:v>13</c:v>
                </c:pt>
                <c:pt idx="1">
                  <c:v>13</c:v>
                </c:pt>
                <c:pt idx="2">
                  <c:v>11.9</c:v>
                </c:pt>
                <c:pt idx="3">
                  <c:v>11.2</c:v>
                </c:pt>
                <c:pt idx="4">
                  <c:v>10.9</c:v>
                </c:pt>
                <c:pt idx="5">
                  <c:v>12.7</c:v>
                </c:pt>
                <c:pt idx="6">
                  <c:v>13.5</c:v>
                </c:pt>
                <c:pt idx="7">
                  <c:v>13.5</c:v>
                </c:pt>
                <c:pt idx="8">
                  <c:v>12.3</c:v>
                </c:pt>
                <c:pt idx="9">
                  <c:v>13.7</c:v>
                </c:pt>
                <c:pt idx="10">
                  <c:v>12.5</c:v>
                </c:pt>
              </c:numCache>
            </c:numRef>
          </c:val>
          <c:smooth val="0"/>
        </c:ser>
        <c:ser>
          <c:idx val="6"/>
          <c:order val="5"/>
          <c:tx>
            <c:strRef>
              <c:f>Hárok1!$A$8</c:f>
              <c:strCache>
                <c:ptCount val="1"/>
                <c:pt idx="0">
                  <c:v>Slovenská republika</c:v>
                </c:pt>
              </c:strCache>
            </c:strRef>
          </c:tx>
          <c:marker>
            <c:symbol val="none"/>
          </c:marker>
          <c:cat>
            <c:numRef>
              <c:f>Hárok1!$B$2:$L$2</c:f>
              <c:numCache>
                <c:formatCode>General</c:formatCode>
                <c:ptCount val="11"/>
                <c:pt idx="0">
                  <c:v>2005</c:v>
                </c:pt>
                <c:pt idx="1">
                  <c:v>2006</c:v>
                </c:pt>
                <c:pt idx="2">
                  <c:v>2007</c:v>
                </c:pt>
                <c:pt idx="3">
                  <c:v>2008</c:v>
                </c:pt>
                <c:pt idx="4">
                  <c:v>2009</c:v>
                </c:pt>
                <c:pt idx="5">
                  <c:v>2010</c:v>
                </c:pt>
                <c:pt idx="6">
                  <c:v>2011</c:v>
                </c:pt>
                <c:pt idx="7">
                  <c:v>2012</c:v>
                </c:pt>
                <c:pt idx="8">
                  <c:v>2013</c:v>
                </c:pt>
                <c:pt idx="9">
                  <c:v>2014</c:v>
                </c:pt>
                <c:pt idx="10">
                  <c:v>2015</c:v>
                </c:pt>
              </c:numCache>
            </c:numRef>
          </c:cat>
          <c:val>
            <c:numRef>
              <c:f>Hárok1!$B$8:$L$8</c:f>
              <c:numCache>
                <c:formatCode>General</c:formatCode>
                <c:ptCount val="11"/>
                <c:pt idx="0">
                  <c:v>13.3</c:v>
                </c:pt>
                <c:pt idx="1">
                  <c:v>11.6</c:v>
                </c:pt>
                <c:pt idx="2">
                  <c:v>10.5</c:v>
                </c:pt>
                <c:pt idx="3">
                  <c:v>10.9</c:v>
                </c:pt>
                <c:pt idx="4">
                  <c:v>11</c:v>
                </c:pt>
                <c:pt idx="5">
                  <c:v>12</c:v>
                </c:pt>
                <c:pt idx="6">
                  <c:v>13</c:v>
                </c:pt>
                <c:pt idx="7">
                  <c:v>13.2</c:v>
                </c:pt>
                <c:pt idx="8">
                  <c:v>12.8</c:v>
                </c:pt>
                <c:pt idx="9">
                  <c:v>12.6</c:v>
                </c:pt>
                <c:pt idx="10">
                  <c:v>12.3</c:v>
                </c:pt>
              </c:numCache>
            </c:numRef>
          </c:val>
          <c:smooth val="0"/>
        </c:ser>
        <c:ser>
          <c:idx val="7"/>
          <c:order val="6"/>
          <c:tx>
            <c:strRef>
              <c:f>Hárok1!$A$9</c:f>
              <c:strCache>
                <c:ptCount val="1"/>
                <c:pt idx="0">
                  <c:v>Trenčiansky kraj</c:v>
                </c:pt>
              </c:strCache>
            </c:strRef>
          </c:tx>
          <c:marker>
            <c:symbol val="none"/>
          </c:marker>
          <c:cat>
            <c:numRef>
              <c:f>Hárok1!$B$2:$L$2</c:f>
              <c:numCache>
                <c:formatCode>General</c:formatCode>
                <c:ptCount val="11"/>
                <c:pt idx="0">
                  <c:v>2005</c:v>
                </c:pt>
                <c:pt idx="1">
                  <c:v>2006</c:v>
                </c:pt>
                <c:pt idx="2">
                  <c:v>2007</c:v>
                </c:pt>
                <c:pt idx="3">
                  <c:v>2008</c:v>
                </c:pt>
                <c:pt idx="4">
                  <c:v>2009</c:v>
                </c:pt>
                <c:pt idx="5">
                  <c:v>2010</c:v>
                </c:pt>
                <c:pt idx="6">
                  <c:v>2011</c:v>
                </c:pt>
                <c:pt idx="7">
                  <c:v>2012</c:v>
                </c:pt>
                <c:pt idx="8">
                  <c:v>2013</c:v>
                </c:pt>
                <c:pt idx="9">
                  <c:v>2014</c:v>
                </c:pt>
                <c:pt idx="10">
                  <c:v>2015</c:v>
                </c:pt>
              </c:numCache>
            </c:numRef>
          </c:cat>
          <c:val>
            <c:numRef>
              <c:f>Hárok1!$B$9:$L$9</c:f>
              <c:numCache>
                <c:formatCode>General</c:formatCode>
                <c:ptCount val="11"/>
                <c:pt idx="0">
                  <c:v>13</c:v>
                </c:pt>
                <c:pt idx="1">
                  <c:v>10.7</c:v>
                </c:pt>
                <c:pt idx="2">
                  <c:v>7</c:v>
                </c:pt>
                <c:pt idx="3">
                  <c:v>9.9</c:v>
                </c:pt>
                <c:pt idx="4">
                  <c:v>8.6</c:v>
                </c:pt>
                <c:pt idx="5">
                  <c:v>10.1</c:v>
                </c:pt>
                <c:pt idx="6">
                  <c:v>9.1999999999999993</c:v>
                </c:pt>
                <c:pt idx="7">
                  <c:v>8.3000000000000007</c:v>
                </c:pt>
                <c:pt idx="8">
                  <c:v>8.1999999999999993</c:v>
                </c:pt>
                <c:pt idx="9">
                  <c:v>8.9</c:v>
                </c:pt>
                <c:pt idx="10">
                  <c:v>8.6999999999999993</c:v>
                </c:pt>
              </c:numCache>
            </c:numRef>
          </c:val>
          <c:smooth val="0"/>
        </c:ser>
        <c:ser>
          <c:idx val="8"/>
          <c:order val="7"/>
          <c:tx>
            <c:strRef>
              <c:f>Hárok1!$A$10</c:f>
              <c:strCache>
                <c:ptCount val="1"/>
                <c:pt idx="0">
                  <c:v>Trnavský kraj</c:v>
                </c:pt>
              </c:strCache>
            </c:strRef>
          </c:tx>
          <c:marker>
            <c:symbol val="none"/>
          </c:marker>
          <c:cat>
            <c:numRef>
              <c:f>Hárok1!$B$2:$L$2</c:f>
              <c:numCache>
                <c:formatCode>General</c:formatCode>
                <c:ptCount val="11"/>
                <c:pt idx="0">
                  <c:v>2005</c:v>
                </c:pt>
                <c:pt idx="1">
                  <c:v>2006</c:v>
                </c:pt>
                <c:pt idx="2">
                  <c:v>2007</c:v>
                </c:pt>
                <c:pt idx="3">
                  <c:v>2008</c:v>
                </c:pt>
                <c:pt idx="4">
                  <c:v>2009</c:v>
                </c:pt>
                <c:pt idx="5">
                  <c:v>2010</c:v>
                </c:pt>
                <c:pt idx="6">
                  <c:v>2011</c:v>
                </c:pt>
                <c:pt idx="7">
                  <c:v>2012</c:v>
                </c:pt>
                <c:pt idx="8">
                  <c:v>2013</c:v>
                </c:pt>
                <c:pt idx="9">
                  <c:v>2014</c:v>
                </c:pt>
                <c:pt idx="10">
                  <c:v>2015</c:v>
                </c:pt>
              </c:numCache>
            </c:numRef>
          </c:cat>
          <c:val>
            <c:numRef>
              <c:f>Hárok1!$B$10:$L$10</c:f>
              <c:numCache>
                <c:formatCode>General</c:formatCode>
                <c:ptCount val="11"/>
                <c:pt idx="0">
                  <c:v>10.9</c:v>
                </c:pt>
                <c:pt idx="1">
                  <c:v>8.4</c:v>
                </c:pt>
                <c:pt idx="2">
                  <c:v>8</c:v>
                </c:pt>
                <c:pt idx="3">
                  <c:v>6.9</c:v>
                </c:pt>
                <c:pt idx="4">
                  <c:v>8</c:v>
                </c:pt>
                <c:pt idx="5">
                  <c:v>6.7</c:v>
                </c:pt>
                <c:pt idx="6">
                  <c:v>9.5</c:v>
                </c:pt>
                <c:pt idx="7">
                  <c:v>10.6</c:v>
                </c:pt>
                <c:pt idx="8">
                  <c:v>9.1999999999999993</c:v>
                </c:pt>
                <c:pt idx="9">
                  <c:v>8.5</c:v>
                </c:pt>
                <c:pt idx="10">
                  <c:v>7.9</c:v>
                </c:pt>
              </c:numCache>
            </c:numRef>
          </c:val>
          <c:smooth val="0"/>
        </c:ser>
        <c:ser>
          <c:idx val="9"/>
          <c:order val="8"/>
          <c:tx>
            <c:strRef>
              <c:f>Hárok1!$A$11</c:f>
              <c:strCache>
                <c:ptCount val="1"/>
                <c:pt idx="0">
                  <c:v>Bratislavský kraj</c:v>
                </c:pt>
              </c:strCache>
            </c:strRef>
          </c:tx>
          <c:marker>
            <c:symbol val="none"/>
          </c:marker>
          <c:cat>
            <c:numRef>
              <c:f>Hárok1!$B$2:$L$2</c:f>
              <c:numCache>
                <c:formatCode>General</c:formatCode>
                <c:ptCount val="11"/>
                <c:pt idx="0">
                  <c:v>2005</c:v>
                </c:pt>
                <c:pt idx="1">
                  <c:v>2006</c:v>
                </c:pt>
                <c:pt idx="2">
                  <c:v>2007</c:v>
                </c:pt>
                <c:pt idx="3">
                  <c:v>2008</c:v>
                </c:pt>
                <c:pt idx="4">
                  <c:v>2009</c:v>
                </c:pt>
                <c:pt idx="5">
                  <c:v>2010</c:v>
                </c:pt>
                <c:pt idx="6">
                  <c:v>2011</c:v>
                </c:pt>
                <c:pt idx="7">
                  <c:v>2012</c:v>
                </c:pt>
                <c:pt idx="8">
                  <c:v>2013</c:v>
                </c:pt>
                <c:pt idx="9">
                  <c:v>2014</c:v>
                </c:pt>
                <c:pt idx="10">
                  <c:v>2015</c:v>
                </c:pt>
              </c:numCache>
            </c:numRef>
          </c:cat>
          <c:val>
            <c:numRef>
              <c:f>Hárok1!$B$11:$L$11</c:f>
              <c:numCache>
                <c:formatCode>General</c:formatCode>
                <c:ptCount val="11"/>
                <c:pt idx="0">
                  <c:v>7.8</c:v>
                </c:pt>
                <c:pt idx="1">
                  <c:v>7.3</c:v>
                </c:pt>
                <c:pt idx="2">
                  <c:v>5.9</c:v>
                </c:pt>
                <c:pt idx="3">
                  <c:v>6.9</c:v>
                </c:pt>
                <c:pt idx="4">
                  <c:v>6.5</c:v>
                </c:pt>
                <c:pt idx="5">
                  <c:v>5.0999999999999996</c:v>
                </c:pt>
                <c:pt idx="6">
                  <c:v>7.2</c:v>
                </c:pt>
                <c:pt idx="7">
                  <c:v>6.3</c:v>
                </c:pt>
                <c:pt idx="8">
                  <c:v>8</c:v>
                </c:pt>
                <c:pt idx="9">
                  <c:v>7.8</c:v>
                </c:pt>
                <c:pt idx="10">
                  <c:v>7.3</c:v>
                </c:pt>
              </c:numCache>
            </c:numRef>
          </c:val>
          <c:smooth val="0"/>
        </c:ser>
        <c:dLbls>
          <c:showLegendKey val="0"/>
          <c:showVal val="0"/>
          <c:showCatName val="0"/>
          <c:showSerName val="0"/>
          <c:showPercent val="0"/>
          <c:showBubbleSize val="0"/>
        </c:dLbls>
        <c:marker val="1"/>
        <c:smooth val="0"/>
        <c:axId val="23225088"/>
        <c:axId val="23337600"/>
      </c:lineChart>
      <c:catAx>
        <c:axId val="23225088"/>
        <c:scaling>
          <c:orientation val="minMax"/>
        </c:scaling>
        <c:delete val="0"/>
        <c:axPos val="b"/>
        <c:numFmt formatCode="General" sourceLinked="1"/>
        <c:majorTickMark val="out"/>
        <c:minorTickMark val="none"/>
        <c:tickLblPos val="nextTo"/>
        <c:crossAx val="23337600"/>
        <c:crosses val="autoZero"/>
        <c:auto val="1"/>
        <c:lblAlgn val="ctr"/>
        <c:lblOffset val="100"/>
        <c:noMultiLvlLbl val="0"/>
      </c:catAx>
      <c:valAx>
        <c:axId val="23337600"/>
        <c:scaling>
          <c:orientation val="minMax"/>
        </c:scaling>
        <c:delete val="0"/>
        <c:axPos val="l"/>
        <c:majorGridlines/>
        <c:numFmt formatCode="General" sourceLinked="1"/>
        <c:majorTickMark val="out"/>
        <c:minorTickMark val="none"/>
        <c:tickLblPos val="nextTo"/>
        <c:crossAx val="23225088"/>
        <c:crosses val="autoZero"/>
        <c:crossBetween val="between"/>
      </c:valAx>
    </c:plotArea>
    <c:legend>
      <c:legendPos val="r"/>
      <c:layout/>
      <c:overlay val="0"/>
    </c:legend>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sk-SK" sz="2400" b="1">
                <a:solidFill>
                  <a:sysClr val="windowText" lastClr="000000"/>
                </a:solidFill>
              </a:rPr>
              <a:t>Podiel Rómov na celkovom počte obyvateľov (%)</a:t>
            </a:r>
          </a:p>
        </c:rich>
      </c:tx>
      <c:layout>
        <c:manualLayout>
          <c:xMode val="edge"/>
          <c:yMode val="edge"/>
          <c:x val="0.14808333333333334"/>
          <c:y val="2.7777777777777776E-2"/>
        </c:manualLayout>
      </c:layout>
      <c:overlay val="0"/>
      <c:spPr>
        <a:noFill/>
        <a:ln>
          <a:noFill/>
        </a:ln>
        <a:effectLst/>
      </c:spPr>
    </c:title>
    <c:autoTitleDeleted val="0"/>
    <c:plotArea>
      <c:layout/>
      <c:barChart>
        <c:barDir val="bar"/>
        <c:grouping val="clustered"/>
        <c:varyColors val="0"/>
        <c:ser>
          <c:idx val="0"/>
          <c:order val="0"/>
          <c:tx>
            <c:strRef>
              <c:f>Rómovia!$B$15</c:f>
              <c:strCache>
                <c:ptCount val="1"/>
                <c:pt idx="0">
                  <c:v>Podiel odlúčených Rómov</c:v>
                </c:pt>
              </c:strCache>
            </c:strRef>
          </c:tx>
          <c:spPr>
            <a:solidFill>
              <a:schemeClr val="accent1"/>
            </a:solidFill>
            <a:ln>
              <a:noFill/>
            </a:ln>
            <a:effectLst/>
          </c:spPr>
          <c:invertIfNegative val="0"/>
          <c:cat>
            <c:strRef>
              <c:f>Rómovia!$A$16:$A$24</c:f>
              <c:strCache>
                <c:ptCount val="9"/>
                <c:pt idx="0">
                  <c:v>SR spolu</c:v>
                </c:pt>
                <c:pt idx="1">
                  <c:v>Žilinský kraj</c:v>
                </c:pt>
                <c:pt idx="2">
                  <c:v>Trenčiansky kraj</c:v>
                </c:pt>
                <c:pt idx="3">
                  <c:v>Bratislavský kraj</c:v>
                </c:pt>
                <c:pt idx="4">
                  <c:v>Trnavský kraj</c:v>
                </c:pt>
                <c:pt idx="5">
                  <c:v>Nitriansky kraj</c:v>
                </c:pt>
                <c:pt idx="6">
                  <c:v>Banskobystrický kraj</c:v>
                </c:pt>
                <c:pt idx="7">
                  <c:v>Prešovský kraj</c:v>
                </c:pt>
                <c:pt idx="8">
                  <c:v>Košický kraj</c:v>
                </c:pt>
              </c:strCache>
            </c:strRef>
          </c:cat>
          <c:val>
            <c:numRef>
              <c:f>Rómovia!$B$16:$B$24</c:f>
              <c:numCache>
                <c:formatCode>0.0%</c:formatCode>
                <c:ptCount val="9"/>
                <c:pt idx="0">
                  <c:v>3.1151964386375082E-2</c:v>
                </c:pt>
                <c:pt idx="1">
                  <c:v>4.0731604509446342E-3</c:v>
                </c:pt>
                <c:pt idx="2">
                  <c:v>4.0524567066211013E-3</c:v>
                </c:pt>
                <c:pt idx="3">
                  <c:v>2.8420063802089544E-3</c:v>
                </c:pt>
                <c:pt idx="4">
                  <c:v>5.5873415593404646E-3</c:v>
                </c:pt>
                <c:pt idx="5">
                  <c:v>4.1908450879346078E-3</c:v>
                </c:pt>
                <c:pt idx="6">
                  <c:v>1.9253936706925545E-2</c:v>
                </c:pt>
                <c:pt idx="7">
                  <c:v>9.0474622971605523E-2</c:v>
                </c:pt>
                <c:pt idx="8">
                  <c:v>8.6877211848788369E-2</c:v>
                </c:pt>
              </c:numCache>
            </c:numRef>
          </c:val>
          <c:extLst xmlns:c16r2="http://schemas.microsoft.com/office/drawing/2015/06/chart">
            <c:ext xmlns:c16="http://schemas.microsoft.com/office/drawing/2014/chart" uri="{C3380CC4-5D6E-409C-BE32-E72D297353CC}">
              <c16:uniqueId val="{00000000-F358-49D0-9920-B05134DC4C3D}"/>
            </c:ext>
          </c:extLst>
        </c:ser>
        <c:ser>
          <c:idx val="1"/>
          <c:order val="1"/>
          <c:tx>
            <c:strRef>
              <c:f>Rómovia!$C$15</c:f>
              <c:strCache>
                <c:ptCount val="1"/>
                <c:pt idx="0">
                  <c:v>Podiel všetkých Rómov</c:v>
                </c:pt>
              </c:strCache>
            </c:strRef>
          </c:tx>
          <c:spPr>
            <a:solidFill>
              <a:schemeClr val="accent2"/>
            </a:solidFill>
            <a:ln>
              <a:noFill/>
            </a:ln>
            <a:effectLst/>
          </c:spPr>
          <c:invertIfNegative val="0"/>
          <c:cat>
            <c:strRef>
              <c:f>Rómovia!$A$16:$A$24</c:f>
              <c:strCache>
                <c:ptCount val="9"/>
                <c:pt idx="0">
                  <c:v>SR spolu</c:v>
                </c:pt>
                <c:pt idx="1">
                  <c:v>Žilinský kraj</c:v>
                </c:pt>
                <c:pt idx="2">
                  <c:v>Trenčiansky kraj</c:v>
                </c:pt>
                <c:pt idx="3">
                  <c:v>Bratislavský kraj</c:v>
                </c:pt>
                <c:pt idx="4">
                  <c:v>Trnavský kraj</c:v>
                </c:pt>
                <c:pt idx="5">
                  <c:v>Nitriansky kraj</c:v>
                </c:pt>
                <c:pt idx="6">
                  <c:v>Banskobystrický kraj</c:v>
                </c:pt>
                <c:pt idx="7">
                  <c:v>Prešovský kraj</c:v>
                </c:pt>
                <c:pt idx="8">
                  <c:v>Košický kraj</c:v>
                </c:pt>
              </c:strCache>
            </c:strRef>
          </c:cat>
          <c:val>
            <c:numRef>
              <c:f>Rómovia!$C$16:$C$24</c:f>
              <c:numCache>
                <c:formatCode>0.0%</c:formatCode>
                <c:ptCount val="9"/>
                <c:pt idx="0">
                  <c:v>7.4264077713585216E-2</c:v>
                </c:pt>
                <c:pt idx="1">
                  <c:v>1.2762665979115637E-2</c:v>
                </c:pt>
                <c:pt idx="2">
                  <c:v>1.4560393967207784E-2</c:v>
                </c:pt>
                <c:pt idx="3">
                  <c:v>2.247855381930371E-2</c:v>
                </c:pt>
                <c:pt idx="4">
                  <c:v>3.7444488760035845E-2</c:v>
                </c:pt>
                <c:pt idx="5">
                  <c:v>4.4690645419399003E-2</c:v>
                </c:pt>
                <c:pt idx="6">
                  <c:v>0.12060694083473475</c:v>
                </c:pt>
                <c:pt idx="7">
                  <c:v>0.13923777477049121</c:v>
                </c:pt>
                <c:pt idx="8">
                  <c:v>0.15905336326644448</c:v>
                </c:pt>
              </c:numCache>
            </c:numRef>
          </c:val>
          <c:extLst xmlns:c16r2="http://schemas.microsoft.com/office/drawing/2015/06/chart">
            <c:ext xmlns:c16="http://schemas.microsoft.com/office/drawing/2014/chart" uri="{C3380CC4-5D6E-409C-BE32-E72D297353CC}">
              <c16:uniqueId val="{00000001-F358-49D0-9920-B05134DC4C3D}"/>
            </c:ext>
          </c:extLst>
        </c:ser>
        <c:dLbls>
          <c:showLegendKey val="0"/>
          <c:showVal val="0"/>
          <c:showCatName val="0"/>
          <c:showSerName val="0"/>
          <c:showPercent val="0"/>
          <c:showBubbleSize val="0"/>
        </c:dLbls>
        <c:gapWidth val="182"/>
        <c:axId val="23336448"/>
        <c:axId val="23504768"/>
      </c:barChart>
      <c:catAx>
        <c:axId val="2333644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3504768"/>
        <c:crosses val="autoZero"/>
        <c:auto val="1"/>
        <c:lblAlgn val="ctr"/>
        <c:lblOffset val="100"/>
        <c:noMultiLvlLbl val="0"/>
      </c:catAx>
      <c:valAx>
        <c:axId val="23504768"/>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333644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solidFill>
      <a:round/>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sk-SK" sz="2400"/>
              <a:t>Súvis medzi mierou nezamestnanosti (os x, v %, marec 2017) a podielom rómskej populácie (os y, v %) v okresoch</a:t>
            </a:r>
            <a:endParaRPr lang="en-US" sz="2400"/>
          </a:p>
        </c:rich>
      </c:tx>
      <c:layout/>
      <c:overlay val="0"/>
    </c:title>
    <c:autoTitleDeleted val="0"/>
    <c:plotArea>
      <c:layout/>
      <c:scatterChart>
        <c:scatterStyle val="lineMarker"/>
        <c:varyColors val="0"/>
        <c:ser>
          <c:idx val="0"/>
          <c:order val="0"/>
          <c:spPr>
            <a:ln w="28575">
              <a:noFill/>
            </a:ln>
          </c:spPr>
          <c:trendline>
            <c:trendlineType val="linear"/>
            <c:dispRSqr val="0"/>
            <c:dispEq val="0"/>
          </c:trendline>
          <c:xVal>
            <c:numRef>
              <c:f>Hárok4!$B$2:$B$81</c:f>
              <c:numCache>
                <c:formatCode>0.00</c:formatCode>
                <c:ptCount val="80"/>
                <c:pt idx="0">
                  <c:v>24.65</c:v>
                </c:pt>
                <c:pt idx="1">
                  <c:v>21.83</c:v>
                </c:pt>
                <c:pt idx="2">
                  <c:v>20.59</c:v>
                </c:pt>
                <c:pt idx="3">
                  <c:v>19.809999999999999</c:v>
                </c:pt>
                <c:pt idx="4">
                  <c:v>17.64</c:v>
                </c:pt>
                <c:pt idx="5">
                  <c:v>17.190000000000001</c:v>
                </c:pt>
                <c:pt idx="6">
                  <c:v>17.02</c:v>
                </c:pt>
                <c:pt idx="7">
                  <c:v>16.829999999999998</c:v>
                </c:pt>
                <c:pt idx="8">
                  <c:v>16.43</c:v>
                </c:pt>
                <c:pt idx="9">
                  <c:v>16.2</c:v>
                </c:pt>
                <c:pt idx="10">
                  <c:v>16.11</c:v>
                </c:pt>
                <c:pt idx="11">
                  <c:v>16.07</c:v>
                </c:pt>
                <c:pt idx="12">
                  <c:v>15.33</c:v>
                </c:pt>
                <c:pt idx="13">
                  <c:v>14.56</c:v>
                </c:pt>
                <c:pt idx="14">
                  <c:v>14.36</c:v>
                </c:pt>
                <c:pt idx="15">
                  <c:v>13.97</c:v>
                </c:pt>
                <c:pt idx="16">
                  <c:v>13.73</c:v>
                </c:pt>
                <c:pt idx="17">
                  <c:v>13.45</c:v>
                </c:pt>
                <c:pt idx="18">
                  <c:v>12.73</c:v>
                </c:pt>
                <c:pt idx="19">
                  <c:v>12.66</c:v>
                </c:pt>
                <c:pt idx="20">
                  <c:v>12.47</c:v>
                </c:pt>
                <c:pt idx="21">
                  <c:v>12.39</c:v>
                </c:pt>
                <c:pt idx="22">
                  <c:v>11.44</c:v>
                </c:pt>
                <c:pt idx="23">
                  <c:v>11.22</c:v>
                </c:pt>
                <c:pt idx="24">
                  <c:v>10.029999999999999</c:v>
                </c:pt>
                <c:pt idx="25">
                  <c:v>9.75</c:v>
                </c:pt>
                <c:pt idx="26">
                  <c:v>9.1999999999999993</c:v>
                </c:pt>
                <c:pt idx="27">
                  <c:v>9.1199999999999992</c:v>
                </c:pt>
                <c:pt idx="28">
                  <c:v>8.8800000000000008</c:v>
                </c:pt>
                <c:pt idx="29">
                  <c:v>8.3800000000000008</c:v>
                </c:pt>
                <c:pt idx="30">
                  <c:v>8.33</c:v>
                </c:pt>
                <c:pt idx="31">
                  <c:v>8.15</c:v>
                </c:pt>
                <c:pt idx="32">
                  <c:v>8.0399999999999991</c:v>
                </c:pt>
                <c:pt idx="33">
                  <c:v>8.0399999999999991</c:v>
                </c:pt>
                <c:pt idx="34">
                  <c:v>7.7</c:v>
                </c:pt>
                <c:pt idx="35">
                  <c:v>7.63</c:v>
                </c:pt>
                <c:pt idx="36">
                  <c:v>7.57</c:v>
                </c:pt>
                <c:pt idx="37">
                  <c:v>7.56</c:v>
                </c:pt>
                <c:pt idx="38">
                  <c:v>7.33</c:v>
                </c:pt>
                <c:pt idx="39">
                  <c:v>7.28</c:v>
                </c:pt>
                <c:pt idx="40">
                  <c:v>7.12</c:v>
                </c:pt>
                <c:pt idx="41">
                  <c:v>6.92</c:v>
                </c:pt>
                <c:pt idx="42">
                  <c:v>6.87</c:v>
                </c:pt>
                <c:pt idx="43">
                  <c:v>6.58</c:v>
                </c:pt>
                <c:pt idx="44">
                  <c:v>6.57</c:v>
                </c:pt>
                <c:pt idx="45">
                  <c:v>6.44</c:v>
                </c:pt>
                <c:pt idx="46">
                  <c:v>6.43</c:v>
                </c:pt>
                <c:pt idx="47">
                  <c:v>6.25</c:v>
                </c:pt>
                <c:pt idx="48">
                  <c:v>6.06</c:v>
                </c:pt>
                <c:pt idx="49">
                  <c:v>6.03</c:v>
                </c:pt>
                <c:pt idx="50">
                  <c:v>5.87</c:v>
                </c:pt>
                <c:pt idx="51">
                  <c:v>5.69</c:v>
                </c:pt>
                <c:pt idx="52">
                  <c:v>5.67</c:v>
                </c:pt>
                <c:pt idx="53">
                  <c:v>5.48</c:v>
                </c:pt>
                <c:pt idx="54">
                  <c:v>5.48</c:v>
                </c:pt>
                <c:pt idx="55">
                  <c:v>5.41</c:v>
                </c:pt>
                <c:pt idx="56">
                  <c:v>5.31</c:v>
                </c:pt>
                <c:pt idx="57">
                  <c:v>5.19</c:v>
                </c:pt>
                <c:pt idx="58">
                  <c:v>4.49</c:v>
                </c:pt>
                <c:pt idx="59">
                  <c:v>4.4800000000000004</c:v>
                </c:pt>
                <c:pt idx="60">
                  <c:v>4.4400000000000004</c:v>
                </c:pt>
                <c:pt idx="61">
                  <c:v>4.38</c:v>
                </c:pt>
                <c:pt idx="62">
                  <c:v>4.3600000000000003</c:v>
                </c:pt>
                <c:pt idx="63">
                  <c:v>4.18</c:v>
                </c:pt>
                <c:pt idx="64">
                  <c:v>4.13</c:v>
                </c:pt>
                <c:pt idx="65">
                  <c:v>4.1100000000000003</c:v>
                </c:pt>
                <c:pt idx="66">
                  <c:v>3.96</c:v>
                </c:pt>
                <c:pt idx="67">
                  <c:v>3.96</c:v>
                </c:pt>
                <c:pt idx="68">
                  <c:v>3.95</c:v>
                </c:pt>
                <c:pt idx="69">
                  <c:v>3.9</c:v>
                </c:pt>
                <c:pt idx="70">
                  <c:v>3.89</c:v>
                </c:pt>
                <c:pt idx="71">
                  <c:v>3.85</c:v>
                </c:pt>
                <c:pt idx="72">
                  <c:v>3.68</c:v>
                </c:pt>
                <c:pt idx="73">
                  <c:v>3.64</c:v>
                </c:pt>
                <c:pt idx="74">
                  <c:v>3.44</c:v>
                </c:pt>
                <c:pt idx="75">
                  <c:v>3.14</c:v>
                </c:pt>
                <c:pt idx="76">
                  <c:v>2.93</c:v>
                </c:pt>
                <c:pt idx="77">
                  <c:v>2.88</c:v>
                </c:pt>
                <c:pt idx="78">
                  <c:v>2.8</c:v>
                </c:pt>
                <c:pt idx="79">
                  <c:v>2.74</c:v>
                </c:pt>
              </c:numCache>
            </c:numRef>
          </c:xVal>
          <c:yVal>
            <c:numRef>
              <c:f>Hárok4!$C$2:$C$81</c:f>
              <c:numCache>
                <c:formatCode>General</c:formatCode>
                <c:ptCount val="80"/>
                <c:pt idx="0">
                  <c:v>28.24</c:v>
                </c:pt>
                <c:pt idx="1">
                  <c:v>31.48</c:v>
                </c:pt>
                <c:pt idx="2">
                  <c:v>22.63</c:v>
                </c:pt>
                <c:pt idx="3">
                  <c:v>26.32</c:v>
                </c:pt>
                <c:pt idx="4">
                  <c:v>13.28</c:v>
                </c:pt>
                <c:pt idx="5">
                  <c:v>21.71</c:v>
                </c:pt>
                <c:pt idx="6">
                  <c:v>11.07</c:v>
                </c:pt>
                <c:pt idx="7">
                  <c:v>17.13</c:v>
                </c:pt>
                <c:pt idx="8">
                  <c:v>11.9</c:v>
                </c:pt>
                <c:pt idx="9">
                  <c:v>13.85</c:v>
                </c:pt>
                <c:pt idx="10">
                  <c:v>12.29</c:v>
                </c:pt>
                <c:pt idx="11">
                  <c:v>19.29</c:v>
                </c:pt>
                <c:pt idx="12">
                  <c:v>20.43</c:v>
                </c:pt>
                <c:pt idx="13">
                  <c:v>25.73</c:v>
                </c:pt>
                <c:pt idx="14">
                  <c:v>17.82</c:v>
                </c:pt>
                <c:pt idx="15">
                  <c:v>12.29</c:v>
                </c:pt>
                <c:pt idx="16">
                  <c:v>17.71</c:v>
                </c:pt>
                <c:pt idx="17">
                  <c:v>6.46</c:v>
                </c:pt>
                <c:pt idx="18">
                  <c:v>18.04</c:v>
                </c:pt>
                <c:pt idx="19">
                  <c:v>9.98</c:v>
                </c:pt>
                <c:pt idx="20">
                  <c:v>3.7</c:v>
                </c:pt>
                <c:pt idx="21">
                  <c:v>5.25</c:v>
                </c:pt>
                <c:pt idx="22">
                  <c:v>3.56</c:v>
                </c:pt>
                <c:pt idx="23">
                  <c:v>21.74</c:v>
                </c:pt>
                <c:pt idx="24">
                  <c:v>3.88</c:v>
                </c:pt>
                <c:pt idx="25">
                  <c:v>10.130000000000001</c:v>
                </c:pt>
                <c:pt idx="26">
                  <c:v>14.74</c:v>
                </c:pt>
                <c:pt idx="27">
                  <c:v>10.74</c:v>
                </c:pt>
                <c:pt idx="28">
                  <c:v>9.9600000000000009</c:v>
                </c:pt>
                <c:pt idx="29">
                  <c:v>0</c:v>
                </c:pt>
                <c:pt idx="30">
                  <c:v>6.16</c:v>
                </c:pt>
                <c:pt idx="31">
                  <c:v>1.43</c:v>
                </c:pt>
                <c:pt idx="32">
                  <c:v>7.45</c:v>
                </c:pt>
                <c:pt idx="33">
                  <c:v>5.59</c:v>
                </c:pt>
                <c:pt idx="34">
                  <c:v>4.47</c:v>
                </c:pt>
                <c:pt idx="35">
                  <c:v>5.98</c:v>
                </c:pt>
                <c:pt idx="36">
                  <c:v>1.06</c:v>
                </c:pt>
                <c:pt idx="37">
                  <c:v>11.11</c:v>
                </c:pt>
                <c:pt idx="38">
                  <c:v>0</c:v>
                </c:pt>
                <c:pt idx="39">
                  <c:v>0.87</c:v>
                </c:pt>
                <c:pt idx="40">
                  <c:v>0</c:v>
                </c:pt>
                <c:pt idx="41">
                  <c:v>1.75</c:v>
                </c:pt>
                <c:pt idx="42">
                  <c:v>6.56</c:v>
                </c:pt>
                <c:pt idx="43">
                  <c:v>1.61</c:v>
                </c:pt>
                <c:pt idx="44">
                  <c:v>0.54</c:v>
                </c:pt>
                <c:pt idx="45">
                  <c:v>0</c:v>
                </c:pt>
                <c:pt idx="46">
                  <c:v>0</c:v>
                </c:pt>
                <c:pt idx="47">
                  <c:v>4.3600000000000003</c:v>
                </c:pt>
                <c:pt idx="48">
                  <c:v>3.96</c:v>
                </c:pt>
                <c:pt idx="49">
                  <c:v>0</c:v>
                </c:pt>
                <c:pt idx="50">
                  <c:v>1.38</c:v>
                </c:pt>
                <c:pt idx="51">
                  <c:v>0.39</c:v>
                </c:pt>
                <c:pt idx="52">
                  <c:v>1.62</c:v>
                </c:pt>
                <c:pt idx="53">
                  <c:v>0</c:v>
                </c:pt>
                <c:pt idx="54">
                  <c:v>0.8</c:v>
                </c:pt>
                <c:pt idx="55">
                  <c:v>3.34</c:v>
                </c:pt>
                <c:pt idx="56">
                  <c:v>1.71</c:v>
                </c:pt>
                <c:pt idx="57">
                  <c:v>2.72</c:v>
                </c:pt>
                <c:pt idx="58">
                  <c:v>7.05</c:v>
                </c:pt>
                <c:pt idx="59">
                  <c:v>3.37</c:v>
                </c:pt>
                <c:pt idx="60">
                  <c:v>6.37</c:v>
                </c:pt>
                <c:pt idx="61">
                  <c:v>1.57</c:v>
                </c:pt>
                <c:pt idx="62">
                  <c:v>2.09</c:v>
                </c:pt>
                <c:pt idx="63">
                  <c:v>0.32</c:v>
                </c:pt>
                <c:pt idx="64">
                  <c:v>0</c:v>
                </c:pt>
                <c:pt idx="65">
                  <c:v>4.99</c:v>
                </c:pt>
                <c:pt idx="66">
                  <c:v>0</c:v>
                </c:pt>
                <c:pt idx="67">
                  <c:v>2.46</c:v>
                </c:pt>
                <c:pt idx="68">
                  <c:v>0</c:v>
                </c:pt>
                <c:pt idx="69">
                  <c:v>0.61</c:v>
                </c:pt>
                <c:pt idx="70">
                  <c:v>6.1</c:v>
                </c:pt>
                <c:pt idx="71">
                  <c:v>1.84</c:v>
                </c:pt>
                <c:pt idx="72">
                  <c:v>2.69</c:v>
                </c:pt>
                <c:pt idx="73">
                  <c:v>0</c:v>
                </c:pt>
                <c:pt idx="74">
                  <c:v>0.28000000000000003</c:v>
                </c:pt>
                <c:pt idx="75">
                  <c:v>0</c:v>
                </c:pt>
                <c:pt idx="76">
                  <c:v>2.64</c:v>
                </c:pt>
                <c:pt idx="77">
                  <c:v>4.99</c:v>
                </c:pt>
                <c:pt idx="78">
                  <c:v>1.43</c:v>
                </c:pt>
                <c:pt idx="79">
                  <c:v>1.39</c:v>
                </c:pt>
              </c:numCache>
            </c:numRef>
          </c:yVal>
          <c:smooth val="0"/>
        </c:ser>
        <c:dLbls>
          <c:showLegendKey val="0"/>
          <c:showVal val="0"/>
          <c:showCatName val="0"/>
          <c:showSerName val="0"/>
          <c:showPercent val="0"/>
          <c:showBubbleSize val="0"/>
        </c:dLbls>
        <c:axId val="25635072"/>
        <c:axId val="25650304"/>
      </c:scatterChart>
      <c:valAx>
        <c:axId val="25635072"/>
        <c:scaling>
          <c:orientation val="minMax"/>
          <c:max val="25"/>
        </c:scaling>
        <c:delete val="0"/>
        <c:axPos val="b"/>
        <c:numFmt formatCode="0" sourceLinked="0"/>
        <c:majorTickMark val="out"/>
        <c:minorTickMark val="none"/>
        <c:tickLblPos val="nextTo"/>
        <c:crossAx val="25650304"/>
        <c:crosses val="autoZero"/>
        <c:crossBetween val="midCat"/>
      </c:valAx>
      <c:valAx>
        <c:axId val="25650304"/>
        <c:scaling>
          <c:orientation val="minMax"/>
          <c:min val="0"/>
        </c:scaling>
        <c:delete val="0"/>
        <c:axPos val="l"/>
        <c:majorGridlines/>
        <c:numFmt formatCode="General" sourceLinked="1"/>
        <c:majorTickMark val="out"/>
        <c:minorTickMark val="none"/>
        <c:tickLblPos val="nextTo"/>
        <c:crossAx val="25635072"/>
        <c:crosses val="autoZero"/>
        <c:crossBetween val="midCat"/>
      </c:valAx>
    </c:plotArea>
    <c:plotVisOnly val="1"/>
    <c:dispBlanksAs val="gap"/>
    <c:showDLblsOverMax val="0"/>
  </c:chart>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cap="all" baseline="0">
                <a:solidFill>
                  <a:schemeClr val="tx1">
                    <a:lumMod val="65000"/>
                    <a:lumOff val="35000"/>
                  </a:schemeClr>
                </a:solidFill>
                <a:latin typeface="+mn-lt"/>
                <a:ea typeface="+mn-ea"/>
                <a:cs typeface="+mn-cs"/>
              </a:defRPr>
            </a:pPr>
            <a:r>
              <a:rPr lang="en-US" sz="1400" b="1" i="0" cap="none" baseline="0">
                <a:solidFill>
                  <a:sysClr val="windowText" lastClr="000000"/>
                </a:solidFill>
                <a:effectLst/>
              </a:rPr>
              <a:t>Podiel krajov na voľných pracovných miestach v SR </a:t>
            </a:r>
            <a:r>
              <a:rPr lang="sk-SK" sz="1400" b="1" i="0" cap="none" baseline="0">
                <a:solidFill>
                  <a:sysClr val="windowText" lastClr="000000"/>
                </a:solidFill>
                <a:effectLst/>
              </a:rPr>
              <a:t>v roku 2015 </a:t>
            </a:r>
            <a:r>
              <a:rPr lang="en-US" sz="1400" b="1" i="0" cap="none" baseline="0">
                <a:solidFill>
                  <a:sysClr val="windowText" lastClr="000000"/>
                </a:solidFill>
                <a:effectLst/>
              </a:rPr>
              <a:t>(%)</a:t>
            </a:r>
            <a:endParaRPr lang="sk-SK" sz="1400" b="1" cap="none" baseline="0">
              <a:solidFill>
                <a:sysClr val="windowText" lastClr="000000"/>
              </a:solidFill>
              <a:effectLst/>
            </a:endParaRPr>
          </a:p>
        </c:rich>
      </c:tx>
      <c:layout/>
      <c:overlay val="0"/>
      <c:spPr>
        <a:noFill/>
        <a:ln>
          <a:noFill/>
        </a:ln>
        <a:effectLst/>
      </c:spPr>
    </c:title>
    <c:autoTitleDeleted val="0"/>
    <c:plotArea>
      <c:layout/>
      <c:pieChart>
        <c:varyColors val="1"/>
        <c:ser>
          <c:idx val="0"/>
          <c:order val="0"/>
          <c:dPt>
            <c:idx val="0"/>
            <c:bubble3D val="0"/>
            <c:spPr>
              <a:solidFill>
                <a:schemeClr val="accent1"/>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1-212A-465B-BC98-5589817740AD}"/>
              </c:ext>
            </c:extLst>
          </c:dPt>
          <c:dPt>
            <c:idx val="1"/>
            <c:bubble3D val="0"/>
            <c:spPr>
              <a:solidFill>
                <a:schemeClr val="accent2"/>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212A-465B-BC98-5589817740AD}"/>
              </c:ext>
            </c:extLst>
          </c:dPt>
          <c:dPt>
            <c:idx val="2"/>
            <c:bubble3D val="0"/>
            <c:spPr>
              <a:solidFill>
                <a:schemeClr val="accent3"/>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5-212A-465B-BC98-5589817740AD}"/>
              </c:ext>
            </c:extLst>
          </c:dPt>
          <c:dPt>
            <c:idx val="3"/>
            <c:bubble3D val="0"/>
            <c:spPr>
              <a:solidFill>
                <a:schemeClr val="accent4"/>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7-212A-465B-BC98-5589817740AD}"/>
              </c:ext>
            </c:extLst>
          </c:dPt>
          <c:dPt>
            <c:idx val="4"/>
            <c:bubble3D val="0"/>
            <c:spPr>
              <a:solidFill>
                <a:schemeClr val="accent5"/>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9-212A-465B-BC98-5589817740AD}"/>
              </c:ext>
            </c:extLst>
          </c:dPt>
          <c:dPt>
            <c:idx val="5"/>
            <c:bubble3D val="0"/>
            <c:spPr>
              <a:solidFill>
                <a:schemeClr val="accent6"/>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B-212A-465B-BC98-5589817740AD}"/>
              </c:ext>
            </c:extLst>
          </c:dPt>
          <c:dPt>
            <c:idx val="6"/>
            <c:bubble3D val="0"/>
            <c:spPr>
              <a:solidFill>
                <a:schemeClr val="accent1">
                  <a:lumMod val="60000"/>
                </a:schemeClr>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D-212A-465B-BC98-5589817740AD}"/>
              </c:ext>
            </c:extLst>
          </c:dPt>
          <c:dPt>
            <c:idx val="7"/>
            <c:bubble3D val="0"/>
            <c:spPr>
              <a:solidFill>
                <a:schemeClr val="accent2">
                  <a:lumMod val="60000"/>
                </a:schemeClr>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F-212A-465B-BC98-5589817740AD}"/>
              </c:ext>
            </c:extLst>
          </c:dPt>
          <c:dLbls>
            <c:dLbl>
              <c:idx val="0"/>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1"/>
                      </a:solidFill>
                      <a:latin typeface="+mn-lt"/>
                      <a:ea typeface="+mn-ea"/>
                      <a:cs typeface="+mn-cs"/>
                    </a:defRPr>
                  </a:pPr>
                  <a:endParaRPr lang="en-US"/>
                </a:p>
              </c:txPr>
              <c:dLblPos val="outEnd"/>
              <c:showLegendKey val="0"/>
              <c:showVal val="0"/>
              <c:showCatName val="1"/>
              <c:showSerName val="0"/>
              <c:showPercent val="1"/>
              <c:showBubbleSize val="0"/>
            </c:dLbl>
            <c:dLbl>
              <c:idx val="1"/>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2"/>
                      </a:solidFill>
                      <a:latin typeface="+mn-lt"/>
                      <a:ea typeface="+mn-ea"/>
                      <a:cs typeface="+mn-cs"/>
                    </a:defRPr>
                  </a:pPr>
                  <a:endParaRPr lang="en-US"/>
                </a:p>
              </c:txPr>
              <c:dLblPos val="outEnd"/>
              <c:showLegendKey val="0"/>
              <c:showVal val="0"/>
              <c:showCatName val="1"/>
              <c:showSerName val="0"/>
              <c:showPercent val="1"/>
              <c:showBubbleSize val="0"/>
            </c:dLbl>
            <c:dLbl>
              <c:idx val="2"/>
              <c:layout>
                <c:manualLayout>
                  <c:x val="-0.10138888888888888"/>
                  <c:y val="-5.444626130998801E-2"/>
                </c:manualLayout>
              </c:layout>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3"/>
                      </a:solidFill>
                      <a:latin typeface="+mn-lt"/>
                      <a:ea typeface="+mn-ea"/>
                      <a:cs typeface="+mn-cs"/>
                    </a:defRPr>
                  </a:pPr>
                  <a:endParaRPr lang="en-US"/>
                </a:p>
              </c:txPr>
              <c:dLblPos val="bestFit"/>
              <c:showLegendKey val="0"/>
              <c:showVal val="0"/>
              <c:showCatName val="1"/>
              <c:showSerName val="0"/>
              <c:showPercent val="1"/>
              <c:showBubbleSize val="0"/>
              <c:extLst xmlns:c16r2="http://schemas.microsoft.com/office/drawing/2015/06/chart">
                <c:ext xmlns:c15="http://schemas.microsoft.com/office/drawing/2012/chart" uri="{CE6537A1-D6FC-4f65-9D91-7224C49458BB}">
                  <c15:layout>
                    <c:manualLayout>
                      <c:w val="0.23991666666666667"/>
                      <c:h val="0.18340296004666085"/>
                    </c:manualLayout>
                  </c15:layout>
                </c:ext>
                <c:ext xmlns:c16="http://schemas.microsoft.com/office/drawing/2014/chart" uri="{C3380CC4-5D6E-409C-BE32-E72D297353CC}">
                  <c16:uniqueId val="{00000005-212A-465B-BC98-5589817740AD}"/>
                </c:ext>
              </c:extLst>
            </c:dLbl>
            <c:dLbl>
              <c:idx val="3"/>
              <c:layout>
                <c:manualLayout>
                  <c:x val="-5.000000000000001E-2"/>
                  <c:y val="-3.7037037037037035E-2"/>
                </c:manualLayout>
              </c:layout>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4"/>
                      </a:solidFill>
                      <a:latin typeface="+mn-lt"/>
                      <a:ea typeface="+mn-ea"/>
                      <a:cs typeface="+mn-cs"/>
                    </a:defRPr>
                  </a:pPr>
                  <a:endParaRPr lang="en-US"/>
                </a:p>
              </c:txPr>
              <c:dLblPos val="bestFit"/>
              <c:showLegendKey val="0"/>
              <c:showVal val="0"/>
              <c:showCatName val="1"/>
              <c:showSerName val="0"/>
              <c:showPercent val="1"/>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7-212A-465B-BC98-5589817740AD}"/>
                </c:ext>
              </c:extLst>
            </c:dLbl>
            <c:dLbl>
              <c:idx val="4"/>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5"/>
                      </a:solidFill>
                      <a:latin typeface="+mn-lt"/>
                      <a:ea typeface="+mn-ea"/>
                      <a:cs typeface="+mn-cs"/>
                    </a:defRPr>
                  </a:pPr>
                  <a:endParaRPr lang="en-US"/>
                </a:p>
              </c:txPr>
              <c:dLblPos val="outEnd"/>
              <c:showLegendKey val="0"/>
              <c:showVal val="0"/>
              <c:showCatName val="1"/>
              <c:showSerName val="0"/>
              <c:showPercent val="1"/>
              <c:showBubbleSize val="0"/>
            </c:dLbl>
            <c:dLbl>
              <c:idx val="5"/>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6"/>
                      </a:solidFill>
                      <a:latin typeface="+mn-lt"/>
                      <a:ea typeface="+mn-ea"/>
                      <a:cs typeface="+mn-cs"/>
                    </a:defRPr>
                  </a:pPr>
                  <a:endParaRPr lang="en-US"/>
                </a:p>
              </c:txPr>
              <c:dLblPos val="outEnd"/>
              <c:showLegendKey val="0"/>
              <c:showVal val="0"/>
              <c:showCatName val="1"/>
              <c:showSerName val="0"/>
              <c:showPercent val="1"/>
              <c:showBubbleSize val="0"/>
            </c:dLbl>
            <c:dLbl>
              <c:idx val="6"/>
              <c:layout>
                <c:manualLayout>
                  <c:x val="-7.2222222222222215E-2"/>
                  <c:y val="-4.6296296296296315E-2"/>
                </c:manualLayout>
              </c:layout>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1">
                          <a:lumMod val="60000"/>
                        </a:schemeClr>
                      </a:solidFill>
                      <a:latin typeface="+mn-lt"/>
                      <a:ea typeface="+mn-ea"/>
                      <a:cs typeface="+mn-cs"/>
                    </a:defRPr>
                  </a:pPr>
                  <a:endParaRPr lang="en-US"/>
                </a:p>
              </c:txPr>
              <c:dLblPos val="bestFit"/>
              <c:showLegendKey val="0"/>
              <c:showVal val="0"/>
              <c:showCatName val="1"/>
              <c:showSerName val="0"/>
              <c:showPercent val="1"/>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D-212A-465B-BC98-5589817740AD}"/>
                </c:ext>
              </c:extLst>
            </c:dLbl>
            <c:dLbl>
              <c:idx val="7"/>
              <c:layout>
                <c:manualLayout>
                  <c:x val="0.26944444444444443"/>
                  <c:y val="1.7039403620873271E-2"/>
                </c:manualLayout>
              </c:layout>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2">
                          <a:lumMod val="60000"/>
                        </a:schemeClr>
                      </a:solidFill>
                      <a:latin typeface="+mn-lt"/>
                      <a:ea typeface="+mn-ea"/>
                      <a:cs typeface="+mn-cs"/>
                    </a:defRPr>
                  </a:pPr>
                  <a:endParaRPr lang="en-US"/>
                </a:p>
              </c:txPr>
              <c:dLblPos val="bestFit"/>
              <c:showLegendKey val="0"/>
              <c:showVal val="0"/>
              <c:showCatName val="1"/>
              <c:showSerName val="0"/>
              <c:showPercent val="1"/>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F-212A-465B-BC98-5589817740AD}"/>
                </c:ext>
              </c:extLst>
            </c:dLbl>
            <c:spPr>
              <a:noFill/>
              <a:ln>
                <a:noFill/>
              </a:ln>
              <a:effectLst/>
            </c:spPr>
            <c:txPr>
              <a:bodyPr/>
              <a:lstStyle/>
              <a:p>
                <a:pPr>
                  <a:defRPr sz="900"/>
                </a:pPr>
                <a:endParaRPr lang="en-US"/>
              </a:p>
            </c:tx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'Uchádzači a voľné miesta'!$A$54:$A$61</c:f>
              <c:strCache>
                <c:ptCount val="8"/>
                <c:pt idx="0">
                  <c:v>Bratislavský kraj</c:v>
                </c:pt>
                <c:pt idx="1">
                  <c:v>Trnavský kraj</c:v>
                </c:pt>
                <c:pt idx="2">
                  <c:v>Trenčiansky kraj</c:v>
                </c:pt>
                <c:pt idx="3">
                  <c:v>Nitriansky kraj</c:v>
                </c:pt>
                <c:pt idx="4">
                  <c:v>Žilinský kraj</c:v>
                </c:pt>
                <c:pt idx="5">
                  <c:v>Banskobystrický kraj</c:v>
                </c:pt>
                <c:pt idx="6">
                  <c:v>Prešovský kraj</c:v>
                </c:pt>
                <c:pt idx="7">
                  <c:v>Košický kraj</c:v>
                </c:pt>
              </c:strCache>
            </c:strRef>
          </c:cat>
          <c:val>
            <c:numRef>
              <c:f>'Uchádzači a voľné miesta'!$B$54:$B$61</c:f>
              <c:numCache>
                <c:formatCode>General</c:formatCode>
                <c:ptCount val="8"/>
                <c:pt idx="0">
                  <c:v>51</c:v>
                </c:pt>
                <c:pt idx="1">
                  <c:v>8.3000000000000007</c:v>
                </c:pt>
                <c:pt idx="2">
                  <c:v>7</c:v>
                </c:pt>
                <c:pt idx="3">
                  <c:v>6.6</c:v>
                </c:pt>
                <c:pt idx="4">
                  <c:v>6.6</c:v>
                </c:pt>
                <c:pt idx="5">
                  <c:v>7.6</c:v>
                </c:pt>
                <c:pt idx="6">
                  <c:v>7.1</c:v>
                </c:pt>
                <c:pt idx="7">
                  <c:v>5.7</c:v>
                </c:pt>
              </c:numCache>
            </c:numRef>
          </c:val>
          <c:extLst xmlns:c16r2="http://schemas.microsoft.com/office/drawing/2015/06/chart">
            <c:ext xmlns:c16="http://schemas.microsoft.com/office/drawing/2014/chart" uri="{C3380CC4-5D6E-409C-BE32-E72D297353CC}">
              <c16:uniqueId val="{00000010-212A-465B-BC98-5589817740AD}"/>
            </c:ext>
          </c:extLst>
        </c:ser>
        <c:dLbls>
          <c:dLblPos val="outEnd"/>
          <c:showLegendKey val="0"/>
          <c:showVal val="0"/>
          <c:showCatName val="1"/>
          <c:showSerName val="0"/>
          <c:showPercent val="0"/>
          <c:showBubbleSize val="0"/>
          <c:showLeaderLines val="1"/>
        </c:dLbls>
        <c:firstSliceAng val="0"/>
      </c:pieChart>
      <c:spPr>
        <a:noFill/>
        <a:ln>
          <a:noFill/>
        </a:ln>
        <a:effectLst/>
      </c:spPr>
    </c:plotArea>
    <c:plotVisOnly val="1"/>
    <c:dispBlanksAs val="gap"/>
    <c:showDLblsOverMax val="0"/>
  </c:chart>
  <c:spPr>
    <a:solidFill>
      <a:schemeClr val="bg1"/>
    </a:solidFill>
    <a:ln w="9525" cap="flat" cmpd="sng" algn="ctr">
      <a:solidFill>
        <a:schemeClr val="tx1"/>
      </a:solidFill>
      <a:round/>
    </a:ln>
    <a:effectLst/>
  </c:spPr>
  <c:txPr>
    <a:bodyPr/>
    <a:lstStyle/>
    <a:p>
      <a:pPr>
        <a:defRPr/>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cap="all" baseline="0">
                <a:solidFill>
                  <a:schemeClr val="tx1">
                    <a:lumMod val="65000"/>
                    <a:lumOff val="35000"/>
                  </a:schemeClr>
                </a:solidFill>
                <a:latin typeface="+mn-lt"/>
                <a:ea typeface="+mn-ea"/>
                <a:cs typeface="+mn-cs"/>
              </a:defRPr>
            </a:pPr>
            <a:r>
              <a:rPr lang="en-US" sz="1400" b="1" i="0" cap="none" baseline="0">
                <a:solidFill>
                  <a:sysClr val="windowText" lastClr="000000"/>
                </a:solidFill>
                <a:effectLst/>
              </a:rPr>
              <a:t>Podiel krajov na priemernom počte uchádzačov o zamestnanie v SR </a:t>
            </a:r>
            <a:r>
              <a:rPr lang="sk-SK" sz="1400" b="1" i="0" cap="none" baseline="0">
                <a:solidFill>
                  <a:sysClr val="windowText" lastClr="000000"/>
                </a:solidFill>
                <a:effectLst/>
              </a:rPr>
              <a:t>v roku 2015 </a:t>
            </a:r>
            <a:r>
              <a:rPr lang="en-US" sz="1400" b="1" i="0" cap="none" baseline="0">
                <a:solidFill>
                  <a:sysClr val="windowText" lastClr="000000"/>
                </a:solidFill>
                <a:effectLst/>
              </a:rPr>
              <a:t>(%)</a:t>
            </a:r>
            <a:endParaRPr lang="sk-SK" sz="1400" b="1" i="0" cap="none" baseline="0">
              <a:solidFill>
                <a:sysClr val="windowText" lastClr="000000"/>
              </a:solidFill>
              <a:effectLst/>
            </a:endParaRPr>
          </a:p>
        </c:rich>
      </c:tx>
      <c:layout/>
      <c:overlay val="0"/>
      <c:spPr>
        <a:noFill/>
        <a:ln>
          <a:noFill/>
        </a:ln>
        <a:effectLst/>
      </c:spPr>
    </c:title>
    <c:autoTitleDeleted val="0"/>
    <c:plotArea>
      <c:layout/>
      <c:pieChart>
        <c:varyColors val="1"/>
        <c:ser>
          <c:idx val="0"/>
          <c:order val="0"/>
          <c:dPt>
            <c:idx val="0"/>
            <c:bubble3D val="0"/>
            <c:spPr>
              <a:solidFill>
                <a:schemeClr val="accent1"/>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1-3048-41D6-B202-8820F875A823}"/>
              </c:ext>
            </c:extLst>
          </c:dPt>
          <c:dPt>
            <c:idx val="1"/>
            <c:bubble3D val="0"/>
            <c:spPr>
              <a:solidFill>
                <a:schemeClr val="accent2"/>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3-3048-41D6-B202-8820F875A823}"/>
              </c:ext>
            </c:extLst>
          </c:dPt>
          <c:dPt>
            <c:idx val="2"/>
            <c:bubble3D val="0"/>
            <c:spPr>
              <a:solidFill>
                <a:schemeClr val="accent3"/>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5-3048-41D6-B202-8820F875A823}"/>
              </c:ext>
            </c:extLst>
          </c:dPt>
          <c:dPt>
            <c:idx val="3"/>
            <c:bubble3D val="0"/>
            <c:spPr>
              <a:solidFill>
                <a:schemeClr val="accent4"/>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7-3048-41D6-B202-8820F875A823}"/>
              </c:ext>
            </c:extLst>
          </c:dPt>
          <c:dPt>
            <c:idx val="4"/>
            <c:bubble3D val="0"/>
            <c:spPr>
              <a:solidFill>
                <a:schemeClr val="accent5"/>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9-3048-41D6-B202-8820F875A823}"/>
              </c:ext>
            </c:extLst>
          </c:dPt>
          <c:dPt>
            <c:idx val="5"/>
            <c:bubble3D val="0"/>
            <c:spPr>
              <a:solidFill>
                <a:schemeClr val="accent6"/>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B-3048-41D6-B202-8820F875A823}"/>
              </c:ext>
            </c:extLst>
          </c:dPt>
          <c:dPt>
            <c:idx val="6"/>
            <c:bubble3D val="0"/>
            <c:spPr>
              <a:solidFill>
                <a:schemeClr val="accent1">
                  <a:lumMod val="60000"/>
                </a:schemeClr>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D-3048-41D6-B202-8820F875A823}"/>
              </c:ext>
            </c:extLst>
          </c:dPt>
          <c:dPt>
            <c:idx val="7"/>
            <c:bubble3D val="0"/>
            <c:spPr>
              <a:solidFill>
                <a:schemeClr val="accent2">
                  <a:lumMod val="60000"/>
                </a:schemeClr>
              </a:solidFill>
              <a:ln>
                <a:noFill/>
              </a:ln>
              <a:effectLst>
                <a:outerShdw blurRad="63500" sx="102000" sy="102000" algn="ctr" rotWithShape="0">
                  <a:prstClr val="black">
                    <a:alpha val="20000"/>
                  </a:prstClr>
                </a:outerShdw>
              </a:effectLst>
            </c:spPr>
            <c:extLst xmlns:c16r2="http://schemas.microsoft.com/office/drawing/2015/06/chart">
              <c:ext xmlns:c16="http://schemas.microsoft.com/office/drawing/2014/chart" uri="{C3380CC4-5D6E-409C-BE32-E72D297353CC}">
                <c16:uniqueId val="{0000000F-3048-41D6-B202-8820F875A823}"/>
              </c:ext>
            </c:extLst>
          </c:dPt>
          <c:dLbls>
            <c:dLbl>
              <c:idx val="0"/>
              <c:layout>
                <c:manualLayout>
                  <c:x val="0.27361111111111114"/>
                  <c:y val="3.9548920738220028E-2"/>
                </c:manualLayout>
              </c:layout>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1"/>
                      </a:solidFill>
                      <a:latin typeface="+mn-lt"/>
                      <a:ea typeface="+mn-ea"/>
                      <a:cs typeface="+mn-cs"/>
                    </a:defRPr>
                  </a:pPr>
                  <a:endParaRPr lang="en-US"/>
                </a:p>
              </c:txPr>
              <c:dLblPos val="bestFit"/>
              <c:showLegendKey val="0"/>
              <c:showVal val="0"/>
              <c:showCatName val="1"/>
              <c:showSerName val="0"/>
              <c:showPercent val="1"/>
              <c:showBubbleSize val="0"/>
              <c:extLst xmlns:c16r2="http://schemas.microsoft.com/office/drawing/2015/06/chart">
                <c:ext xmlns:c15="http://schemas.microsoft.com/office/drawing/2012/chart" uri="{CE6537A1-D6FC-4f65-9D91-7224C49458BB}">
                  <c15:layout>
                    <c:manualLayout>
                      <c:w val="0.26847222222222222"/>
                      <c:h val="0.18340296004666085"/>
                    </c:manualLayout>
                  </c15:layout>
                </c:ext>
                <c:ext xmlns:c16="http://schemas.microsoft.com/office/drawing/2014/chart" uri="{C3380CC4-5D6E-409C-BE32-E72D297353CC}">
                  <c16:uniqueId val="{00000001-3048-41D6-B202-8820F875A823}"/>
                </c:ext>
              </c:extLst>
            </c:dLbl>
            <c:dLbl>
              <c:idx val="1"/>
              <c:layout>
                <c:manualLayout>
                  <c:x val="0.18888888888888888"/>
                  <c:y val="9.634582743403132E-2"/>
                </c:manualLayout>
              </c:layout>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2"/>
                      </a:solidFill>
                      <a:latin typeface="+mn-lt"/>
                      <a:ea typeface="+mn-ea"/>
                      <a:cs typeface="+mn-cs"/>
                    </a:defRPr>
                  </a:pPr>
                  <a:endParaRPr lang="en-US"/>
                </a:p>
              </c:txPr>
              <c:dLblPos val="bestFit"/>
              <c:showLegendKey val="0"/>
              <c:showVal val="0"/>
              <c:showCatName val="1"/>
              <c:showSerName val="0"/>
              <c:showPercent val="1"/>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3-3048-41D6-B202-8820F875A823}"/>
                </c:ext>
              </c:extLst>
            </c:dLbl>
            <c:dLbl>
              <c:idx val="2"/>
              <c:layout>
                <c:manualLayout>
                  <c:x val="0.10555555555555547"/>
                  <c:y val="0.125"/>
                </c:manualLayout>
              </c:layout>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3"/>
                      </a:solidFill>
                      <a:latin typeface="+mn-lt"/>
                      <a:ea typeface="+mn-ea"/>
                      <a:cs typeface="+mn-cs"/>
                    </a:defRPr>
                  </a:pPr>
                  <a:endParaRPr lang="en-US"/>
                </a:p>
              </c:txPr>
              <c:dLblPos val="bestFit"/>
              <c:showLegendKey val="0"/>
              <c:showVal val="0"/>
              <c:showCatName val="1"/>
              <c:showSerName val="0"/>
              <c:showPercent val="1"/>
              <c:showBubbleSize val="0"/>
              <c:extLst xmlns:c16r2="http://schemas.microsoft.com/office/drawing/2015/06/chart">
                <c:ext xmlns:c15="http://schemas.microsoft.com/office/drawing/2012/chart" uri="{CE6537A1-D6FC-4f65-9D91-7224C49458BB}">
                  <c15:layout>
                    <c:manualLayout>
                      <c:w val="0.2149166666666667"/>
                      <c:h val="0.18340296004666085"/>
                    </c:manualLayout>
                  </c15:layout>
                </c:ext>
                <c:ext xmlns:c16="http://schemas.microsoft.com/office/drawing/2014/chart" uri="{C3380CC4-5D6E-409C-BE32-E72D297353CC}">
                  <c16:uniqueId val="{00000005-3048-41D6-B202-8820F875A823}"/>
                </c:ext>
              </c:extLst>
            </c:dLbl>
            <c:dLbl>
              <c:idx val="3"/>
              <c:layout>
                <c:manualLayout>
                  <c:x val="1.6666666666666666E-2"/>
                  <c:y val="2.3148148148148064E-2"/>
                </c:manualLayout>
              </c:layout>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4"/>
                      </a:solidFill>
                      <a:latin typeface="+mn-lt"/>
                      <a:ea typeface="+mn-ea"/>
                      <a:cs typeface="+mn-cs"/>
                    </a:defRPr>
                  </a:pPr>
                  <a:endParaRPr lang="en-US"/>
                </a:p>
              </c:txPr>
              <c:dLblPos val="bestFit"/>
              <c:showLegendKey val="0"/>
              <c:showVal val="0"/>
              <c:showCatName val="1"/>
              <c:showSerName val="0"/>
              <c:showPercent val="1"/>
              <c:showBubbleSize val="0"/>
              <c:extLst xmlns:c16r2="http://schemas.microsoft.com/office/drawing/2015/06/chart">
                <c:ext xmlns:c15="http://schemas.microsoft.com/office/drawing/2012/chart" uri="{CE6537A1-D6FC-4f65-9D91-7224C49458BB}"/>
                <c:ext xmlns:c16="http://schemas.microsoft.com/office/drawing/2014/chart" uri="{C3380CC4-5D6E-409C-BE32-E72D297353CC}">
                  <c16:uniqueId val="{00000007-3048-41D6-B202-8820F875A823}"/>
                </c:ext>
              </c:extLst>
            </c:dLbl>
            <c:dLbl>
              <c:idx val="4"/>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5"/>
                      </a:solidFill>
                      <a:latin typeface="+mn-lt"/>
                      <a:ea typeface="+mn-ea"/>
                      <a:cs typeface="+mn-cs"/>
                    </a:defRPr>
                  </a:pPr>
                  <a:endParaRPr lang="en-US"/>
                </a:p>
              </c:txPr>
              <c:dLblPos val="outEnd"/>
              <c:showLegendKey val="0"/>
              <c:showVal val="0"/>
              <c:showCatName val="1"/>
              <c:showSerName val="0"/>
              <c:showPercent val="1"/>
              <c:showBubbleSize val="0"/>
            </c:dLbl>
            <c:dLbl>
              <c:idx val="5"/>
              <c:layout>
                <c:manualLayout>
                  <c:x val="-0.22638867016622921"/>
                  <c:y val="-2.6507033623951581E-2"/>
                </c:manualLayout>
              </c:layout>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6"/>
                      </a:solidFill>
                      <a:latin typeface="+mn-lt"/>
                      <a:ea typeface="+mn-ea"/>
                      <a:cs typeface="+mn-cs"/>
                    </a:defRPr>
                  </a:pPr>
                  <a:endParaRPr lang="en-US"/>
                </a:p>
              </c:txPr>
              <c:dLblPos val="bestFit"/>
              <c:showLegendKey val="0"/>
              <c:showVal val="0"/>
              <c:showCatName val="1"/>
              <c:showSerName val="0"/>
              <c:showPercent val="1"/>
              <c:showBubbleSize val="0"/>
              <c:extLst xmlns:c16r2="http://schemas.microsoft.com/office/drawing/2015/06/chart">
                <c:ext xmlns:c15="http://schemas.microsoft.com/office/drawing/2012/chart" uri="{CE6537A1-D6FC-4f65-9D91-7224C49458BB}">
                  <c15:layout>
                    <c:manualLayout>
                      <c:w val="0.32672222222222219"/>
                      <c:h val="0.18340296004666085"/>
                    </c:manualLayout>
                  </c15:layout>
                </c:ext>
                <c:ext xmlns:c16="http://schemas.microsoft.com/office/drawing/2014/chart" uri="{C3380CC4-5D6E-409C-BE32-E72D297353CC}">
                  <c16:uniqueId val="{0000000B-3048-41D6-B202-8820F875A823}"/>
                </c:ext>
              </c:extLst>
            </c:dLbl>
            <c:dLbl>
              <c:idx val="6"/>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1">
                          <a:lumMod val="60000"/>
                        </a:schemeClr>
                      </a:solidFill>
                      <a:latin typeface="+mn-lt"/>
                      <a:ea typeface="+mn-ea"/>
                      <a:cs typeface="+mn-cs"/>
                    </a:defRPr>
                  </a:pPr>
                  <a:endParaRPr lang="en-US"/>
                </a:p>
              </c:txPr>
              <c:dLblPos val="outEnd"/>
              <c:showLegendKey val="0"/>
              <c:showVal val="0"/>
              <c:showCatName val="1"/>
              <c:showSerName val="0"/>
              <c:showPercent val="1"/>
              <c:showBubbleSize val="0"/>
            </c:dLbl>
            <c:dLbl>
              <c:idx val="7"/>
              <c:spPr>
                <a:noFill/>
                <a:ln>
                  <a:noFill/>
                </a:ln>
                <a:effectLst/>
              </c:spPr>
              <c:txPr>
                <a:bodyPr rot="0" spcFirstLastPara="1" vertOverflow="ellipsis" vert="horz" wrap="square" lIns="38100" tIns="19050" rIns="38100" bIns="19050" anchor="ctr" anchorCtr="1">
                  <a:spAutoFit/>
                </a:bodyPr>
                <a:lstStyle/>
                <a:p>
                  <a:pPr>
                    <a:defRPr sz="900" b="1" i="0" u="none" strike="noStrike" kern="1200" spc="0" baseline="0">
                      <a:solidFill>
                        <a:schemeClr val="accent2">
                          <a:lumMod val="60000"/>
                        </a:schemeClr>
                      </a:solidFill>
                      <a:latin typeface="+mn-lt"/>
                      <a:ea typeface="+mn-ea"/>
                      <a:cs typeface="+mn-cs"/>
                    </a:defRPr>
                  </a:pPr>
                  <a:endParaRPr lang="en-US"/>
                </a:p>
              </c:txPr>
              <c:dLblPos val="outEnd"/>
              <c:showLegendKey val="0"/>
              <c:showVal val="0"/>
              <c:showCatName val="1"/>
              <c:showSerName val="0"/>
              <c:showPercent val="1"/>
              <c:showBubbleSize val="0"/>
            </c:dLbl>
            <c:spPr>
              <a:noFill/>
              <a:ln>
                <a:noFill/>
              </a:ln>
              <a:effectLst/>
            </c:spPr>
            <c:txPr>
              <a:bodyPr/>
              <a:lstStyle/>
              <a:p>
                <a:pPr>
                  <a:defRPr sz="900"/>
                </a:pPr>
                <a:endParaRPr lang="en-US"/>
              </a:p>
            </c:txPr>
            <c:dLblPos val="outEnd"/>
            <c:showLegendKey val="0"/>
            <c:showVal val="0"/>
            <c:showCatName val="1"/>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'Uchádzači a voľné miesta'!$D$54:$D$61</c:f>
              <c:strCache>
                <c:ptCount val="8"/>
                <c:pt idx="0">
                  <c:v>Bratislavský kraj</c:v>
                </c:pt>
                <c:pt idx="1">
                  <c:v>Trnavský kraj</c:v>
                </c:pt>
                <c:pt idx="2">
                  <c:v>Trenčiansky kraj</c:v>
                </c:pt>
                <c:pt idx="3">
                  <c:v>Nitriansky kraj</c:v>
                </c:pt>
                <c:pt idx="4">
                  <c:v>Žilinský kraj</c:v>
                </c:pt>
                <c:pt idx="5">
                  <c:v>Banskobystrický kraj</c:v>
                </c:pt>
                <c:pt idx="6">
                  <c:v>Prešovský kraj</c:v>
                </c:pt>
                <c:pt idx="7">
                  <c:v>Košický kraj</c:v>
                </c:pt>
              </c:strCache>
            </c:strRef>
          </c:cat>
          <c:val>
            <c:numRef>
              <c:f>'Uchádzači a voľné miesta'!$E$54:$E$61</c:f>
              <c:numCache>
                <c:formatCode>General</c:formatCode>
                <c:ptCount val="8"/>
                <c:pt idx="0">
                  <c:v>5.8</c:v>
                </c:pt>
                <c:pt idx="1">
                  <c:v>6.8</c:v>
                </c:pt>
                <c:pt idx="2">
                  <c:v>8.1</c:v>
                </c:pt>
                <c:pt idx="3">
                  <c:v>11.7</c:v>
                </c:pt>
                <c:pt idx="4">
                  <c:v>10.4</c:v>
                </c:pt>
                <c:pt idx="5">
                  <c:v>17.100000000000001</c:v>
                </c:pt>
                <c:pt idx="6">
                  <c:v>21.2</c:v>
                </c:pt>
                <c:pt idx="7">
                  <c:v>18.7</c:v>
                </c:pt>
              </c:numCache>
            </c:numRef>
          </c:val>
          <c:extLst xmlns:c16r2="http://schemas.microsoft.com/office/drawing/2015/06/chart">
            <c:ext xmlns:c16="http://schemas.microsoft.com/office/drawing/2014/chart" uri="{C3380CC4-5D6E-409C-BE32-E72D297353CC}">
              <c16:uniqueId val="{00000010-3048-41D6-B202-8820F875A823}"/>
            </c:ext>
          </c:extLst>
        </c:ser>
        <c:dLbls>
          <c:dLblPos val="outEnd"/>
          <c:showLegendKey val="0"/>
          <c:showVal val="0"/>
          <c:showCatName val="1"/>
          <c:showSerName val="0"/>
          <c:showPercent val="0"/>
          <c:showBubbleSize val="0"/>
          <c:showLeaderLines val="1"/>
        </c:dLbls>
        <c:firstSliceAng val="0"/>
      </c:pieChart>
      <c:spPr>
        <a:noFill/>
        <a:ln>
          <a:noFill/>
        </a:ln>
        <a:effectLst/>
      </c:spPr>
    </c:plotArea>
    <c:plotVisOnly val="1"/>
    <c:dispBlanksAs val="gap"/>
    <c:showDLblsOverMax val="0"/>
  </c:chart>
  <c:spPr>
    <a:solidFill>
      <a:schemeClr val="bg1"/>
    </a:solidFill>
    <a:ln w="9525" cap="flat" cmpd="sng" algn="ctr">
      <a:solidFill>
        <a:schemeClr val="tx1"/>
      </a:solidFill>
      <a:round/>
    </a:ln>
    <a:effectLst/>
  </c:spPr>
  <c:txPr>
    <a:bodyPr/>
    <a:lstStyle/>
    <a:p>
      <a:pPr>
        <a:defRPr/>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sk-SK" sz="2400" b="1">
                <a:solidFill>
                  <a:schemeClr val="tx1"/>
                </a:solidFill>
              </a:rPr>
              <a:t>Pracujúci zo Slovenska v zahraničí podľa</a:t>
            </a:r>
            <a:r>
              <a:rPr lang="sk-SK" sz="2400" b="1" baseline="0">
                <a:solidFill>
                  <a:schemeClr val="tx1"/>
                </a:solidFill>
              </a:rPr>
              <a:t> krajov (tis. osôb)</a:t>
            </a:r>
            <a:endParaRPr lang="sk-SK" sz="2400" b="1">
              <a:solidFill>
                <a:schemeClr val="tx1"/>
              </a:solidFill>
            </a:endParaRPr>
          </a:p>
        </c:rich>
      </c:tx>
      <c:layout/>
      <c:overlay val="0"/>
      <c:spPr>
        <a:noFill/>
        <a:ln>
          <a:noFill/>
        </a:ln>
        <a:effectLst/>
      </c:spPr>
    </c:title>
    <c:autoTitleDeleted val="0"/>
    <c:plotArea>
      <c:layout/>
      <c:barChart>
        <c:barDir val="col"/>
        <c:grouping val="clustered"/>
        <c:varyColors val="0"/>
        <c:ser>
          <c:idx val="0"/>
          <c:order val="0"/>
          <c:tx>
            <c:strRef>
              <c:f>'Práca v zahraničí'!$B$2</c:f>
              <c:strCache>
                <c:ptCount val="1"/>
                <c:pt idx="0">
                  <c:v>2005</c:v>
                </c:pt>
              </c:strCache>
            </c:strRef>
          </c:tx>
          <c:spPr>
            <a:solidFill>
              <a:schemeClr val="accent1"/>
            </a:solidFill>
            <a:ln>
              <a:noFill/>
            </a:ln>
            <a:effectLst/>
          </c:spPr>
          <c:invertIfNegative val="0"/>
          <c:cat>
            <c:strRef>
              <c:f>'Práca v zahraničí'!$A$3:$A$10</c:f>
              <c:strCache>
                <c:ptCount val="8"/>
                <c:pt idx="0">
                  <c:v>Prešovský kraj</c:v>
                </c:pt>
                <c:pt idx="1">
                  <c:v>Žilinský kraj</c:v>
                </c:pt>
                <c:pt idx="2">
                  <c:v>Nitriansky kraj</c:v>
                </c:pt>
                <c:pt idx="3">
                  <c:v>Banskobystrický kraj</c:v>
                </c:pt>
                <c:pt idx="4">
                  <c:v>Košický kraj</c:v>
                </c:pt>
                <c:pt idx="5">
                  <c:v>Trenčiansky kraj</c:v>
                </c:pt>
                <c:pt idx="6">
                  <c:v>Bratislavský kraj</c:v>
                </c:pt>
                <c:pt idx="7">
                  <c:v>Trnavský kraj</c:v>
                </c:pt>
              </c:strCache>
            </c:strRef>
          </c:cat>
          <c:val>
            <c:numRef>
              <c:f>'Práca v zahraničí'!$B$3:$B$10</c:f>
              <c:numCache>
                <c:formatCode>General</c:formatCode>
                <c:ptCount val="8"/>
                <c:pt idx="0">
                  <c:v>35.1</c:v>
                </c:pt>
                <c:pt idx="1">
                  <c:v>22.5</c:v>
                </c:pt>
                <c:pt idx="2">
                  <c:v>19.899999999999999</c:v>
                </c:pt>
                <c:pt idx="3">
                  <c:v>12.5</c:v>
                </c:pt>
                <c:pt idx="4">
                  <c:v>11.1</c:v>
                </c:pt>
                <c:pt idx="5">
                  <c:v>10.6</c:v>
                </c:pt>
                <c:pt idx="6">
                  <c:v>4.4000000000000004</c:v>
                </c:pt>
                <c:pt idx="7">
                  <c:v>8.9</c:v>
                </c:pt>
              </c:numCache>
            </c:numRef>
          </c:val>
          <c:extLst xmlns:c16r2="http://schemas.microsoft.com/office/drawing/2015/06/chart">
            <c:ext xmlns:c16="http://schemas.microsoft.com/office/drawing/2014/chart" uri="{C3380CC4-5D6E-409C-BE32-E72D297353CC}">
              <c16:uniqueId val="{00000000-ECCA-4E85-8982-082B941DDA15}"/>
            </c:ext>
          </c:extLst>
        </c:ser>
        <c:ser>
          <c:idx val="1"/>
          <c:order val="1"/>
          <c:tx>
            <c:strRef>
              <c:f>'Práca v zahraničí'!$C$2</c:f>
              <c:strCache>
                <c:ptCount val="1"/>
                <c:pt idx="0">
                  <c:v>2006</c:v>
                </c:pt>
              </c:strCache>
            </c:strRef>
          </c:tx>
          <c:spPr>
            <a:solidFill>
              <a:schemeClr val="accent2"/>
            </a:solidFill>
            <a:ln>
              <a:noFill/>
            </a:ln>
            <a:effectLst/>
          </c:spPr>
          <c:invertIfNegative val="0"/>
          <c:cat>
            <c:strRef>
              <c:f>'Práca v zahraničí'!$A$3:$A$10</c:f>
              <c:strCache>
                <c:ptCount val="8"/>
                <c:pt idx="0">
                  <c:v>Prešovský kraj</c:v>
                </c:pt>
                <c:pt idx="1">
                  <c:v>Žilinský kraj</c:v>
                </c:pt>
                <c:pt idx="2">
                  <c:v>Nitriansky kraj</c:v>
                </c:pt>
                <c:pt idx="3">
                  <c:v>Banskobystrický kraj</c:v>
                </c:pt>
                <c:pt idx="4">
                  <c:v>Košický kraj</c:v>
                </c:pt>
                <c:pt idx="5">
                  <c:v>Trenčiansky kraj</c:v>
                </c:pt>
                <c:pt idx="6">
                  <c:v>Bratislavský kraj</c:v>
                </c:pt>
                <c:pt idx="7">
                  <c:v>Trnavský kraj</c:v>
                </c:pt>
              </c:strCache>
            </c:strRef>
          </c:cat>
          <c:val>
            <c:numRef>
              <c:f>'Práca v zahraničí'!$C$3:$C$10</c:f>
              <c:numCache>
                <c:formatCode>General</c:formatCode>
                <c:ptCount val="8"/>
                <c:pt idx="0">
                  <c:v>44.8</c:v>
                </c:pt>
                <c:pt idx="1">
                  <c:v>25.9</c:v>
                </c:pt>
                <c:pt idx="2">
                  <c:v>26.3</c:v>
                </c:pt>
                <c:pt idx="3">
                  <c:v>16.899999999999999</c:v>
                </c:pt>
                <c:pt idx="4">
                  <c:v>15.8</c:v>
                </c:pt>
                <c:pt idx="5">
                  <c:v>12.9</c:v>
                </c:pt>
                <c:pt idx="6">
                  <c:v>5.2</c:v>
                </c:pt>
                <c:pt idx="7">
                  <c:v>10.3</c:v>
                </c:pt>
              </c:numCache>
            </c:numRef>
          </c:val>
          <c:extLst xmlns:c16r2="http://schemas.microsoft.com/office/drawing/2015/06/chart">
            <c:ext xmlns:c16="http://schemas.microsoft.com/office/drawing/2014/chart" uri="{C3380CC4-5D6E-409C-BE32-E72D297353CC}">
              <c16:uniqueId val="{00000001-ECCA-4E85-8982-082B941DDA15}"/>
            </c:ext>
          </c:extLst>
        </c:ser>
        <c:ser>
          <c:idx val="2"/>
          <c:order val="2"/>
          <c:tx>
            <c:strRef>
              <c:f>'Práca v zahraničí'!$D$2</c:f>
              <c:strCache>
                <c:ptCount val="1"/>
                <c:pt idx="0">
                  <c:v>2007</c:v>
                </c:pt>
              </c:strCache>
            </c:strRef>
          </c:tx>
          <c:spPr>
            <a:solidFill>
              <a:schemeClr val="accent3"/>
            </a:solidFill>
            <a:ln>
              <a:noFill/>
            </a:ln>
            <a:effectLst/>
          </c:spPr>
          <c:invertIfNegative val="0"/>
          <c:cat>
            <c:strRef>
              <c:f>'Práca v zahraničí'!$A$3:$A$10</c:f>
              <c:strCache>
                <c:ptCount val="8"/>
                <c:pt idx="0">
                  <c:v>Prešovský kraj</c:v>
                </c:pt>
                <c:pt idx="1">
                  <c:v>Žilinský kraj</c:v>
                </c:pt>
                <c:pt idx="2">
                  <c:v>Nitriansky kraj</c:v>
                </c:pt>
                <c:pt idx="3">
                  <c:v>Banskobystrický kraj</c:v>
                </c:pt>
                <c:pt idx="4">
                  <c:v>Košický kraj</c:v>
                </c:pt>
                <c:pt idx="5">
                  <c:v>Trenčiansky kraj</c:v>
                </c:pt>
                <c:pt idx="6">
                  <c:v>Bratislavský kraj</c:v>
                </c:pt>
                <c:pt idx="7">
                  <c:v>Trnavský kraj</c:v>
                </c:pt>
              </c:strCache>
            </c:strRef>
          </c:cat>
          <c:val>
            <c:numRef>
              <c:f>'Práca v zahraničí'!$D$3:$D$10</c:f>
              <c:numCache>
                <c:formatCode>General</c:formatCode>
                <c:ptCount val="8"/>
                <c:pt idx="0">
                  <c:v>52.1</c:v>
                </c:pt>
                <c:pt idx="1">
                  <c:v>27.1</c:v>
                </c:pt>
                <c:pt idx="2">
                  <c:v>33.1</c:v>
                </c:pt>
                <c:pt idx="3">
                  <c:v>17.3</c:v>
                </c:pt>
                <c:pt idx="4">
                  <c:v>18.3</c:v>
                </c:pt>
                <c:pt idx="5">
                  <c:v>13.7</c:v>
                </c:pt>
                <c:pt idx="6">
                  <c:v>5.0999999999999996</c:v>
                </c:pt>
                <c:pt idx="7">
                  <c:v>10.7</c:v>
                </c:pt>
              </c:numCache>
            </c:numRef>
          </c:val>
          <c:extLst xmlns:c16r2="http://schemas.microsoft.com/office/drawing/2015/06/chart">
            <c:ext xmlns:c16="http://schemas.microsoft.com/office/drawing/2014/chart" uri="{C3380CC4-5D6E-409C-BE32-E72D297353CC}">
              <c16:uniqueId val="{00000002-ECCA-4E85-8982-082B941DDA15}"/>
            </c:ext>
          </c:extLst>
        </c:ser>
        <c:ser>
          <c:idx val="3"/>
          <c:order val="3"/>
          <c:tx>
            <c:strRef>
              <c:f>'Práca v zahraničí'!$E$2</c:f>
              <c:strCache>
                <c:ptCount val="1"/>
                <c:pt idx="0">
                  <c:v>2008</c:v>
                </c:pt>
              </c:strCache>
            </c:strRef>
          </c:tx>
          <c:spPr>
            <a:solidFill>
              <a:schemeClr val="accent4"/>
            </a:solidFill>
            <a:ln>
              <a:noFill/>
            </a:ln>
            <a:effectLst/>
          </c:spPr>
          <c:invertIfNegative val="0"/>
          <c:cat>
            <c:strRef>
              <c:f>'Práca v zahraničí'!$A$3:$A$10</c:f>
              <c:strCache>
                <c:ptCount val="8"/>
                <c:pt idx="0">
                  <c:v>Prešovský kraj</c:v>
                </c:pt>
                <c:pt idx="1">
                  <c:v>Žilinský kraj</c:v>
                </c:pt>
                <c:pt idx="2">
                  <c:v>Nitriansky kraj</c:v>
                </c:pt>
                <c:pt idx="3">
                  <c:v>Banskobystrický kraj</c:v>
                </c:pt>
                <c:pt idx="4">
                  <c:v>Košický kraj</c:v>
                </c:pt>
                <c:pt idx="5">
                  <c:v>Trenčiansky kraj</c:v>
                </c:pt>
                <c:pt idx="6">
                  <c:v>Bratislavský kraj</c:v>
                </c:pt>
                <c:pt idx="7">
                  <c:v>Trnavský kraj</c:v>
                </c:pt>
              </c:strCache>
            </c:strRef>
          </c:cat>
          <c:val>
            <c:numRef>
              <c:f>'Práca v zahraničí'!$E$3:$E$10</c:f>
              <c:numCache>
                <c:formatCode>General</c:formatCode>
                <c:ptCount val="8"/>
                <c:pt idx="0">
                  <c:v>47.6</c:v>
                </c:pt>
                <c:pt idx="1">
                  <c:v>24.1</c:v>
                </c:pt>
                <c:pt idx="2">
                  <c:v>31.2</c:v>
                </c:pt>
                <c:pt idx="3">
                  <c:v>17</c:v>
                </c:pt>
                <c:pt idx="4">
                  <c:v>20.9</c:v>
                </c:pt>
                <c:pt idx="5">
                  <c:v>14.2</c:v>
                </c:pt>
                <c:pt idx="6">
                  <c:v>4.5999999999999996</c:v>
                </c:pt>
                <c:pt idx="7">
                  <c:v>8</c:v>
                </c:pt>
              </c:numCache>
            </c:numRef>
          </c:val>
          <c:extLst xmlns:c16r2="http://schemas.microsoft.com/office/drawing/2015/06/chart">
            <c:ext xmlns:c16="http://schemas.microsoft.com/office/drawing/2014/chart" uri="{C3380CC4-5D6E-409C-BE32-E72D297353CC}">
              <c16:uniqueId val="{00000003-ECCA-4E85-8982-082B941DDA15}"/>
            </c:ext>
          </c:extLst>
        </c:ser>
        <c:ser>
          <c:idx val="4"/>
          <c:order val="4"/>
          <c:tx>
            <c:strRef>
              <c:f>'Práca v zahraničí'!$F$2</c:f>
              <c:strCache>
                <c:ptCount val="1"/>
                <c:pt idx="0">
                  <c:v>2009</c:v>
                </c:pt>
              </c:strCache>
            </c:strRef>
          </c:tx>
          <c:spPr>
            <a:solidFill>
              <a:schemeClr val="accent5"/>
            </a:solidFill>
            <a:ln>
              <a:noFill/>
            </a:ln>
            <a:effectLst/>
          </c:spPr>
          <c:invertIfNegative val="0"/>
          <c:cat>
            <c:strRef>
              <c:f>'Práca v zahraničí'!$A$3:$A$10</c:f>
              <c:strCache>
                <c:ptCount val="8"/>
                <c:pt idx="0">
                  <c:v>Prešovský kraj</c:v>
                </c:pt>
                <c:pt idx="1">
                  <c:v>Žilinský kraj</c:v>
                </c:pt>
                <c:pt idx="2">
                  <c:v>Nitriansky kraj</c:v>
                </c:pt>
                <c:pt idx="3">
                  <c:v>Banskobystrický kraj</c:v>
                </c:pt>
                <c:pt idx="4">
                  <c:v>Košický kraj</c:v>
                </c:pt>
                <c:pt idx="5">
                  <c:v>Trenčiansky kraj</c:v>
                </c:pt>
                <c:pt idx="6">
                  <c:v>Bratislavský kraj</c:v>
                </c:pt>
                <c:pt idx="7">
                  <c:v>Trnavský kraj</c:v>
                </c:pt>
              </c:strCache>
            </c:strRef>
          </c:cat>
          <c:val>
            <c:numRef>
              <c:f>'Práca v zahraničí'!$F$3:$F$10</c:f>
              <c:numCache>
                <c:formatCode>General</c:formatCode>
                <c:ptCount val="8"/>
                <c:pt idx="0">
                  <c:v>33.700000000000003</c:v>
                </c:pt>
                <c:pt idx="1">
                  <c:v>19.600000000000001</c:v>
                </c:pt>
                <c:pt idx="2">
                  <c:v>27.1</c:v>
                </c:pt>
                <c:pt idx="3">
                  <c:v>11.9</c:v>
                </c:pt>
                <c:pt idx="4">
                  <c:v>16.7</c:v>
                </c:pt>
                <c:pt idx="5">
                  <c:v>10.6</c:v>
                </c:pt>
                <c:pt idx="6">
                  <c:v>4.0999999999999996</c:v>
                </c:pt>
                <c:pt idx="7">
                  <c:v>5.4</c:v>
                </c:pt>
              </c:numCache>
            </c:numRef>
          </c:val>
          <c:extLst xmlns:c16r2="http://schemas.microsoft.com/office/drawing/2015/06/chart">
            <c:ext xmlns:c16="http://schemas.microsoft.com/office/drawing/2014/chart" uri="{C3380CC4-5D6E-409C-BE32-E72D297353CC}">
              <c16:uniqueId val="{00000004-ECCA-4E85-8982-082B941DDA15}"/>
            </c:ext>
          </c:extLst>
        </c:ser>
        <c:ser>
          <c:idx val="5"/>
          <c:order val="5"/>
          <c:tx>
            <c:strRef>
              <c:f>'Práca v zahraničí'!$G$2</c:f>
              <c:strCache>
                <c:ptCount val="1"/>
                <c:pt idx="0">
                  <c:v>2010</c:v>
                </c:pt>
              </c:strCache>
            </c:strRef>
          </c:tx>
          <c:spPr>
            <a:solidFill>
              <a:schemeClr val="accent6"/>
            </a:solidFill>
            <a:ln>
              <a:noFill/>
            </a:ln>
            <a:effectLst/>
          </c:spPr>
          <c:invertIfNegative val="0"/>
          <c:cat>
            <c:strRef>
              <c:f>'Práca v zahraničí'!$A$3:$A$10</c:f>
              <c:strCache>
                <c:ptCount val="8"/>
                <c:pt idx="0">
                  <c:v>Prešovský kraj</c:v>
                </c:pt>
                <c:pt idx="1">
                  <c:v>Žilinský kraj</c:v>
                </c:pt>
                <c:pt idx="2">
                  <c:v>Nitriansky kraj</c:v>
                </c:pt>
                <c:pt idx="3">
                  <c:v>Banskobystrický kraj</c:v>
                </c:pt>
                <c:pt idx="4">
                  <c:v>Košický kraj</c:v>
                </c:pt>
                <c:pt idx="5">
                  <c:v>Trenčiansky kraj</c:v>
                </c:pt>
                <c:pt idx="6">
                  <c:v>Bratislavský kraj</c:v>
                </c:pt>
                <c:pt idx="7">
                  <c:v>Trnavský kraj</c:v>
                </c:pt>
              </c:strCache>
            </c:strRef>
          </c:cat>
          <c:val>
            <c:numRef>
              <c:f>'Práca v zahraničí'!$G$3:$G$10</c:f>
              <c:numCache>
                <c:formatCode>General</c:formatCode>
                <c:ptCount val="8"/>
                <c:pt idx="0">
                  <c:v>32</c:v>
                </c:pt>
                <c:pt idx="1">
                  <c:v>20.8</c:v>
                </c:pt>
                <c:pt idx="2">
                  <c:v>28.2</c:v>
                </c:pt>
                <c:pt idx="3">
                  <c:v>10.4</c:v>
                </c:pt>
                <c:pt idx="4">
                  <c:v>16.100000000000001</c:v>
                </c:pt>
                <c:pt idx="5">
                  <c:v>11.1</c:v>
                </c:pt>
                <c:pt idx="6">
                  <c:v>3.1</c:v>
                </c:pt>
                <c:pt idx="7">
                  <c:v>5.0999999999999996</c:v>
                </c:pt>
              </c:numCache>
            </c:numRef>
          </c:val>
          <c:extLst xmlns:c16r2="http://schemas.microsoft.com/office/drawing/2015/06/chart">
            <c:ext xmlns:c16="http://schemas.microsoft.com/office/drawing/2014/chart" uri="{C3380CC4-5D6E-409C-BE32-E72D297353CC}">
              <c16:uniqueId val="{00000005-ECCA-4E85-8982-082B941DDA15}"/>
            </c:ext>
          </c:extLst>
        </c:ser>
        <c:ser>
          <c:idx val="6"/>
          <c:order val="6"/>
          <c:tx>
            <c:strRef>
              <c:f>'Práca v zahraničí'!$H$2</c:f>
              <c:strCache>
                <c:ptCount val="1"/>
                <c:pt idx="0">
                  <c:v>2011</c:v>
                </c:pt>
              </c:strCache>
            </c:strRef>
          </c:tx>
          <c:spPr>
            <a:solidFill>
              <a:schemeClr val="accent1">
                <a:lumMod val="60000"/>
              </a:schemeClr>
            </a:solidFill>
            <a:ln>
              <a:noFill/>
            </a:ln>
            <a:effectLst/>
          </c:spPr>
          <c:invertIfNegative val="0"/>
          <c:cat>
            <c:strRef>
              <c:f>'Práca v zahraničí'!$A$3:$A$10</c:f>
              <c:strCache>
                <c:ptCount val="8"/>
                <c:pt idx="0">
                  <c:v>Prešovský kraj</c:v>
                </c:pt>
                <c:pt idx="1">
                  <c:v>Žilinský kraj</c:v>
                </c:pt>
                <c:pt idx="2">
                  <c:v>Nitriansky kraj</c:v>
                </c:pt>
                <c:pt idx="3">
                  <c:v>Banskobystrický kraj</c:v>
                </c:pt>
                <c:pt idx="4">
                  <c:v>Košický kraj</c:v>
                </c:pt>
                <c:pt idx="5">
                  <c:v>Trenčiansky kraj</c:v>
                </c:pt>
                <c:pt idx="6">
                  <c:v>Bratislavský kraj</c:v>
                </c:pt>
                <c:pt idx="7">
                  <c:v>Trnavský kraj</c:v>
                </c:pt>
              </c:strCache>
            </c:strRef>
          </c:cat>
          <c:val>
            <c:numRef>
              <c:f>'Práca v zahraničí'!$H$3:$H$10</c:f>
              <c:numCache>
                <c:formatCode>General</c:formatCode>
                <c:ptCount val="8"/>
                <c:pt idx="0">
                  <c:v>32.9</c:v>
                </c:pt>
                <c:pt idx="1">
                  <c:v>16.600000000000001</c:v>
                </c:pt>
                <c:pt idx="2">
                  <c:v>23.8</c:v>
                </c:pt>
                <c:pt idx="3">
                  <c:v>11.7</c:v>
                </c:pt>
                <c:pt idx="4">
                  <c:v>11.7</c:v>
                </c:pt>
                <c:pt idx="5">
                  <c:v>11.3</c:v>
                </c:pt>
                <c:pt idx="6">
                  <c:v>4.4000000000000004</c:v>
                </c:pt>
                <c:pt idx="7">
                  <c:v>4.2</c:v>
                </c:pt>
              </c:numCache>
            </c:numRef>
          </c:val>
          <c:extLst xmlns:c16r2="http://schemas.microsoft.com/office/drawing/2015/06/chart">
            <c:ext xmlns:c16="http://schemas.microsoft.com/office/drawing/2014/chart" uri="{C3380CC4-5D6E-409C-BE32-E72D297353CC}">
              <c16:uniqueId val="{00000006-ECCA-4E85-8982-082B941DDA15}"/>
            </c:ext>
          </c:extLst>
        </c:ser>
        <c:ser>
          <c:idx val="7"/>
          <c:order val="7"/>
          <c:tx>
            <c:strRef>
              <c:f>'Práca v zahraničí'!$I$2</c:f>
              <c:strCache>
                <c:ptCount val="1"/>
                <c:pt idx="0">
                  <c:v>2012</c:v>
                </c:pt>
              </c:strCache>
            </c:strRef>
          </c:tx>
          <c:spPr>
            <a:solidFill>
              <a:schemeClr val="accent2">
                <a:lumMod val="60000"/>
              </a:schemeClr>
            </a:solidFill>
            <a:ln>
              <a:noFill/>
            </a:ln>
            <a:effectLst/>
          </c:spPr>
          <c:invertIfNegative val="0"/>
          <c:cat>
            <c:strRef>
              <c:f>'Práca v zahraničí'!$A$3:$A$10</c:f>
              <c:strCache>
                <c:ptCount val="8"/>
                <c:pt idx="0">
                  <c:v>Prešovský kraj</c:v>
                </c:pt>
                <c:pt idx="1">
                  <c:v>Žilinský kraj</c:v>
                </c:pt>
                <c:pt idx="2">
                  <c:v>Nitriansky kraj</c:v>
                </c:pt>
                <c:pt idx="3">
                  <c:v>Banskobystrický kraj</c:v>
                </c:pt>
                <c:pt idx="4">
                  <c:v>Košický kraj</c:v>
                </c:pt>
                <c:pt idx="5">
                  <c:v>Trenčiansky kraj</c:v>
                </c:pt>
                <c:pt idx="6">
                  <c:v>Bratislavský kraj</c:v>
                </c:pt>
                <c:pt idx="7">
                  <c:v>Trnavský kraj</c:v>
                </c:pt>
              </c:strCache>
            </c:strRef>
          </c:cat>
          <c:val>
            <c:numRef>
              <c:f>'Práca v zahraničí'!$I$3:$I$10</c:f>
              <c:numCache>
                <c:formatCode>General</c:formatCode>
                <c:ptCount val="8"/>
                <c:pt idx="0">
                  <c:v>35.5</c:v>
                </c:pt>
                <c:pt idx="1">
                  <c:v>18.8</c:v>
                </c:pt>
                <c:pt idx="2">
                  <c:v>18.8</c:v>
                </c:pt>
                <c:pt idx="3">
                  <c:v>11.2</c:v>
                </c:pt>
                <c:pt idx="4">
                  <c:v>15.3</c:v>
                </c:pt>
                <c:pt idx="5">
                  <c:v>11</c:v>
                </c:pt>
                <c:pt idx="6">
                  <c:v>4.7</c:v>
                </c:pt>
                <c:pt idx="7">
                  <c:v>5.4</c:v>
                </c:pt>
              </c:numCache>
            </c:numRef>
          </c:val>
          <c:extLst xmlns:c16r2="http://schemas.microsoft.com/office/drawing/2015/06/chart">
            <c:ext xmlns:c16="http://schemas.microsoft.com/office/drawing/2014/chart" uri="{C3380CC4-5D6E-409C-BE32-E72D297353CC}">
              <c16:uniqueId val="{00000007-ECCA-4E85-8982-082B941DDA15}"/>
            </c:ext>
          </c:extLst>
        </c:ser>
        <c:ser>
          <c:idx val="8"/>
          <c:order val="8"/>
          <c:tx>
            <c:strRef>
              <c:f>'Práca v zahraničí'!$J$2</c:f>
              <c:strCache>
                <c:ptCount val="1"/>
                <c:pt idx="0">
                  <c:v>2013</c:v>
                </c:pt>
              </c:strCache>
            </c:strRef>
          </c:tx>
          <c:spPr>
            <a:solidFill>
              <a:schemeClr val="accent3">
                <a:lumMod val="60000"/>
              </a:schemeClr>
            </a:solidFill>
            <a:ln>
              <a:noFill/>
            </a:ln>
            <a:effectLst/>
          </c:spPr>
          <c:invertIfNegative val="0"/>
          <c:cat>
            <c:strRef>
              <c:f>'Práca v zahraničí'!$A$3:$A$10</c:f>
              <c:strCache>
                <c:ptCount val="8"/>
                <c:pt idx="0">
                  <c:v>Prešovský kraj</c:v>
                </c:pt>
                <c:pt idx="1">
                  <c:v>Žilinský kraj</c:v>
                </c:pt>
                <c:pt idx="2">
                  <c:v>Nitriansky kraj</c:v>
                </c:pt>
                <c:pt idx="3">
                  <c:v>Banskobystrický kraj</c:v>
                </c:pt>
                <c:pt idx="4">
                  <c:v>Košický kraj</c:v>
                </c:pt>
                <c:pt idx="5">
                  <c:v>Trenčiansky kraj</c:v>
                </c:pt>
                <c:pt idx="6">
                  <c:v>Bratislavský kraj</c:v>
                </c:pt>
                <c:pt idx="7">
                  <c:v>Trnavský kraj</c:v>
                </c:pt>
              </c:strCache>
            </c:strRef>
          </c:cat>
          <c:val>
            <c:numRef>
              <c:f>'Práca v zahraničí'!$J$3:$J$10</c:f>
              <c:numCache>
                <c:formatCode>General</c:formatCode>
                <c:ptCount val="8"/>
                <c:pt idx="0">
                  <c:v>38.700000000000003</c:v>
                </c:pt>
                <c:pt idx="1">
                  <c:v>20.399999999999999</c:v>
                </c:pt>
                <c:pt idx="2">
                  <c:v>21.9</c:v>
                </c:pt>
                <c:pt idx="3">
                  <c:v>14.8</c:v>
                </c:pt>
                <c:pt idx="4">
                  <c:v>15.2</c:v>
                </c:pt>
                <c:pt idx="5">
                  <c:v>11.4</c:v>
                </c:pt>
                <c:pt idx="6">
                  <c:v>7.6</c:v>
                </c:pt>
                <c:pt idx="7">
                  <c:v>6.6</c:v>
                </c:pt>
              </c:numCache>
            </c:numRef>
          </c:val>
          <c:extLst xmlns:c16r2="http://schemas.microsoft.com/office/drawing/2015/06/chart">
            <c:ext xmlns:c16="http://schemas.microsoft.com/office/drawing/2014/chart" uri="{C3380CC4-5D6E-409C-BE32-E72D297353CC}">
              <c16:uniqueId val="{00000008-ECCA-4E85-8982-082B941DDA15}"/>
            </c:ext>
          </c:extLst>
        </c:ser>
        <c:ser>
          <c:idx val="9"/>
          <c:order val="9"/>
          <c:tx>
            <c:strRef>
              <c:f>'Práca v zahraničí'!$K$2</c:f>
              <c:strCache>
                <c:ptCount val="1"/>
                <c:pt idx="0">
                  <c:v>2014</c:v>
                </c:pt>
              </c:strCache>
            </c:strRef>
          </c:tx>
          <c:spPr>
            <a:solidFill>
              <a:schemeClr val="accent4">
                <a:lumMod val="60000"/>
              </a:schemeClr>
            </a:solidFill>
            <a:ln>
              <a:noFill/>
            </a:ln>
            <a:effectLst/>
          </c:spPr>
          <c:invertIfNegative val="0"/>
          <c:cat>
            <c:strRef>
              <c:f>'Práca v zahraničí'!$A$3:$A$10</c:f>
              <c:strCache>
                <c:ptCount val="8"/>
                <c:pt idx="0">
                  <c:v>Prešovský kraj</c:v>
                </c:pt>
                <c:pt idx="1">
                  <c:v>Žilinský kraj</c:v>
                </c:pt>
                <c:pt idx="2">
                  <c:v>Nitriansky kraj</c:v>
                </c:pt>
                <c:pt idx="3">
                  <c:v>Banskobystrický kraj</c:v>
                </c:pt>
                <c:pt idx="4">
                  <c:v>Košický kraj</c:v>
                </c:pt>
                <c:pt idx="5">
                  <c:v>Trenčiansky kraj</c:v>
                </c:pt>
                <c:pt idx="6">
                  <c:v>Bratislavský kraj</c:v>
                </c:pt>
                <c:pt idx="7">
                  <c:v>Trnavský kraj</c:v>
                </c:pt>
              </c:strCache>
            </c:strRef>
          </c:cat>
          <c:val>
            <c:numRef>
              <c:f>'Práca v zahraničí'!$K$3:$K$10</c:f>
              <c:numCache>
                <c:formatCode>General</c:formatCode>
                <c:ptCount val="8"/>
                <c:pt idx="0">
                  <c:v>36.1</c:v>
                </c:pt>
                <c:pt idx="1">
                  <c:v>23.6</c:v>
                </c:pt>
                <c:pt idx="2">
                  <c:v>23.1</c:v>
                </c:pt>
                <c:pt idx="3">
                  <c:v>16.5</c:v>
                </c:pt>
                <c:pt idx="4">
                  <c:v>15.5</c:v>
                </c:pt>
                <c:pt idx="5">
                  <c:v>8.6</c:v>
                </c:pt>
                <c:pt idx="6">
                  <c:v>5.9</c:v>
                </c:pt>
                <c:pt idx="7">
                  <c:v>4.8</c:v>
                </c:pt>
              </c:numCache>
            </c:numRef>
          </c:val>
          <c:extLst xmlns:c16r2="http://schemas.microsoft.com/office/drawing/2015/06/chart">
            <c:ext xmlns:c16="http://schemas.microsoft.com/office/drawing/2014/chart" uri="{C3380CC4-5D6E-409C-BE32-E72D297353CC}">
              <c16:uniqueId val="{00000009-ECCA-4E85-8982-082B941DDA15}"/>
            </c:ext>
          </c:extLst>
        </c:ser>
        <c:ser>
          <c:idx val="10"/>
          <c:order val="10"/>
          <c:tx>
            <c:strRef>
              <c:f>'Práca v zahraničí'!$L$2</c:f>
              <c:strCache>
                <c:ptCount val="1"/>
                <c:pt idx="0">
                  <c:v>2015</c:v>
                </c:pt>
              </c:strCache>
            </c:strRef>
          </c:tx>
          <c:spPr>
            <a:solidFill>
              <a:schemeClr val="accent5">
                <a:lumMod val="60000"/>
              </a:schemeClr>
            </a:solidFill>
            <a:ln>
              <a:noFill/>
            </a:ln>
            <a:effectLst/>
          </c:spPr>
          <c:invertIfNegative val="0"/>
          <c:cat>
            <c:strRef>
              <c:f>'Práca v zahraničí'!$A$3:$A$10</c:f>
              <c:strCache>
                <c:ptCount val="8"/>
                <c:pt idx="0">
                  <c:v>Prešovský kraj</c:v>
                </c:pt>
                <c:pt idx="1">
                  <c:v>Žilinský kraj</c:v>
                </c:pt>
                <c:pt idx="2">
                  <c:v>Nitriansky kraj</c:v>
                </c:pt>
                <c:pt idx="3">
                  <c:v>Banskobystrický kraj</c:v>
                </c:pt>
                <c:pt idx="4">
                  <c:v>Košický kraj</c:v>
                </c:pt>
                <c:pt idx="5">
                  <c:v>Trenčiansky kraj</c:v>
                </c:pt>
                <c:pt idx="6">
                  <c:v>Bratislavský kraj</c:v>
                </c:pt>
                <c:pt idx="7">
                  <c:v>Trnavský kraj</c:v>
                </c:pt>
              </c:strCache>
            </c:strRef>
          </c:cat>
          <c:val>
            <c:numRef>
              <c:f>'Práca v zahraničí'!$L$3:$L$10</c:f>
              <c:numCache>
                <c:formatCode>General</c:formatCode>
                <c:ptCount val="8"/>
                <c:pt idx="0">
                  <c:v>37.799999999999997</c:v>
                </c:pt>
                <c:pt idx="1">
                  <c:v>27.8</c:v>
                </c:pt>
                <c:pt idx="2">
                  <c:v>21.4</c:v>
                </c:pt>
                <c:pt idx="3">
                  <c:v>19.7</c:v>
                </c:pt>
                <c:pt idx="4">
                  <c:v>19.5</c:v>
                </c:pt>
                <c:pt idx="5">
                  <c:v>10.5</c:v>
                </c:pt>
                <c:pt idx="6">
                  <c:v>6.1</c:v>
                </c:pt>
                <c:pt idx="7">
                  <c:v>5.4</c:v>
                </c:pt>
              </c:numCache>
            </c:numRef>
          </c:val>
          <c:extLst xmlns:c16r2="http://schemas.microsoft.com/office/drawing/2015/06/chart">
            <c:ext xmlns:c16="http://schemas.microsoft.com/office/drawing/2014/chart" uri="{C3380CC4-5D6E-409C-BE32-E72D297353CC}">
              <c16:uniqueId val="{0000000A-ECCA-4E85-8982-082B941DDA15}"/>
            </c:ext>
          </c:extLst>
        </c:ser>
        <c:dLbls>
          <c:showLegendKey val="0"/>
          <c:showVal val="0"/>
          <c:showCatName val="0"/>
          <c:showSerName val="0"/>
          <c:showPercent val="0"/>
          <c:showBubbleSize val="0"/>
        </c:dLbls>
        <c:gapWidth val="219"/>
        <c:overlap val="-27"/>
        <c:axId val="137467392"/>
        <c:axId val="137478912"/>
      </c:barChart>
      <c:catAx>
        <c:axId val="1374673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37478912"/>
        <c:crosses val="autoZero"/>
        <c:auto val="1"/>
        <c:lblAlgn val="ctr"/>
        <c:lblOffset val="100"/>
        <c:noMultiLvlLbl val="0"/>
      </c:catAx>
      <c:valAx>
        <c:axId val="1374789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37467392"/>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solidFill>
      <a:round/>
    </a:ln>
    <a:effectLst/>
  </c:spPr>
  <c:txPr>
    <a:bodyPr/>
    <a:lstStyle/>
    <a:p>
      <a:pPr>
        <a:defRPr/>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spc="0" baseline="0">
                <a:solidFill>
                  <a:schemeClr val="tx1">
                    <a:lumMod val="65000"/>
                    <a:lumOff val="35000"/>
                  </a:schemeClr>
                </a:solidFill>
                <a:latin typeface="+mn-lt"/>
                <a:ea typeface="+mn-ea"/>
                <a:cs typeface="+mn-cs"/>
              </a:defRPr>
            </a:pPr>
            <a:r>
              <a:rPr lang="sk-SK" sz="2400" b="1">
                <a:solidFill>
                  <a:schemeClr val="tx1"/>
                </a:solidFill>
              </a:rPr>
              <a:t>Podiel pracujúcich v zahraničí na celkovej zamestnanosti krajov SR (%)</a:t>
            </a:r>
          </a:p>
        </c:rich>
      </c:tx>
      <c:layout/>
      <c:overlay val="0"/>
      <c:spPr>
        <a:noFill/>
        <a:ln>
          <a:noFill/>
        </a:ln>
        <a:effectLst/>
      </c:spPr>
    </c:title>
    <c:autoTitleDeleted val="0"/>
    <c:plotArea>
      <c:layout/>
      <c:barChart>
        <c:barDir val="bar"/>
        <c:grouping val="clustered"/>
        <c:varyColors val="0"/>
        <c:ser>
          <c:idx val="0"/>
          <c:order val="0"/>
          <c:tx>
            <c:strRef>
              <c:f>'Vývoj migrácie'!$B$14</c:f>
              <c:strCache>
                <c:ptCount val="1"/>
                <c:pt idx="0">
                  <c:v>2005</c:v>
                </c:pt>
              </c:strCache>
            </c:strRef>
          </c:tx>
          <c:spPr>
            <a:solidFill>
              <a:schemeClr val="accent1"/>
            </a:solidFill>
            <a:ln>
              <a:noFill/>
            </a:ln>
            <a:effectLst/>
          </c:spPr>
          <c:invertIfNegative val="0"/>
          <c:cat>
            <c:strRef>
              <c:f>'Vývoj migrácie'!$A$15:$A$23</c:f>
              <c:strCache>
                <c:ptCount val="9"/>
                <c:pt idx="0">
                  <c:v>SR spolu</c:v>
                </c:pt>
                <c:pt idx="1">
                  <c:v>Bratislavský kraj</c:v>
                </c:pt>
                <c:pt idx="2">
                  <c:v>Trnavský kraj</c:v>
                </c:pt>
                <c:pt idx="3">
                  <c:v>Trenčiansky kraj</c:v>
                </c:pt>
                <c:pt idx="4">
                  <c:v>Košický kraj</c:v>
                </c:pt>
                <c:pt idx="5">
                  <c:v>Nitriansky kraj</c:v>
                </c:pt>
                <c:pt idx="6">
                  <c:v>Žilinský kraj</c:v>
                </c:pt>
                <c:pt idx="7">
                  <c:v>Banskobystrický kraj</c:v>
                </c:pt>
                <c:pt idx="8">
                  <c:v>Prešovský kraj</c:v>
                </c:pt>
              </c:strCache>
            </c:strRef>
          </c:cat>
          <c:val>
            <c:numRef>
              <c:f>'Vývoj migrácie'!$B$15:$B$23</c:f>
              <c:numCache>
                <c:formatCode>General</c:formatCode>
                <c:ptCount val="9"/>
                <c:pt idx="0">
                  <c:v>5.4</c:v>
                </c:pt>
                <c:pt idx="1">
                  <c:v>1.4</c:v>
                </c:pt>
                <c:pt idx="2">
                  <c:v>3.3</c:v>
                </c:pt>
                <c:pt idx="3">
                  <c:v>6.5</c:v>
                </c:pt>
                <c:pt idx="4">
                  <c:v>4.2</c:v>
                </c:pt>
                <c:pt idx="5">
                  <c:v>7.4</c:v>
                </c:pt>
                <c:pt idx="6">
                  <c:v>4.8</c:v>
                </c:pt>
                <c:pt idx="7">
                  <c:v>10.7</c:v>
                </c:pt>
                <c:pt idx="8">
                  <c:v>4</c:v>
                </c:pt>
              </c:numCache>
            </c:numRef>
          </c:val>
          <c:extLst xmlns:c16r2="http://schemas.microsoft.com/office/drawing/2015/06/chart">
            <c:ext xmlns:c16="http://schemas.microsoft.com/office/drawing/2014/chart" uri="{C3380CC4-5D6E-409C-BE32-E72D297353CC}">
              <c16:uniqueId val="{00000000-8029-45DA-B4CF-EAC8AF85C8A2}"/>
            </c:ext>
          </c:extLst>
        </c:ser>
        <c:ser>
          <c:idx val="1"/>
          <c:order val="1"/>
          <c:tx>
            <c:strRef>
              <c:f>'Vývoj migrácie'!$C$14</c:f>
              <c:strCache>
                <c:ptCount val="1"/>
                <c:pt idx="0">
                  <c:v>2010</c:v>
                </c:pt>
              </c:strCache>
            </c:strRef>
          </c:tx>
          <c:spPr>
            <a:solidFill>
              <a:schemeClr val="accent2"/>
            </a:solidFill>
            <a:ln>
              <a:noFill/>
            </a:ln>
            <a:effectLst/>
          </c:spPr>
          <c:invertIfNegative val="0"/>
          <c:cat>
            <c:strRef>
              <c:f>'Vývoj migrácie'!$A$15:$A$23</c:f>
              <c:strCache>
                <c:ptCount val="9"/>
                <c:pt idx="0">
                  <c:v>SR spolu</c:v>
                </c:pt>
                <c:pt idx="1">
                  <c:v>Bratislavský kraj</c:v>
                </c:pt>
                <c:pt idx="2">
                  <c:v>Trnavský kraj</c:v>
                </c:pt>
                <c:pt idx="3">
                  <c:v>Trenčiansky kraj</c:v>
                </c:pt>
                <c:pt idx="4">
                  <c:v>Košický kraj</c:v>
                </c:pt>
                <c:pt idx="5">
                  <c:v>Nitriansky kraj</c:v>
                </c:pt>
                <c:pt idx="6">
                  <c:v>Žilinský kraj</c:v>
                </c:pt>
                <c:pt idx="7">
                  <c:v>Banskobystrický kraj</c:v>
                </c:pt>
                <c:pt idx="8">
                  <c:v>Prešovský kraj</c:v>
                </c:pt>
              </c:strCache>
            </c:strRef>
          </c:cat>
          <c:val>
            <c:numRef>
              <c:f>'Vývoj migrácie'!$C$15:$C$23</c:f>
              <c:numCache>
                <c:formatCode>General</c:formatCode>
                <c:ptCount val="9"/>
                <c:pt idx="0">
                  <c:v>5.5</c:v>
                </c:pt>
                <c:pt idx="1">
                  <c:v>1</c:v>
                </c:pt>
                <c:pt idx="2">
                  <c:v>1.9</c:v>
                </c:pt>
                <c:pt idx="3">
                  <c:v>4.0999999999999996</c:v>
                </c:pt>
                <c:pt idx="4">
                  <c:v>5.5</c:v>
                </c:pt>
                <c:pt idx="5">
                  <c:v>9.5</c:v>
                </c:pt>
                <c:pt idx="6">
                  <c:v>7.3</c:v>
                </c:pt>
                <c:pt idx="7">
                  <c:v>3.9</c:v>
                </c:pt>
                <c:pt idx="8">
                  <c:v>10.199999999999999</c:v>
                </c:pt>
              </c:numCache>
            </c:numRef>
          </c:val>
          <c:extLst xmlns:c16r2="http://schemas.microsoft.com/office/drawing/2015/06/chart">
            <c:ext xmlns:c16="http://schemas.microsoft.com/office/drawing/2014/chart" uri="{C3380CC4-5D6E-409C-BE32-E72D297353CC}">
              <c16:uniqueId val="{00000001-8029-45DA-B4CF-EAC8AF85C8A2}"/>
            </c:ext>
          </c:extLst>
        </c:ser>
        <c:ser>
          <c:idx val="2"/>
          <c:order val="2"/>
          <c:tx>
            <c:strRef>
              <c:f>'Vývoj migrácie'!$D$14</c:f>
              <c:strCache>
                <c:ptCount val="1"/>
                <c:pt idx="0">
                  <c:v>2015</c:v>
                </c:pt>
              </c:strCache>
            </c:strRef>
          </c:tx>
          <c:spPr>
            <a:solidFill>
              <a:schemeClr val="accent3"/>
            </a:solidFill>
            <a:ln>
              <a:noFill/>
            </a:ln>
            <a:effectLst/>
          </c:spPr>
          <c:invertIfNegative val="0"/>
          <c:cat>
            <c:strRef>
              <c:f>'Vývoj migrácie'!$A$15:$A$23</c:f>
              <c:strCache>
                <c:ptCount val="9"/>
                <c:pt idx="0">
                  <c:v>SR spolu</c:v>
                </c:pt>
                <c:pt idx="1">
                  <c:v>Bratislavský kraj</c:v>
                </c:pt>
                <c:pt idx="2">
                  <c:v>Trnavský kraj</c:v>
                </c:pt>
                <c:pt idx="3">
                  <c:v>Trenčiansky kraj</c:v>
                </c:pt>
                <c:pt idx="4">
                  <c:v>Košický kraj</c:v>
                </c:pt>
                <c:pt idx="5">
                  <c:v>Nitriansky kraj</c:v>
                </c:pt>
                <c:pt idx="6">
                  <c:v>Žilinský kraj</c:v>
                </c:pt>
                <c:pt idx="7">
                  <c:v>Banskobystrický kraj</c:v>
                </c:pt>
                <c:pt idx="8">
                  <c:v>Prešovský kraj</c:v>
                </c:pt>
              </c:strCache>
            </c:strRef>
          </c:cat>
          <c:val>
            <c:numRef>
              <c:f>'Vývoj migrácie'!$D$15:$D$23</c:f>
              <c:numCache>
                <c:formatCode>General</c:formatCode>
                <c:ptCount val="9"/>
                <c:pt idx="0">
                  <c:v>6.1</c:v>
                </c:pt>
                <c:pt idx="1">
                  <c:v>1.9</c:v>
                </c:pt>
                <c:pt idx="2">
                  <c:v>2</c:v>
                </c:pt>
                <c:pt idx="3">
                  <c:v>3.8</c:v>
                </c:pt>
                <c:pt idx="4">
                  <c:v>6</c:v>
                </c:pt>
                <c:pt idx="5">
                  <c:v>6.9</c:v>
                </c:pt>
                <c:pt idx="6">
                  <c:v>9</c:v>
                </c:pt>
                <c:pt idx="7">
                  <c:v>6.8</c:v>
                </c:pt>
                <c:pt idx="8">
                  <c:v>11.5</c:v>
                </c:pt>
              </c:numCache>
            </c:numRef>
          </c:val>
          <c:extLst xmlns:c16r2="http://schemas.microsoft.com/office/drawing/2015/06/chart">
            <c:ext xmlns:c16="http://schemas.microsoft.com/office/drawing/2014/chart" uri="{C3380CC4-5D6E-409C-BE32-E72D297353CC}">
              <c16:uniqueId val="{00000002-8029-45DA-B4CF-EAC8AF85C8A2}"/>
            </c:ext>
          </c:extLst>
        </c:ser>
        <c:dLbls>
          <c:showLegendKey val="0"/>
          <c:showVal val="0"/>
          <c:showCatName val="0"/>
          <c:showSerName val="0"/>
          <c:showPercent val="0"/>
          <c:showBubbleSize val="0"/>
        </c:dLbls>
        <c:gapWidth val="182"/>
        <c:axId val="137087616"/>
        <c:axId val="137468544"/>
      </c:barChart>
      <c:catAx>
        <c:axId val="13708761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37468544"/>
        <c:crosses val="autoZero"/>
        <c:auto val="1"/>
        <c:lblAlgn val="ctr"/>
        <c:lblOffset val="100"/>
        <c:noMultiLvlLbl val="0"/>
      </c:catAx>
      <c:valAx>
        <c:axId val="13746854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3708761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solidFill>
      <a:round/>
    </a:ln>
    <a:effectLst/>
  </c:spPr>
  <c:txPr>
    <a:bodyPr/>
    <a:lstStyle/>
    <a:p>
      <a:pPr>
        <a:defRPr/>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sk-SK" sz="2400"/>
              <a:t>Vývoj priemernej mesačnej mzdy (v EUR)</a:t>
            </a:r>
            <a:endParaRPr lang="en-US" sz="2400"/>
          </a:p>
        </c:rich>
      </c:tx>
      <c:layout/>
      <c:overlay val="0"/>
    </c:title>
    <c:autoTitleDeleted val="0"/>
    <c:plotArea>
      <c:layout/>
      <c:lineChart>
        <c:grouping val="standard"/>
        <c:varyColors val="0"/>
        <c:ser>
          <c:idx val="0"/>
          <c:order val="0"/>
          <c:tx>
            <c:strRef>
              <c:f>Hárok3!$A$4</c:f>
              <c:strCache>
                <c:ptCount val="1"/>
                <c:pt idx="0">
                  <c:v>Bratislavský kraj</c:v>
                </c:pt>
              </c:strCache>
            </c:strRef>
          </c:tx>
          <c:marker>
            <c:symbol val="none"/>
          </c:marker>
          <c:cat>
            <c:numRef>
              <c:f>Hárok3!$B$3:$R$3</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Hárok3!$B$4:$R$4</c:f>
              <c:numCache>
                <c:formatCode>General</c:formatCode>
                <c:ptCount val="17"/>
                <c:pt idx="0">
                  <c:v>494</c:v>
                </c:pt>
                <c:pt idx="1">
                  <c:v>540</c:v>
                </c:pt>
                <c:pt idx="2">
                  <c:v>585</c:v>
                </c:pt>
                <c:pt idx="3">
                  <c:v>627</c:v>
                </c:pt>
                <c:pt idx="4">
                  <c:v>698</c:v>
                </c:pt>
                <c:pt idx="5">
                  <c:v>770</c:v>
                </c:pt>
                <c:pt idx="6">
                  <c:v>825</c:v>
                </c:pt>
                <c:pt idx="7">
                  <c:v>877</c:v>
                </c:pt>
                <c:pt idx="8">
                  <c:v>944</c:v>
                </c:pt>
                <c:pt idx="9">
                  <c:v>970</c:v>
                </c:pt>
                <c:pt idx="10">
                  <c:v>991</c:v>
                </c:pt>
                <c:pt idx="11" formatCode="#,##0">
                  <c:v>1001</c:v>
                </c:pt>
                <c:pt idx="12" formatCode="#,##0">
                  <c:v>1029</c:v>
                </c:pt>
                <c:pt idx="13" formatCode="#,##0">
                  <c:v>1049</c:v>
                </c:pt>
                <c:pt idx="14" formatCode="#,##0">
                  <c:v>1107</c:v>
                </c:pt>
                <c:pt idx="15" formatCode="#,##0">
                  <c:v>1122</c:v>
                </c:pt>
                <c:pt idx="16" formatCode="#,##0">
                  <c:v>1161</c:v>
                </c:pt>
              </c:numCache>
            </c:numRef>
          </c:val>
          <c:smooth val="0"/>
        </c:ser>
        <c:ser>
          <c:idx val="1"/>
          <c:order val="1"/>
          <c:tx>
            <c:strRef>
              <c:f>Hárok3!$A$5</c:f>
              <c:strCache>
                <c:ptCount val="1"/>
                <c:pt idx="0">
                  <c:v>Trnavský kraj</c:v>
                </c:pt>
              </c:strCache>
            </c:strRef>
          </c:tx>
          <c:marker>
            <c:symbol val="none"/>
          </c:marker>
          <c:cat>
            <c:numRef>
              <c:f>Hárok3!$B$3:$R$3</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Hárok3!$B$5:$R$5</c:f>
              <c:numCache>
                <c:formatCode>General</c:formatCode>
                <c:ptCount val="17"/>
                <c:pt idx="0">
                  <c:v>351</c:v>
                </c:pt>
                <c:pt idx="1">
                  <c:v>379</c:v>
                </c:pt>
                <c:pt idx="2">
                  <c:v>414</c:v>
                </c:pt>
                <c:pt idx="3">
                  <c:v>443</c:v>
                </c:pt>
                <c:pt idx="4">
                  <c:v>487</c:v>
                </c:pt>
                <c:pt idx="5">
                  <c:v>534</c:v>
                </c:pt>
                <c:pt idx="6">
                  <c:v>585</c:v>
                </c:pt>
                <c:pt idx="7">
                  <c:v>636</c:v>
                </c:pt>
                <c:pt idx="8">
                  <c:v>676</c:v>
                </c:pt>
                <c:pt idx="9">
                  <c:v>689</c:v>
                </c:pt>
                <c:pt idx="10">
                  <c:v>705</c:v>
                </c:pt>
                <c:pt idx="11">
                  <c:v>735</c:v>
                </c:pt>
                <c:pt idx="12">
                  <c:v>736</c:v>
                </c:pt>
                <c:pt idx="13">
                  <c:v>745</c:v>
                </c:pt>
                <c:pt idx="14">
                  <c:v>772</c:v>
                </c:pt>
                <c:pt idx="15">
                  <c:v>799</c:v>
                </c:pt>
                <c:pt idx="16">
                  <c:v>837</c:v>
                </c:pt>
              </c:numCache>
            </c:numRef>
          </c:val>
          <c:smooth val="0"/>
        </c:ser>
        <c:ser>
          <c:idx val="2"/>
          <c:order val="2"/>
          <c:tx>
            <c:strRef>
              <c:f>Hárok3!$A$6</c:f>
              <c:strCache>
                <c:ptCount val="1"/>
                <c:pt idx="0">
                  <c:v>Trenčiansky kraj</c:v>
                </c:pt>
              </c:strCache>
            </c:strRef>
          </c:tx>
          <c:marker>
            <c:symbol val="none"/>
          </c:marker>
          <c:cat>
            <c:numRef>
              <c:f>Hárok3!$B$3:$R$3</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Hárok3!$B$6:$R$6</c:f>
              <c:numCache>
                <c:formatCode>General</c:formatCode>
                <c:ptCount val="17"/>
                <c:pt idx="0">
                  <c:v>344</c:v>
                </c:pt>
                <c:pt idx="1">
                  <c:v>371</c:v>
                </c:pt>
                <c:pt idx="2">
                  <c:v>404</c:v>
                </c:pt>
                <c:pt idx="3">
                  <c:v>423</c:v>
                </c:pt>
                <c:pt idx="4">
                  <c:v>462</c:v>
                </c:pt>
                <c:pt idx="5">
                  <c:v>502</c:v>
                </c:pt>
                <c:pt idx="6">
                  <c:v>544</c:v>
                </c:pt>
                <c:pt idx="7">
                  <c:v>583</c:v>
                </c:pt>
                <c:pt idx="8">
                  <c:v>630</c:v>
                </c:pt>
                <c:pt idx="9">
                  <c:v>635</c:v>
                </c:pt>
                <c:pt idx="10">
                  <c:v>657</c:v>
                </c:pt>
                <c:pt idx="11">
                  <c:v>687</c:v>
                </c:pt>
                <c:pt idx="12">
                  <c:v>724</c:v>
                </c:pt>
                <c:pt idx="13">
                  <c:v>750</c:v>
                </c:pt>
                <c:pt idx="14">
                  <c:v>779</c:v>
                </c:pt>
                <c:pt idx="15">
                  <c:v>812</c:v>
                </c:pt>
                <c:pt idx="16">
                  <c:v>827</c:v>
                </c:pt>
              </c:numCache>
            </c:numRef>
          </c:val>
          <c:smooth val="0"/>
        </c:ser>
        <c:ser>
          <c:idx val="3"/>
          <c:order val="3"/>
          <c:tx>
            <c:strRef>
              <c:f>Hárok3!$A$7</c:f>
              <c:strCache>
                <c:ptCount val="1"/>
                <c:pt idx="0">
                  <c:v>Košický kraj</c:v>
                </c:pt>
              </c:strCache>
            </c:strRef>
          </c:tx>
          <c:marker>
            <c:symbol val="none"/>
          </c:marker>
          <c:cat>
            <c:numRef>
              <c:f>Hárok3!$B$3:$R$3</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Hárok3!$B$7:$R$7</c:f>
              <c:numCache>
                <c:formatCode>General</c:formatCode>
                <c:ptCount val="17"/>
                <c:pt idx="0">
                  <c:v>369</c:v>
                </c:pt>
                <c:pt idx="1">
                  <c:v>391</c:v>
                </c:pt>
                <c:pt idx="2">
                  <c:v>433</c:v>
                </c:pt>
                <c:pt idx="3">
                  <c:v>469</c:v>
                </c:pt>
                <c:pt idx="4">
                  <c:v>513</c:v>
                </c:pt>
                <c:pt idx="5">
                  <c:v>557</c:v>
                </c:pt>
                <c:pt idx="6">
                  <c:v>595</c:v>
                </c:pt>
                <c:pt idx="7">
                  <c:v>627</c:v>
                </c:pt>
                <c:pt idx="8">
                  <c:v>672</c:v>
                </c:pt>
                <c:pt idx="9">
                  <c:v>684</c:v>
                </c:pt>
                <c:pt idx="10">
                  <c:v>716</c:v>
                </c:pt>
                <c:pt idx="11">
                  <c:v>726</c:v>
                </c:pt>
                <c:pt idx="12">
                  <c:v>735</c:v>
                </c:pt>
                <c:pt idx="13">
                  <c:v>758</c:v>
                </c:pt>
                <c:pt idx="14">
                  <c:v>775</c:v>
                </c:pt>
                <c:pt idx="15">
                  <c:v>803</c:v>
                </c:pt>
                <c:pt idx="16">
                  <c:v>825</c:v>
                </c:pt>
              </c:numCache>
            </c:numRef>
          </c:val>
          <c:smooth val="0"/>
        </c:ser>
        <c:ser>
          <c:idx val="4"/>
          <c:order val="4"/>
          <c:tx>
            <c:strRef>
              <c:f>Hárok3!$A$8</c:f>
              <c:strCache>
                <c:ptCount val="1"/>
                <c:pt idx="0">
                  <c:v>Žilinský kraj</c:v>
                </c:pt>
              </c:strCache>
            </c:strRef>
          </c:tx>
          <c:marker>
            <c:symbol val="none"/>
          </c:marker>
          <c:cat>
            <c:numRef>
              <c:f>Hárok3!$B$3:$R$3</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Hárok3!$B$8:$R$8</c:f>
              <c:numCache>
                <c:formatCode>General</c:formatCode>
                <c:ptCount val="17"/>
                <c:pt idx="0">
                  <c:v>339</c:v>
                </c:pt>
                <c:pt idx="1">
                  <c:v>363</c:v>
                </c:pt>
                <c:pt idx="2">
                  <c:v>400</c:v>
                </c:pt>
                <c:pt idx="3">
                  <c:v>418</c:v>
                </c:pt>
                <c:pt idx="4">
                  <c:v>462</c:v>
                </c:pt>
                <c:pt idx="5">
                  <c:v>504</c:v>
                </c:pt>
                <c:pt idx="6">
                  <c:v>546</c:v>
                </c:pt>
                <c:pt idx="7">
                  <c:v>589</c:v>
                </c:pt>
                <c:pt idx="8">
                  <c:v>646</c:v>
                </c:pt>
                <c:pt idx="9">
                  <c:v>657</c:v>
                </c:pt>
                <c:pt idx="10">
                  <c:v>686</c:v>
                </c:pt>
                <c:pt idx="11">
                  <c:v>707</c:v>
                </c:pt>
                <c:pt idx="12">
                  <c:v>726</c:v>
                </c:pt>
                <c:pt idx="13">
                  <c:v>732</c:v>
                </c:pt>
                <c:pt idx="14">
                  <c:v>750</c:v>
                </c:pt>
                <c:pt idx="15">
                  <c:v>786</c:v>
                </c:pt>
                <c:pt idx="16">
                  <c:v>815</c:v>
                </c:pt>
              </c:numCache>
            </c:numRef>
          </c:val>
          <c:smooth val="0"/>
        </c:ser>
        <c:ser>
          <c:idx val="5"/>
          <c:order val="5"/>
          <c:tx>
            <c:strRef>
              <c:f>Hárok3!$A$9</c:f>
              <c:strCache>
                <c:ptCount val="1"/>
                <c:pt idx="0">
                  <c:v>Banskobystrický kraj</c:v>
                </c:pt>
              </c:strCache>
            </c:strRef>
          </c:tx>
          <c:marker>
            <c:symbol val="none"/>
          </c:marker>
          <c:cat>
            <c:numRef>
              <c:f>Hárok3!$B$3:$R$3</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Hárok3!$B$9:$R$9</c:f>
              <c:numCache>
                <c:formatCode>General</c:formatCode>
                <c:ptCount val="17"/>
                <c:pt idx="0">
                  <c:v>329</c:v>
                </c:pt>
                <c:pt idx="1">
                  <c:v>354</c:v>
                </c:pt>
                <c:pt idx="2">
                  <c:v>386</c:v>
                </c:pt>
                <c:pt idx="3">
                  <c:v>406</c:v>
                </c:pt>
                <c:pt idx="4">
                  <c:v>442</c:v>
                </c:pt>
                <c:pt idx="5">
                  <c:v>483</c:v>
                </c:pt>
                <c:pt idx="6">
                  <c:v>520</c:v>
                </c:pt>
                <c:pt idx="7">
                  <c:v>560</c:v>
                </c:pt>
                <c:pt idx="8">
                  <c:v>600</c:v>
                </c:pt>
                <c:pt idx="9">
                  <c:v>605</c:v>
                </c:pt>
                <c:pt idx="10">
                  <c:v>635</c:v>
                </c:pt>
                <c:pt idx="11">
                  <c:v>652</c:v>
                </c:pt>
                <c:pt idx="12">
                  <c:v>675</c:v>
                </c:pt>
                <c:pt idx="13">
                  <c:v>706</c:v>
                </c:pt>
                <c:pt idx="14">
                  <c:v>730</c:v>
                </c:pt>
                <c:pt idx="15">
                  <c:v>751</c:v>
                </c:pt>
                <c:pt idx="16">
                  <c:v>776</c:v>
                </c:pt>
              </c:numCache>
            </c:numRef>
          </c:val>
          <c:smooth val="0"/>
        </c:ser>
        <c:ser>
          <c:idx val="6"/>
          <c:order val="6"/>
          <c:tx>
            <c:strRef>
              <c:f>Hárok3!$A$10</c:f>
              <c:strCache>
                <c:ptCount val="1"/>
                <c:pt idx="0">
                  <c:v>Nitriansky kraj</c:v>
                </c:pt>
              </c:strCache>
            </c:strRef>
          </c:tx>
          <c:marker>
            <c:symbol val="none"/>
          </c:marker>
          <c:cat>
            <c:numRef>
              <c:f>Hárok3!$B$3:$R$3</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Hárok3!$B$10:$R$10</c:f>
              <c:numCache>
                <c:formatCode>General</c:formatCode>
                <c:ptCount val="17"/>
                <c:pt idx="0">
                  <c:v>321</c:v>
                </c:pt>
                <c:pt idx="1">
                  <c:v>346</c:v>
                </c:pt>
                <c:pt idx="2">
                  <c:v>379</c:v>
                </c:pt>
                <c:pt idx="3">
                  <c:v>403</c:v>
                </c:pt>
                <c:pt idx="4">
                  <c:v>440</c:v>
                </c:pt>
                <c:pt idx="5">
                  <c:v>473</c:v>
                </c:pt>
                <c:pt idx="6">
                  <c:v>511</c:v>
                </c:pt>
                <c:pt idx="7">
                  <c:v>551</c:v>
                </c:pt>
                <c:pt idx="8">
                  <c:v>606</c:v>
                </c:pt>
                <c:pt idx="9">
                  <c:v>625</c:v>
                </c:pt>
                <c:pt idx="10">
                  <c:v>636</c:v>
                </c:pt>
                <c:pt idx="11">
                  <c:v>662</c:v>
                </c:pt>
                <c:pt idx="12">
                  <c:v>661</c:v>
                </c:pt>
                <c:pt idx="13">
                  <c:v>680</c:v>
                </c:pt>
                <c:pt idx="14">
                  <c:v>705</c:v>
                </c:pt>
                <c:pt idx="15">
                  <c:v>736</c:v>
                </c:pt>
                <c:pt idx="16">
                  <c:v>755</c:v>
                </c:pt>
              </c:numCache>
            </c:numRef>
          </c:val>
          <c:smooth val="0"/>
        </c:ser>
        <c:ser>
          <c:idx val="7"/>
          <c:order val="7"/>
          <c:tx>
            <c:strRef>
              <c:f>Hárok3!$A$11</c:f>
              <c:strCache>
                <c:ptCount val="1"/>
                <c:pt idx="0">
                  <c:v>Prešovský kraj</c:v>
                </c:pt>
              </c:strCache>
            </c:strRef>
          </c:tx>
          <c:marker>
            <c:symbol val="none"/>
          </c:marker>
          <c:cat>
            <c:numRef>
              <c:f>Hárok3!$B$3:$R$3</c:f>
              <c:numCache>
                <c:formatCode>General</c:formatCode>
                <c:ptCount val="17"/>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numCache>
            </c:numRef>
          </c:cat>
          <c:val>
            <c:numRef>
              <c:f>Hárok3!$B$11:$R$11</c:f>
              <c:numCache>
                <c:formatCode>General</c:formatCode>
                <c:ptCount val="17"/>
                <c:pt idx="0">
                  <c:v>302</c:v>
                </c:pt>
                <c:pt idx="1">
                  <c:v>328</c:v>
                </c:pt>
                <c:pt idx="2">
                  <c:v>359</c:v>
                </c:pt>
                <c:pt idx="3">
                  <c:v>378</c:v>
                </c:pt>
                <c:pt idx="4">
                  <c:v>416</c:v>
                </c:pt>
                <c:pt idx="5">
                  <c:v>438</c:v>
                </c:pt>
                <c:pt idx="6">
                  <c:v>468</c:v>
                </c:pt>
                <c:pt idx="7">
                  <c:v>498</c:v>
                </c:pt>
                <c:pt idx="8">
                  <c:v>546</c:v>
                </c:pt>
                <c:pt idx="9">
                  <c:v>573</c:v>
                </c:pt>
                <c:pt idx="10">
                  <c:v>594</c:v>
                </c:pt>
                <c:pt idx="11">
                  <c:v>608</c:v>
                </c:pt>
                <c:pt idx="12">
                  <c:v>613</c:v>
                </c:pt>
                <c:pt idx="13">
                  <c:v>636</c:v>
                </c:pt>
                <c:pt idx="14">
                  <c:v>657</c:v>
                </c:pt>
                <c:pt idx="15">
                  <c:v>683</c:v>
                </c:pt>
                <c:pt idx="16">
                  <c:v>708</c:v>
                </c:pt>
              </c:numCache>
            </c:numRef>
          </c:val>
          <c:smooth val="0"/>
        </c:ser>
        <c:dLbls>
          <c:showLegendKey val="0"/>
          <c:showVal val="0"/>
          <c:showCatName val="0"/>
          <c:showSerName val="0"/>
          <c:showPercent val="0"/>
          <c:showBubbleSize val="0"/>
        </c:dLbls>
        <c:marker val="1"/>
        <c:smooth val="0"/>
        <c:axId val="137719168"/>
        <c:axId val="137733248"/>
      </c:lineChart>
      <c:catAx>
        <c:axId val="137719168"/>
        <c:scaling>
          <c:orientation val="minMax"/>
        </c:scaling>
        <c:delete val="0"/>
        <c:axPos val="b"/>
        <c:numFmt formatCode="General" sourceLinked="1"/>
        <c:majorTickMark val="out"/>
        <c:minorTickMark val="none"/>
        <c:tickLblPos val="nextTo"/>
        <c:crossAx val="137733248"/>
        <c:crosses val="autoZero"/>
        <c:auto val="1"/>
        <c:lblAlgn val="ctr"/>
        <c:lblOffset val="100"/>
        <c:noMultiLvlLbl val="0"/>
      </c:catAx>
      <c:valAx>
        <c:axId val="137733248"/>
        <c:scaling>
          <c:orientation val="minMax"/>
        </c:scaling>
        <c:delete val="0"/>
        <c:axPos val="l"/>
        <c:majorGridlines/>
        <c:numFmt formatCode="General" sourceLinked="1"/>
        <c:majorTickMark val="out"/>
        <c:minorTickMark val="none"/>
        <c:tickLblPos val="nextTo"/>
        <c:crossAx val="137719168"/>
        <c:crosses val="autoZero"/>
        <c:crossBetween val="between"/>
      </c:valAx>
    </c:plotArea>
    <c:legend>
      <c:legendPos val="r"/>
      <c:layout/>
      <c:overlay val="0"/>
    </c:legend>
    <c:plotVisOnly val="1"/>
    <c:dispBlanksAs val="gap"/>
    <c:showDLblsOverMax val="0"/>
  </c:chart>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400"/>
            </a:pPr>
            <a:r>
              <a:rPr lang="sk-SK" sz="2400"/>
              <a:t>Súvis medzi priemernou</a:t>
            </a:r>
            <a:r>
              <a:rPr lang="sk-SK" sz="2400" baseline="0"/>
              <a:t> mzdou v okrese </a:t>
            </a:r>
            <a:r>
              <a:rPr lang="sk-SK" sz="2400" b="1" i="0" u="none" strike="noStrike" baseline="0">
                <a:effectLst/>
              </a:rPr>
              <a:t>za rok 2015 </a:t>
            </a:r>
            <a:r>
              <a:rPr lang="sk-SK" sz="2400" baseline="0"/>
              <a:t>(os x, v EUR) a zmenou mzdy v období 2001-15 (os y, v %)</a:t>
            </a:r>
            <a:endParaRPr lang="en-US" sz="2400"/>
          </a:p>
        </c:rich>
      </c:tx>
      <c:layout/>
      <c:overlay val="0"/>
    </c:title>
    <c:autoTitleDeleted val="0"/>
    <c:plotArea>
      <c:layout/>
      <c:scatterChart>
        <c:scatterStyle val="lineMarker"/>
        <c:varyColors val="0"/>
        <c:ser>
          <c:idx val="0"/>
          <c:order val="0"/>
          <c:tx>
            <c:strRef>
              <c:f>Hárok1!$P$232:$P$310</c:f>
              <c:strCache>
                <c:ptCount val="1"/>
                <c:pt idx="0">
                  <c:v>636 678 684 695 699 702 707 713 716 722 732 732 733 735 737 747 760 763 770 770 775 781 787 790 791 793 797 801 801 804 804 810 812 816 819 820 821 828 829 837 844 857 862 867 875 875 876 876 878 880 888 888 890 893 907 915 916 925 935 944 944 957 957 963</c:v>
                </c:pt>
              </c:strCache>
            </c:strRef>
          </c:tx>
          <c:spPr>
            <a:ln w="28575">
              <a:noFill/>
            </a:ln>
          </c:spPr>
          <c:trendline>
            <c:trendlineType val="linear"/>
            <c:dispRSqr val="0"/>
            <c:dispEq val="0"/>
          </c:trendline>
          <c:xVal>
            <c:numRef>
              <c:f>Hárok1!$P$232:$P$310</c:f>
              <c:numCache>
                <c:formatCode>General</c:formatCode>
                <c:ptCount val="79"/>
                <c:pt idx="0">
                  <c:v>636</c:v>
                </c:pt>
                <c:pt idx="1">
                  <c:v>678</c:v>
                </c:pt>
                <c:pt idx="2">
                  <c:v>684</c:v>
                </c:pt>
                <c:pt idx="3">
                  <c:v>695</c:v>
                </c:pt>
                <c:pt idx="4">
                  <c:v>699</c:v>
                </c:pt>
                <c:pt idx="5">
                  <c:v>702</c:v>
                </c:pt>
                <c:pt idx="6">
                  <c:v>707</c:v>
                </c:pt>
                <c:pt idx="7">
                  <c:v>713</c:v>
                </c:pt>
                <c:pt idx="8">
                  <c:v>716</c:v>
                </c:pt>
                <c:pt idx="9">
                  <c:v>722</c:v>
                </c:pt>
                <c:pt idx="10">
                  <c:v>732</c:v>
                </c:pt>
                <c:pt idx="11">
                  <c:v>732</c:v>
                </c:pt>
                <c:pt idx="12">
                  <c:v>733</c:v>
                </c:pt>
                <c:pt idx="13">
                  <c:v>735</c:v>
                </c:pt>
                <c:pt idx="14">
                  <c:v>737</c:v>
                </c:pt>
                <c:pt idx="15">
                  <c:v>747</c:v>
                </c:pt>
                <c:pt idx="16">
                  <c:v>760</c:v>
                </c:pt>
                <c:pt idx="17">
                  <c:v>763</c:v>
                </c:pt>
                <c:pt idx="18">
                  <c:v>770</c:v>
                </c:pt>
                <c:pt idx="19">
                  <c:v>770</c:v>
                </c:pt>
                <c:pt idx="20">
                  <c:v>775</c:v>
                </c:pt>
                <c:pt idx="21">
                  <c:v>781</c:v>
                </c:pt>
                <c:pt idx="22">
                  <c:v>787</c:v>
                </c:pt>
                <c:pt idx="23">
                  <c:v>790</c:v>
                </c:pt>
                <c:pt idx="24">
                  <c:v>791</c:v>
                </c:pt>
                <c:pt idx="25">
                  <c:v>793</c:v>
                </c:pt>
                <c:pt idx="26">
                  <c:v>797</c:v>
                </c:pt>
                <c:pt idx="27">
                  <c:v>801</c:v>
                </c:pt>
                <c:pt idx="28">
                  <c:v>801</c:v>
                </c:pt>
                <c:pt idx="29">
                  <c:v>804</c:v>
                </c:pt>
                <c:pt idx="30">
                  <c:v>804</c:v>
                </c:pt>
                <c:pt idx="31">
                  <c:v>810</c:v>
                </c:pt>
                <c:pt idx="32">
                  <c:v>812</c:v>
                </c:pt>
                <c:pt idx="33">
                  <c:v>816</c:v>
                </c:pt>
                <c:pt idx="34">
                  <c:v>819</c:v>
                </c:pt>
                <c:pt idx="35">
                  <c:v>820</c:v>
                </c:pt>
                <c:pt idx="36">
                  <c:v>821</c:v>
                </c:pt>
                <c:pt idx="37">
                  <c:v>828</c:v>
                </c:pt>
                <c:pt idx="38">
                  <c:v>829</c:v>
                </c:pt>
                <c:pt idx="39">
                  <c:v>837</c:v>
                </c:pt>
                <c:pt idx="40">
                  <c:v>844</c:v>
                </c:pt>
                <c:pt idx="41">
                  <c:v>857</c:v>
                </c:pt>
                <c:pt idx="42">
                  <c:v>862</c:v>
                </c:pt>
                <c:pt idx="43">
                  <c:v>867</c:v>
                </c:pt>
                <c:pt idx="44">
                  <c:v>875</c:v>
                </c:pt>
                <c:pt idx="45">
                  <c:v>875</c:v>
                </c:pt>
                <c:pt idx="46">
                  <c:v>876</c:v>
                </c:pt>
                <c:pt idx="47">
                  <c:v>876</c:v>
                </c:pt>
                <c:pt idx="48">
                  <c:v>878</c:v>
                </c:pt>
                <c:pt idx="49">
                  <c:v>880</c:v>
                </c:pt>
                <c:pt idx="50">
                  <c:v>888</c:v>
                </c:pt>
                <c:pt idx="51">
                  <c:v>888</c:v>
                </c:pt>
                <c:pt idx="52">
                  <c:v>890</c:v>
                </c:pt>
                <c:pt idx="53">
                  <c:v>893</c:v>
                </c:pt>
                <c:pt idx="54">
                  <c:v>907</c:v>
                </c:pt>
                <c:pt idx="55">
                  <c:v>915</c:v>
                </c:pt>
                <c:pt idx="56">
                  <c:v>916</c:v>
                </c:pt>
                <c:pt idx="57">
                  <c:v>925</c:v>
                </c:pt>
                <c:pt idx="58">
                  <c:v>935</c:v>
                </c:pt>
                <c:pt idx="59">
                  <c:v>944</c:v>
                </c:pt>
                <c:pt idx="60">
                  <c:v>944</c:v>
                </c:pt>
                <c:pt idx="61">
                  <c:v>957</c:v>
                </c:pt>
                <c:pt idx="62">
                  <c:v>957</c:v>
                </c:pt>
                <c:pt idx="63">
                  <c:v>963</c:v>
                </c:pt>
                <c:pt idx="64">
                  <c:v>973</c:v>
                </c:pt>
                <c:pt idx="65">
                  <c:v>991</c:v>
                </c:pt>
                <c:pt idx="66">
                  <c:v>994</c:v>
                </c:pt>
                <c:pt idx="67">
                  <c:v>998</c:v>
                </c:pt>
                <c:pt idx="68" formatCode="#,##0">
                  <c:v>1025</c:v>
                </c:pt>
                <c:pt idx="69" formatCode="#,##0">
                  <c:v>1037</c:v>
                </c:pt>
                <c:pt idx="70" formatCode="#,##0">
                  <c:v>1060</c:v>
                </c:pt>
                <c:pt idx="71" formatCode="#,##0">
                  <c:v>1070</c:v>
                </c:pt>
                <c:pt idx="72" formatCode="#,##0">
                  <c:v>1076</c:v>
                </c:pt>
                <c:pt idx="73" formatCode="#,##0">
                  <c:v>1176</c:v>
                </c:pt>
                <c:pt idx="74" formatCode="#,##0">
                  <c:v>1248</c:v>
                </c:pt>
                <c:pt idx="75" formatCode="#,##0">
                  <c:v>1314</c:v>
                </c:pt>
                <c:pt idx="76" formatCode="#,##0">
                  <c:v>1359</c:v>
                </c:pt>
                <c:pt idx="77" formatCode="#,##0">
                  <c:v>1375</c:v>
                </c:pt>
                <c:pt idx="78" formatCode="#,##0">
                  <c:v>1446</c:v>
                </c:pt>
              </c:numCache>
            </c:numRef>
          </c:xVal>
          <c:yVal>
            <c:numRef>
              <c:f>Hárok1!$Q$232:$Q$310</c:f>
              <c:numCache>
                <c:formatCode>0%</c:formatCode>
                <c:ptCount val="79"/>
                <c:pt idx="0">
                  <c:v>2.0122124845762017</c:v>
                </c:pt>
                <c:pt idx="1">
                  <c:v>2.1044136817927868</c:v>
                </c:pt>
                <c:pt idx="2">
                  <c:v>2.0331728196896734</c:v>
                </c:pt>
                <c:pt idx="3">
                  <c:v>2.0981765487259993</c:v>
                </c:pt>
                <c:pt idx="4">
                  <c:v>2.1035209148359915</c:v>
                </c:pt>
                <c:pt idx="5">
                  <c:v>2.3283582089552239</c:v>
                </c:pt>
                <c:pt idx="6">
                  <c:v>2.2986637188282342</c:v>
                </c:pt>
                <c:pt idx="7">
                  <c:v>2.2073620011764343</c:v>
                </c:pt>
                <c:pt idx="8">
                  <c:v>2.2871745727519563</c:v>
                </c:pt>
                <c:pt idx="9">
                  <c:v>2.4343369634849457</c:v>
                </c:pt>
                <c:pt idx="10">
                  <c:v>2.2922995020824852</c:v>
                </c:pt>
                <c:pt idx="11">
                  <c:v>2.2857142857142856</c:v>
                </c:pt>
                <c:pt idx="12">
                  <c:v>2.2997521413108273</c:v>
                </c:pt>
                <c:pt idx="13">
                  <c:v>2.1112196242890793</c:v>
                </c:pt>
                <c:pt idx="14">
                  <c:v>2.2877541517926434</c:v>
                </c:pt>
                <c:pt idx="15">
                  <c:v>2.3480966900323765</c:v>
                </c:pt>
                <c:pt idx="16">
                  <c:v>2.1431995713600855</c:v>
                </c:pt>
                <c:pt idx="17">
                  <c:v>1.9659881473846945</c:v>
                </c:pt>
                <c:pt idx="18">
                  <c:v>2.1671216684022401</c:v>
                </c:pt>
                <c:pt idx="19">
                  <c:v>2.034991278608806</c:v>
                </c:pt>
                <c:pt idx="20">
                  <c:v>2.0937457787383495</c:v>
                </c:pt>
                <c:pt idx="21">
                  <c:v>2.4139209989491253</c:v>
                </c:pt>
                <c:pt idx="22">
                  <c:v>2.3299188821126178</c:v>
                </c:pt>
                <c:pt idx="23">
                  <c:v>2.2593376422810727</c:v>
                </c:pt>
                <c:pt idx="24">
                  <c:v>2.5924226533822758</c:v>
                </c:pt>
                <c:pt idx="25">
                  <c:v>2.5197801150265327</c:v>
                </c:pt>
                <c:pt idx="26">
                  <c:v>2.0643389970990471</c:v>
                </c:pt>
                <c:pt idx="27">
                  <c:v>2.3535288241170598</c:v>
                </c:pt>
                <c:pt idx="28">
                  <c:v>2.2007308294639665</c:v>
                </c:pt>
                <c:pt idx="29">
                  <c:v>2.311872789487305</c:v>
                </c:pt>
                <c:pt idx="30">
                  <c:v>2.1931858479500259</c:v>
                </c:pt>
                <c:pt idx="31">
                  <c:v>2.3103910550785818</c:v>
                </c:pt>
                <c:pt idx="32">
                  <c:v>2.2364217252396168</c:v>
                </c:pt>
                <c:pt idx="33">
                  <c:v>2.3233301064859631</c:v>
                </c:pt>
                <c:pt idx="34">
                  <c:v>2.7869466090448158</c:v>
                </c:pt>
                <c:pt idx="35">
                  <c:v>2.0575615386545558</c:v>
                </c:pt>
                <c:pt idx="36">
                  <c:v>2.4430161280723679</c:v>
                </c:pt>
                <c:pt idx="37">
                  <c:v>2.1316033364226135</c:v>
                </c:pt>
                <c:pt idx="38">
                  <c:v>2.3670159609399537</c:v>
                </c:pt>
                <c:pt idx="39">
                  <c:v>2.3891759198470015</c:v>
                </c:pt>
                <c:pt idx="40">
                  <c:v>2.2578919208132691</c:v>
                </c:pt>
                <c:pt idx="41">
                  <c:v>2.2102439779233505</c:v>
                </c:pt>
                <c:pt idx="42">
                  <c:v>2.4154454002858183</c:v>
                </c:pt>
                <c:pt idx="43">
                  <c:v>2.3971466489714666</c:v>
                </c:pt>
                <c:pt idx="44">
                  <c:v>2.4967185984135138</c:v>
                </c:pt>
                <c:pt idx="45">
                  <c:v>2.304632970737746</c:v>
                </c:pt>
                <c:pt idx="46">
                  <c:v>2.2389204109799112</c:v>
                </c:pt>
                <c:pt idx="47">
                  <c:v>2.0378727957939793</c:v>
                </c:pt>
                <c:pt idx="48">
                  <c:v>2.1015845660395427</c:v>
                </c:pt>
                <c:pt idx="49">
                  <c:v>2.4806900828776004</c:v>
                </c:pt>
                <c:pt idx="50">
                  <c:v>2.234749345681498</c:v>
                </c:pt>
                <c:pt idx="51">
                  <c:v>2.1857923497267762</c:v>
                </c:pt>
                <c:pt idx="52">
                  <c:v>2.1995403207868915</c:v>
                </c:pt>
                <c:pt idx="53">
                  <c:v>2.3203845654150967</c:v>
                </c:pt>
                <c:pt idx="54">
                  <c:v>2.3510809269531858</c:v>
                </c:pt>
                <c:pt idx="55">
                  <c:v>2.5030090819564506</c:v>
                </c:pt>
                <c:pt idx="56">
                  <c:v>2.2049973520774158</c:v>
                </c:pt>
                <c:pt idx="57">
                  <c:v>2.2035876789670534</c:v>
                </c:pt>
                <c:pt idx="58">
                  <c:v>2.3096114418397846</c:v>
                </c:pt>
                <c:pt idx="59">
                  <c:v>2.3477914842817351</c:v>
                </c:pt>
                <c:pt idx="60">
                  <c:v>2.0451049632791007</c:v>
                </c:pt>
                <c:pt idx="61">
                  <c:v>2.4590795796181615</c:v>
                </c:pt>
                <c:pt idx="62">
                  <c:v>2.1826392373306573</c:v>
                </c:pt>
                <c:pt idx="63">
                  <c:v>2.4566953238603024</c:v>
                </c:pt>
                <c:pt idx="64">
                  <c:v>2.493848677465655</c:v>
                </c:pt>
                <c:pt idx="65">
                  <c:v>2.4025989768952893</c:v>
                </c:pt>
                <c:pt idx="66">
                  <c:v>2.4425004914487913</c:v>
                </c:pt>
                <c:pt idx="67">
                  <c:v>2.2141367528952389</c:v>
                </c:pt>
                <c:pt idx="68">
                  <c:v>2.519541812103633</c:v>
                </c:pt>
                <c:pt idx="69">
                  <c:v>2.5163795195340937</c:v>
                </c:pt>
                <c:pt idx="70">
                  <c:v>2.4515472501040749</c:v>
                </c:pt>
                <c:pt idx="71">
                  <c:v>2.3361935328922949</c:v>
                </c:pt>
                <c:pt idx="72">
                  <c:v>2.9316404653570554</c:v>
                </c:pt>
                <c:pt idx="73">
                  <c:v>1.9978594363182305</c:v>
                </c:pt>
                <c:pt idx="74">
                  <c:v>2.4401212239710626</c:v>
                </c:pt>
                <c:pt idx="75">
                  <c:v>2.2850186940266064</c:v>
                </c:pt>
                <c:pt idx="76">
                  <c:v>2.2867238768298841</c:v>
                </c:pt>
                <c:pt idx="77">
                  <c:v>2.0933560684489372</c:v>
                </c:pt>
                <c:pt idx="78">
                  <c:v>2.2028914855044865</c:v>
                </c:pt>
              </c:numCache>
            </c:numRef>
          </c:yVal>
          <c:smooth val="0"/>
        </c:ser>
        <c:dLbls>
          <c:showLegendKey val="0"/>
          <c:showVal val="0"/>
          <c:showCatName val="0"/>
          <c:showSerName val="0"/>
          <c:showPercent val="0"/>
          <c:showBubbleSize val="0"/>
        </c:dLbls>
        <c:axId val="137783936"/>
        <c:axId val="140092544"/>
      </c:scatterChart>
      <c:valAx>
        <c:axId val="137783936"/>
        <c:scaling>
          <c:orientation val="minMax"/>
          <c:max val="1500"/>
          <c:min val="600"/>
        </c:scaling>
        <c:delete val="0"/>
        <c:axPos val="b"/>
        <c:numFmt formatCode="General" sourceLinked="1"/>
        <c:majorTickMark val="out"/>
        <c:minorTickMark val="none"/>
        <c:tickLblPos val="nextTo"/>
        <c:crossAx val="140092544"/>
        <c:crosses val="autoZero"/>
        <c:crossBetween val="midCat"/>
      </c:valAx>
      <c:valAx>
        <c:axId val="140092544"/>
        <c:scaling>
          <c:orientation val="minMax"/>
          <c:max val="3"/>
          <c:min val="1.9000000000000001"/>
        </c:scaling>
        <c:delete val="0"/>
        <c:axPos val="l"/>
        <c:majorGridlines/>
        <c:numFmt formatCode="0%" sourceLinked="1"/>
        <c:majorTickMark val="out"/>
        <c:minorTickMark val="none"/>
        <c:tickLblPos val="nextTo"/>
        <c:crossAx val="137783936"/>
        <c:crosses val="autoZero"/>
        <c:crossBetween val="midCat"/>
      </c:valAx>
    </c:plotArea>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en-US"/>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en-US"/>
          </a:p>
        </p:txBody>
      </p:sp>
      <p:sp>
        <p:nvSpPr>
          <p:cNvPr id="4" name="Zástupný symbol dátumu 3"/>
          <p:cNvSpPr>
            <a:spLocks noGrp="1"/>
          </p:cNvSpPr>
          <p:nvPr>
            <p:ph type="dt" sz="half" idx="10"/>
          </p:nvPr>
        </p:nvSpPr>
        <p:spPr/>
        <p:txBody>
          <a:bodyPr/>
          <a:lstStyle/>
          <a:p>
            <a:fld id="{A55C3DA7-B855-4AC1-B528-0B8682AC7933}" type="datetimeFigureOut">
              <a:rPr lang="en-US" smtClean="0"/>
              <a:t>4/26/2017</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80AFD7BF-3828-4F99-9DD9-05C71648BB60}" type="slidenum">
              <a:rPr lang="en-US" smtClean="0"/>
              <a:t>‹#›</a:t>
            </a:fld>
            <a:endParaRPr lang="en-US"/>
          </a:p>
        </p:txBody>
      </p:sp>
    </p:spTree>
    <p:extLst>
      <p:ext uri="{BB962C8B-B14F-4D97-AF65-F5344CB8AC3E}">
        <p14:creationId xmlns:p14="http://schemas.microsoft.com/office/powerpoint/2010/main" val="3846345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A55C3DA7-B855-4AC1-B528-0B8682AC7933}" type="datetimeFigureOut">
              <a:rPr lang="en-US" smtClean="0"/>
              <a:t>4/26/2017</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80AFD7BF-3828-4F99-9DD9-05C71648BB60}" type="slidenum">
              <a:rPr lang="en-US" smtClean="0"/>
              <a:t>‹#›</a:t>
            </a:fld>
            <a:endParaRPr lang="en-US"/>
          </a:p>
        </p:txBody>
      </p:sp>
    </p:spTree>
    <p:extLst>
      <p:ext uri="{BB962C8B-B14F-4D97-AF65-F5344CB8AC3E}">
        <p14:creationId xmlns:p14="http://schemas.microsoft.com/office/powerpoint/2010/main" val="42454948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en-US"/>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A55C3DA7-B855-4AC1-B528-0B8682AC7933}" type="datetimeFigureOut">
              <a:rPr lang="en-US" smtClean="0"/>
              <a:t>4/26/2017</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80AFD7BF-3828-4F99-9DD9-05C71648BB60}" type="slidenum">
              <a:rPr lang="en-US" smtClean="0"/>
              <a:t>‹#›</a:t>
            </a:fld>
            <a:endParaRPr lang="en-US"/>
          </a:p>
        </p:txBody>
      </p:sp>
    </p:spTree>
    <p:extLst>
      <p:ext uri="{BB962C8B-B14F-4D97-AF65-F5344CB8AC3E}">
        <p14:creationId xmlns:p14="http://schemas.microsoft.com/office/powerpoint/2010/main" val="20800498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5" name="Zástupný symbol dátumu 4"/>
          <p:cNvSpPr>
            <a:spLocks noGrp="1"/>
          </p:cNvSpPr>
          <p:nvPr>
            <p:ph type="dt" sz="half" idx="10"/>
          </p:nvPr>
        </p:nvSpPr>
        <p:spPr/>
        <p:txBody>
          <a:bodyPr/>
          <a:lstStyle/>
          <a:p>
            <a:fld id="{A55C3DA7-B855-4AC1-B528-0B8682AC7933}" type="datetimeFigureOut">
              <a:rPr lang="en-US" smtClean="0"/>
              <a:t>4/26/2017</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80AFD7BF-3828-4F99-9DD9-05C71648BB60}" type="slidenum">
              <a:rPr lang="en-US" smtClean="0"/>
              <a:t>‹#›</a:t>
            </a:fld>
            <a:endParaRPr lang="en-US"/>
          </a:p>
        </p:txBody>
      </p:sp>
    </p:spTree>
    <p:extLst>
      <p:ext uri="{BB962C8B-B14F-4D97-AF65-F5344CB8AC3E}">
        <p14:creationId xmlns:p14="http://schemas.microsoft.com/office/powerpoint/2010/main" val="11115839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en-US"/>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7" name="Zástupný symbol dátumu 6"/>
          <p:cNvSpPr>
            <a:spLocks noGrp="1"/>
          </p:cNvSpPr>
          <p:nvPr>
            <p:ph type="dt" sz="half" idx="10"/>
          </p:nvPr>
        </p:nvSpPr>
        <p:spPr/>
        <p:txBody>
          <a:bodyPr/>
          <a:lstStyle/>
          <a:p>
            <a:fld id="{A55C3DA7-B855-4AC1-B528-0B8682AC7933}" type="datetimeFigureOut">
              <a:rPr lang="en-US" smtClean="0"/>
              <a:t>4/26/2017</a:t>
            </a:fld>
            <a:endParaRPr lang="en-US"/>
          </a:p>
        </p:txBody>
      </p:sp>
      <p:sp>
        <p:nvSpPr>
          <p:cNvPr id="8" name="Zástupný symbol päty 7"/>
          <p:cNvSpPr>
            <a:spLocks noGrp="1"/>
          </p:cNvSpPr>
          <p:nvPr>
            <p:ph type="ftr" sz="quarter" idx="11"/>
          </p:nvPr>
        </p:nvSpPr>
        <p:spPr/>
        <p:txBody>
          <a:bodyPr/>
          <a:lstStyle/>
          <a:p>
            <a:endParaRPr lang="en-US"/>
          </a:p>
        </p:txBody>
      </p:sp>
      <p:sp>
        <p:nvSpPr>
          <p:cNvPr id="9" name="Zástupný symbol čísla snímky 8"/>
          <p:cNvSpPr>
            <a:spLocks noGrp="1"/>
          </p:cNvSpPr>
          <p:nvPr>
            <p:ph type="sldNum" sz="quarter" idx="12"/>
          </p:nvPr>
        </p:nvSpPr>
        <p:spPr/>
        <p:txBody>
          <a:bodyPr/>
          <a:lstStyle/>
          <a:p>
            <a:fld id="{80AFD7BF-3828-4F99-9DD9-05C71648BB60}" type="slidenum">
              <a:rPr lang="en-US" smtClean="0"/>
              <a:t>‹#›</a:t>
            </a:fld>
            <a:endParaRPr lang="en-US"/>
          </a:p>
        </p:txBody>
      </p:sp>
    </p:spTree>
    <p:extLst>
      <p:ext uri="{BB962C8B-B14F-4D97-AF65-F5344CB8AC3E}">
        <p14:creationId xmlns:p14="http://schemas.microsoft.com/office/powerpoint/2010/main" val="1347760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dátumu 2"/>
          <p:cNvSpPr>
            <a:spLocks noGrp="1"/>
          </p:cNvSpPr>
          <p:nvPr>
            <p:ph type="dt" sz="half" idx="10"/>
          </p:nvPr>
        </p:nvSpPr>
        <p:spPr/>
        <p:txBody>
          <a:bodyPr/>
          <a:lstStyle/>
          <a:p>
            <a:fld id="{A55C3DA7-B855-4AC1-B528-0B8682AC7933}" type="datetimeFigureOut">
              <a:rPr lang="en-US" smtClean="0"/>
              <a:t>4/26/2017</a:t>
            </a:fld>
            <a:endParaRPr lang="en-US"/>
          </a:p>
        </p:txBody>
      </p:sp>
      <p:sp>
        <p:nvSpPr>
          <p:cNvPr id="4" name="Zástupný symbol päty 3"/>
          <p:cNvSpPr>
            <a:spLocks noGrp="1"/>
          </p:cNvSpPr>
          <p:nvPr>
            <p:ph type="ftr" sz="quarter" idx="11"/>
          </p:nvPr>
        </p:nvSpPr>
        <p:spPr/>
        <p:txBody>
          <a:bodyPr/>
          <a:lstStyle/>
          <a:p>
            <a:endParaRPr lang="en-US"/>
          </a:p>
        </p:txBody>
      </p:sp>
      <p:sp>
        <p:nvSpPr>
          <p:cNvPr id="5" name="Zástupný symbol čísla snímky 4"/>
          <p:cNvSpPr>
            <a:spLocks noGrp="1"/>
          </p:cNvSpPr>
          <p:nvPr>
            <p:ph type="sldNum" sz="quarter" idx="12"/>
          </p:nvPr>
        </p:nvSpPr>
        <p:spPr/>
        <p:txBody>
          <a:bodyPr/>
          <a:lstStyle/>
          <a:p>
            <a:fld id="{80AFD7BF-3828-4F99-9DD9-05C71648BB60}" type="slidenum">
              <a:rPr lang="en-US" smtClean="0"/>
              <a:t>‹#›</a:t>
            </a:fld>
            <a:endParaRPr lang="en-US"/>
          </a:p>
        </p:txBody>
      </p:sp>
    </p:spTree>
    <p:extLst>
      <p:ext uri="{BB962C8B-B14F-4D97-AF65-F5344CB8AC3E}">
        <p14:creationId xmlns:p14="http://schemas.microsoft.com/office/powerpoint/2010/main" val="2955296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A55C3DA7-B855-4AC1-B528-0B8682AC7933}" type="datetimeFigureOut">
              <a:rPr lang="en-US" smtClean="0"/>
              <a:t>4/26/2017</a:t>
            </a:fld>
            <a:endParaRPr lang="en-US"/>
          </a:p>
        </p:txBody>
      </p:sp>
      <p:sp>
        <p:nvSpPr>
          <p:cNvPr id="3" name="Zástupný symbol päty 2"/>
          <p:cNvSpPr>
            <a:spLocks noGrp="1"/>
          </p:cNvSpPr>
          <p:nvPr>
            <p:ph type="ftr" sz="quarter" idx="11"/>
          </p:nvPr>
        </p:nvSpPr>
        <p:spPr/>
        <p:txBody>
          <a:bodyPr/>
          <a:lstStyle/>
          <a:p>
            <a:endParaRPr lang="en-US"/>
          </a:p>
        </p:txBody>
      </p:sp>
      <p:sp>
        <p:nvSpPr>
          <p:cNvPr id="4" name="Zástupný symbol čísla snímky 3"/>
          <p:cNvSpPr>
            <a:spLocks noGrp="1"/>
          </p:cNvSpPr>
          <p:nvPr>
            <p:ph type="sldNum" sz="quarter" idx="12"/>
          </p:nvPr>
        </p:nvSpPr>
        <p:spPr/>
        <p:txBody>
          <a:bodyPr/>
          <a:lstStyle/>
          <a:p>
            <a:fld id="{80AFD7BF-3828-4F99-9DD9-05C71648BB60}" type="slidenum">
              <a:rPr lang="en-US" smtClean="0"/>
              <a:t>‹#›</a:t>
            </a:fld>
            <a:endParaRPr lang="en-US"/>
          </a:p>
        </p:txBody>
      </p:sp>
    </p:spTree>
    <p:extLst>
      <p:ext uri="{BB962C8B-B14F-4D97-AF65-F5344CB8AC3E}">
        <p14:creationId xmlns:p14="http://schemas.microsoft.com/office/powerpoint/2010/main" val="976025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en-US"/>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A55C3DA7-B855-4AC1-B528-0B8682AC7933}" type="datetimeFigureOut">
              <a:rPr lang="en-US" smtClean="0"/>
              <a:t>4/26/2017</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80AFD7BF-3828-4F99-9DD9-05C71648BB60}" type="slidenum">
              <a:rPr lang="en-US" smtClean="0"/>
              <a:t>‹#›</a:t>
            </a:fld>
            <a:endParaRPr lang="en-US"/>
          </a:p>
        </p:txBody>
      </p:sp>
    </p:spTree>
    <p:extLst>
      <p:ext uri="{BB962C8B-B14F-4D97-AF65-F5344CB8AC3E}">
        <p14:creationId xmlns:p14="http://schemas.microsoft.com/office/powerpoint/2010/main" val="37884930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en-US"/>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A55C3DA7-B855-4AC1-B528-0B8682AC7933}" type="datetimeFigureOut">
              <a:rPr lang="en-US" smtClean="0"/>
              <a:t>4/26/2017</a:t>
            </a:fld>
            <a:endParaRPr lang="en-US"/>
          </a:p>
        </p:txBody>
      </p:sp>
      <p:sp>
        <p:nvSpPr>
          <p:cNvPr id="6" name="Zástupný symbol päty 5"/>
          <p:cNvSpPr>
            <a:spLocks noGrp="1"/>
          </p:cNvSpPr>
          <p:nvPr>
            <p:ph type="ftr" sz="quarter" idx="11"/>
          </p:nvPr>
        </p:nvSpPr>
        <p:spPr/>
        <p:txBody>
          <a:bodyPr/>
          <a:lstStyle/>
          <a:p>
            <a:endParaRPr lang="en-US"/>
          </a:p>
        </p:txBody>
      </p:sp>
      <p:sp>
        <p:nvSpPr>
          <p:cNvPr id="7" name="Zástupný symbol čísla snímky 6"/>
          <p:cNvSpPr>
            <a:spLocks noGrp="1"/>
          </p:cNvSpPr>
          <p:nvPr>
            <p:ph type="sldNum" sz="quarter" idx="12"/>
          </p:nvPr>
        </p:nvSpPr>
        <p:spPr/>
        <p:txBody>
          <a:bodyPr/>
          <a:lstStyle/>
          <a:p>
            <a:fld id="{80AFD7BF-3828-4F99-9DD9-05C71648BB60}" type="slidenum">
              <a:rPr lang="en-US" smtClean="0"/>
              <a:t>‹#›</a:t>
            </a:fld>
            <a:endParaRPr lang="en-US"/>
          </a:p>
        </p:txBody>
      </p:sp>
    </p:spTree>
    <p:extLst>
      <p:ext uri="{BB962C8B-B14F-4D97-AF65-F5344CB8AC3E}">
        <p14:creationId xmlns:p14="http://schemas.microsoft.com/office/powerpoint/2010/main" val="2607167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en-US"/>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A55C3DA7-B855-4AC1-B528-0B8682AC7933}" type="datetimeFigureOut">
              <a:rPr lang="en-US" smtClean="0"/>
              <a:t>4/26/2017</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80AFD7BF-3828-4F99-9DD9-05C71648BB60}" type="slidenum">
              <a:rPr lang="en-US" smtClean="0"/>
              <a:t>‹#›</a:t>
            </a:fld>
            <a:endParaRPr lang="en-US"/>
          </a:p>
        </p:txBody>
      </p:sp>
    </p:spTree>
    <p:extLst>
      <p:ext uri="{BB962C8B-B14F-4D97-AF65-F5344CB8AC3E}">
        <p14:creationId xmlns:p14="http://schemas.microsoft.com/office/powerpoint/2010/main" val="208496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en-US"/>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10"/>
          </p:nvPr>
        </p:nvSpPr>
        <p:spPr/>
        <p:txBody>
          <a:bodyPr/>
          <a:lstStyle/>
          <a:p>
            <a:fld id="{A55C3DA7-B855-4AC1-B528-0B8682AC7933}" type="datetimeFigureOut">
              <a:rPr lang="en-US" smtClean="0"/>
              <a:t>4/26/2017</a:t>
            </a:fld>
            <a:endParaRPr lang="en-US"/>
          </a:p>
        </p:txBody>
      </p:sp>
      <p:sp>
        <p:nvSpPr>
          <p:cNvPr id="5" name="Zástupný symbol päty 4"/>
          <p:cNvSpPr>
            <a:spLocks noGrp="1"/>
          </p:cNvSpPr>
          <p:nvPr>
            <p:ph type="ftr" sz="quarter" idx="11"/>
          </p:nvPr>
        </p:nvSpPr>
        <p:spPr/>
        <p:txBody>
          <a:bodyPr/>
          <a:lstStyle/>
          <a:p>
            <a:endParaRPr lang="en-US"/>
          </a:p>
        </p:txBody>
      </p:sp>
      <p:sp>
        <p:nvSpPr>
          <p:cNvPr id="6" name="Zástupný symbol čísla snímky 5"/>
          <p:cNvSpPr>
            <a:spLocks noGrp="1"/>
          </p:cNvSpPr>
          <p:nvPr>
            <p:ph type="sldNum" sz="quarter" idx="12"/>
          </p:nvPr>
        </p:nvSpPr>
        <p:spPr/>
        <p:txBody>
          <a:bodyPr/>
          <a:lstStyle/>
          <a:p>
            <a:fld id="{80AFD7BF-3828-4F99-9DD9-05C71648BB60}" type="slidenum">
              <a:rPr lang="en-US" smtClean="0"/>
              <a:t>‹#›</a:t>
            </a:fld>
            <a:endParaRPr lang="en-US"/>
          </a:p>
        </p:txBody>
      </p:sp>
    </p:spTree>
    <p:extLst>
      <p:ext uri="{BB962C8B-B14F-4D97-AF65-F5344CB8AC3E}">
        <p14:creationId xmlns:p14="http://schemas.microsoft.com/office/powerpoint/2010/main" val="15783745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en-US"/>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en-US"/>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5C3DA7-B855-4AC1-B528-0B8682AC7933}" type="datetimeFigureOut">
              <a:rPr lang="en-US" smtClean="0"/>
              <a:t>4/26/2017</a:t>
            </a:fld>
            <a:endParaRPr lang="en-US"/>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AFD7BF-3828-4F99-9DD9-05C71648BB60}" type="slidenum">
              <a:rPr lang="en-US" smtClean="0"/>
              <a:t>‹#›</a:t>
            </a:fld>
            <a:endParaRPr lang="en-US"/>
          </a:p>
        </p:txBody>
      </p:sp>
    </p:spTree>
    <p:extLst>
      <p:ext uri="{BB962C8B-B14F-4D97-AF65-F5344CB8AC3E}">
        <p14:creationId xmlns:p14="http://schemas.microsoft.com/office/powerpoint/2010/main" val="38453584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chart" Target="../charts/chart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www.ineko.sk/file_download/1119" TargetMode="External"/><Relationship Id="rId2" Type="http://schemas.openxmlformats.org/officeDocument/2006/relationships/hyperlink" Target="http://www.ineko.sk/clanky/ako-znizovat-regionalne-rozdiely-na-slovensku"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658615"/>
          </a:xfrm>
        </p:spPr>
        <p:txBody>
          <a:bodyPr>
            <a:normAutofit fontScale="90000"/>
          </a:bodyPr>
          <a:lstStyle/>
          <a:p>
            <a:pPr algn="l"/>
            <a:r>
              <a:rPr lang="sk-SK" b="1" dirty="0" smtClean="0"/>
              <a:t>Ako znižovať zaostávanie regiónov Slovenska</a:t>
            </a:r>
            <a:br>
              <a:rPr lang="sk-SK" b="1" dirty="0" smtClean="0"/>
            </a:br>
            <a:r>
              <a:rPr lang="sk-SK" sz="3100" b="1" dirty="0" smtClean="0"/>
              <a:t>Dôležité štatistiky a odporúčania INEKO</a:t>
            </a:r>
            <a:r>
              <a:rPr lang="en-US" sz="3100" b="1" dirty="0" smtClean="0"/>
              <a:t/>
            </a:r>
            <a:br>
              <a:rPr lang="en-US" sz="3100" b="1" dirty="0" smtClean="0"/>
            </a:br>
            <a:endParaRPr lang="en-US" sz="3100" b="1" dirty="0"/>
          </a:p>
        </p:txBody>
      </p:sp>
      <p:sp>
        <p:nvSpPr>
          <p:cNvPr id="3" name="Podnadpis 2"/>
          <p:cNvSpPr>
            <a:spLocks noGrp="1"/>
          </p:cNvSpPr>
          <p:nvPr>
            <p:ph type="subTitle" idx="1"/>
          </p:nvPr>
        </p:nvSpPr>
        <p:spPr>
          <a:xfrm>
            <a:off x="1371600" y="4797152"/>
            <a:ext cx="6400800" cy="841648"/>
          </a:xfrm>
        </p:spPr>
        <p:txBody>
          <a:bodyPr>
            <a:normAutofit lnSpcReduction="10000"/>
          </a:bodyPr>
          <a:lstStyle/>
          <a:p>
            <a:pPr algn="r"/>
            <a:r>
              <a:rPr lang="sk-SK" sz="2400" dirty="0" smtClean="0">
                <a:solidFill>
                  <a:schemeClr val="tx1"/>
                </a:solidFill>
              </a:rPr>
              <a:t>Peter </a:t>
            </a:r>
            <a:r>
              <a:rPr lang="sk-SK" sz="2400" dirty="0" err="1" smtClean="0">
                <a:solidFill>
                  <a:schemeClr val="tx1"/>
                </a:solidFill>
              </a:rPr>
              <a:t>Goliaš</a:t>
            </a:r>
            <a:r>
              <a:rPr lang="sk-SK" sz="2400" dirty="0" smtClean="0">
                <a:solidFill>
                  <a:schemeClr val="tx1"/>
                </a:solidFill>
              </a:rPr>
              <a:t>, INEKO, 27.4.2017</a:t>
            </a:r>
          </a:p>
          <a:p>
            <a:pPr algn="r"/>
            <a:r>
              <a:rPr lang="sk-SK" sz="2400" dirty="0" smtClean="0">
                <a:solidFill>
                  <a:schemeClr val="tx1"/>
                </a:solidFill>
              </a:rPr>
              <a:t>Spoločný seminár INEKO a Zastúpenia EK v SR</a:t>
            </a:r>
            <a:endParaRPr lang="en-US" sz="2400" dirty="0">
              <a:solidFill>
                <a:schemeClr val="tx1"/>
              </a:solidFill>
            </a:endParaRPr>
          </a:p>
        </p:txBody>
      </p:sp>
      <p:pic>
        <p:nvPicPr>
          <p:cNvPr id="4" name="Picture 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548680"/>
            <a:ext cx="1895475" cy="776605"/>
          </a:xfrm>
          <a:prstGeom prst="rect">
            <a:avLst/>
          </a:prstGeom>
          <a:noFill/>
          <a:ln>
            <a:noFill/>
          </a:ln>
          <a:extLst/>
        </p:spPr>
      </p:pic>
    </p:spTree>
    <p:extLst>
      <p:ext uri="{BB962C8B-B14F-4D97-AF65-F5344CB8AC3E}">
        <p14:creationId xmlns:p14="http://schemas.microsoft.com/office/powerpoint/2010/main" val="30593054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smtClean="0"/>
              <a:t>Porovnanie so zahraničím</a:t>
            </a:r>
            <a:endParaRPr lang="en-US" b="1" dirty="0"/>
          </a:p>
        </p:txBody>
      </p:sp>
      <p:sp>
        <p:nvSpPr>
          <p:cNvPr id="3" name="Zástupný symbol obsahu 2"/>
          <p:cNvSpPr>
            <a:spLocks noGrp="1"/>
          </p:cNvSpPr>
          <p:nvPr>
            <p:ph idx="1"/>
          </p:nvPr>
        </p:nvSpPr>
        <p:spPr/>
        <p:txBody>
          <a:bodyPr>
            <a:normAutofit fontScale="77500" lnSpcReduction="20000"/>
          </a:bodyPr>
          <a:lstStyle/>
          <a:p>
            <a:r>
              <a:rPr lang="sk-SK" dirty="0" smtClean="0"/>
              <a:t>OECD, 2014: </a:t>
            </a:r>
            <a:r>
              <a:rPr lang="sk-SK" dirty="0" smtClean="0"/>
              <a:t>SR </a:t>
            </a:r>
            <a:r>
              <a:rPr lang="sk-SK" dirty="0" smtClean="0"/>
              <a:t>patrí </a:t>
            </a:r>
            <a:r>
              <a:rPr lang="sk-SK" dirty="0" smtClean="0"/>
              <a:t>medzi </a:t>
            </a:r>
            <a:r>
              <a:rPr lang="sk-SK" dirty="0"/>
              <a:t>štáty s najväčšími regionálnymi </a:t>
            </a:r>
            <a:r>
              <a:rPr lang="sk-SK" dirty="0" smtClean="0"/>
              <a:t>rozdielmi:</a:t>
            </a:r>
          </a:p>
          <a:p>
            <a:pPr lvl="1"/>
            <a:r>
              <a:rPr lang="sk-SK" dirty="0" smtClean="0"/>
              <a:t>Podľa príjmu 29</a:t>
            </a:r>
            <a:r>
              <a:rPr lang="sk-SK" dirty="0"/>
              <a:t>. priečka spomedzi 32 </a:t>
            </a:r>
            <a:r>
              <a:rPr lang="sk-SK" dirty="0" smtClean="0"/>
              <a:t>krajín</a:t>
            </a:r>
          </a:p>
          <a:p>
            <a:pPr lvl="1"/>
            <a:r>
              <a:rPr lang="sk-SK" dirty="0" smtClean="0"/>
              <a:t>Podľa ne/zamestnanosti 21</a:t>
            </a:r>
            <a:r>
              <a:rPr lang="sk-SK" dirty="0"/>
              <a:t>. priečka z 33 </a:t>
            </a:r>
            <a:r>
              <a:rPr lang="sk-SK" dirty="0" smtClean="0"/>
              <a:t>krajín</a:t>
            </a:r>
          </a:p>
          <a:p>
            <a:r>
              <a:rPr lang="sk-SK" dirty="0" smtClean="0"/>
              <a:t>Príčiny: </a:t>
            </a:r>
          </a:p>
          <a:p>
            <a:pPr lvl="1"/>
            <a:r>
              <a:rPr lang="sk-SK" dirty="0" smtClean="0"/>
              <a:t>Dlhodobo </a:t>
            </a:r>
            <a:r>
              <a:rPr lang="sk-SK" dirty="0"/>
              <a:t>nižšie príjmy regiónov v porovnaní s </a:t>
            </a:r>
            <a:r>
              <a:rPr lang="sk-SK" dirty="0" smtClean="0"/>
              <a:t>BA krajom (v</a:t>
            </a:r>
            <a:r>
              <a:rPr lang="sk-SK" dirty="0" smtClean="0"/>
              <a:t>yššie regionálne rozdiely podľa príjmu sú už len v Turecku, Mexiku a Izraeli)</a:t>
            </a:r>
            <a:endParaRPr lang="sk-SK" dirty="0" smtClean="0"/>
          </a:p>
          <a:p>
            <a:pPr lvl="1"/>
            <a:r>
              <a:rPr lang="sk-SK" dirty="0" smtClean="0"/>
              <a:t>Dlhodobé </a:t>
            </a:r>
            <a:r>
              <a:rPr lang="sk-SK" dirty="0"/>
              <a:t>zaostávanie </a:t>
            </a:r>
            <a:r>
              <a:rPr lang="sk-SK" dirty="0" smtClean="0"/>
              <a:t>východného </a:t>
            </a:r>
            <a:r>
              <a:rPr lang="sk-SK" dirty="0"/>
              <a:t>a južného Slovenska v miere </a:t>
            </a:r>
            <a:r>
              <a:rPr lang="sk-SK" dirty="0" smtClean="0"/>
              <a:t>nezamestnanosti</a:t>
            </a:r>
          </a:p>
          <a:p>
            <a:r>
              <a:rPr lang="sk-SK" dirty="0" smtClean="0"/>
              <a:t>V</a:t>
            </a:r>
            <a:r>
              <a:rPr lang="sk-SK" dirty="0"/>
              <a:t> porovnaní s blízkym zahraničím regióny SR väčšinou predstihujú susedné regióny vo výške príjmu, avšak zaostávajú v </a:t>
            </a:r>
            <a:r>
              <a:rPr lang="sk-SK" dirty="0" smtClean="0"/>
              <a:t>ne/zamestnanosti</a:t>
            </a:r>
            <a:endParaRPr lang="sk-SK" dirty="0" smtClean="0"/>
          </a:p>
        </p:txBody>
      </p:sp>
    </p:spTree>
    <p:extLst>
      <p:ext uri="{BB962C8B-B14F-4D97-AF65-F5344CB8AC3E}">
        <p14:creationId xmlns:p14="http://schemas.microsoft.com/office/powerpoint/2010/main" val="1234822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p:nvPr>
            <p:extLst>
              <p:ext uri="{D42A27DB-BD31-4B8C-83A1-F6EECF244321}">
                <p14:modId xmlns:p14="http://schemas.microsoft.com/office/powerpoint/2010/main" val="517878269"/>
              </p:ext>
            </p:extLst>
          </p:nvPr>
        </p:nvGraphicFramePr>
        <p:xfrm>
          <a:off x="683568" y="764704"/>
          <a:ext cx="7848872" cy="5256584"/>
        </p:xfrm>
        <a:graphic>
          <a:graphicData uri="http://schemas.openxmlformats.org/drawingml/2006/chart">
            <c:chart xmlns:c="http://schemas.openxmlformats.org/drawingml/2006/chart" xmlns:r="http://schemas.openxmlformats.org/officeDocument/2006/relationships" r:id="rId2"/>
          </a:graphicData>
        </a:graphic>
      </p:graphicFrame>
      <p:sp>
        <p:nvSpPr>
          <p:cNvPr id="3" name="BlokTextu 2"/>
          <p:cNvSpPr txBox="1"/>
          <p:nvPr/>
        </p:nvSpPr>
        <p:spPr>
          <a:xfrm>
            <a:off x="755576" y="6021288"/>
            <a:ext cx="5536900" cy="276999"/>
          </a:xfrm>
          <a:prstGeom prst="rect">
            <a:avLst/>
          </a:prstGeom>
          <a:noFill/>
        </p:spPr>
        <p:txBody>
          <a:bodyPr wrap="none" rtlCol="0">
            <a:spAutoFit/>
          </a:bodyPr>
          <a:lstStyle/>
          <a:p>
            <a:r>
              <a:rPr lang="sk-SK" sz="1200" dirty="0"/>
              <a:t>Zdroj: Štatistický úrad SR na základe údajov Ústredia práce, sociálnych vecí a rodiny SR</a:t>
            </a:r>
            <a:endParaRPr lang="en-US" sz="1200" dirty="0"/>
          </a:p>
        </p:txBody>
      </p:sp>
    </p:spTree>
    <p:extLst>
      <p:ext uri="{BB962C8B-B14F-4D97-AF65-F5344CB8AC3E}">
        <p14:creationId xmlns:p14="http://schemas.microsoft.com/office/powerpoint/2010/main" val="11254124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p:nvPr>
            <p:extLst>
              <p:ext uri="{D42A27DB-BD31-4B8C-83A1-F6EECF244321}">
                <p14:modId xmlns:p14="http://schemas.microsoft.com/office/powerpoint/2010/main" val="2049389279"/>
              </p:ext>
            </p:extLst>
          </p:nvPr>
        </p:nvGraphicFramePr>
        <p:xfrm>
          <a:off x="755576" y="836712"/>
          <a:ext cx="7560840" cy="5112568"/>
        </p:xfrm>
        <a:graphic>
          <a:graphicData uri="http://schemas.openxmlformats.org/drawingml/2006/chart">
            <c:chart xmlns:c="http://schemas.openxmlformats.org/drawingml/2006/chart" xmlns:r="http://schemas.openxmlformats.org/officeDocument/2006/relationships" r:id="rId2"/>
          </a:graphicData>
        </a:graphic>
      </p:graphicFrame>
      <p:sp>
        <p:nvSpPr>
          <p:cNvPr id="4" name="BlokTextu 3"/>
          <p:cNvSpPr txBox="1"/>
          <p:nvPr/>
        </p:nvSpPr>
        <p:spPr>
          <a:xfrm>
            <a:off x="755576" y="6021288"/>
            <a:ext cx="6590330" cy="276999"/>
          </a:xfrm>
          <a:prstGeom prst="rect">
            <a:avLst/>
          </a:prstGeom>
          <a:noFill/>
        </p:spPr>
        <p:txBody>
          <a:bodyPr wrap="none" rtlCol="0">
            <a:spAutoFit/>
          </a:bodyPr>
          <a:lstStyle/>
          <a:p>
            <a:r>
              <a:rPr lang="sk-SK" sz="1200" dirty="0"/>
              <a:t>Zdroj: Štatistický úrad SR na základe údajov Ústredia práce, sociálnych vecí a rodiny </a:t>
            </a:r>
            <a:r>
              <a:rPr lang="sk-SK" sz="1200" dirty="0" smtClean="0"/>
              <a:t>SR, prepočty INEKO</a:t>
            </a:r>
            <a:endParaRPr lang="en-US" sz="1200" dirty="0"/>
          </a:p>
        </p:txBody>
      </p:sp>
    </p:spTree>
    <p:extLst>
      <p:ext uri="{BB962C8B-B14F-4D97-AF65-F5344CB8AC3E}">
        <p14:creationId xmlns:p14="http://schemas.microsoft.com/office/powerpoint/2010/main" val="7673611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descr="C:\Users\Peter Golias\AppData\Local\Temp\Temp1_marec2017.ZIP\MEN _03_ 2017.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620688"/>
            <a:ext cx="7992888" cy="5544616"/>
          </a:xfrm>
          <a:prstGeom prst="rect">
            <a:avLst/>
          </a:prstGeom>
          <a:noFill/>
          <a:ln>
            <a:noFill/>
          </a:ln>
        </p:spPr>
      </p:pic>
    </p:spTree>
    <p:extLst>
      <p:ext uri="{BB962C8B-B14F-4D97-AF65-F5344CB8AC3E}">
        <p14:creationId xmlns:p14="http://schemas.microsoft.com/office/powerpoint/2010/main" val="42042122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p:nvPr>
            <p:extLst>
              <p:ext uri="{D42A27DB-BD31-4B8C-83A1-F6EECF244321}">
                <p14:modId xmlns:p14="http://schemas.microsoft.com/office/powerpoint/2010/main" val="2146778797"/>
              </p:ext>
            </p:extLst>
          </p:nvPr>
        </p:nvGraphicFramePr>
        <p:xfrm>
          <a:off x="683568" y="476672"/>
          <a:ext cx="7632848" cy="5760640"/>
        </p:xfrm>
        <a:graphic>
          <a:graphicData uri="http://schemas.openxmlformats.org/drawingml/2006/chart">
            <c:chart xmlns:c="http://schemas.openxmlformats.org/drawingml/2006/chart" xmlns:r="http://schemas.openxmlformats.org/officeDocument/2006/relationships" r:id="rId2"/>
          </a:graphicData>
        </a:graphic>
      </p:graphicFrame>
      <p:sp>
        <p:nvSpPr>
          <p:cNvPr id="3" name="BlokTextu 2"/>
          <p:cNvSpPr txBox="1"/>
          <p:nvPr/>
        </p:nvSpPr>
        <p:spPr>
          <a:xfrm>
            <a:off x="611560" y="6215443"/>
            <a:ext cx="3217547" cy="276999"/>
          </a:xfrm>
          <a:prstGeom prst="rect">
            <a:avLst/>
          </a:prstGeom>
          <a:noFill/>
        </p:spPr>
        <p:txBody>
          <a:bodyPr wrap="none" rtlCol="0">
            <a:spAutoFit/>
          </a:bodyPr>
          <a:lstStyle/>
          <a:p>
            <a:r>
              <a:rPr lang="sk-SK" sz="1200" dirty="0"/>
              <a:t>Zdroj: Ústredie práce, sociálnych vecí a rodiny </a:t>
            </a:r>
            <a:r>
              <a:rPr lang="sk-SK" sz="1200" dirty="0" smtClean="0"/>
              <a:t>SR</a:t>
            </a:r>
            <a:endParaRPr lang="en-US" sz="1200" dirty="0"/>
          </a:p>
        </p:txBody>
      </p:sp>
    </p:spTree>
    <p:extLst>
      <p:ext uri="{BB962C8B-B14F-4D97-AF65-F5344CB8AC3E}">
        <p14:creationId xmlns:p14="http://schemas.microsoft.com/office/powerpoint/2010/main" val="19950163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p:nvPr>
            <p:extLst>
              <p:ext uri="{D42A27DB-BD31-4B8C-83A1-F6EECF244321}">
                <p14:modId xmlns:p14="http://schemas.microsoft.com/office/powerpoint/2010/main" val="1002281517"/>
              </p:ext>
            </p:extLst>
          </p:nvPr>
        </p:nvGraphicFramePr>
        <p:xfrm>
          <a:off x="827584" y="620688"/>
          <a:ext cx="7416824" cy="2867025"/>
        </p:xfrm>
        <a:graphic>
          <a:graphicData uri="http://schemas.openxmlformats.org/drawingml/2006/chart">
            <c:chart xmlns:c="http://schemas.openxmlformats.org/drawingml/2006/chart" xmlns:r="http://schemas.openxmlformats.org/officeDocument/2006/relationships" r:id="rId2"/>
          </a:graphicData>
        </a:graphic>
      </p:graphicFrame>
      <p:sp>
        <p:nvSpPr>
          <p:cNvPr id="3" name="BlokTextu 2"/>
          <p:cNvSpPr txBox="1"/>
          <p:nvPr/>
        </p:nvSpPr>
        <p:spPr>
          <a:xfrm>
            <a:off x="683569" y="3995772"/>
            <a:ext cx="7992888" cy="369332"/>
          </a:xfrm>
          <a:prstGeom prst="rect">
            <a:avLst/>
          </a:prstGeom>
          <a:noFill/>
        </p:spPr>
        <p:txBody>
          <a:bodyPr wrap="square" rtlCol="0">
            <a:spAutoFit/>
          </a:bodyPr>
          <a:lstStyle/>
          <a:p>
            <a:r>
              <a:rPr lang="sk-SK" dirty="0" smtClean="0"/>
              <a:t>Vývoj miery nezamestnanosti v období marec </a:t>
            </a:r>
            <a:r>
              <a:rPr lang="sk-SK" dirty="0"/>
              <a:t>2016 </a:t>
            </a:r>
            <a:r>
              <a:rPr lang="sk-SK" dirty="0" smtClean="0"/>
              <a:t>- marec 2017:</a:t>
            </a:r>
          </a:p>
        </p:txBody>
      </p:sp>
      <p:sp>
        <p:nvSpPr>
          <p:cNvPr id="4" name="BlokTextu 3"/>
          <p:cNvSpPr txBox="1"/>
          <p:nvPr/>
        </p:nvSpPr>
        <p:spPr>
          <a:xfrm>
            <a:off x="755576" y="3501008"/>
            <a:ext cx="3217547" cy="276999"/>
          </a:xfrm>
          <a:prstGeom prst="rect">
            <a:avLst/>
          </a:prstGeom>
          <a:noFill/>
        </p:spPr>
        <p:txBody>
          <a:bodyPr wrap="none" rtlCol="0">
            <a:spAutoFit/>
          </a:bodyPr>
          <a:lstStyle/>
          <a:p>
            <a:r>
              <a:rPr lang="sk-SK" sz="1200" dirty="0"/>
              <a:t>Zdroj: Ústredie práce, sociálnych vecí a rodiny </a:t>
            </a:r>
            <a:r>
              <a:rPr lang="sk-SK" sz="1200" dirty="0" smtClean="0"/>
              <a:t>SR</a:t>
            </a:r>
            <a:endParaRPr lang="en-US" sz="1200" dirty="0"/>
          </a:p>
        </p:txBody>
      </p:sp>
      <p:graphicFrame>
        <p:nvGraphicFramePr>
          <p:cNvPr id="5" name="Tabuľka 4"/>
          <p:cNvGraphicFramePr>
            <a:graphicFrameLocks noGrp="1"/>
          </p:cNvGraphicFramePr>
          <p:nvPr>
            <p:extLst>
              <p:ext uri="{D42A27DB-BD31-4B8C-83A1-F6EECF244321}">
                <p14:modId xmlns:p14="http://schemas.microsoft.com/office/powerpoint/2010/main" val="3484149592"/>
              </p:ext>
            </p:extLst>
          </p:nvPr>
        </p:nvGraphicFramePr>
        <p:xfrm>
          <a:off x="827584" y="4365104"/>
          <a:ext cx="7344816" cy="1483360"/>
        </p:xfrm>
        <a:graphic>
          <a:graphicData uri="http://schemas.openxmlformats.org/drawingml/2006/table">
            <a:tbl>
              <a:tblPr firstRow="1" bandRow="1">
                <a:tableStyleId>{5C22544A-7EE6-4342-B048-85BDC9FD1C3A}</a:tableStyleId>
              </a:tblPr>
              <a:tblGrid>
                <a:gridCol w="4536504"/>
                <a:gridCol w="2808312"/>
              </a:tblGrid>
              <a:tr h="370840">
                <a:tc>
                  <a:txBody>
                    <a:bodyPr/>
                    <a:lstStyle/>
                    <a:p>
                      <a:endParaRPr lang="en-US" dirty="0"/>
                    </a:p>
                  </a:txBody>
                  <a:tcPr/>
                </a:tc>
                <a:tc>
                  <a:txBody>
                    <a:bodyPr/>
                    <a:lstStyle/>
                    <a:p>
                      <a:r>
                        <a:rPr lang="sk-SK" dirty="0" smtClean="0"/>
                        <a:t>Pokles o:</a:t>
                      </a:r>
                      <a:endParaRPr lang="en-US" dirty="0"/>
                    </a:p>
                  </a:txBody>
                  <a:tcPr/>
                </a:tc>
              </a:tr>
              <a:tr h="370840">
                <a:tc>
                  <a:txBody>
                    <a:bodyPr/>
                    <a:lstStyle/>
                    <a:p>
                      <a:r>
                        <a:rPr lang="sk-SK" dirty="0" smtClean="0"/>
                        <a:t>12 najmenej rozvinutých okresoch</a:t>
                      </a:r>
                      <a:endParaRPr lang="en-US" dirty="0"/>
                    </a:p>
                  </a:txBody>
                  <a:tcPr/>
                </a:tc>
                <a:tc>
                  <a:txBody>
                    <a:bodyPr/>
                    <a:lstStyle/>
                    <a:p>
                      <a:r>
                        <a:rPr lang="sk-SK" dirty="0" smtClean="0"/>
                        <a:t>1,32 percentuálneho bodu</a:t>
                      </a:r>
                      <a:endParaRPr lang="en-US" dirty="0"/>
                    </a:p>
                  </a:txBody>
                  <a:tcPr/>
                </a:tc>
              </a:tr>
              <a:tr h="370840">
                <a:tc>
                  <a:txBody>
                    <a:bodyPr/>
                    <a:lstStyle/>
                    <a:p>
                      <a:r>
                        <a:rPr lang="sk-SK" dirty="0" smtClean="0"/>
                        <a:t>12 ďalších okresov s najvyššou </a:t>
                      </a:r>
                      <a:r>
                        <a:rPr lang="sk-SK" dirty="0" err="1" smtClean="0"/>
                        <a:t>nezamestn</a:t>
                      </a:r>
                      <a:r>
                        <a:rPr lang="sk-SK" dirty="0" smtClean="0"/>
                        <a:t>.</a:t>
                      </a:r>
                      <a:endParaRPr lang="en-US" dirty="0"/>
                    </a:p>
                  </a:txBody>
                  <a:tcPr/>
                </a:tc>
                <a:tc>
                  <a:txBody>
                    <a:bodyPr/>
                    <a:lstStyle/>
                    <a:p>
                      <a:r>
                        <a:rPr lang="sk-SK" dirty="0" smtClean="0"/>
                        <a:t>1,46 bodu</a:t>
                      </a:r>
                      <a:endParaRPr lang="en-US" dirty="0"/>
                    </a:p>
                  </a:txBody>
                  <a:tcPr/>
                </a:tc>
              </a:tr>
              <a:tr h="370840">
                <a:tc>
                  <a:txBody>
                    <a:bodyPr/>
                    <a:lstStyle/>
                    <a:p>
                      <a:r>
                        <a:rPr lang="sk-SK" dirty="0" smtClean="0"/>
                        <a:t>SR</a:t>
                      </a:r>
                      <a:endParaRPr lang="en-US" dirty="0"/>
                    </a:p>
                  </a:txBody>
                  <a:tcPr/>
                </a:tc>
                <a:tc>
                  <a:txBody>
                    <a:bodyPr/>
                    <a:lstStyle/>
                    <a:p>
                      <a:r>
                        <a:rPr lang="sk-SK" dirty="0" smtClean="0"/>
                        <a:t>1,85 bodu</a:t>
                      </a:r>
                      <a:endParaRPr lang="en-US" dirty="0"/>
                    </a:p>
                  </a:txBody>
                  <a:tcPr/>
                </a:tc>
              </a:tr>
            </a:tbl>
          </a:graphicData>
        </a:graphic>
      </p:graphicFrame>
    </p:spTree>
    <p:extLst>
      <p:ext uri="{BB962C8B-B14F-4D97-AF65-F5344CB8AC3E}">
        <p14:creationId xmlns:p14="http://schemas.microsoft.com/office/powerpoint/2010/main" val="11295771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p:nvPr>
            <p:extLst>
              <p:ext uri="{D42A27DB-BD31-4B8C-83A1-F6EECF244321}">
                <p14:modId xmlns:p14="http://schemas.microsoft.com/office/powerpoint/2010/main" val="442390086"/>
              </p:ext>
            </p:extLst>
          </p:nvPr>
        </p:nvGraphicFramePr>
        <p:xfrm>
          <a:off x="827584" y="908720"/>
          <a:ext cx="7416824" cy="3992210"/>
        </p:xfrm>
        <a:graphic>
          <a:graphicData uri="http://schemas.openxmlformats.org/drawingml/2006/chart">
            <c:chart xmlns:c="http://schemas.openxmlformats.org/drawingml/2006/chart" xmlns:r="http://schemas.openxmlformats.org/officeDocument/2006/relationships" r:id="rId2"/>
          </a:graphicData>
        </a:graphic>
      </p:graphicFrame>
      <p:sp>
        <p:nvSpPr>
          <p:cNvPr id="3" name="BlokTextu 2"/>
          <p:cNvSpPr txBox="1"/>
          <p:nvPr/>
        </p:nvSpPr>
        <p:spPr>
          <a:xfrm>
            <a:off x="1115616" y="5024209"/>
            <a:ext cx="1719573" cy="276999"/>
          </a:xfrm>
          <a:prstGeom prst="rect">
            <a:avLst/>
          </a:prstGeom>
          <a:noFill/>
        </p:spPr>
        <p:txBody>
          <a:bodyPr wrap="none" rtlCol="0">
            <a:spAutoFit/>
          </a:bodyPr>
          <a:lstStyle/>
          <a:p>
            <a:r>
              <a:rPr lang="sk-SK" sz="1200" dirty="0"/>
              <a:t>Zdroj: Štatistický úrad </a:t>
            </a:r>
            <a:r>
              <a:rPr lang="sk-SK" sz="1200" dirty="0" smtClean="0"/>
              <a:t>SR</a:t>
            </a:r>
            <a:endParaRPr lang="en-US" sz="1200" dirty="0"/>
          </a:p>
        </p:txBody>
      </p:sp>
    </p:spTree>
    <p:extLst>
      <p:ext uri="{BB962C8B-B14F-4D97-AF65-F5344CB8AC3E}">
        <p14:creationId xmlns:p14="http://schemas.microsoft.com/office/powerpoint/2010/main" val="8166133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p:nvPr>
            <p:extLst>
              <p:ext uri="{D42A27DB-BD31-4B8C-83A1-F6EECF244321}">
                <p14:modId xmlns:p14="http://schemas.microsoft.com/office/powerpoint/2010/main" val="1931000708"/>
              </p:ext>
            </p:extLst>
          </p:nvPr>
        </p:nvGraphicFramePr>
        <p:xfrm>
          <a:off x="683568" y="980728"/>
          <a:ext cx="7992888" cy="4320480"/>
        </p:xfrm>
        <a:graphic>
          <a:graphicData uri="http://schemas.openxmlformats.org/drawingml/2006/chart">
            <c:chart xmlns:c="http://schemas.openxmlformats.org/drawingml/2006/chart" xmlns:r="http://schemas.openxmlformats.org/officeDocument/2006/relationships" r:id="rId2"/>
          </a:graphicData>
        </a:graphic>
      </p:graphicFrame>
      <p:sp>
        <p:nvSpPr>
          <p:cNvPr id="3" name="BlokTextu 2"/>
          <p:cNvSpPr txBox="1"/>
          <p:nvPr/>
        </p:nvSpPr>
        <p:spPr>
          <a:xfrm>
            <a:off x="683568" y="5445224"/>
            <a:ext cx="3637662" cy="276999"/>
          </a:xfrm>
          <a:prstGeom prst="rect">
            <a:avLst/>
          </a:prstGeom>
          <a:noFill/>
        </p:spPr>
        <p:txBody>
          <a:bodyPr wrap="none" rtlCol="0">
            <a:spAutoFit/>
          </a:bodyPr>
          <a:lstStyle/>
          <a:p>
            <a:r>
              <a:rPr lang="sk-SK" sz="1200" dirty="0"/>
              <a:t>Zdroj: Atlas rómskych komunít 2013, Štatistický úrad </a:t>
            </a:r>
            <a:r>
              <a:rPr lang="sk-SK" sz="1200" dirty="0" smtClean="0"/>
              <a:t>SR</a:t>
            </a:r>
            <a:endParaRPr lang="en-US" sz="1200" dirty="0"/>
          </a:p>
        </p:txBody>
      </p:sp>
    </p:spTree>
    <p:extLst>
      <p:ext uri="{BB962C8B-B14F-4D97-AF65-F5344CB8AC3E}">
        <p14:creationId xmlns:p14="http://schemas.microsoft.com/office/powerpoint/2010/main" val="21217911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p:nvPr>
            <p:extLst>
              <p:ext uri="{D42A27DB-BD31-4B8C-83A1-F6EECF244321}">
                <p14:modId xmlns:p14="http://schemas.microsoft.com/office/powerpoint/2010/main" val="2211566343"/>
              </p:ext>
            </p:extLst>
          </p:nvPr>
        </p:nvGraphicFramePr>
        <p:xfrm>
          <a:off x="683568" y="764704"/>
          <a:ext cx="7848872" cy="5040560"/>
        </p:xfrm>
        <a:graphic>
          <a:graphicData uri="http://schemas.openxmlformats.org/drawingml/2006/chart">
            <c:chart xmlns:c="http://schemas.openxmlformats.org/drawingml/2006/chart" xmlns:r="http://schemas.openxmlformats.org/officeDocument/2006/relationships" r:id="rId2"/>
          </a:graphicData>
        </a:graphic>
      </p:graphicFrame>
      <p:sp>
        <p:nvSpPr>
          <p:cNvPr id="3" name="Obdĺžnik 2"/>
          <p:cNvSpPr/>
          <p:nvPr/>
        </p:nvSpPr>
        <p:spPr>
          <a:xfrm>
            <a:off x="899592" y="5886652"/>
            <a:ext cx="5760640" cy="276999"/>
          </a:xfrm>
          <a:prstGeom prst="rect">
            <a:avLst/>
          </a:prstGeom>
        </p:spPr>
        <p:txBody>
          <a:bodyPr wrap="square">
            <a:spAutoFit/>
          </a:bodyPr>
          <a:lstStyle/>
          <a:p>
            <a:r>
              <a:rPr lang="sk-SK" sz="1200" dirty="0"/>
              <a:t>Zdroj: Ústredie práce, sociálnych vecí a rodiny SR, Atlas rómskych komunít 2013</a:t>
            </a:r>
            <a:endParaRPr lang="en-US" sz="1200" dirty="0"/>
          </a:p>
        </p:txBody>
      </p:sp>
    </p:spTree>
    <p:extLst>
      <p:ext uri="{BB962C8B-B14F-4D97-AF65-F5344CB8AC3E}">
        <p14:creationId xmlns:p14="http://schemas.microsoft.com/office/powerpoint/2010/main" val="21042903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p:nvPr>
            <p:extLst>
              <p:ext uri="{D42A27DB-BD31-4B8C-83A1-F6EECF244321}">
                <p14:modId xmlns:p14="http://schemas.microsoft.com/office/powerpoint/2010/main" val="1861674522"/>
              </p:ext>
            </p:extLst>
          </p:nvPr>
        </p:nvGraphicFramePr>
        <p:xfrm>
          <a:off x="539552" y="620688"/>
          <a:ext cx="4572000" cy="298132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Graf 2"/>
          <p:cNvGraphicFramePr/>
          <p:nvPr>
            <p:extLst>
              <p:ext uri="{D42A27DB-BD31-4B8C-83A1-F6EECF244321}">
                <p14:modId xmlns:p14="http://schemas.microsoft.com/office/powerpoint/2010/main" val="1597907325"/>
              </p:ext>
            </p:extLst>
          </p:nvPr>
        </p:nvGraphicFramePr>
        <p:xfrm>
          <a:off x="4139952" y="3356992"/>
          <a:ext cx="4572000" cy="3019425"/>
        </p:xfrm>
        <a:graphic>
          <a:graphicData uri="http://schemas.openxmlformats.org/drawingml/2006/chart">
            <c:chart xmlns:c="http://schemas.openxmlformats.org/drawingml/2006/chart" xmlns:r="http://schemas.openxmlformats.org/officeDocument/2006/relationships" r:id="rId3"/>
          </a:graphicData>
        </a:graphic>
      </p:graphicFrame>
      <p:sp>
        <p:nvSpPr>
          <p:cNvPr id="4" name="Obdĺžnik 3"/>
          <p:cNvSpPr/>
          <p:nvPr/>
        </p:nvSpPr>
        <p:spPr>
          <a:xfrm>
            <a:off x="395536" y="5964088"/>
            <a:ext cx="3528392" cy="461665"/>
          </a:xfrm>
          <a:prstGeom prst="rect">
            <a:avLst/>
          </a:prstGeom>
        </p:spPr>
        <p:txBody>
          <a:bodyPr wrap="square">
            <a:spAutoFit/>
          </a:bodyPr>
          <a:lstStyle/>
          <a:p>
            <a:r>
              <a:rPr lang="sk-SK" sz="1200" dirty="0"/>
              <a:t>Zdroj: </a:t>
            </a:r>
            <a:r>
              <a:rPr lang="sk-SK" sz="1200" dirty="0" smtClean="0"/>
              <a:t>Správa </a:t>
            </a:r>
            <a:r>
              <a:rPr lang="sk-SK" sz="1200" dirty="0"/>
              <a:t>o sociálnej situácii obyvateľstva SR za </a:t>
            </a:r>
            <a:r>
              <a:rPr lang="sk-SK" sz="1200" dirty="0" smtClean="0"/>
              <a:t>rok </a:t>
            </a:r>
            <a:r>
              <a:rPr lang="sk-SK" sz="1200" dirty="0"/>
              <a:t>2015</a:t>
            </a:r>
            <a:endParaRPr lang="en-US" sz="1200" dirty="0"/>
          </a:p>
        </p:txBody>
      </p:sp>
    </p:spTree>
    <p:extLst>
      <p:ext uri="{BB962C8B-B14F-4D97-AF65-F5344CB8AC3E}">
        <p14:creationId xmlns:p14="http://schemas.microsoft.com/office/powerpoint/2010/main" val="40137438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p:nvPr>
            <p:extLst>
              <p:ext uri="{D42A27DB-BD31-4B8C-83A1-F6EECF244321}">
                <p14:modId xmlns:p14="http://schemas.microsoft.com/office/powerpoint/2010/main" val="4058700012"/>
              </p:ext>
            </p:extLst>
          </p:nvPr>
        </p:nvGraphicFramePr>
        <p:xfrm>
          <a:off x="683568" y="620688"/>
          <a:ext cx="7704855" cy="5184576"/>
        </p:xfrm>
        <a:graphic>
          <a:graphicData uri="http://schemas.openxmlformats.org/drawingml/2006/chart">
            <c:chart xmlns:c="http://schemas.openxmlformats.org/drawingml/2006/chart" xmlns:r="http://schemas.openxmlformats.org/officeDocument/2006/relationships" r:id="rId2"/>
          </a:graphicData>
        </a:graphic>
      </p:graphicFrame>
      <p:sp>
        <p:nvSpPr>
          <p:cNvPr id="3" name="Obdĺžnik 2"/>
          <p:cNvSpPr/>
          <p:nvPr/>
        </p:nvSpPr>
        <p:spPr>
          <a:xfrm>
            <a:off x="611560" y="5964088"/>
            <a:ext cx="5616624" cy="276999"/>
          </a:xfrm>
          <a:prstGeom prst="rect">
            <a:avLst/>
          </a:prstGeom>
        </p:spPr>
        <p:txBody>
          <a:bodyPr wrap="square">
            <a:spAutoFit/>
          </a:bodyPr>
          <a:lstStyle/>
          <a:p>
            <a:r>
              <a:rPr lang="sk-SK" sz="1200" dirty="0"/>
              <a:t>Zdroj: </a:t>
            </a:r>
            <a:r>
              <a:rPr lang="sk-SK" sz="1200" dirty="0" smtClean="0"/>
              <a:t>Správy </a:t>
            </a:r>
            <a:r>
              <a:rPr lang="sk-SK" sz="1200" dirty="0"/>
              <a:t>o sociálnej situácii obyvateľstva SR za </a:t>
            </a:r>
            <a:r>
              <a:rPr lang="sk-SK" sz="1200" dirty="0" smtClean="0"/>
              <a:t>roky 2005 až 2015</a:t>
            </a:r>
            <a:endParaRPr lang="en-US" sz="1200" dirty="0"/>
          </a:p>
        </p:txBody>
      </p:sp>
    </p:spTree>
    <p:extLst>
      <p:ext uri="{BB962C8B-B14F-4D97-AF65-F5344CB8AC3E}">
        <p14:creationId xmlns:p14="http://schemas.microsoft.com/office/powerpoint/2010/main" val="30994811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p:nvPr>
            <p:extLst>
              <p:ext uri="{D42A27DB-BD31-4B8C-83A1-F6EECF244321}">
                <p14:modId xmlns:p14="http://schemas.microsoft.com/office/powerpoint/2010/main" val="1220261394"/>
              </p:ext>
            </p:extLst>
          </p:nvPr>
        </p:nvGraphicFramePr>
        <p:xfrm>
          <a:off x="755576" y="764704"/>
          <a:ext cx="7560839" cy="5112568"/>
        </p:xfrm>
        <a:graphic>
          <a:graphicData uri="http://schemas.openxmlformats.org/drawingml/2006/chart">
            <c:chart xmlns:c="http://schemas.openxmlformats.org/drawingml/2006/chart" xmlns:r="http://schemas.openxmlformats.org/officeDocument/2006/relationships" r:id="rId2"/>
          </a:graphicData>
        </a:graphic>
      </p:graphicFrame>
      <p:sp>
        <p:nvSpPr>
          <p:cNvPr id="4" name="Obdĺžnik 3"/>
          <p:cNvSpPr/>
          <p:nvPr/>
        </p:nvSpPr>
        <p:spPr>
          <a:xfrm>
            <a:off x="611560" y="5964088"/>
            <a:ext cx="5616624" cy="276999"/>
          </a:xfrm>
          <a:prstGeom prst="rect">
            <a:avLst/>
          </a:prstGeom>
        </p:spPr>
        <p:txBody>
          <a:bodyPr wrap="square">
            <a:spAutoFit/>
          </a:bodyPr>
          <a:lstStyle/>
          <a:p>
            <a:r>
              <a:rPr lang="sk-SK" sz="1200" dirty="0"/>
              <a:t>Zdroj: </a:t>
            </a:r>
            <a:r>
              <a:rPr lang="sk-SK" sz="1200" dirty="0" smtClean="0"/>
              <a:t>Správy </a:t>
            </a:r>
            <a:r>
              <a:rPr lang="sk-SK" sz="1200" dirty="0"/>
              <a:t>o sociálnej situácii obyvateľstva SR za </a:t>
            </a:r>
            <a:r>
              <a:rPr lang="sk-SK" sz="1200" dirty="0" smtClean="0"/>
              <a:t>roky 2005 až 2015, prepočty INEKO</a:t>
            </a:r>
            <a:endParaRPr lang="en-US" sz="1200" dirty="0"/>
          </a:p>
        </p:txBody>
      </p:sp>
    </p:spTree>
    <p:extLst>
      <p:ext uri="{BB962C8B-B14F-4D97-AF65-F5344CB8AC3E}">
        <p14:creationId xmlns:p14="http://schemas.microsoft.com/office/powerpoint/2010/main" val="9690180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p:nvPr>
            <p:extLst>
              <p:ext uri="{D42A27DB-BD31-4B8C-83A1-F6EECF244321}">
                <p14:modId xmlns:p14="http://schemas.microsoft.com/office/powerpoint/2010/main" val="4254817009"/>
              </p:ext>
            </p:extLst>
          </p:nvPr>
        </p:nvGraphicFramePr>
        <p:xfrm>
          <a:off x="827584" y="692696"/>
          <a:ext cx="7560840" cy="27432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Tabuľka 2"/>
          <p:cNvGraphicFramePr>
            <a:graphicFrameLocks noGrp="1"/>
          </p:cNvGraphicFramePr>
          <p:nvPr>
            <p:extLst>
              <p:ext uri="{D42A27DB-BD31-4B8C-83A1-F6EECF244321}">
                <p14:modId xmlns:p14="http://schemas.microsoft.com/office/powerpoint/2010/main" val="2733813115"/>
              </p:ext>
            </p:extLst>
          </p:nvPr>
        </p:nvGraphicFramePr>
        <p:xfrm>
          <a:off x="755576" y="3645024"/>
          <a:ext cx="7704859" cy="2523744"/>
        </p:xfrm>
        <a:graphic>
          <a:graphicData uri="http://schemas.openxmlformats.org/drawingml/2006/table">
            <a:tbl>
              <a:tblPr firstRow="1" firstCol="1" bandRow="1">
                <a:tableStyleId>{5C22544A-7EE6-4342-B048-85BDC9FD1C3A}</a:tableStyleId>
              </a:tblPr>
              <a:tblGrid>
                <a:gridCol w="2397939"/>
                <a:gridCol w="1061384"/>
                <a:gridCol w="1061384"/>
                <a:gridCol w="1061384"/>
                <a:gridCol w="1061384"/>
                <a:gridCol w="1061384"/>
              </a:tblGrid>
              <a:tr h="180975">
                <a:tc>
                  <a:txBody>
                    <a:bodyPr/>
                    <a:lstStyle/>
                    <a:p>
                      <a:endParaRPr lang="en-US" sz="1600" dirty="0">
                        <a:effectLst/>
                        <a:latin typeface="Calibri"/>
                        <a:cs typeface="Times New Roman"/>
                      </a:endParaRPr>
                    </a:p>
                  </a:txBody>
                  <a:tcPr marL="68580" marR="68580" marT="0" marB="0"/>
                </a:tc>
                <a:tc>
                  <a:txBody>
                    <a:bodyPr/>
                    <a:lstStyle/>
                    <a:p>
                      <a:pPr algn="r">
                        <a:lnSpc>
                          <a:spcPct val="115000"/>
                        </a:lnSpc>
                        <a:spcAft>
                          <a:spcPts val="0"/>
                        </a:spcAft>
                      </a:pPr>
                      <a:r>
                        <a:rPr lang="sk-SK" sz="1600" dirty="0">
                          <a:effectLst/>
                        </a:rPr>
                        <a:t>2000</a:t>
                      </a:r>
                      <a:endParaRPr lang="en-US" sz="1600" dirty="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2004</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2008</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2012</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2016</a:t>
                      </a:r>
                      <a:endParaRPr lang="en-US" sz="1600">
                        <a:effectLst/>
                        <a:latin typeface="Calibri"/>
                        <a:ea typeface="Calibri"/>
                        <a:cs typeface="Times New Roman"/>
                      </a:endParaRPr>
                    </a:p>
                  </a:txBody>
                  <a:tcPr marL="68580" marR="68580" marT="0" marB="0"/>
                </a:tc>
              </a:tr>
              <a:tr h="180975">
                <a:tc>
                  <a:txBody>
                    <a:bodyPr/>
                    <a:lstStyle/>
                    <a:p>
                      <a:pPr>
                        <a:lnSpc>
                          <a:spcPct val="115000"/>
                        </a:lnSpc>
                        <a:spcAft>
                          <a:spcPts val="0"/>
                        </a:spcAft>
                      </a:pPr>
                      <a:r>
                        <a:rPr lang="sk-SK" sz="1600">
                          <a:effectLst/>
                        </a:rPr>
                        <a:t>Bratislavský kraj</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100%</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141%</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191%</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208%</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235%</a:t>
                      </a:r>
                      <a:endParaRPr lang="en-US" sz="1600">
                        <a:effectLst/>
                        <a:latin typeface="Calibri"/>
                        <a:ea typeface="Calibri"/>
                        <a:cs typeface="Times New Roman"/>
                      </a:endParaRPr>
                    </a:p>
                  </a:txBody>
                  <a:tcPr marL="68580" marR="68580" marT="0" marB="0"/>
                </a:tc>
              </a:tr>
              <a:tr h="180975">
                <a:tc>
                  <a:txBody>
                    <a:bodyPr/>
                    <a:lstStyle/>
                    <a:p>
                      <a:pPr>
                        <a:lnSpc>
                          <a:spcPct val="115000"/>
                        </a:lnSpc>
                        <a:spcAft>
                          <a:spcPts val="0"/>
                        </a:spcAft>
                      </a:pPr>
                      <a:r>
                        <a:rPr lang="sk-SK" sz="1600">
                          <a:effectLst/>
                        </a:rPr>
                        <a:t>Trnavský kraj</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100%</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139%</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193%</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210%</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238%</a:t>
                      </a:r>
                      <a:endParaRPr lang="en-US" sz="1600">
                        <a:effectLst/>
                        <a:latin typeface="Calibri"/>
                        <a:ea typeface="Calibri"/>
                        <a:cs typeface="Times New Roman"/>
                      </a:endParaRPr>
                    </a:p>
                  </a:txBody>
                  <a:tcPr marL="68580" marR="68580" marT="0" marB="0"/>
                </a:tc>
              </a:tr>
              <a:tr h="180975">
                <a:tc>
                  <a:txBody>
                    <a:bodyPr/>
                    <a:lstStyle/>
                    <a:p>
                      <a:pPr>
                        <a:lnSpc>
                          <a:spcPct val="115000"/>
                        </a:lnSpc>
                        <a:spcAft>
                          <a:spcPts val="0"/>
                        </a:spcAft>
                      </a:pPr>
                      <a:r>
                        <a:rPr lang="sk-SK" sz="1600">
                          <a:effectLst/>
                        </a:rPr>
                        <a:t>Trenčiansky kraj</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100%</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134%</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183%</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210%</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240%</a:t>
                      </a:r>
                      <a:endParaRPr lang="en-US" sz="1600">
                        <a:effectLst/>
                        <a:latin typeface="Calibri"/>
                        <a:ea typeface="Calibri"/>
                        <a:cs typeface="Times New Roman"/>
                      </a:endParaRPr>
                    </a:p>
                  </a:txBody>
                  <a:tcPr marL="68580" marR="68580" marT="0" marB="0"/>
                </a:tc>
              </a:tr>
              <a:tr h="180975">
                <a:tc>
                  <a:txBody>
                    <a:bodyPr/>
                    <a:lstStyle/>
                    <a:p>
                      <a:pPr>
                        <a:lnSpc>
                          <a:spcPct val="115000"/>
                        </a:lnSpc>
                        <a:spcAft>
                          <a:spcPts val="0"/>
                        </a:spcAft>
                      </a:pPr>
                      <a:r>
                        <a:rPr lang="sk-SK" sz="1600">
                          <a:effectLst/>
                        </a:rPr>
                        <a:t>Košický kraj</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100%</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139%</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182%</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199%</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224%</a:t>
                      </a:r>
                      <a:endParaRPr lang="en-US" sz="1600">
                        <a:effectLst/>
                        <a:latin typeface="Calibri"/>
                        <a:ea typeface="Calibri"/>
                        <a:cs typeface="Times New Roman"/>
                      </a:endParaRPr>
                    </a:p>
                  </a:txBody>
                  <a:tcPr marL="68580" marR="68580" marT="0" marB="0"/>
                </a:tc>
              </a:tr>
              <a:tr h="180975">
                <a:tc>
                  <a:txBody>
                    <a:bodyPr/>
                    <a:lstStyle/>
                    <a:p>
                      <a:pPr>
                        <a:lnSpc>
                          <a:spcPct val="115000"/>
                        </a:lnSpc>
                        <a:spcAft>
                          <a:spcPts val="0"/>
                        </a:spcAft>
                      </a:pPr>
                      <a:r>
                        <a:rPr lang="sk-SK" sz="1600">
                          <a:effectLst/>
                        </a:rPr>
                        <a:t>Žilinský kraj</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100%</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136%</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191%</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214%</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240%</a:t>
                      </a:r>
                      <a:endParaRPr lang="en-US" sz="1600">
                        <a:effectLst/>
                        <a:latin typeface="Calibri"/>
                        <a:ea typeface="Calibri"/>
                        <a:cs typeface="Times New Roman"/>
                      </a:endParaRPr>
                    </a:p>
                  </a:txBody>
                  <a:tcPr marL="68580" marR="68580" marT="0" marB="0"/>
                </a:tc>
              </a:tr>
              <a:tr h="180975">
                <a:tc>
                  <a:txBody>
                    <a:bodyPr/>
                    <a:lstStyle/>
                    <a:p>
                      <a:pPr>
                        <a:lnSpc>
                          <a:spcPct val="115000"/>
                        </a:lnSpc>
                        <a:spcAft>
                          <a:spcPts val="0"/>
                        </a:spcAft>
                      </a:pPr>
                      <a:r>
                        <a:rPr lang="sk-SK" sz="1600">
                          <a:effectLst/>
                        </a:rPr>
                        <a:t>Banskobystrický kraj</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100%</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134%</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182%</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205%</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236%</a:t>
                      </a:r>
                      <a:endParaRPr lang="en-US" sz="1600">
                        <a:effectLst/>
                        <a:latin typeface="Calibri"/>
                        <a:ea typeface="Calibri"/>
                        <a:cs typeface="Times New Roman"/>
                      </a:endParaRPr>
                    </a:p>
                  </a:txBody>
                  <a:tcPr marL="68580" marR="68580" marT="0" marB="0"/>
                </a:tc>
              </a:tr>
              <a:tr h="180975">
                <a:tc>
                  <a:txBody>
                    <a:bodyPr/>
                    <a:lstStyle/>
                    <a:p>
                      <a:pPr>
                        <a:lnSpc>
                          <a:spcPct val="115000"/>
                        </a:lnSpc>
                        <a:spcAft>
                          <a:spcPts val="0"/>
                        </a:spcAft>
                      </a:pPr>
                      <a:r>
                        <a:rPr lang="sk-SK" sz="1600">
                          <a:effectLst/>
                        </a:rPr>
                        <a:t>Nitriansky kraj</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100%</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137%</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189%</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206%</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235%</a:t>
                      </a:r>
                      <a:endParaRPr lang="en-US" sz="1600">
                        <a:effectLst/>
                        <a:latin typeface="Calibri"/>
                        <a:ea typeface="Calibri"/>
                        <a:cs typeface="Times New Roman"/>
                      </a:endParaRPr>
                    </a:p>
                  </a:txBody>
                  <a:tcPr marL="68580" marR="68580" marT="0" marB="0"/>
                </a:tc>
              </a:tr>
              <a:tr h="180975">
                <a:tc>
                  <a:txBody>
                    <a:bodyPr/>
                    <a:lstStyle/>
                    <a:p>
                      <a:pPr>
                        <a:lnSpc>
                          <a:spcPct val="115000"/>
                        </a:lnSpc>
                        <a:spcAft>
                          <a:spcPts val="0"/>
                        </a:spcAft>
                      </a:pPr>
                      <a:r>
                        <a:rPr lang="sk-SK" sz="1600">
                          <a:effectLst/>
                        </a:rPr>
                        <a:t>Prešovský kraj</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100%</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138%</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181%</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a:effectLst/>
                        </a:rPr>
                        <a:t>203%</a:t>
                      </a:r>
                      <a:endParaRPr lang="en-US" sz="1600">
                        <a:effectLst/>
                        <a:latin typeface="Calibri"/>
                        <a:ea typeface="Calibri"/>
                        <a:cs typeface="Times New Roman"/>
                      </a:endParaRPr>
                    </a:p>
                  </a:txBody>
                  <a:tcPr marL="68580" marR="68580" marT="0" marB="0"/>
                </a:tc>
                <a:tc>
                  <a:txBody>
                    <a:bodyPr/>
                    <a:lstStyle/>
                    <a:p>
                      <a:pPr algn="r">
                        <a:lnSpc>
                          <a:spcPct val="115000"/>
                        </a:lnSpc>
                        <a:spcAft>
                          <a:spcPts val="0"/>
                        </a:spcAft>
                      </a:pPr>
                      <a:r>
                        <a:rPr lang="sk-SK" sz="1600" dirty="0">
                          <a:effectLst/>
                        </a:rPr>
                        <a:t>234%</a:t>
                      </a:r>
                      <a:endParaRPr lang="en-US" sz="1600" dirty="0">
                        <a:effectLst/>
                        <a:latin typeface="Calibri"/>
                        <a:ea typeface="Calibri"/>
                        <a:cs typeface="Times New Roman"/>
                      </a:endParaRPr>
                    </a:p>
                  </a:txBody>
                  <a:tcPr marL="68580" marR="68580" marT="0" marB="0"/>
                </a:tc>
              </a:tr>
            </a:tbl>
          </a:graphicData>
        </a:graphic>
      </p:graphicFrame>
      <p:sp>
        <p:nvSpPr>
          <p:cNvPr id="4" name="Obdĺžnik 3"/>
          <p:cNvSpPr/>
          <p:nvPr/>
        </p:nvSpPr>
        <p:spPr>
          <a:xfrm>
            <a:off x="827584" y="6315614"/>
            <a:ext cx="2773003" cy="276999"/>
          </a:xfrm>
          <a:prstGeom prst="rect">
            <a:avLst/>
          </a:prstGeom>
        </p:spPr>
        <p:txBody>
          <a:bodyPr wrap="none">
            <a:spAutoFit/>
          </a:bodyPr>
          <a:lstStyle/>
          <a:p>
            <a:r>
              <a:rPr lang="sk-SK" sz="1200" dirty="0"/>
              <a:t>Zdroj: Štatistický úrad SR, prepočty INEKO</a:t>
            </a:r>
            <a:endParaRPr lang="en-US" sz="1200" dirty="0"/>
          </a:p>
        </p:txBody>
      </p:sp>
    </p:spTree>
    <p:extLst>
      <p:ext uri="{BB962C8B-B14F-4D97-AF65-F5344CB8AC3E}">
        <p14:creationId xmlns:p14="http://schemas.microsoft.com/office/powerpoint/2010/main" val="27822682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af 1"/>
          <p:cNvGraphicFramePr/>
          <p:nvPr>
            <p:extLst>
              <p:ext uri="{D42A27DB-BD31-4B8C-83A1-F6EECF244321}">
                <p14:modId xmlns:p14="http://schemas.microsoft.com/office/powerpoint/2010/main" val="821637844"/>
              </p:ext>
            </p:extLst>
          </p:nvPr>
        </p:nvGraphicFramePr>
        <p:xfrm>
          <a:off x="755576" y="692696"/>
          <a:ext cx="7560840" cy="5112567"/>
        </p:xfrm>
        <a:graphic>
          <a:graphicData uri="http://schemas.openxmlformats.org/drawingml/2006/chart">
            <c:chart xmlns:c="http://schemas.openxmlformats.org/drawingml/2006/chart" xmlns:r="http://schemas.openxmlformats.org/officeDocument/2006/relationships" r:id="rId2"/>
          </a:graphicData>
        </a:graphic>
      </p:graphicFrame>
      <p:sp>
        <p:nvSpPr>
          <p:cNvPr id="3" name="Obdĺžnik 2"/>
          <p:cNvSpPr/>
          <p:nvPr/>
        </p:nvSpPr>
        <p:spPr>
          <a:xfrm>
            <a:off x="755576" y="5805264"/>
            <a:ext cx="3104889" cy="276999"/>
          </a:xfrm>
          <a:prstGeom prst="rect">
            <a:avLst/>
          </a:prstGeom>
        </p:spPr>
        <p:txBody>
          <a:bodyPr wrap="none">
            <a:spAutoFit/>
          </a:bodyPr>
          <a:lstStyle/>
          <a:p>
            <a:r>
              <a:rPr lang="sk-SK" sz="1200" dirty="0"/>
              <a:t>Zdroj: Prepočty INEKO na základe údajov ŠÚ SR</a:t>
            </a:r>
            <a:endParaRPr lang="en-US" sz="1200" dirty="0"/>
          </a:p>
        </p:txBody>
      </p:sp>
    </p:spTree>
    <p:extLst>
      <p:ext uri="{BB962C8B-B14F-4D97-AF65-F5344CB8AC3E}">
        <p14:creationId xmlns:p14="http://schemas.microsoft.com/office/powerpoint/2010/main" val="27377815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b="1" dirty="0"/>
              <a:t>Odporúčania </a:t>
            </a:r>
            <a:r>
              <a:rPr lang="sk-SK" b="1" dirty="0" smtClean="0"/>
              <a:t>INEKO</a:t>
            </a:r>
            <a:endParaRPr lang="en-US" dirty="0"/>
          </a:p>
        </p:txBody>
      </p:sp>
      <p:sp>
        <p:nvSpPr>
          <p:cNvPr id="3" name="Zástupný symbol obsahu 2"/>
          <p:cNvSpPr>
            <a:spLocks noGrp="1"/>
          </p:cNvSpPr>
          <p:nvPr>
            <p:ph idx="1"/>
          </p:nvPr>
        </p:nvSpPr>
        <p:spPr/>
        <p:txBody>
          <a:bodyPr>
            <a:normAutofit fontScale="85000" lnSpcReduction="20000"/>
          </a:bodyPr>
          <a:lstStyle/>
          <a:p>
            <a:r>
              <a:rPr lang="sk-SK" dirty="0" smtClean="0"/>
              <a:t>Merať regionálne rozdiely a vyhodnocovať dopady opatrení</a:t>
            </a:r>
          </a:p>
          <a:p>
            <a:r>
              <a:rPr lang="sk-SK" dirty="0" smtClean="0"/>
              <a:t>Znížiť odvody pre ľudí s nízkym príjmom</a:t>
            </a:r>
          </a:p>
          <a:p>
            <a:r>
              <a:rPr lang="sk-SK" dirty="0" smtClean="0"/>
              <a:t>Posilniť súbeh sociálnych dávok a príjmu z práce</a:t>
            </a:r>
          </a:p>
          <a:p>
            <a:r>
              <a:rPr lang="sk-SK" dirty="0" smtClean="0"/>
              <a:t>Pomáhať nezamestnaným pri hľadaní práce a zvyšovaní kvalifikácie</a:t>
            </a:r>
          </a:p>
          <a:p>
            <a:r>
              <a:rPr lang="sk-SK" dirty="0" smtClean="0"/>
              <a:t>Motivovať školy k lepším výsledkom pri uplatnení absolventov</a:t>
            </a:r>
          </a:p>
          <a:p>
            <a:r>
              <a:rPr lang="sk-SK" dirty="0" smtClean="0"/>
              <a:t>Integrovať </a:t>
            </a:r>
            <a:r>
              <a:rPr lang="sk-SK" dirty="0" err="1" smtClean="0"/>
              <a:t>marginalizované</a:t>
            </a:r>
            <a:r>
              <a:rPr lang="sk-SK" dirty="0" smtClean="0"/>
              <a:t> skupiny obyvateľstva</a:t>
            </a:r>
          </a:p>
          <a:p>
            <a:r>
              <a:rPr lang="sk-SK" dirty="0" smtClean="0"/>
              <a:t>Zlepšovať dostupnosť dopravnej infraštruktúry</a:t>
            </a:r>
          </a:p>
          <a:p>
            <a:r>
              <a:rPr lang="sk-SK" dirty="0" smtClean="0"/>
              <a:t>Zlepšovať podnikateľské prostredie</a:t>
            </a:r>
            <a:endParaRPr lang="sk-SK" dirty="0"/>
          </a:p>
        </p:txBody>
      </p:sp>
    </p:spTree>
    <p:extLst>
      <p:ext uri="{BB962C8B-B14F-4D97-AF65-F5344CB8AC3E}">
        <p14:creationId xmlns:p14="http://schemas.microsoft.com/office/powerpoint/2010/main" val="131646015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700808"/>
            <a:ext cx="8229600" cy="2664296"/>
          </a:xfrm>
        </p:spPr>
        <p:txBody>
          <a:bodyPr>
            <a:normAutofit/>
          </a:bodyPr>
          <a:lstStyle/>
          <a:p>
            <a:r>
              <a:rPr lang="sk-SK" b="1" dirty="0" smtClean="0"/>
              <a:t>Ďakujem za pozornosť!</a:t>
            </a:r>
            <a:br>
              <a:rPr lang="sk-SK" b="1" dirty="0" smtClean="0"/>
            </a:br>
            <a:r>
              <a:rPr lang="sk-SK" sz="1600" b="1" dirty="0" smtClean="0"/>
              <a:t> </a:t>
            </a:r>
            <a:r>
              <a:rPr lang="sk-SK" b="1" dirty="0" smtClean="0"/>
              <a:t/>
            </a:r>
            <a:br>
              <a:rPr lang="sk-SK" b="1" dirty="0" smtClean="0"/>
            </a:br>
            <a:r>
              <a:rPr lang="sk-SK" sz="1800" b="1" dirty="0" smtClean="0"/>
              <a:t>Pre viac informácií pozri:</a:t>
            </a:r>
            <a:br>
              <a:rPr lang="sk-SK" sz="1800" b="1" dirty="0" smtClean="0"/>
            </a:br>
            <a:r>
              <a:rPr lang="sk-SK" sz="1200" b="1" dirty="0"/>
              <a:t> </a:t>
            </a:r>
            <a:r>
              <a:rPr lang="sk-SK" sz="1800" b="1" dirty="0" smtClean="0"/>
              <a:t/>
            </a:r>
            <a:br>
              <a:rPr lang="sk-SK" sz="1800" b="1" dirty="0" smtClean="0"/>
            </a:br>
            <a:r>
              <a:rPr lang="sk-SK" sz="2000" dirty="0" smtClean="0">
                <a:hlinkClick r:id="rId2"/>
              </a:rPr>
              <a:t>http://www.ineko.sk/clanky/ako-znizovat-regionalne-rozdiely-na-slovensku</a:t>
            </a:r>
            <a:r>
              <a:rPr lang="sk-SK" sz="2000" dirty="0" smtClean="0"/>
              <a:t/>
            </a:r>
            <a:br>
              <a:rPr lang="sk-SK" sz="2000" dirty="0" smtClean="0"/>
            </a:br>
            <a:r>
              <a:rPr lang="sk-SK" sz="2000" dirty="0"/>
              <a:t/>
            </a:r>
            <a:br>
              <a:rPr lang="sk-SK" sz="2000" dirty="0"/>
            </a:br>
            <a:r>
              <a:rPr lang="sk-SK" sz="1800" dirty="0" smtClean="0">
                <a:hlinkClick r:id="rId3"/>
              </a:rPr>
              <a:t>Regionálne rozdiely v SR – prehľad dôležitých štatistík vrátane odporúčaní INEKO</a:t>
            </a:r>
            <a:r>
              <a:rPr lang="sk-SK" sz="1800" dirty="0" smtClean="0"/>
              <a:t> </a:t>
            </a:r>
            <a:endParaRPr lang="sk-SK" sz="1800" dirty="0"/>
          </a:p>
        </p:txBody>
      </p:sp>
    </p:spTree>
    <p:extLst>
      <p:ext uri="{BB962C8B-B14F-4D97-AF65-F5344CB8AC3E}">
        <p14:creationId xmlns:p14="http://schemas.microsoft.com/office/powerpoint/2010/main" val="2672148401"/>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73</TotalTime>
  <Words>534</Words>
  <Application>Microsoft Office PowerPoint</Application>
  <PresentationFormat>Prezentácia na obrazovke (4:3)</PresentationFormat>
  <Paragraphs>123</Paragraphs>
  <Slides>17</Slides>
  <Notes>0</Notes>
  <HiddenSlides>0</HiddenSlides>
  <MMClips>0</MMClips>
  <ScaleCrop>false</ScaleCrop>
  <HeadingPairs>
    <vt:vector size="4" baseType="variant">
      <vt:variant>
        <vt:lpstr>Motív</vt:lpstr>
      </vt:variant>
      <vt:variant>
        <vt:i4>1</vt:i4>
      </vt:variant>
      <vt:variant>
        <vt:lpstr>Nadpisy snímok</vt:lpstr>
      </vt:variant>
      <vt:variant>
        <vt:i4>17</vt:i4>
      </vt:variant>
    </vt:vector>
  </HeadingPairs>
  <TitlesOfParts>
    <vt:vector size="18" baseType="lpstr">
      <vt:lpstr>Motív Office</vt:lpstr>
      <vt:lpstr>Ako znižovať zaostávanie regiónov Slovenska Dôležité štatistiky a odporúčania INEKO </vt:lpstr>
      <vt:lpstr>Porovnanie so zahraničím</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Odporúčania INEKO</vt:lpstr>
      <vt:lpstr>Ďakujem za pozornosť!   Pre viac informácií pozri:   http://www.ineko.sk/clanky/ako-znizovat-regionalne-rozdiely-na-slovensku  Regionálne rozdiely v SR – prehľad dôležitých štatistík vrátane odporúčaní INEKO </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Ako znižovať zaostávanie regiónov Slovenska</dc:title>
  <dc:creator>Peter Golias</dc:creator>
  <cp:lastModifiedBy>Peter Golias</cp:lastModifiedBy>
  <cp:revision>16</cp:revision>
  <dcterms:created xsi:type="dcterms:W3CDTF">2017-04-26T09:03:24Z</dcterms:created>
  <dcterms:modified xsi:type="dcterms:W3CDTF">2017-04-26T10:16:40Z</dcterms:modified>
</cp:coreProperties>
</file>