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60" r:id="rId5"/>
    <p:sldId id="268" r:id="rId6"/>
    <p:sldId id="271" r:id="rId7"/>
    <p:sldId id="269" r:id="rId8"/>
    <p:sldId id="259" r:id="rId9"/>
    <p:sldId id="267" r:id="rId10"/>
    <p:sldId id="265" r:id="rId11"/>
    <p:sldId id="261" r:id="rId12"/>
    <p:sldId id="262" r:id="rId13"/>
    <p:sldId id="266" r:id="rId14"/>
  </p:sldIdLst>
  <p:sldSz cx="9144000" cy="6858000" type="screen4x3"/>
  <p:notesSz cx="6735763" cy="9866313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D9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0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stislav\Desktop\moja%20zlo&#382;ka\OECD%20health\ZHRNUTI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usan\AppData\Local\Temp\Zo&#353;it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usan\AppData\Local\Temp\reoperovanost%202012%20-%202015%20v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081510644502776E-2"/>
          <c:y val="3.6879665167390892E-2"/>
          <c:w val="0.90087263397630857"/>
          <c:h val="0.655540047499283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zhrnutie!$B$85</c:f>
              <c:strCache>
                <c:ptCount val="1"/>
                <c:pt idx="0">
                  <c:v>podiel dát dostupných od roku 2002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solidFill>
                  <a:schemeClr val="bg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sk-SK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zhrnutie!$A$86:$A$90</c:f>
              <c:strCache>
                <c:ptCount val="5"/>
                <c:pt idx="0">
                  <c:v>Slovenská republika</c:v>
                </c:pt>
                <c:pt idx="1">
                  <c:v>Česká republika</c:v>
                </c:pt>
                <c:pt idx="2">
                  <c:v>Maďarsko</c:v>
                </c:pt>
                <c:pt idx="3">
                  <c:v>Poľsko</c:v>
                </c:pt>
                <c:pt idx="4">
                  <c:v>Rakúsko</c:v>
                </c:pt>
              </c:strCache>
            </c:strRef>
          </c:cat>
          <c:val>
            <c:numRef>
              <c:f>zhrnutie!$B$86:$B$90</c:f>
              <c:numCache>
                <c:formatCode>0%</c:formatCode>
                <c:ptCount val="5"/>
                <c:pt idx="0">
                  <c:v>0.41194029850746267</c:v>
                </c:pt>
                <c:pt idx="1">
                  <c:v>0.54216867469879515</c:v>
                </c:pt>
                <c:pt idx="2">
                  <c:v>0.48961424332344211</c:v>
                </c:pt>
                <c:pt idx="3">
                  <c:v>0.41297935103244837</c:v>
                </c:pt>
                <c:pt idx="4">
                  <c:v>0.63017751479289941</c:v>
                </c:pt>
              </c:numCache>
            </c:numRef>
          </c:val>
        </c:ser>
        <c:ser>
          <c:idx val="1"/>
          <c:order val="1"/>
          <c:tx>
            <c:strRef>
              <c:f>zhrnutie!$C$85</c:f>
              <c:strCache>
                <c:ptCount val="1"/>
                <c:pt idx="0">
                  <c:v>podiel dát dostupných od roku 2007 ( v období od roku 2002 - 2007 nedostupné nejmenej v dvoch prípadoch)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sk-SK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zhrnutie!$A$86:$A$90</c:f>
              <c:strCache>
                <c:ptCount val="5"/>
                <c:pt idx="0">
                  <c:v>Slovenská republika</c:v>
                </c:pt>
                <c:pt idx="1">
                  <c:v>Česká republika</c:v>
                </c:pt>
                <c:pt idx="2">
                  <c:v>Maďarsko</c:v>
                </c:pt>
                <c:pt idx="3">
                  <c:v>Poľsko</c:v>
                </c:pt>
                <c:pt idx="4">
                  <c:v>Rakúsko</c:v>
                </c:pt>
              </c:strCache>
            </c:strRef>
          </c:cat>
          <c:val>
            <c:numRef>
              <c:f>zhrnutie!$C$86:$C$90</c:f>
              <c:numCache>
                <c:formatCode>0%</c:formatCode>
                <c:ptCount val="5"/>
                <c:pt idx="0">
                  <c:v>0.16119402985074627</c:v>
                </c:pt>
                <c:pt idx="1">
                  <c:v>0.1746987951807229</c:v>
                </c:pt>
                <c:pt idx="2">
                  <c:v>0.29970326409495551</c:v>
                </c:pt>
                <c:pt idx="3">
                  <c:v>0.30088495575221241</c:v>
                </c:pt>
                <c:pt idx="4">
                  <c:v>0.13905325443786981</c:v>
                </c:pt>
              </c:numCache>
            </c:numRef>
          </c:val>
        </c:ser>
        <c:ser>
          <c:idx val="2"/>
          <c:order val="2"/>
          <c:tx>
            <c:strRef>
              <c:f>zhrnutie!$D$85</c:f>
              <c:strCache>
                <c:ptCount val="1"/>
                <c:pt idx="0">
                  <c:v>podiel dát dostupných aspoň v troch a viac prípadoch od roku 2002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sk-SK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zhrnutie!$A$86:$A$90</c:f>
              <c:strCache>
                <c:ptCount val="5"/>
                <c:pt idx="0">
                  <c:v>Slovenská republika</c:v>
                </c:pt>
                <c:pt idx="1">
                  <c:v>Česká republika</c:v>
                </c:pt>
                <c:pt idx="2">
                  <c:v>Maďarsko</c:v>
                </c:pt>
                <c:pt idx="3">
                  <c:v>Poľsko</c:v>
                </c:pt>
                <c:pt idx="4">
                  <c:v>Rakúsko</c:v>
                </c:pt>
              </c:strCache>
            </c:strRef>
          </c:cat>
          <c:val>
            <c:numRef>
              <c:f>zhrnutie!$D$86:$D$90</c:f>
              <c:numCache>
                <c:formatCode>0%</c:formatCode>
                <c:ptCount val="5"/>
                <c:pt idx="0">
                  <c:v>0.11940298507462686</c:v>
                </c:pt>
                <c:pt idx="1">
                  <c:v>8.4337349397590355E-2</c:v>
                </c:pt>
                <c:pt idx="2">
                  <c:v>7.71513353115727E-2</c:v>
                </c:pt>
                <c:pt idx="3">
                  <c:v>0.14749262536873156</c:v>
                </c:pt>
                <c:pt idx="4">
                  <c:v>7.6923076923076927E-2</c:v>
                </c:pt>
              </c:numCache>
            </c:numRef>
          </c:val>
        </c:ser>
        <c:ser>
          <c:idx val="3"/>
          <c:order val="3"/>
          <c:tx>
            <c:strRef>
              <c:f>zhrnutie!$E$85</c:f>
              <c:strCache>
                <c:ptCount val="1"/>
                <c:pt idx="0">
                  <c:v>nedostupné (0-2 prípady)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1.0735522140052071E-2"/>
                  <c:y val="-2.20461615376077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sk-SK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zhrnutie!$A$86:$A$90</c:f>
              <c:strCache>
                <c:ptCount val="5"/>
                <c:pt idx="0">
                  <c:v>Slovenská republika</c:v>
                </c:pt>
                <c:pt idx="1">
                  <c:v>Česká republika</c:v>
                </c:pt>
                <c:pt idx="2">
                  <c:v>Maďarsko</c:v>
                </c:pt>
                <c:pt idx="3">
                  <c:v>Poľsko</c:v>
                </c:pt>
                <c:pt idx="4">
                  <c:v>Rakúsko</c:v>
                </c:pt>
              </c:strCache>
            </c:strRef>
          </c:cat>
          <c:val>
            <c:numRef>
              <c:f>zhrnutie!$E$86:$E$90</c:f>
              <c:numCache>
                <c:formatCode>0%</c:formatCode>
                <c:ptCount val="5"/>
                <c:pt idx="0">
                  <c:v>0.30746268656716419</c:v>
                </c:pt>
                <c:pt idx="1">
                  <c:v>0.19879518072289157</c:v>
                </c:pt>
                <c:pt idx="2">
                  <c:v>0.13353115727002968</c:v>
                </c:pt>
                <c:pt idx="3">
                  <c:v>0.13864306784660768</c:v>
                </c:pt>
                <c:pt idx="4">
                  <c:v>0.15384615384615385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3553544"/>
        <c:axId val="13555112"/>
      </c:barChart>
      <c:catAx>
        <c:axId val="13553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sk-SK"/>
          </a:p>
        </c:txPr>
        <c:crossAx val="13555112"/>
        <c:crosses val="autoZero"/>
        <c:auto val="1"/>
        <c:lblAlgn val="ctr"/>
        <c:lblOffset val="100"/>
        <c:noMultiLvlLbl val="0"/>
      </c:catAx>
      <c:valAx>
        <c:axId val="1355511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sk-SK"/>
          </a:p>
        </c:txPr>
        <c:crossAx val="13553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sk-SK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sk-SK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sk-SK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sk-SK"/>
          </a:p>
        </c:txPr>
      </c:legendEntry>
      <c:layout>
        <c:manualLayout>
          <c:xMode val="edge"/>
          <c:yMode val="edge"/>
          <c:x val="2.4084159731044372E-2"/>
          <c:y val="0.80396032385290528"/>
          <c:w val="0.95451540779624766"/>
          <c:h val="0.1798207357918643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sk-SK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914719533872372E-2"/>
          <c:y val="0.10579106114213513"/>
          <c:w val="0.83532186878794379"/>
          <c:h val="0.75367009630916137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2.5462668816040053E-17"/>
                  <c:y val="-0.1898148148148149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-0.1898148148148149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185067526416019E-16"/>
                  <c:y val="-0.1759259259259259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7777777777778833E-3"/>
                  <c:y val="-0.1712962962962964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5.5555555555555558E-3"/>
                  <c:y val="-0.1388888888888889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t" anchorCtr="0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'C:\Users\Rastislav\Desktop\moja zložka\OECD health\[ZHRNUTIE.xlsx]zhrnutie'!$A$174:$A$178</c:f>
              <c:strCache>
                <c:ptCount val="5"/>
                <c:pt idx="0">
                  <c:v>AUT</c:v>
                </c:pt>
                <c:pt idx="1">
                  <c:v>HUN</c:v>
                </c:pt>
                <c:pt idx="2">
                  <c:v>CZE</c:v>
                </c:pt>
                <c:pt idx="3">
                  <c:v>POL</c:v>
                </c:pt>
                <c:pt idx="4">
                  <c:v>SVK</c:v>
                </c:pt>
              </c:strCache>
            </c:strRef>
          </c:cat>
          <c:val>
            <c:numRef>
              <c:f>'C:\Users\Rastislav\Desktop\moja zložka\OECD health\[ZHRNUTIE.xlsx]zhrnutie'!$B$174:$B$178</c:f>
              <c:numCache>
                <c:formatCode>General</c:formatCode>
                <c:ptCount val="5"/>
                <c:pt idx="0">
                  <c:v>75</c:v>
                </c:pt>
                <c:pt idx="1">
                  <c:v>72</c:v>
                </c:pt>
                <c:pt idx="2">
                  <c:v>67</c:v>
                </c:pt>
                <c:pt idx="3">
                  <c:v>66</c:v>
                </c:pt>
                <c:pt idx="4">
                  <c:v>56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7"/>
        <c:overlap val="100"/>
        <c:axId val="13552760"/>
        <c:axId val="13553152"/>
      </c:barChart>
      <c:catAx>
        <c:axId val="13552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sk-SK"/>
          </a:p>
        </c:txPr>
        <c:crossAx val="13553152"/>
        <c:crosses val="autoZero"/>
        <c:auto val="1"/>
        <c:lblAlgn val="ctr"/>
        <c:lblOffset val="100"/>
        <c:noMultiLvlLbl val="0"/>
      </c:catAx>
      <c:valAx>
        <c:axId val="13553152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panose="02020603050405020304" pitchFamily="18" charset="0"/>
              </a:defRPr>
            </a:pPr>
            <a:endParaRPr lang="sk-SK"/>
          </a:p>
        </c:txPr>
        <c:crossAx val="13552760"/>
        <c:crosses val="autoZero"/>
        <c:crossBetween val="between"/>
        <c:majorUnit val="100"/>
        <c:minorUnit val="2"/>
      </c:valAx>
      <c:spPr>
        <a:noFill/>
        <a:ln>
          <a:noFill/>
        </a:ln>
        <a:effectLst>
          <a:glow rad="114300">
            <a:schemeClr val="accent1">
              <a:alpha val="40000"/>
            </a:schemeClr>
          </a:glow>
        </a:effectLst>
      </c:spPr>
    </c:plotArea>
    <c:plotVisOnly val="1"/>
    <c:dispBlanksAs val="gap"/>
    <c:showDLblsOverMax val="0"/>
  </c:chart>
  <c:spPr>
    <a:solidFill>
      <a:schemeClr val="bg1">
        <a:lumMod val="75000"/>
      </a:schemeClr>
    </a:solidFill>
    <a:ln w="9525" cap="flat" cmpd="sng" algn="ctr">
      <a:noFill/>
      <a:round/>
    </a:ln>
    <a:effectLst>
      <a:outerShdw blurRad="50800" dist="50800" dir="5400000" algn="ctr" rotWithShape="0">
        <a:schemeClr val="bg1">
          <a:lumMod val="75000"/>
        </a:schemeClr>
      </a:outerShdw>
    </a:effectLst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Hárok1!$L$2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cat>
            <c:strRef>
              <c:f>Hárok1!$M$1:$O$1</c:f>
              <c:strCache>
                <c:ptCount val="3"/>
                <c:pt idx="0">
                  <c:v>Union</c:v>
                </c:pt>
                <c:pt idx="1">
                  <c:v>Dôvera</c:v>
                </c:pt>
                <c:pt idx="2">
                  <c:v>VšZP</c:v>
                </c:pt>
              </c:strCache>
            </c:strRef>
          </c:cat>
          <c:val>
            <c:numRef>
              <c:f>Hárok1!$M$2:$O$2</c:f>
              <c:numCache>
                <c:formatCode>0%</c:formatCode>
                <c:ptCount val="3"/>
                <c:pt idx="0">
                  <c:v>2.3435346015991176E-2</c:v>
                </c:pt>
                <c:pt idx="1">
                  <c:v>0.18158644474433949</c:v>
                </c:pt>
                <c:pt idx="2">
                  <c:v>4.3401790416008425E-2</c:v>
                </c:pt>
              </c:numCache>
            </c:numRef>
          </c:val>
        </c:ser>
        <c:ser>
          <c:idx val="1"/>
          <c:order val="1"/>
          <c:tx>
            <c:strRef>
              <c:f>Hárok1!$L$3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cat>
            <c:strRef>
              <c:f>Hárok1!$M$1:$O$1</c:f>
              <c:strCache>
                <c:ptCount val="3"/>
                <c:pt idx="0">
                  <c:v>Union</c:v>
                </c:pt>
                <c:pt idx="1">
                  <c:v>Dôvera</c:v>
                </c:pt>
                <c:pt idx="2">
                  <c:v>VšZP</c:v>
                </c:pt>
              </c:strCache>
            </c:strRef>
          </c:cat>
          <c:val>
            <c:numRef>
              <c:f>Hárok1!$M$3:$O$3</c:f>
              <c:numCache>
                <c:formatCode>0%</c:formatCode>
                <c:ptCount val="3"/>
                <c:pt idx="0">
                  <c:v>2.3998413328044428E-2</c:v>
                </c:pt>
                <c:pt idx="1">
                  <c:v>0.18617967398455204</c:v>
                </c:pt>
                <c:pt idx="2">
                  <c:v>0.10804861878453038</c:v>
                </c:pt>
              </c:numCache>
            </c:numRef>
          </c:val>
        </c:ser>
        <c:ser>
          <c:idx val="2"/>
          <c:order val="2"/>
          <c:tx>
            <c:strRef>
              <c:f>Hárok1!$L$4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cat>
            <c:strRef>
              <c:f>Hárok1!$M$1:$O$1</c:f>
              <c:strCache>
                <c:ptCount val="3"/>
                <c:pt idx="0">
                  <c:v>Union</c:v>
                </c:pt>
                <c:pt idx="1">
                  <c:v>Dôvera</c:v>
                </c:pt>
                <c:pt idx="2">
                  <c:v>VšZP</c:v>
                </c:pt>
              </c:strCache>
            </c:strRef>
          </c:cat>
          <c:val>
            <c:numRef>
              <c:f>Hárok1!$M$4:$O$4</c:f>
              <c:numCache>
                <c:formatCode>0%</c:formatCode>
                <c:ptCount val="3"/>
                <c:pt idx="0">
                  <c:v>2.3614363778298203E-2</c:v>
                </c:pt>
                <c:pt idx="1">
                  <c:v>0.11608072163756215</c:v>
                </c:pt>
                <c:pt idx="2">
                  <c:v>0.13424523625949994</c:v>
                </c:pt>
              </c:numCache>
            </c:numRef>
          </c:val>
        </c:ser>
        <c:ser>
          <c:idx val="3"/>
          <c:order val="3"/>
          <c:tx>
            <c:strRef>
              <c:f>Hárok1!$L$5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F0D930"/>
            </a:solidFill>
          </c:spPr>
          <c:invertIfNegative val="0"/>
          <c:cat>
            <c:strRef>
              <c:f>Hárok1!$M$1:$O$1</c:f>
              <c:strCache>
                <c:ptCount val="3"/>
                <c:pt idx="0">
                  <c:v>Union</c:v>
                </c:pt>
                <c:pt idx="1">
                  <c:v>Dôvera</c:v>
                </c:pt>
                <c:pt idx="2">
                  <c:v>VšZP</c:v>
                </c:pt>
              </c:strCache>
            </c:strRef>
          </c:cat>
          <c:val>
            <c:numRef>
              <c:f>Hárok1!$M$5:$O$5</c:f>
              <c:numCache>
                <c:formatCode>0%</c:formatCode>
                <c:ptCount val="3"/>
                <c:pt idx="0">
                  <c:v>2.1638428834316898E-2</c:v>
                </c:pt>
                <c:pt idx="1">
                  <c:v>0.10270171544178597</c:v>
                </c:pt>
                <c:pt idx="2">
                  <c:v>0.1286393720690458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551192"/>
        <c:axId val="13550800"/>
      </c:barChart>
      <c:catAx>
        <c:axId val="13551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sk-SK"/>
          </a:p>
        </c:txPr>
        <c:crossAx val="13550800"/>
        <c:crosses val="autoZero"/>
        <c:auto val="1"/>
        <c:lblAlgn val="ctr"/>
        <c:lblOffset val="100"/>
        <c:noMultiLvlLbl val="0"/>
      </c:catAx>
      <c:valAx>
        <c:axId val="1355080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k-SK"/>
          </a:p>
        </c:txPr>
        <c:crossAx val="13551192"/>
        <c:crosses val="autoZero"/>
        <c:crossBetween val="between"/>
      </c:valAx>
      <c:spPr>
        <a:ln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sk-SK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A7500-445F-4D00-9D0B-C18570CAD3EF}" type="datetimeFigureOut">
              <a:rPr lang="sk-SK" smtClean="0"/>
              <a:t>11. 4. 2017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62B03-E2C7-4ED7-A0BE-7EACC8A9B645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sk-SK" dirty="0" smtClean="0"/>
              <a:t>Za kvalitnejšie dáta </a:t>
            </a:r>
            <a:r>
              <a:rPr lang="sk-SK" dirty="0"/>
              <a:t>v zdravotníctve</a:t>
            </a:r>
            <a:br>
              <a:rPr lang="sk-SK" dirty="0"/>
            </a:br>
            <a:r>
              <a:rPr lang="sk-SK" sz="2800" dirty="0" smtClean="0"/>
              <a:t>Dušan </a:t>
            </a:r>
            <a:r>
              <a:rPr lang="sk-SK" sz="2800" dirty="0"/>
              <a:t>Zachar, INEKO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3900337"/>
            <a:ext cx="7772400" cy="1688903"/>
          </a:xfrm>
        </p:spPr>
        <p:txBody>
          <a:bodyPr>
            <a:normAutofit/>
          </a:bodyPr>
          <a:lstStyle/>
          <a:p>
            <a:pPr algn="r"/>
            <a:r>
              <a:rPr lang="sk-SK" sz="2500" b="1" dirty="0" smtClean="0"/>
              <a:t>TREND konferencia - </a:t>
            </a:r>
            <a:r>
              <a:rPr lang="sk-SK" sz="2500" b="1" dirty="0" err="1" smtClean="0"/>
              <a:t>Digital</a:t>
            </a:r>
            <a:r>
              <a:rPr lang="sk-SK" sz="2500" b="1" dirty="0" smtClean="0"/>
              <a:t> </a:t>
            </a:r>
            <a:r>
              <a:rPr lang="sk-SK" sz="2500" b="1" dirty="0" err="1"/>
              <a:t>Hospital</a:t>
            </a:r>
            <a:r>
              <a:rPr lang="sk-SK" sz="2500" b="1" dirty="0"/>
              <a:t> 2017</a:t>
            </a:r>
          </a:p>
          <a:p>
            <a:pPr algn="r"/>
            <a:r>
              <a:rPr lang="sk-SK" sz="2500" dirty="0"/>
              <a:t>Poľovačka na dáta a procesy</a:t>
            </a:r>
          </a:p>
          <a:p>
            <a:pPr algn="r"/>
            <a:r>
              <a:rPr lang="sk-SK" sz="2500" dirty="0"/>
              <a:t>11. apríl 2017 | Hotel NH Gate </a:t>
            </a:r>
            <a:r>
              <a:rPr lang="sk-SK" sz="2500" dirty="0" err="1"/>
              <a:t>One</a:t>
            </a:r>
            <a:r>
              <a:rPr lang="sk-SK" sz="2500" dirty="0"/>
              <a:t>, Bratislava</a:t>
            </a:r>
          </a:p>
          <a:p>
            <a:endParaRPr lang="sk-SK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187" y="463550"/>
            <a:ext cx="6905625" cy="1381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sk-SK" sz="3500" dirty="0" smtClean="0"/>
              <a:t>Spoľahlivé dáta sú nám na to, aby sme lepšie videli a </a:t>
            </a:r>
            <a:r>
              <a:rPr lang="sk-SK" sz="3500" b="1" dirty="0" smtClean="0"/>
              <a:t>NENARAZILI</a:t>
            </a:r>
            <a:r>
              <a:rPr lang="sk-SK" sz="3500" dirty="0" smtClean="0"/>
              <a:t>.</a:t>
            </a:r>
            <a:endParaRPr lang="sk-SK" sz="3500" dirty="0"/>
          </a:p>
        </p:txBody>
      </p:sp>
      <p:pic>
        <p:nvPicPr>
          <p:cNvPr id="4" name="Zástupný symbol obsahu 3" descr="nevidiaci vodi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62" y="1915319"/>
            <a:ext cx="5857875" cy="38957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504056"/>
          </a:xfrm>
        </p:spPr>
        <p:txBody>
          <a:bodyPr>
            <a:noAutofit/>
          </a:bodyPr>
          <a:lstStyle/>
          <a:p>
            <a:r>
              <a:rPr lang="sk-SK" sz="2900" dirty="0" smtClean="0"/>
              <a:t>Komplexnosť dát v databáze OECD </a:t>
            </a:r>
            <a:r>
              <a:rPr lang="sk-SK" sz="2900" dirty="0" err="1" smtClean="0"/>
              <a:t>Health</a:t>
            </a:r>
            <a:r>
              <a:rPr lang="sk-SK" sz="2900" dirty="0" smtClean="0"/>
              <a:t> </a:t>
            </a:r>
            <a:r>
              <a:rPr lang="sk-SK" sz="2900" dirty="0" err="1" smtClean="0"/>
              <a:t>Statistics</a:t>
            </a:r>
            <a:r>
              <a:rPr lang="sk-SK" sz="2900" dirty="0" smtClean="0"/>
              <a:t> 2016</a:t>
            </a:r>
            <a:endParaRPr lang="sk-SK" sz="2900" dirty="0"/>
          </a:p>
        </p:txBody>
      </p:sp>
      <p:sp>
        <p:nvSpPr>
          <p:cNvPr id="6" name="BlokTextu 5"/>
          <p:cNvSpPr txBox="1"/>
          <p:nvPr/>
        </p:nvSpPr>
        <p:spPr>
          <a:xfrm>
            <a:off x="7286644" y="6286520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z="1400" i="1" dirty="0" smtClean="0"/>
              <a:t>Zdroj: INEKO</a:t>
            </a:r>
            <a:endParaRPr lang="sk-SK" sz="1400" i="1" dirty="0"/>
          </a:p>
        </p:txBody>
      </p:sp>
      <p:graphicFrame>
        <p:nvGraphicFramePr>
          <p:cNvPr id="7" name="Zástupný symbol obsah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2886919"/>
              </p:ext>
            </p:extLst>
          </p:nvPr>
        </p:nvGraphicFramePr>
        <p:xfrm>
          <a:off x="539552" y="620688"/>
          <a:ext cx="8280920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4887" y="116632"/>
            <a:ext cx="8229600" cy="636203"/>
          </a:xfrm>
        </p:spPr>
        <p:txBody>
          <a:bodyPr>
            <a:normAutofit fontScale="90000"/>
          </a:bodyPr>
          <a:lstStyle/>
          <a:p>
            <a:r>
              <a:rPr lang="sk-SK" sz="3900" dirty="0" smtClean="0"/>
              <a:t>Index komplexnosti dát</a:t>
            </a:r>
            <a:r>
              <a:rPr lang="sk-SK" sz="3500" dirty="0" smtClean="0"/>
              <a:t/>
            </a:r>
            <a:br>
              <a:rPr lang="sk-SK" sz="3500" dirty="0" smtClean="0"/>
            </a:br>
            <a:r>
              <a:rPr lang="sk-SK" sz="2000" i="1" dirty="0" smtClean="0"/>
              <a:t>(v OECD </a:t>
            </a:r>
            <a:r>
              <a:rPr lang="sk-SK" sz="2000" i="1" dirty="0" err="1" smtClean="0"/>
              <a:t>Health</a:t>
            </a:r>
            <a:r>
              <a:rPr lang="sk-SK" sz="2000" i="1" dirty="0" smtClean="0"/>
              <a:t> </a:t>
            </a:r>
            <a:r>
              <a:rPr lang="sk-SK" sz="2000" i="1" dirty="0" err="1" smtClean="0"/>
              <a:t>Statistics</a:t>
            </a:r>
            <a:r>
              <a:rPr lang="sk-SK" sz="2000" i="1" dirty="0" smtClean="0"/>
              <a:t> 2016; max. 100 bodov)</a:t>
            </a:r>
            <a:endParaRPr lang="sk-SK" sz="2000" i="1" dirty="0"/>
          </a:p>
        </p:txBody>
      </p:sp>
      <p:sp>
        <p:nvSpPr>
          <p:cNvPr id="7" name="Zástupný symbol obsahu 6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/>
          </a:bodyPr>
          <a:lstStyle/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/>
          </a:p>
          <a:p>
            <a:pPr>
              <a:buNone/>
            </a:pPr>
            <a:endParaRPr lang="sk-SK" dirty="0" smtClean="0"/>
          </a:p>
          <a:p>
            <a:pPr algn="r">
              <a:buNone/>
            </a:pPr>
            <a:endParaRPr lang="sk-SK" sz="1600" i="1" dirty="0" smtClean="0"/>
          </a:p>
          <a:p>
            <a:pPr algn="r">
              <a:buNone/>
            </a:pPr>
            <a:endParaRPr lang="sk-SK" sz="1600" i="1" dirty="0"/>
          </a:p>
          <a:p>
            <a:pPr algn="r">
              <a:buNone/>
            </a:pPr>
            <a:endParaRPr lang="sk-SK" sz="1600" i="1" dirty="0" smtClean="0"/>
          </a:p>
          <a:p>
            <a:pPr algn="r">
              <a:buNone/>
            </a:pPr>
            <a:endParaRPr lang="sk-SK" sz="1600" i="1" dirty="0"/>
          </a:p>
          <a:p>
            <a:pPr algn="r">
              <a:buNone/>
            </a:pPr>
            <a:endParaRPr lang="sk-SK" sz="1600" i="1" dirty="0" smtClean="0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63646916"/>
              </p:ext>
            </p:extLst>
          </p:nvPr>
        </p:nvGraphicFramePr>
        <p:xfrm>
          <a:off x="1138690" y="908720"/>
          <a:ext cx="7144308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char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028688" y="5793528"/>
            <a:ext cx="1316222" cy="435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sk-SK" sz="2900" dirty="0" smtClean="0"/>
              <a:t>Spomedzi susedných krajín má Slovensko najmenej kompletné </a:t>
            </a:r>
            <a:r>
              <a:rPr lang="sk-SK" sz="2900" dirty="0" err="1" smtClean="0"/>
              <a:t>datasety</a:t>
            </a:r>
            <a:r>
              <a:rPr lang="sk-SK" sz="2900" dirty="0" smtClean="0"/>
              <a:t> až v 6 z 9 sledovaných kategórií</a:t>
            </a:r>
            <a:endParaRPr lang="sk-SK" sz="2900" dirty="0"/>
          </a:p>
        </p:txBody>
      </p:sp>
      <p:graphicFrame>
        <p:nvGraphicFramePr>
          <p:cNvPr id="5" name="Zástupný symbol obsah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4871549"/>
              </p:ext>
            </p:extLst>
          </p:nvPr>
        </p:nvGraphicFramePr>
        <p:xfrm>
          <a:off x="1295636" y="1949588"/>
          <a:ext cx="6552727" cy="4114800"/>
        </p:xfrm>
        <a:graphic>
          <a:graphicData uri="http://schemas.openxmlformats.org/drawingml/2006/table">
            <a:tbl>
              <a:tblPr firstRow="1" firstCol="1" bandRow="1"/>
              <a:tblGrid>
                <a:gridCol w="6552727"/>
              </a:tblGrid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expenditure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financing</a:t>
                      </a:r>
                      <a:endParaRPr lang="sk-SK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status</a:t>
                      </a:r>
                      <a:endParaRPr lang="sk-SK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sk-SK" sz="2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Non-Medical</a:t>
                      </a: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Determinants</a:t>
                      </a: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of </a:t>
                      </a:r>
                      <a:r>
                        <a:rPr lang="sk-SK" sz="2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</a:t>
                      </a:r>
                      <a:endParaRPr lang="sk-SK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Care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Resources</a:t>
                      </a:r>
                      <a:endParaRPr lang="sk-SK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sk-SK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Workforce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Migration</a:t>
                      </a:r>
                      <a:endParaRPr lang="sk-SK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Care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Utilisation</a:t>
                      </a:r>
                      <a:endParaRPr lang="sk-SK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Health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Care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Quality</a:t>
                      </a:r>
                      <a:r>
                        <a:rPr lang="sk-SK" sz="20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Indicators</a:t>
                      </a:r>
                      <a:endParaRPr lang="sk-SK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 </a:t>
                      </a:r>
                      <a:r>
                        <a:rPr lang="sk-SK" sz="2000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Pharmaceutical</a:t>
                      </a:r>
                      <a:r>
                        <a:rPr lang="sk-SK" sz="20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dirty="0" err="1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Market</a:t>
                      </a:r>
                      <a:endParaRPr lang="sk-SK" sz="2000" b="1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29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9. </a:t>
                      </a:r>
                      <a:r>
                        <a:rPr lang="sk-SK" sz="2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Long</a:t>
                      </a: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-Term </a:t>
                      </a:r>
                      <a:r>
                        <a:rPr lang="sk-SK" sz="2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Care</a:t>
                      </a: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Resources</a:t>
                      </a:r>
                      <a:r>
                        <a:rPr lang="sk-SK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sk-SK" sz="20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Utilisation</a:t>
                      </a:r>
                      <a:endParaRPr lang="sk-SK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Obdĺžnik 5"/>
          <p:cNvSpPr/>
          <p:nvPr/>
        </p:nvSpPr>
        <p:spPr>
          <a:xfrm>
            <a:off x="2051720" y="6165304"/>
            <a:ext cx="67322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600" i="1" dirty="0"/>
              <a:t>(celkovo bolo </a:t>
            </a:r>
            <a:r>
              <a:rPr lang="sk-SK" sz="1600" i="1" dirty="0" smtClean="0"/>
              <a:t>inštitútom INEKO posúdených 338 </a:t>
            </a:r>
            <a:r>
              <a:rPr lang="sk-SK" sz="1600" i="1" dirty="0"/>
              <a:t>ukazovateľov z databázy OECD)</a:t>
            </a:r>
          </a:p>
        </p:txBody>
      </p:sp>
    </p:spTree>
    <p:extLst>
      <p:ext uri="{BB962C8B-B14F-4D97-AF65-F5344CB8AC3E}">
        <p14:creationId xmlns:p14="http://schemas.microsoft.com/office/powerpoint/2010/main" val="55601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/>
          </a:bodyPr>
          <a:lstStyle/>
          <a:p>
            <a:r>
              <a:rPr lang="sk-SK" sz="3000" dirty="0" smtClean="0"/>
              <a:t>Podľa údajov v OECD </a:t>
            </a:r>
            <a:r>
              <a:rPr lang="sk-SK" sz="3000" dirty="0" err="1" smtClean="0"/>
              <a:t>Health</a:t>
            </a:r>
            <a:r>
              <a:rPr lang="sk-SK" sz="3000" dirty="0" smtClean="0"/>
              <a:t> </a:t>
            </a:r>
            <a:r>
              <a:rPr lang="sk-SK" sz="3000" dirty="0" err="1" smtClean="0"/>
              <a:t>Statistics</a:t>
            </a:r>
            <a:r>
              <a:rPr lang="sk-SK" sz="3000" dirty="0"/>
              <a:t> </a:t>
            </a:r>
            <a:r>
              <a:rPr lang="sk-SK" sz="3000" dirty="0" smtClean="0"/>
              <a:t>mal v roku 2015 na Slovensku nastať raj na zemi pre </a:t>
            </a:r>
            <a:r>
              <a:rPr lang="sk-SK" sz="3000" dirty="0" err="1" smtClean="0"/>
              <a:t>farmafirmy</a:t>
            </a:r>
            <a:r>
              <a:rPr lang="sk-SK" sz="3000" dirty="0" smtClean="0"/>
              <a:t>... </a:t>
            </a:r>
            <a:endParaRPr lang="sk-SK" sz="3000" dirty="0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86002"/>
            <a:ext cx="8229600" cy="3031230"/>
          </a:xfrm>
        </p:spPr>
      </p:pic>
    </p:spTree>
    <p:extLst>
      <p:ext uri="{BB962C8B-B14F-4D97-AF65-F5344CB8AC3E}">
        <p14:creationId xmlns:p14="http://schemas.microsoft.com/office/powerpoint/2010/main" val="187291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dirty="0" smtClean="0"/>
              <a:t>„Chybička </a:t>
            </a:r>
            <a:r>
              <a:rPr lang="sk-SK" sz="4000" dirty="0" err="1" smtClean="0"/>
              <a:t>se</a:t>
            </a:r>
            <a:r>
              <a:rPr lang="sk-SK" sz="4000" dirty="0" smtClean="0"/>
              <a:t> </a:t>
            </a:r>
            <a:r>
              <a:rPr lang="sk-SK" sz="4000" dirty="0" err="1" smtClean="0"/>
              <a:t>vloudila</a:t>
            </a:r>
            <a:r>
              <a:rPr lang="sk-SK" sz="4000" dirty="0" smtClean="0"/>
              <a:t>...“</a:t>
            </a:r>
            <a:endParaRPr lang="sk-SK" sz="4000" dirty="0"/>
          </a:p>
        </p:txBody>
      </p:sp>
      <p:pic>
        <p:nvPicPr>
          <p:cNvPr id="7" name="Zástupný symbol obsahu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516" y="2996952"/>
            <a:ext cx="8712968" cy="2587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11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000" dirty="0" smtClean="0"/>
              <a:t>Spotreba liekov </a:t>
            </a:r>
            <a:r>
              <a:rPr lang="sk-SK" sz="4000" dirty="0"/>
              <a:t>(</a:t>
            </a:r>
            <a:r>
              <a:rPr lang="sk-SK" sz="4000" dirty="0" smtClean="0"/>
              <a:t>DDD/ŠDL) ATC skupiny C – kardiovaskulárny systém</a:t>
            </a:r>
            <a:r>
              <a:rPr lang="sk-SK" dirty="0" smtClean="0"/>
              <a:t> </a:t>
            </a:r>
            <a:endParaRPr lang="sk-SK" dirty="0"/>
          </a:p>
        </p:txBody>
      </p:sp>
      <p:pic>
        <p:nvPicPr>
          <p:cNvPr id="4" name="Zástupný symbol obsahu 3" descr="Váhy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2071678"/>
            <a:ext cx="3108636" cy="2686056"/>
          </a:xfrm>
        </p:spPr>
      </p:pic>
      <p:pic>
        <p:nvPicPr>
          <p:cNvPr id="5" name="Zástupný symbol obsahu 3" descr="Váh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2071678"/>
            <a:ext cx="3108636" cy="2686056"/>
          </a:xfrm>
          <a:prstGeom prst="rect">
            <a:avLst/>
          </a:prstGeom>
        </p:spPr>
      </p:pic>
      <p:sp>
        <p:nvSpPr>
          <p:cNvPr id="2052" name="AutoShape 4" descr="data:image/png;base64,iVBORw0KGgoAAAANSUhEUgAAANEAAACLCAMAAADI8YxMAAAAxlBMVEX////XFBoRRX7MzMysEBXcFBoON2TUAADroKAARoAAR4MAOXgRRH/ZFBn///0APnvbERTgDw0AMHUANHYAJW8uQnjTFR3H0NxmOGQuU4aWLU2uu8vJGijjDglSO2vEHSyiKEJZOmdiPGjAHi9LPm64IjU/P3BzNWGtJT9OWm+yDAumFSBEIj2qJ0NLP3V5M12JDRDo7PF0iapAWouClLAAGWy5xdJFZJNRbJaVorpfeKEAL2SioqK/wsXKkpzY4ee6fX6ML1EzNghaAAAEf0lEQVR4nN3biV7bMAwH4MSDbXIMLYVyFmjZKOxgjGPATsb7v9TkBjJI2zSHbUn5P0G+nyxFTiH68PtVq/Ir+vljK2pTXkWvE/M9ilapH8RZUKTU+s5Wy0Sq0/t+Ea22Q5WKlEru2tJNTyIs03U7uikTYTfd3lA/jYs8E6nE2DJJr9NzkTLJlfxueiHCbtq4vqB+pIbJiZTqSR96UyLVSS5FD71pkTI90d00Q/Q09KgfrWZminDo3Yot02yR5KE3T/Q49AQevfki1eng0JNnKhDhppfgvUkaqVCkzPqkm0ShikVIEvduWiBSxvQuZQ29RSJbph1R96bFIhx6RlKZyohwLUrkdFM5kf0KcU/9qCVTUoRluhLSTaVFqrMuo5vKi3CFUFsCvqxUEeH1VsBCXklk74I33JeiiiK8N10yH3pVRXbT24s416myaPKxiHM31RDh0DN7fKtUS2RXCLZlqicyJtnZo370OaknsqZv2E0cT15dEWYy9PiZGoiYDr0mIntv4tdNzUTKbOC9idfJayiy9yZm3dRYZEzvB6uh11ik7J+scCqTC1E69LiQnIiUSQyboedGZIce3ptWOVzZXYkeu4lBnIkMdtMttcbGXY3U4wpBffCciuzQI18h3Ipw6CnqbnIswnbauLsnPXquRRji660HER49yk3PhwjL1KMrkx+RMetkQ8+PyJ68PlGZfInspndHUiZ/IvtDBkWZfIrs0AtfJq8iZTobwcvkV4Tphf5nIO+idIUIePT8i7Cb7kL+LBhAhGXqBCxTEJGarBCtEtm74J+3YfI3jEiPjt8EyscQIoCHzW4cJstLAUT6/XF3JRAohEj3H9ZCFSiISB8crwUrUAAR6HAdFEIE+uBwP2SBfIsAdgMXyLNIj98F7SDPIgP93ZAjzr8Il4R9Ao83EWiCDvIoAjgYEHSQP5Hu764QFciPSL9/F26LCyDCEdelK5AHEYRfEryKQJGNOC8igPEmZQc5F1EtCb5ERo8otrjpuBJhBxG+g57HjQhgNCAecVmciHBJiHkUKHYiwovqgH7EZWkuwhG3v0zNeJbGIr3NY8RlaSgCYNRBaRqJAI4216gF+TQR4Yhb49RBaRqI9OiQ2YGbpLZIMxtxWWqKQJ8csuugNPVE2m5xrGb2/9QQGYBtBvegeakhApYjLktlEdglgfqpi1JVBGrIuUBxVRHAyYB1geKKIq2GTC6qBakgwi1uwN5TRaT7Q55LQi6lRdxHXJZyInypntF+zS6fUiJQJ/zuQfNSRqT7YgoUlxGBPuL0qWdhFokMjE+5fFsslwUio/kvCbkUiwBO+S8JuRSJcMRx+PmkYgpEMB52JSwJucwV4T1I1IjLMk+kx6e8Pv6WzmwRGEFLQi4zRdA/WxHYQWlmiLCDBC09U5kSGT0eCu2gNHkRyFsScsmJoH8q+cTZvBDhiItlFyh+KYLxmch36sv8F2EHMf6aXT6ZCL4IuwfNy6MI9LnwEZclFcn6klAcK9LqfKUlBYpT0Zez/e5ye7IUff70calN+foPrIWrzLC5LGc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  <p:sp>
        <p:nvSpPr>
          <p:cNvPr id="2054" name="AutoShape 6" descr="data:image/png;base64,iVBORw0KGgoAAAANSUhEUgAAANEAAACLCAMAAADI8YxMAAAAxlBMVEX////XFBoRRX7MzMysEBXcFBoON2TUAADroKAARoAAR4MAOXgRRH/ZFBn///0APnvbERTgDw0AMHUANHYAJW8uQnjTFR3H0NxmOGQuU4aWLU2uu8vJGijjDglSO2vEHSyiKEJZOmdiPGjAHi9LPm64IjU/P3BzNWGtJT9OWm+yDAumFSBEIj2qJ0NLP3V5M12JDRDo7PF0iapAWouClLAAGWy5xdJFZJNRbJaVorpfeKEAL2SioqK/wsXKkpzY4ee6fX6ML1EzNghaAAAEf0lEQVR4nN3biV7bMAwH4MSDbXIMLYVyFmjZKOxgjGPATsb7v9TkBjJI2zSHbUn5P0G+nyxFTiH68PtVq/Ir+vljK2pTXkWvE/M9ilapH8RZUKTU+s5Wy0Sq0/t+Ea22Q5WKlEru2tJNTyIs03U7uikTYTfd3lA/jYs8E6nE2DJJr9NzkTLJlfxueiHCbtq4vqB+pIbJiZTqSR96UyLVSS5FD71pkTI90d00Q/Q09KgfrWZminDo3Yot02yR5KE3T/Q49AQevfki1eng0JNnKhDhppfgvUkaqVCkzPqkm0ShikVIEvduWiBSxvQuZQ29RSJbph1R96bFIhx6RlKZyohwLUrkdFM5kf0KcU/9qCVTUoRluhLSTaVFqrMuo5vKi3CFUFsCvqxUEeH1VsBCXklk74I33JeiiiK8N10yH3pVRXbT24s416myaPKxiHM31RDh0DN7fKtUS2RXCLZlqicyJtnZo370OaknsqZv2E0cT15dEWYy9PiZGoiYDr0mIntv4tdNzUTKbOC9idfJayiy9yZm3dRYZEzvB6uh11ik7J+scCqTC1E69LiQnIiUSQyboedGZIce3ptWOVzZXYkeu4lBnIkMdtMttcbGXY3U4wpBffCciuzQI18h3Ipw6CnqbnIswnbauLsnPXquRRji660HER49yk3PhwjL1KMrkx+RMetkQ8+PyJ68PlGZfInspndHUiZ/IvtDBkWZfIrs0AtfJq8iZTobwcvkV4Tphf5nIO+idIUIePT8i7Cb7kL+LBhAhGXqBCxTEJGarBCtEtm74J+3YfI3jEiPjt8EyscQIoCHzW4cJstLAUT6/XF3JRAohEj3H9ZCFSiISB8crwUrUAAR6HAdFEIE+uBwP2SBfIsAdgMXyLNIj98F7SDPIgP93ZAjzr8Il4R9Ao83EWiCDvIoAjgYEHSQP5Hu764QFciPSL9/F26LCyDCEdelK5AHEYRfEryKQJGNOC8igPEmZQc5F1EtCb5ERo8otrjpuBJhBxG+g57HjQhgNCAecVmciHBJiHkUKHYiwovqgH7EZWkuwhG3v0zNeJbGIr3NY8RlaSgCYNRBaRqJAI4216gF+TQR4Yhb49RBaRqI9OiQ2YGbpLZIMxtxWWqKQJ8csuugNPVE2m5xrGb2/9QQGYBtBvegeakhApYjLktlEdglgfqpi1JVBGrIuUBxVRHAyYB1geKKIq2GTC6qBakgwi1uwN5TRaT7Q55LQi6lRdxHXJZyInypntF+zS6fUiJQJ/zuQfNSRqT7YgoUlxGBPuL0qWdhFokMjE+5fFsslwUio/kvCbkUiwBO+S8JuRSJcMRx+PmkYgpEMB52JSwJucwV4T1I1IjLMk+kx6e8Pv6WzmwRGEFLQi4zRdA/WxHYQWlmiLCDBC09U5kSGT0eCu2gNHkRyFsScsmJoH8q+cTZvBDhiItlFyh+KYLxmch36sv8F2EHMf6aXT6ZCL4IuwfNy6MI9LnwEZclFcn6klAcK9LqfKUlBYpT0Zez/e5ye7IUff70calN+foPrIWrzLC5LGc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  <p:pic>
        <p:nvPicPr>
          <p:cNvPr id="10" name="Zástupný symbol obsahu 3" descr="vlajka-C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2786058"/>
            <a:ext cx="772184" cy="513558"/>
          </a:xfrm>
          <a:prstGeom prst="rect">
            <a:avLst/>
          </a:prstGeom>
        </p:spPr>
      </p:pic>
      <p:pic>
        <p:nvPicPr>
          <p:cNvPr id="11" name="Zástupný symbol obsahu 3" descr="vlajka-C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3286124"/>
            <a:ext cx="772184" cy="513558"/>
          </a:xfrm>
          <a:prstGeom prst="rect">
            <a:avLst/>
          </a:prstGeom>
        </p:spPr>
      </p:pic>
      <p:pic>
        <p:nvPicPr>
          <p:cNvPr id="12" name="Zástupný symbol obsahu 5" descr="vlajka-S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3286124"/>
            <a:ext cx="785818" cy="525069"/>
          </a:xfrm>
          <a:prstGeom prst="rect">
            <a:avLst/>
          </a:prstGeom>
        </p:spPr>
      </p:pic>
      <p:pic>
        <p:nvPicPr>
          <p:cNvPr id="13" name="Zástupný symbol obsahu 5" descr="vlajka-S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2786058"/>
            <a:ext cx="785818" cy="525069"/>
          </a:xfrm>
          <a:prstGeom prst="rect">
            <a:avLst/>
          </a:prstGeom>
        </p:spPr>
      </p:pic>
      <p:sp>
        <p:nvSpPr>
          <p:cNvPr id="3" name="Obdĺžnik 2"/>
          <p:cNvSpPr/>
          <p:nvPr/>
        </p:nvSpPr>
        <p:spPr>
          <a:xfrm>
            <a:off x="1772284" y="5227109"/>
            <a:ext cx="12995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5000" b="1" dirty="0" smtClean="0"/>
              <a:t>IFP</a:t>
            </a:r>
            <a:endParaRPr lang="sk-SK" sz="5000" b="1" dirty="0"/>
          </a:p>
        </p:txBody>
      </p:sp>
      <p:sp>
        <p:nvSpPr>
          <p:cNvPr id="6" name="Obdĺžnik 5"/>
          <p:cNvSpPr/>
          <p:nvPr/>
        </p:nvSpPr>
        <p:spPr>
          <a:xfrm>
            <a:off x="5976032" y="5226111"/>
            <a:ext cx="187220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5000" b="1" dirty="0" smtClean="0"/>
              <a:t>AIFP</a:t>
            </a:r>
            <a:endParaRPr lang="sk-SK" sz="5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sk-SK" sz="3600" dirty="0" smtClean="0"/>
              <a:t>DDD </a:t>
            </a:r>
            <a:r>
              <a:rPr lang="sk-SK" sz="3600" dirty="0" err="1" smtClean="0"/>
              <a:t>vs</a:t>
            </a:r>
            <a:r>
              <a:rPr lang="sk-SK" sz="3600" dirty="0" smtClean="0"/>
              <a:t>. ŠDL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54961"/>
            <a:ext cx="8229600" cy="4565104"/>
          </a:xfrm>
        </p:spPr>
        <p:txBody>
          <a:bodyPr>
            <a:normAutofit/>
          </a:bodyPr>
          <a:lstStyle/>
          <a:p>
            <a:pPr algn="ctr"/>
            <a:endParaRPr lang="sk-SK" dirty="0" smtClean="0"/>
          </a:p>
          <a:p>
            <a:pPr algn="ctr">
              <a:buNone/>
            </a:pPr>
            <a:endParaRPr lang="sk-SK" dirty="0" smtClean="0"/>
          </a:p>
          <a:p>
            <a:endParaRPr lang="sk-SK" dirty="0"/>
          </a:p>
          <a:p>
            <a:endParaRPr lang="sk-SK" dirty="0" smtClean="0"/>
          </a:p>
          <a:p>
            <a:endParaRPr lang="sk-SK" dirty="0"/>
          </a:p>
          <a:p>
            <a:endParaRPr lang="sk-SK" dirty="0" smtClean="0"/>
          </a:p>
          <a:p>
            <a:endParaRPr lang="sk-SK" dirty="0"/>
          </a:p>
          <a:p>
            <a:endParaRPr lang="sk-SK" dirty="0"/>
          </a:p>
          <a:p>
            <a:pPr>
              <a:buNone/>
            </a:pPr>
            <a:endParaRPr lang="sk-SK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907671"/>
              </p:ext>
            </p:extLst>
          </p:nvPr>
        </p:nvGraphicFramePr>
        <p:xfrm>
          <a:off x="323528" y="1152866"/>
          <a:ext cx="8496945" cy="4565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296144"/>
                <a:gridCol w="1296144"/>
                <a:gridCol w="1088445"/>
                <a:gridCol w="1292918"/>
                <a:gridCol w="1579078"/>
              </a:tblGrid>
              <a:tr h="892015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ATC </a:t>
                      </a:r>
                      <a:r>
                        <a:rPr lang="sk-SK" sz="1600" b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skupina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Názov </a:t>
                      </a:r>
                      <a:r>
                        <a:rPr lang="sk-SK" sz="1600" b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 doplnok</a:t>
                      </a:r>
                      <a:endParaRPr lang="sk-SK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Množstvo lieku v balení</a:t>
                      </a:r>
                      <a:endParaRPr lang="sk-SK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DDD podľa WHO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Počet DDD v balení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Počet DDD spolu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Počet DDD/1000 obyvateľov/deň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</a:tr>
              <a:tr h="695269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C10AA05 - </a:t>
                      </a:r>
                      <a:r>
                        <a:rPr lang="sk-SK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ATORVASTATÍN</a:t>
                      </a:r>
                      <a:endParaRPr lang="sk-SK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 dirty="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mg</a:t>
                      </a:r>
                      <a:endParaRPr lang="sk-SK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 dirty="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 dirty="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695269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SORTIS 80 mg </a:t>
                      </a:r>
                      <a:r>
                        <a:rPr lang="sk-SK"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tbl</a:t>
                      </a: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sk-SK"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flm</a:t>
                      </a: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30x80 mg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108 348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13 001 751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6,58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rgbClr val="FFC000"/>
                    </a:solidFill>
                  </a:tcPr>
                </a:tc>
              </a:tr>
              <a:tr h="892015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sk-SK" sz="1600" b="1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sk-SK" sz="1600" b="1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ŠDL podľa kategorizácie</a:t>
                      </a: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Počet </a:t>
                      </a:r>
                      <a:r>
                        <a:rPr lang="sk-SK" sz="1600" b="1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ŠDL</a:t>
                      </a:r>
                    </a:p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 </a:t>
                      </a:r>
                      <a:r>
                        <a:rPr lang="sk-SK" sz="1600" b="1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balení</a:t>
                      </a: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Počet ŠDL spolu</a:t>
                      </a: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kern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Počet ŠDL/1000 obyvateľov/deň</a:t>
                      </a:r>
                    </a:p>
                  </a:txBody>
                  <a:tcPr marL="44450" marR="44450" marT="0" marB="0" anchor="ctr">
                    <a:solidFill>
                      <a:schemeClr val="accent5"/>
                    </a:solidFill>
                  </a:tcPr>
                </a:tc>
              </a:tr>
              <a:tr h="695269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C10AA05 - </a:t>
                      </a:r>
                      <a:r>
                        <a:rPr lang="sk-SK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ATORVASTATÍN</a:t>
                      </a:r>
                      <a:endParaRPr lang="sk-SK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mg</a:t>
                      </a:r>
                      <a:endParaRPr lang="sk-SK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 dirty="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 dirty="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695269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SORTIS 80 mg </a:t>
                      </a:r>
                      <a:r>
                        <a:rPr lang="sk-SK"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tbl</a:t>
                      </a: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sk-SK"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flm</a:t>
                      </a: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30x80 mg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108 348</a:t>
                      </a:r>
                      <a:endParaRPr lang="sk-SK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sk-SK" sz="1600" dirty="0">
                        <a:latin typeface="Calibri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240</a:t>
                      </a:r>
                      <a:endParaRPr lang="sk-SK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26 003 502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sk-SK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13,15</a:t>
                      </a:r>
                      <a:endParaRPr lang="sk-SK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6" name="Obdĺžnik 5"/>
          <p:cNvSpPr/>
          <p:nvPr/>
        </p:nvSpPr>
        <p:spPr>
          <a:xfrm>
            <a:off x="5868145" y="6035208"/>
            <a:ext cx="296557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k-SK" sz="1500" i="1" dirty="0"/>
              <a:t>Zdroj: </a:t>
            </a:r>
            <a:r>
              <a:rPr lang="sk-SK" sz="1500" i="1" dirty="0" err="1"/>
              <a:t>Szilágyiová</a:t>
            </a:r>
            <a:r>
              <a:rPr lang="sk-SK" sz="1500" i="1" dirty="0"/>
              <a:t> - Slušná,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856984" cy="1124744"/>
          </a:xfrm>
        </p:spPr>
        <p:txBody>
          <a:bodyPr>
            <a:noAutofit/>
          </a:bodyPr>
          <a:lstStyle/>
          <a:p>
            <a:r>
              <a:rPr lang="sk-SK" sz="2700" dirty="0" smtClean="0"/>
              <a:t>Aká je podľa poisťovní </a:t>
            </a:r>
            <a:r>
              <a:rPr lang="sk-SK" sz="2700" b="1" dirty="0" err="1" smtClean="0"/>
              <a:t>reoperovanosť</a:t>
            </a:r>
            <a:r>
              <a:rPr lang="sk-SK" sz="2700" dirty="0" smtClean="0"/>
              <a:t> v našich nemocniciach?</a:t>
            </a:r>
            <a:br>
              <a:rPr lang="sk-SK" sz="2700" dirty="0" smtClean="0"/>
            </a:br>
            <a:r>
              <a:rPr lang="sk-SK" sz="2700" dirty="0" smtClean="0"/>
              <a:t>Niekde bude asi chyba...</a:t>
            </a:r>
            <a:endParaRPr lang="sk-SK" sz="27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3568" y="1124744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sk-SK" dirty="0" smtClean="0"/>
          </a:p>
          <a:p>
            <a:pPr algn="ctr">
              <a:buNone/>
            </a:pPr>
            <a:endParaRPr lang="sk-SK" dirty="0"/>
          </a:p>
        </p:txBody>
      </p:sp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1505376122"/>
              </p:ext>
            </p:extLst>
          </p:nvPr>
        </p:nvGraphicFramePr>
        <p:xfrm>
          <a:off x="801924" y="1256586"/>
          <a:ext cx="7488832" cy="5090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6012160" y="6346924"/>
            <a:ext cx="230425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z="1500" i="1" dirty="0" smtClean="0"/>
              <a:t>Zdroj: INEKO</a:t>
            </a:r>
            <a:endParaRPr lang="sk-SK" sz="15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Autofit/>
          </a:bodyPr>
          <a:lstStyle/>
          <a:p>
            <a:r>
              <a:rPr lang="sk-SK" sz="2500" dirty="0" smtClean="0"/>
              <a:t>Indikátor kvality – </a:t>
            </a:r>
            <a:r>
              <a:rPr lang="sk-SK" sz="2500" dirty="0" err="1" smtClean="0"/>
              <a:t>Reoperovanosť</a:t>
            </a:r>
            <a:r>
              <a:rPr lang="sk-SK" sz="2500" dirty="0" smtClean="0"/>
              <a:t> (2015)</a:t>
            </a:r>
            <a:endParaRPr lang="sk-SK" sz="2500" dirty="0"/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857232"/>
            <a:ext cx="5231091" cy="530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ĺžnik 5"/>
          <p:cNvSpPr/>
          <p:nvPr/>
        </p:nvSpPr>
        <p:spPr>
          <a:xfrm>
            <a:off x="5857884" y="6286520"/>
            <a:ext cx="303171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k-SK" sz="1200" i="1" dirty="0" smtClean="0"/>
              <a:t>Zdroj: </a:t>
            </a:r>
            <a:r>
              <a:rPr lang="sk-SK" sz="1200" i="1" dirty="0" err="1" smtClean="0"/>
              <a:t>nemocnice.ineko.sk</a:t>
            </a:r>
            <a:endParaRPr lang="sk-SK" sz="1200" i="1" dirty="0"/>
          </a:p>
        </p:txBody>
      </p:sp>
      <p:sp>
        <p:nvSpPr>
          <p:cNvPr id="8" name="Šípka doľava 7"/>
          <p:cNvSpPr/>
          <p:nvPr/>
        </p:nvSpPr>
        <p:spPr>
          <a:xfrm>
            <a:off x="7215756" y="1256156"/>
            <a:ext cx="1000132" cy="28575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 smtClean="0"/>
              <a:t>Transparentnosť pomáha zreálňovať dáta</a:t>
            </a:r>
            <a:endParaRPr lang="sk-SK" sz="36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>IK </a:t>
            </a:r>
            <a:r>
              <a:rPr lang="sk-SK" dirty="0" err="1"/>
              <a:t>Reoperovanosť</a:t>
            </a:r>
            <a:endParaRPr lang="sk-SK" b="1" dirty="0" smtClean="0"/>
          </a:p>
          <a:p>
            <a:pPr algn="ctr">
              <a:buNone/>
            </a:pPr>
            <a:r>
              <a:rPr lang="sk-SK" b="1" dirty="0" smtClean="0"/>
              <a:t>Kysucká nemocnica s poliklinikou Čadca</a:t>
            </a:r>
          </a:p>
          <a:p>
            <a:endParaRPr lang="sk-SK" dirty="0"/>
          </a:p>
          <a:p>
            <a:r>
              <a:rPr lang="sk-SK" dirty="0" smtClean="0"/>
              <a:t>VšZP (2015): 34,5 % </a:t>
            </a:r>
          </a:p>
          <a:p>
            <a:r>
              <a:rPr lang="sk-SK" dirty="0" smtClean="0"/>
              <a:t>VšZP (2016):   3,1 %</a:t>
            </a:r>
          </a:p>
        </p:txBody>
      </p:sp>
      <p:sp>
        <p:nvSpPr>
          <p:cNvPr id="4" name="Šípka dolu 3"/>
          <p:cNvSpPr/>
          <p:nvPr/>
        </p:nvSpPr>
        <p:spPr>
          <a:xfrm>
            <a:off x="4300170" y="3971139"/>
            <a:ext cx="285752" cy="928694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6490"/>
          </a:xfrm>
        </p:spPr>
        <p:txBody>
          <a:bodyPr>
            <a:normAutofit fontScale="90000"/>
          </a:bodyPr>
          <a:lstStyle/>
          <a:p>
            <a:r>
              <a:rPr lang="sk-SK" sz="3500" i="1" dirty="0" smtClean="0"/>
              <a:t/>
            </a:r>
            <a:br>
              <a:rPr lang="sk-SK" sz="3500" i="1" dirty="0" smtClean="0"/>
            </a:br>
            <a:r>
              <a:rPr lang="sk-SK" sz="3500" i="1" dirty="0" smtClean="0"/>
              <a:t/>
            </a:r>
            <a:br>
              <a:rPr lang="sk-SK" sz="3500" i="1" dirty="0" smtClean="0"/>
            </a:br>
            <a:r>
              <a:rPr lang="sk-SK" sz="3500" i="1" dirty="0" smtClean="0"/>
              <a:t/>
            </a:r>
            <a:br>
              <a:rPr lang="sk-SK" sz="3500" i="1" dirty="0" smtClean="0"/>
            </a:br>
            <a:r>
              <a:rPr lang="sk-SK" sz="3500" i="1" dirty="0" smtClean="0"/>
              <a:t>Ďakujem za pozornosť !</a:t>
            </a:r>
            <a:br>
              <a:rPr lang="sk-SK" sz="3500" i="1" dirty="0" smtClean="0"/>
            </a:br>
            <a:r>
              <a:rPr lang="sk-SK" sz="3500" i="1" dirty="0" smtClean="0"/>
              <a:t/>
            </a:r>
            <a:br>
              <a:rPr lang="sk-SK" sz="3500" i="1" dirty="0" smtClean="0"/>
            </a:br>
            <a:r>
              <a:rPr lang="sk-SK" sz="3500" i="1" dirty="0" smtClean="0"/>
              <a:t>zachar@ineko.sk</a:t>
            </a:r>
            <a:br>
              <a:rPr lang="sk-SK" sz="3500" i="1" dirty="0" smtClean="0"/>
            </a:br>
            <a:r>
              <a:rPr lang="sk-SK" sz="3500" i="1" dirty="0" smtClean="0"/>
              <a:t/>
            </a:r>
            <a:br>
              <a:rPr lang="sk-SK" sz="3500" i="1" dirty="0" smtClean="0"/>
            </a:br>
            <a:r>
              <a:rPr lang="sk-SK" sz="3500" i="1" dirty="0" smtClean="0"/>
              <a:t/>
            </a:r>
            <a:br>
              <a:rPr lang="sk-SK" sz="3500" i="1" dirty="0" smtClean="0"/>
            </a:br>
            <a:r>
              <a:rPr lang="sk-SK" sz="2100" i="1" dirty="0" smtClean="0"/>
              <a:t>Ďakujeme za podporu, </a:t>
            </a:r>
            <a:r>
              <a:rPr lang="sk-SK" sz="2100" i="1" dirty="0" smtClean="0"/>
              <a:t>vďaka </a:t>
            </a:r>
            <a:r>
              <a:rPr lang="sk-SK" sz="2100" i="1" dirty="0" smtClean="0"/>
              <a:t>ktorej sa </a:t>
            </a:r>
            <a:r>
              <a:rPr lang="sk-SK" sz="2100" i="1" dirty="0" smtClean="0"/>
              <a:t>môžeme venovať skvalitňovaniu dát v slovenskom zdravotníctve.</a:t>
            </a:r>
            <a:endParaRPr lang="sk-SK" sz="2100" i="1" dirty="0"/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317" y="280681"/>
            <a:ext cx="2575310" cy="1052278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9806" y="4530513"/>
            <a:ext cx="2713437" cy="2035077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0138" y="4942634"/>
            <a:ext cx="3119668" cy="1173736"/>
          </a:xfrm>
          <a:prstGeom prst="rect">
            <a:avLst/>
          </a:prstGeom>
        </p:spPr>
      </p:pic>
      <p:pic>
        <p:nvPicPr>
          <p:cNvPr id="14" name="Obrázok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888" y="5131348"/>
            <a:ext cx="2381250" cy="1190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283</Words>
  <Application>Microsoft Office PowerPoint</Application>
  <PresentationFormat>Prezentácia na obrazovke (4:3)</PresentationFormat>
  <Paragraphs>86</Paragraphs>
  <Slides>13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Motív Office</vt:lpstr>
      <vt:lpstr>Za kvalitnejšie dáta v zdravotníctve Dušan Zachar, INEKO</vt:lpstr>
      <vt:lpstr>Spoľahlivé dáta sú nám na to, aby sme lepšie videli a NENARAZILI.</vt:lpstr>
      <vt:lpstr>Komplexnosť dát v databáze OECD Health Statistics 2016</vt:lpstr>
      <vt:lpstr>Index komplexnosti dát (v OECD Health Statistics 2016; max. 100 bodov)</vt:lpstr>
      <vt:lpstr>Spomedzi susedných krajín má Slovensko najmenej kompletné datasety až v 6 z 9 sledovaných kategórií</vt:lpstr>
      <vt:lpstr>Podľa údajov v OECD Health Statistics mal v roku 2015 na Slovensku nastať raj na zemi pre farmafirmy... </vt:lpstr>
      <vt:lpstr>„Chybička se vloudila...“</vt:lpstr>
      <vt:lpstr>Spotreba liekov (DDD/ŠDL) ATC skupiny C – kardiovaskulárny systém </vt:lpstr>
      <vt:lpstr>DDD vs. ŠDL</vt:lpstr>
      <vt:lpstr>Aká je podľa poisťovní reoperovanosť v našich nemocniciach? Niekde bude asi chyba...</vt:lpstr>
      <vt:lpstr>Indikátor kvality – Reoperovanosť (2015)</vt:lpstr>
      <vt:lpstr>Transparentnosť pomáha zreálňovať dáta</vt:lpstr>
      <vt:lpstr>   Ďakujem za pozornosť !  zachar@ineko.sk   Ďakujeme za podporu, vďaka ktorej sa môžeme venovať skvalitňovaniu dát v slovenskom zdravotníctve.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abc</dc:title>
  <dc:creator>Dusan</dc:creator>
  <cp:lastModifiedBy>Marcela</cp:lastModifiedBy>
  <cp:revision>68</cp:revision>
  <cp:lastPrinted>2017-04-11T01:34:59Z</cp:lastPrinted>
  <dcterms:created xsi:type="dcterms:W3CDTF">2017-04-10T12:36:03Z</dcterms:created>
  <dcterms:modified xsi:type="dcterms:W3CDTF">2017-04-11T04:48:12Z</dcterms:modified>
</cp:coreProperties>
</file>