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84" r:id="rId1"/>
  </p:sldMasterIdLst>
  <p:sldIdLst>
    <p:sldId id="256" r:id="rId2"/>
    <p:sldId id="257" r:id="rId3"/>
    <p:sldId id="273" r:id="rId4"/>
    <p:sldId id="333" r:id="rId5"/>
    <p:sldId id="335" r:id="rId6"/>
    <p:sldId id="274" r:id="rId7"/>
    <p:sldId id="338" r:id="rId8"/>
    <p:sldId id="331" r:id="rId9"/>
    <p:sldId id="337" r:id="rId10"/>
    <p:sldId id="340" r:id="rId11"/>
    <p:sldId id="339" r:id="rId12"/>
    <p:sldId id="327" r:id="rId13"/>
    <p:sldId id="332" r:id="rId14"/>
    <p:sldId id="293" r:id="rId15"/>
    <p:sldId id="297" r:id="rId1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96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38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56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E65E-C016-40BE-A40D-EFDFC05BAD72}" type="datetimeFigureOut">
              <a:rPr lang="uk-UA" smtClean="0"/>
              <a:t>30.03.2017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EB764-0463-4B79-9BD9-001D553EE6B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81467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E65E-C016-40BE-A40D-EFDFC05BAD72}" type="datetimeFigureOut">
              <a:rPr lang="uk-UA" smtClean="0"/>
              <a:t>30.03.2017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EB764-0463-4B79-9BD9-001D553EE6B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50257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E65E-C016-40BE-A40D-EFDFC05BAD72}" type="datetimeFigureOut">
              <a:rPr lang="uk-UA" smtClean="0"/>
              <a:t>30.03.2017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EB764-0463-4B79-9BD9-001D553EE6B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64320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E65E-C016-40BE-A40D-EFDFC05BAD72}" type="datetimeFigureOut">
              <a:rPr lang="uk-UA" smtClean="0"/>
              <a:t>30.03.2017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EB764-0463-4B79-9BD9-001D553EE6B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95041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E65E-C016-40BE-A40D-EFDFC05BAD72}" type="datetimeFigureOut">
              <a:rPr lang="uk-UA" smtClean="0"/>
              <a:t>30.03.2017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EB764-0463-4B79-9BD9-001D553EE6B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66463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E65E-C016-40BE-A40D-EFDFC05BAD72}" type="datetimeFigureOut">
              <a:rPr lang="uk-UA" smtClean="0"/>
              <a:t>30.03.2017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EB764-0463-4B79-9BD9-001D553EE6B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31008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E65E-C016-40BE-A40D-EFDFC05BAD72}" type="datetimeFigureOut">
              <a:rPr lang="uk-UA" smtClean="0"/>
              <a:t>30.03.2017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EB764-0463-4B79-9BD9-001D553EE6B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7385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E65E-C016-40BE-A40D-EFDFC05BAD72}" type="datetimeFigureOut">
              <a:rPr lang="uk-UA" smtClean="0"/>
              <a:t>30.03.2017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EB764-0463-4B79-9BD9-001D553EE6B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89962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E65E-C016-40BE-A40D-EFDFC05BAD72}" type="datetimeFigureOut">
              <a:rPr lang="uk-UA" smtClean="0"/>
              <a:t>30.03.2017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EB764-0463-4B79-9BD9-001D553EE6B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6507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E65E-C016-40BE-A40D-EFDFC05BAD72}" type="datetimeFigureOut">
              <a:rPr lang="uk-UA" smtClean="0"/>
              <a:t>30.03.2017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EB764-0463-4B79-9BD9-001D553EE6B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73396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E65E-C016-40BE-A40D-EFDFC05BAD72}" type="datetimeFigureOut">
              <a:rPr lang="uk-UA" smtClean="0"/>
              <a:t>30.03.2017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EB764-0463-4B79-9BD9-001D553EE6B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89620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5FE65E-C016-40BE-A40D-EFDFC05BAD72}" type="datetimeFigureOut">
              <a:rPr lang="uk-UA" smtClean="0"/>
              <a:t>30.03.2017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EB764-0463-4B79-9BD9-001D553EE6B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2798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2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64" y="206530"/>
            <a:ext cx="11450472" cy="643811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0961" y="1484453"/>
            <a:ext cx="9890078" cy="1646205"/>
          </a:xfrm>
        </p:spPr>
        <p:txBody>
          <a:bodyPr>
            <a:normAutofit fontScale="90000"/>
          </a:bodyPr>
          <a:lstStyle/>
          <a:p>
            <a:r>
              <a:rPr lang="uk-UA" dirty="0"/>
              <a:t> </a:t>
            </a:r>
            <a:br>
              <a:rPr lang="uk-UA" dirty="0"/>
            </a:br>
            <a:r>
              <a:rPr lang="ru-RU" sz="4400" b="1" dirty="0" err="1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Конкурентоспроможність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ru-RU" sz="4400" b="1" dirty="0" err="1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регіонів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 та </a:t>
            </a:r>
            <a:r>
              <a:rPr lang="ru-RU" sz="4400" b="1" dirty="0" err="1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регіональна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ru-RU" sz="4400" b="1" dirty="0" err="1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оцінка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ru-RU" sz="4400" b="1" dirty="0" err="1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ділового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ru-RU" sz="4400" b="1" dirty="0" err="1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клімату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 в </a:t>
            </a:r>
            <a:r>
              <a:rPr lang="ru-RU" sz="4400" b="1" dirty="0" err="1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Україні</a:t>
            </a:r>
            <a:r>
              <a:rPr lang="uk-UA" sz="44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   </a:t>
            </a:r>
            <a:r>
              <a:rPr lang="uk-UA" dirty="0"/>
              <a:t/>
            </a:r>
            <a:br>
              <a:rPr lang="uk-UA" dirty="0"/>
            </a:br>
            <a:r>
              <a:rPr lang="uk-UA" sz="1100" dirty="0"/>
              <a:t> </a:t>
            </a:r>
            <a:endParaRPr lang="uk-UA" sz="1100" b="1" spc="100" dirty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4332" y="3549112"/>
            <a:ext cx="8802720" cy="2797097"/>
          </a:xfrm>
        </p:spPr>
        <p:txBody>
          <a:bodyPr>
            <a:normAutofit/>
          </a:bodyPr>
          <a:lstStyle/>
          <a:p>
            <a:r>
              <a:rPr lang="ru-RU" sz="3000" b="1" i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  </a:t>
            </a:r>
            <a:r>
              <a:rPr lang="ru-RU" sz="3000" b="1" i="1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Рейтинг </a:t>
            </a:r>
            <a:r>
              <a:rPr lang="ru-RU" sz="3000" b="1" i="1" dirty="0" err="1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конкурентоспроможності</a:t>
            </a:r>
            <a:r>
              <a:rPr lang="ru-RU" sz="3000" b="1" i="1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областей       </a:t>
            </a:r>
            <a:endParaRPr lang="en-US" sz="800" b="1" dirty="0" smtClean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	</a:t>
            </a:r>
            <a:r>
              <a:rPr lang="uk-UA" sz="26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З</a:t>
            </a:r>
            <a:r>
              <a:rPr lang="ru-RU" sz="26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а </a:t>
            </a:r>
            <a:r>
              <a:rPr lang="ru-RU" sz="2600" b="1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фінансової</a:t>
            </a:r>
            <a:r>
              <a:rPr lang="ru-RU" sz="26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підтримки</a:t>
            </a:r>
            <a:r>
              <a:rPr lang="ru-RU" sz="26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Офіційної</a:t>
            </a:r>
            <a:r>
              <a:rPr lang="ru-RU" sz="26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Допомоги</a:t>
            </a:r>
            <a:r>
              <a:rPr lang="ru-RU" sz="26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з метою 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	</a:t>
            </a:r>
            <a:r>
              <a:rPr lang="ru-RU" sz="2600" b="1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розвитку</a:t>
            </a:r>
            <a:r>
              <a:rPr lang="ru-RU" sz="26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від</a:t>
            </a:r>
            <a:r>
              <a:rPr lang="ru-RU" sz="26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Словацької</a:t>
            </a:r>
            <a:r>
              <a:rPr lang="ru-RU" sz="26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Республіки</a:t>
            </a:r>
            <a:endParaRPr lang="ru-RU" sz="2600" b="1" dirty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endParaRPr lang="ru-RU" sz="3200" b="1" dirty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endParaRPr lang="uk-UA" sz="3000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cxnSp>
        <p:nvCxnSpPr>
          <p:cNvPr id="5" name="Straight Connector 10"/>
          <p:cNvCxnSpPr/>
          <p:nvPr/>
        </p:nvCxnSpPr>
        <p:spPr>
          <a:xfrm>
            <a:off x="2028180" y="4138099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10"/>
          <p:cNvCxnSpPr/>
          <p:nvPr/>
        </p:nvCxnSpPr>
        <p:spPr>
          <a:xfrm>
            <a:off x="2028180" y="3421030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2575" y="678977"/>
            <a:ext cx="2506850" cy="61857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2575" y="5192430"/>
            <a:ext cx="2400970" cy="86866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1549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2150" y="1069383"/>
            <a:ext cx="7885940" cy="44390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4600" b="1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Мета </a:t>
            </a:r>
            <a:r>
              <a:rPr lang="uk-UA" sz="46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проекту</a:t>
            </a:r>
            <a:endParaRPr lang="uk-UA" sz="4600" b="1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uk-UA" sz="2000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76962"/>
            <a:ext cx="12192000" cy="6810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778" y="230188"/>
            <a:ext cx="2723908" cy="670779"/>
          </a:xfrm>
          <a:prstGeom prst="rect">
            <a:avLst/>
          </a:prstGeom>
        </p:spPr>
      </p:pic>
      <p:cxnSp>
        <p:nvCxnSpPr>
          <p:cNvPr id="8" name="Straight Connector 10"/>
          <p:cNvCxnSpPr/>
          <p:nvPr/>
        </p:nvCxnSpPr>
        <p:spPr>
          <a:xfrm>
            <a:off x="335857" y="1000466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10"/>
          <p:cNvCxnSpPr/>
          <p:nvPr/>
        </p:nvCxnSpPr>
        <p:spPr>
          <a:xfrm>
            <a:off x="335857" y="2112381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556" y="-1065"/>
            <a:ext cx="2844083" cy="102898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00501" y="2662534"/>
            <a:ext cx="783381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>
                <a:latin typeface="Arial Narrow" panose="020B0606020202030204" pitchFamily="34" charset="0"/>
              </a:rPr>
              <a:t>С</a:t>
            </a:r>
            <a:r>
              <a:rPr lang="uk-UA" sz="2000" dirty="0" smtClean="0">
                <a:latin typeface="Arial Narrow" panose="020B0606020202030204" pitchFamily="34" charset="0"/>
              </a:rPr>
              <a:t>творення </a:t>
            </a:r>
            <a:r>
              <a:rPr lang="uk-UA" sz="2000" dirty="0">
                <a:latin typeface="Arial Narrow" panose="020B0606020202030204" pitchFamily="34" charset="0"/>
              </a:rPr>
              <a:t>порівняльної моделі оцінки конкурентоспроможності регіонів України з тим, щоб виділити конкурентні переваги окремих регіонів і виявити </a:t>
            </a:r>
            <a:r>
              <a:rPr lang="ru-RU" sz="2000" dirty="0" err="1">
                <a:latin typeface="Arial Narrow" panose="020B0606020202030204" pitchFamily="34" charset="0"/>
              </a:rPr>
              <a:t>виявити</a:t>
            </a:r>
            <a:r>
              <a:rPr lang="ru-RU" sz="2000" dirty="0">
                <a:latin typeface="Arial Narrow" panose="020B0606020202030204" pitchFamily="34" charset="0"/>
              </a:rPr>
              <a:t> </a:t>
            </a:r>
            <a:r>
              <a:rPr lang="ru-RU" sz="2000" dirty="0" err="1">
                <a:latin typeface="Arial Narrow" panose="020B0606020202030204" pitchFamily="34" charset="0"/>
              </a:rPr>
              <a:t>їх</a:t>
            </a:r>
            <a:r>
              <a:rPr lang="ru-RU" sz="2000" dirty="0">
                <a:latin typeface="Arial Narrow" panose="020B0606020202030204" pitchFamily="34" charset="0"/>
              </a:rPr>
              <a:t> </a:t>
            </a:r>
            <a:r>
              <a:rPr lang="ru-RU" sz="2000" dirty="0" err="1">
                <a:latin typeface="Arial Narrow" panose="020B0606020202030204" pitchFamily="34" charset="0"/>
              </a:rPr>
              <a:t>слабкі</a:t>
            </a:r>
            <a:r>
              <a:rPr lang="ru-RU" sz="2000" dirty="0">
                <a:latin typeface="Arial Narrow" panose="020B0606020202030204" pitchFamily="34" charset="0"/>
              </a:rPr>
              <a:t> </a:t>
            </a:r>
            <a:r>
              <a:rPr lang="ru-RU" sz="2000" dirty="0" err="1">
                <a:latin typeface="Arial Narrow" panose="020B0606020202030204" pitchFamily="34" charset="0"/>
              </a:rPr>
              <a:t>сторони</a:t>
            </a:r>
            <a:r>
              <a:rPr lang="ru-RU" sz="2000" dirty="0">
                <a:latin typeface="Arial Narrow" panose="020B0606020202030204" pitchFamily="34" charset="0"/>
              </a:rPr>
              <a:t>, </a:t>
            </a:r>
            <a:r>
              <a:rPr lang="ru-RU" sz="2000" dirty="0" err="1">
                <a:latin typeface="Arial Narrow" panose="020B0606020202030204" pitchFamily="34" charset="0"/>
              </a:rPr>
              <a:t>які</a:t>
            </a:r>
            <a:r>
              <a:rPr lang="ru-RU" sz="2000" dirty="0">
                <a:latin typeface="Arial Narrow" panose="020B0606020202030204" pitchFamily="34" charset="0"/>
              </a:rPr>
              <a:t> </a:t>
            </a:r>
            <a:r>
              <a:rPr lang="ru-RU" sz="2000" dirty="0" err="1">
                <a:latin typeface="Arial Narrow" panose="020B0606020202030204" pitchFamily="34" charset="0"/>
              </a:rPr>
              <a:t>перешкоджають</a:t>
            </a:r>
            <a:r>
              <a:rPr lang="ru-RU" sz="2000" dirty="0">
                <a:latin typeface="Arial Narrow" panose="020B0606020202030204" pitchFamily="34" charset="0"/>
              </a:rPr>
              <a:t> </a:t>
            </a:r>
            <a:r>
              <a:rPr lang="ru-RU" sz="2000" dirty="0" err="1">
                <a:latin typeface="Arial Narrow" panose="020B0606020202030204" pitchFamily="34" charset="0"/>
              </a:rPr>
              <a:t>їх</a:t>
            </a:r>
            <a:r>
              <a:rPr lang="ru-RU" sz="2000" dirty="0">
                <a:latin typeface="Arial Narrow" panose="020B0606020202030204" pitchFamily="34" charset="0"/>
              </a:rPr>
              <a:t> </a:t>
            </a:r>
            <a:r>
              <a:rPr lang="ru-RU" sz="2000" dirty="0" err="1">
                <a:latin typeface="Arial Narrow" panose="020B0606020202030204" pitchFamily="34" charset="0"/>
              </a:rPr>
              <a:t>розвитку</a:t>
            </a:r>
            <a:endParaRPr lang="uk-UA" sz="2000" dirty="0"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 smtClean="0">
                <a:latin typeface="Arial Narrow" panose="020B0606020202030204" pitchFamily="34" charset="0"/>
              </a:rPr>
              <a:t>Забезпечення зацікавлених </a:t>
            </a:r>
            <a:r>
              <a:rPr lang="uk-UA" sz="2000" dirty="0">
                <a:latin typeface="Arial Narrow" panose="020B0606020202030204" pitchFamily="34" charset="0"/>
              </a:rPr>
              <a:t>осіб інформацією про поточний стан ділового середовища в регіонах, а також про конкретні проблеми економічного розвитку в регіонах. </a:t>
            </a:r>
            <a:endParaRPr lang="uk-UA" sz="2000" dirty="0" smtClean="0"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 smtClean="0">
                <a:latin typeface="Arial Narrow" panose="020B0606020202030204" pitchFamily="34" charset="0"/>
              </a:rPr>
              <a:t>Створення інструменту </a:t>
            </a:r>
            <a:r>
              <a:rPr lang="uk-UA" sz="2000" dirty="0">
                <a:latin typeface="Arial Narrow" panose="020B0606020202030204" pitchFamily="34" charset="0"/>
              </a:rPr>
              <a:t>для розвитку регіонів, а також для усунення локальних бар'єрів ділового середовища.</a:t>
            </a:r>
          </a:p>
        </p:txBody>
      </p:sp>
    </p:spTree>
    <p:extLst>
      <p:ext uri="{BB962C8B-B14F-4D97-AF65-F5344CB8AC3E}">
        <p14:creationId xmlns:p14="http://schemas.microsoft.com/office/powerpoint/2010/main" val="3539840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415" y="1882746"/>
            <a:ext cx="8620364" cy="4176859"/>
          </a:xfrm>
        </p:spPr>
        <p:txBody>
          <a:bodyPr>
            <a:noAutofit/>
          </a:bodyPr>
          <a:lstStyle/>
          <a:p>
            <a:r>
              <a:rPr lang="uk-UA" sz="2400" dirty="0">
                <a:latin typeface="Arial Narrow" panose="020B0606020202030204" pitchFamily="34" charset="0"/>
              </a:rPr>
              <a:t>Дизайн та оригінальна концепція - </a:t>
            </a:r>
            <a:r>
              <a:rPr lang="uk-UA" sz="2400" b="1" dirty="0">
                <a:latin typeface="Arial Narrow" panose="020B0606020202030204" pitchFamily="34" charset="0"/>
              </a:rPr>
              <a:t>Всесвітній економічний форум </a:t>
            </a:r>
            <a:r>
              <a:rPr lang="uk-UA" sz="2400" dirty="0">
                <a:latin typeface="Arial Narrow" panose="020B0606020202030204" pitchFamily="34" charset="0"/>
              </a:rPr>
              <a:t>(Індекс глобальної </a:t>
            </a:r>
            <a:r>
              <a:rPr lang="uk-UA" sz="2400" dirty="0" smtClean="0">
                <a:latin typeface="Arial Narrow" panose="020B0606020202030204" pitchFamily="34" charset="0"/>
              </a:rPr>
              <a:t>конкурентоспроможності)</a:t>
            </a:r>
            <a:br>
              <a:rPr lang="uk-UA" sz="2400" dirty="0" smtClean="0">
                <a:latin typeface="Arial Narrow" panose="020B0606020202030204" pitchFamily="34" charset="0"/>
              </a:rPr>
            </a:br>
            <a:r>
              <a:rPr lang="uk-UA" sz="2400" dirty="0">
                <a:latin typeface="Arial Narrow" panose="020B0606020202030204" pitchFamily="34" charset="0"/>
              </a:rPr>
              <a:t/>
            </a:r>
            <a:br>
              <a:rPr lang="uk-UA" sz="2400" dirty="0">
                <a:latin typeface="Arial Narrow" panose="020B0606020202030204" pitchFamily="34" charset="0"/>
              </a:rPr>
            </a:br>
            <a:r>
              <a:rPr lang="uk-UA" sz="2400" dirty="0" smtClean="0">
                <a:latin typeface="Arial Narrow" panose="020B0606020202030204" pitchFamily="34" charset="0"/>
              </a:rPr>
              <a:t>Оригінальна </a:t>
            </a:r>
            <a:r>
              <a:rPr lang="uk-UA" sz="2400" dirty="0">
                <a:latin typeface="Arial Narrow" panose="020B0606020202030204" pitchFamily="34" charset="0"/>
              </a:rPr>
              <a:t>методологія  - </a:t>
            </a:r>
            <a:r>
              <a:rPr lang="uk-UA" sz="2400" b="1" dirty="0">
                <a:latin typeface="Arial Narrow" panose="020B0606020202030204" pitchFamily="34" charset="0"/>
              </a:rPr>
              <a:t>Бізнес Альянс Словаччини </a:t>
            </a:r>
            <a:r>
              <a:rPr lang="uk-UA" sz="2400" dirty="0">
                <a:latin typeface="Arial Narrow" panose="020B0606020202030204" pitchFamily="34" charset="0"/>
              </a:rPr>
              <a:t>(</a:t>
            </a:r>
            <a:r>
              <a:rPr lang="en-US" sz="2400" dirty="0">
                <a:latin typeface="Arial Narrow" panose="020B0606020202030204" pitchFamily="34" charset="0"/>
              </a:rPr>
              <a:t>Regional Business Environment Index </a:t>
            </a:r>
            <a:r>
              <a:rPr lang="uk-UA" sz="2400" dirty="0" smtClean="0">
                <a:latin typeface="Arial Narrow" panose="020B0606020202030204" pitchFamily="34" charset="0"/>
              </a:rPr>
              <a:t>)</a:t>
            </a:r>
            <a:br>
              <a:rPr lang="uk-UA" sz="2400" dirty="0" smtClean="0">
                <a:latin typeface="Arial Narrow" panose="020B0606020202030204" pitchFamily="34" charset="0"/>
              </a:rPr>
            </a:br>
            <a:r>
              <a:rPr lang="uk-UA" sz="2400" dirty="0">
                <a:latin typeface="Arial Narrow" panose="020B0606020202030204" pitchFamily="34" charset="0"/>
              </a:rPr>
              <a:t/>
            </a:r>
            <a:br>
              <a:rPr lang="uk-UA" sz="2400" dirty="0">
                <a:latin typeface="Arial Narrow" panose="020B0606020202030204" pitchFamily="34" charset="0"/>
              </a:rPr>
            </a:br>
            <a:r>
              <a:rPr lang="uk-UA" sz="2400" dirty="0" smtClean="0">
                <a:latin typeface="Arial Narrow" panose="020B0606020202030204" pitchFamily="34" charset="0"/>
              </a:rPr>
              <a:t>Адаптація </a:t>
            </a:r>
            <a:r>
              <a:rPr lang="uk-UA" sz="2400" dirty="0">
                <a:latin typeface="Arial Narrow" panose="020B0606020202030204" pitchFamily="34" charset="0"/>
              </a:rPr>
              <a:t>методології– </a:t>
            </a:r>
            <a:r>
              <a:rPr lang="en-US" sz="2400" b="1" dirty="0">
                <a:latin typeface="Arial Narrow" panose="020B0606020202030204" pitchFamily="34" charset="0"/>
              </a:rPr>
              <a:t>INEKO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uk-UA" sz="2400" dirty="0">
                <a:latin typeface="Arial Narrow" panose="020B0606020202030204" pitchFamily="34" charset="0"/>
              </a:rPr>
              <a:t>та </a:t>
            </a:r>
            <a:r>
              <a:rPr lang="uk-UA" sz="2400" b="1" dirty="0">
                <a:latin typeface="Arial Narrow" panose="020B0606020202030204" pitchFamily="34" charset="0"/>
              </a:rPr>
              <a:t>МЦПД</a:t>
            </a: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>
                <a:solidFill>
                  <a:schemeClr val="tx2">
                    <a:lumMod val="50000"/>
                  </a:schemeClr>
                </a:solidFill>
                <a:latin typeface="Arial Narrow" panose="020B0606020202030204" pitchFamily="34" charset="0"/>
              </a:rPr>
              <a:t/>
            </a:r>
            <a:br>
              <a:rPr lang="uk-UA" sz="2400" dirty="0">
                <a:solidFill>
                  <a:schemeClr val="tx2">
                    <a:lumMod val="50000"/>
                  </a:schemeClr>
                </a:solidFill>
                <a:latin typeface="Arial Narrow" panose="020B0606020202030204" pitchFamily="34" charset="0"/>
              </a:rPr>
            </a:br>
            <a:endParaRPr lang="uk-UA" sz="2400" dirty="0">
              <a:solidFill>
                <a:schemeClr val="tx2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76962"/>
            <a:ext cx="12192000" cy="6810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778" y="230188"/>
            <a:ext cx="2723908" cy="67077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16214" y="966574"/>
            <a:ext cx="67037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Основа методології</a:t>
            </a:r>
            <a:endParaRPr lang="uk-UA" sz="3600" b="1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cxnSp>
        <p:nvCxnSpPr>
          <p:cNvPr id="6" name="Straight Connector 10"/>
          <p:cNvCxnSpPr/>
          <p:nvPr/>
        </p:nvCxnSpPr>
        <p:spPr>
          <a:xfrm>
            <a:off x="581517" y="966574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10"/>
          <p:cNvCxnSpPr/>
          <p:nvPr/>
        </p:nvCxnSpPr>
        <p:spPr>
          <a:xfrm>
            <a:off x="595165" y="1612905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442414" y="5442971"/>
            <a:ext cx="97115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chemeClr val="tx2">
                    <a:lumMod val="50000"/>
                  </a:schemeClr>
                </a:solidFill>
                <a:latin typeface="Arial Narrow" panose="020B0606020202030204" pitchFamily="34" charset="0"/>
              </a:rPr>
              <a:t/>
            </a:r>
            <a:br>
              <a:rPr lang="uk-UA" sz="2800" dirty="0">
                <a:solidFill>
                  <a:schemeClr val="tx2">
                    <a:lumMod val="50000"/>
                  </a:schemeClr>
                </a:solidFill>
                <a:latin typeface="Arial Narrow" panose="020B0606020202030204" pitchFamily="34" charset="0"/>
              </a:rPr>
            </a:br>
            <a:endParaRPr lang="uk-UA" sz="28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552" y="13543"/>
            <a:ext cx="2844083" cy="1028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29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76962"/>
            <a:ext cx="12192000" cy="6810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778" y="230188"/>
            <a:ext cx="2723908" cy="670779"/>
          </a:xfrm>
          <a:prstGeom prst="rect">
            <a:avLst/>
          </a:prstGeom>
        </p:spPr>
      </p:pic>
      <p:cxnSp>
        <p:nvCxnSpPr>
          <p:cNvPr id="6" name="Straight Connector 10"/>
          <p:cNvCxnSpPr/>
          <p:nvPr/>
        </p:nvCxnSpPr>
        <p:spPr>
          <a:xfrm>
            <a:off x="581517" y="966574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10"/>
          <p:cNvCxnSpPr/>
          <p:nvPr/>
        </p:nvCxnSpPr>
        <p:spPr>
          <a:xfrm>
            <a:off x="595165" y="1612905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442414" y="3673256"/>
            <a:ext cx="113442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uk-UA" sz="28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552" y="13543"/>
            <a:ext cx="2844083" cy="1028983"/>
          </a:xfrm>
          <a:prstGeom prst="rect">
            <a:avLst/>
          </a:prstGeom>
        </p:spPr>
      </p:pic>
      <p:sp>
        <p:nvSpPr>
          <p:cNvPr id="13" name="Прямокутник 12"/>
          <p:cNvSpPr/>
          <p:nvPr/>
        </p:nvSpPr>
        <p:spPr>
          <a:xfrm>
            <a:off x="768689" y="1057155"/>
            <a:ext cx="8039946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Етапи </a:t>
            </a:r>
            <a:r>
              <a:rPr lang="uk-UA" sz="3600" b="1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реалізації </a:t>
            </a:r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проекту</a:t>
            </a:r>
          </a:p>
          <a:p>
            <a:endParaRPr lang="uk-UA" sz="3600" b="1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/>
              <a:t>Адаптація методології і визначення доступних даних, які можуть бути зібрані для розробки регіонального індексу ділового середовища (далі РІДС)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/>
              <a:t>Збір статистичних даних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/>
              <a:t>Проведення опитування серед регіональних компаній з метою визначення бар'єрів для ведення бізнесу в регіонах і можливого покращення регіонального бізнес-середовища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/>
              <a:t>Розрахунок РІДС , його компонентів та </a:t>
            </a:r>
            <a:r>
              <a:rPr lang="uk-UA" sz="2000" dirty="0" err="1"/>
              <a:t>підіндексів</a:t>
            </a:r>
            <a:endParaRPr lang="uk-UA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/>
              <a:t>Розробка інтерактивної веб-сторінки для візуалізації результатів проекту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/>
              <a:t>Підготовка дослідження про конкурентоспроможність регіонів і розробка інвестиційної карти України за рівнем якості регіонального ділового середовища.</a:t>
            </a:r>
          </a:p>
          <a:p>
            <a:endParaRPr lang="uk-UA" sz="3600" b="1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363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76962"/>
            <a:ext cx="12192000" cy="6810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778" y="230188"/>
            <a:ext cx="2723908" cy="670779"/>
          </a:xfrm>
          <a:prstGeom prst="rect">
            <a:avLst/>
          </a:prstGeom>
        </p:spPr>
      </p:pic>
      <p:cxnSp>
        <p:nvCxnSpPr>
          <p:cNvPr id="6" name="Straight Connector 10"/>
          <p:cNvCxnSpPr/>
          <p:nvPr/>
        </p:nvCxnSpPr>
        <p:spPr>
          <a:xfrm>
            <a:off x="581517" y="966574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10"/>
          <p:cNvCxnSpPr/>
          <p:nvPr/>
        </p:nvCxnSpPr>
        <p:spPr>
          <a:xfrm>
            <a:off x="595165" y="1612905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442414" y="3673256"/>
            <a:ext cx="113442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uk-UA" sz="28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552" y="13543"/>
            <a:ext cx="2844083" cy="1028983"/>
          </a:xfrm>
          <a:prstGeom prst="rect">
            <a:avLst/>
          </a:prstGeom>
        </p:spPr>
      </p:pic>
      <p:sp>
        <p:nvSpPr>
          <p:cNvPr id="13" name="Прямокутник 12"/>
          <p:cNvSpPr/>
          <p:nvPr/>
        </p:nvSpPr>
        <p:spPr>
          <a:xfrm>
            <a:off x="768690" y="987321"/>
            <a:ext cx="51958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Як </a:t>
            </a:r>
            <a:r>
              <a:rPr lang="uk-UA" sz="3600" b="1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ми рахували </a:t>
            </a:r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РІДС</a:t>
            </a:r>
            <a:endParaRPr lang="uk-UA" sz="3600" b="1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44251" y="1929645"/>
            <a:ext cx="837531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dirty="0"/>
              <a:t>Модель оцінки конкурентоспроможності регіонів України охоплює 24 регіони України (всі області за виключенням Криму</a:t>
            </a:r>
            <a:r>
              <a:rPr lang="uk-UA" dirty="0" smtClean="0"/>
              <a:t>).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uk-UA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dirty="0"/>
              <a:t>Регіональний індекс ділового середовища (РІДС) розраховується на основі 103 незалежних показників, що розраховані на основі двох джерел інформації: </a:t>
            </a:r>
            <a:endParaRPr lang="uk-UA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dirty="0" smtClean="0"/>
              <a:t>статистичні дані  за </a:t>
            </a:r>
            <a:r>
              <a:rPr lang="uk-UA" dirty="0"/>
              <a:t>2014-2015 роки  </a:t>
            </a:r>
            <a:r>
              <a:rPr lang="uk-UA" dirty="0" smtClean="0"/>
              <a:t>(43 показники)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dirty="0" smtClean="0"/>
              <a:t>опитування </a:t>
            </a:r>
            <a:r>
              <a:rPr lang="uk-UA" dirty="0"/>
              <a:t>компаній на предмет оцінки умов ведення бізнесу в </a:t>
            </a:r>
            <a:r>
              <a:rPr lang="uk-UA" dirty="0" smtClean="0"/>
              <a:t>регіонах</a:t>
            </a:r>
            <a:r>
              <a:rPr lang="uk-UA" dirty="0"/>
              <a:t> </a:t>
            </a:r>
            <a:r>
              <a:rPr lang="uk-UA" dirty="0" smtClean="0"/>
              <a:t>(60 питань)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uk-UA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dirty="0"/>
              <a:t>Дані показники згруповані у 8 компонентів, які формують 4 </a:t>
            </a:r>
            <a:r>
              <a:rPr lang="uk-UA" dirty="0" err="1" smtClean="0"/>
              <a:t>підіндекси</a:t>
            </a:r>
            <a:r>
              <a:rPr lang="uk-UA" dirty="0" smtClean="0"/>
              <a:t>. </a:t>
            </a:r>
            <a:r>
              <a:rPr lang="uk-UA" dirty="0"/>
              <a:t>Кожен компонент містить від </a:t>
            </a:r>
            <a:r>
              <a:rPr lang="uk-UA" dirty="0" smtClean="0"/>
              <a:t>11 </a:t>
            </a:r>
            <a:r>
              <a:rPr lang="uk-UA" dirty="0"/>
              <a:t>до 17 показників. </a:t>
            </a:r>
            <a:endParaRPr lang="uk-UA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uk-UA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dirty="0" smtClean="0"/>
              <a:t>Кожен </a:t>
            </a:r>
            <a:r>
              <a:rPr lang="uk-UA" dirty="0"/>
              <a:t>з цих показників, як і весь РІДС, при ранжуванні потрапляє в діапазон від 1 до 6, що дозволяє порівнювати області у кожній зі сфер аналізу. Чим вище значення показника, тим краща позиція регіону у відповідному </a:t>
            </a:r>
            <a:r>
              <a:rPr lang="uk-UA" dirty="0" err="1"/>
              <a:t>ренкінгу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50829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346" y="93468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C</a:t>
            </a:r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труктура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 Ре</a:t>
            </a:r>
            <a:r>
              <a:rPr lang="uk-UA" sz="3600" b="1" dirty="0" err="1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гіонального</a:t>
            </a:r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 індексу ділового середовища</a:t>
            </a:r>
            <a:r>
              <a:rPr lang="uk-UA" b="1" dirty="0">
                <a:solidFill>
                  <a:schemeClr val="tx2">
                    <a:lumMod val="50000"/>
                  </a:schemeClr>
                </a:solidFill>
                <a:latin typeface="Arial Narrow" panose="020B0606020202030204" pitchFamily="34" charset="0"/>
              </a:rPr>
              <a:t/>
            </a:r>
            <a:br>
              <a:rPr lang="uk-UA" b="1" dirty="0">
                <a:solidFill>
                  <a:schemeClr val="tx2">
                    <a:lumMod val="50000"/>
                  </a:schemeClr>
                </a:solidFill>
                <a:latin typeface="Arial Narrow" panose="020B0606020202030204" pitchFamily="34" charset="0"/>
              </a:rPr>
            </a:br>
            <a:endParaRPr lang="uk-UA" dirty="0">
              <a:solidFill>
                <a:schemeClr val="tx2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76962"/>
            <a:ext cx="12192000" cy="6810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778" y="230188"/>
            <a:ext cx="2723908" cy="670779"/>
          </a:xfrm>
          <a:prstGeom prst="rect">
            <a:avLst/>
          </a:prstGeom>
        </p:spPr>
      </p:pic>
      <p:cxnSp>
        <p:nvCxnSpPr>
          <p:cNvPr id="7" name="Straight Connector 10"/>
          <p:cNvCxnSpPr/>
          <p:nvPr/>
        </p:nvCxnSpPr>
        <p:spPr>
          <a:xfrm>
            <a:off x="251346" y="934897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10"/>
          <p:cNvCxnSpPr/>
          <p:nvPr/>
        </p:nvCxnSpPr>
        <p:spPr>
          <a:xfrm>
            <a:off x="251346" y="1604312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1" name="Рисунок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556" y="-1065"/>
            <a:ext cx="2844083" cy="1028983"/>
          </a:xfrm>
          <a:prstGeom prst="rect">
            <a:avLst/>
          </a:prstGeom>
        </p:spPr>
      </p:pic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7510760"/>
              </p:ext>
            </p:extLst>
          </p:nvPr>
        </p:nvGraphicFramePr>
        <p:xfrm>
          <a:off x="1583141" y="1801502"/>
          <a:ext cx="6892117" cy="41898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9182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38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2027">
                <a:tc>
                  <a:txBody>
                    <a:bodyPr/>
                    <a:lstStyle/>
                    <a:p>
                      <a:pPr algn="l" fontAlgn="b"/>
                      <a:r>
                        <a:rPr lang="uk-UA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Показник</a:t>
                      </a:r>
                      <a:endParaRPr lang="uk-U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Вага</a:t>
                      </a:r>
                      <a:endParaRPr lang="uk-UA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6216">
                <a:tc>
                  <a:txBody>
                    <a:bodyPr/>
                    <a:lstStyle/>
                    <a:p>
                      <a:pPr algn="l" fontAlgn="b"/>
                      <a:r>
                        <a:rPr lang="uk-UA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Підіндекс 1. Економічна діяльність </a:t>
                      </a:r>
                      <a:endParaRPr lang="uk-U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  <a:endParaRPr lang="uk-U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6216">
                <a:tc>
                  <a:txBody>
                    <a:bodyPr/>
                    <a:lstStyle/>
                    <a:p>
                      <a:pPr algn="l" fontAlgn="b"/>
                      <a:r>
                        <a:rPr lang="uk-UA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Компонент 1. Економічне середовище</a:t>
                      </a:r>
                      <a:endParaRPr lang="uk-U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  <a:endParaRPr lang="uk-U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027">
                <a:tc>
                  <a:txBody>
                    <a:bodyPr/>
                    <a:lstStyle/>
                    <a:p>
                      <a:pPr algn="l" fontAlgn="b"/>
                      <a:r>
                        <a:rPr lang="uk-UA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</a:t>
                      </a:r>
                      <a:r>
                        <a:rPr lang="uk-UA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Компонент 2</a:t>
                      </a:r>
                      <a:r>
                        <a:rPr lang="uk-UA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Економічний результат</a:t>
                      </a:r>
                      <a:endParaRPr lang="uk-U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</a:t>
                      </a:r>
                      <a:endParaRPr lang="uk-UA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6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Підіндекс</a:t>
                      </a:r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2. </a:t>
                      </a:r>
                      <a:r>
                        <a:rPr lang="ru-RU" sz="16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Державне</a:t>
                      </a:r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6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управління</a:t>
                      </a:r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та </a:t>
                      </a:r>
                      <a:r>
                        <a:rPr lang="ru-RU" sz="16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законодавство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  <a:endParaRPr lang="uk-U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6216">
                <a:tc>
                  <a:txBody>
                    <a:bodyPr/>
                    <a:lstStyle/>
                    <a:p>
                      <a:pPr algn="l" fontAlgn="b"/>
                      <a:r>
                        <a:rPr lang="uk-UA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Компонент 3. Законодавство </a:t>
                      </a:r>
                      <a:endParaRPr lang="uk-U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  <a:endParaRPr lang="uk-U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2027">
                <a:tc>
                  <a:txBody>
                    <a:bodyPr/>
                    <a:lstStyle/>
                    <a:p>
                      <a:pPr algn="l" fontAlgn="b"/>
                      <a:r>
                        <a:rPr lang="uk-UA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Компонент 4.  Державне управління</a:t>
                      </a:r>
                      <a:endParaRPr lang="uk-U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</a:t>
                      </a:r>
                      <a:endParaRPr lang="uk-U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6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Підіндекс</a:t>
                      </a:r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3. </a:t>
                      </a:r>
                      <a:r>
                        <a:rPr lang="ru-RU" sz="16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Технологія</a:t>
                      </a:r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та </a:t>
                      </a:r>
                      <a:r>
                        <a:rPr lang="ru-RU" sz="16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інфраструктура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</a:t>
                      </a:r>
                      <a:endParaRPr lang="uk-U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6216">
                <a:tc>
                  <a:txBody>
                    <a:bodyPr/>
                    <a:lstStyle/>
                    <a:p>
                      <a:pPr algn="l" fontAlgn="b"/>
                      <a:r>
                        <a:rPr lang="uk-UA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Компонент 5.   Інфраструктура </a:t>
                      </a:r>
                      <a:endParaRPr lang="uk-U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</a:t>
                      </a:r>
                      <a:endParaRPr lang="uk-UA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2027">
                <a:tc>
                  <a:txBody>
                    <a:bodyPr/>
                    <a:lstStyle/>
                    <a:p>
                      <a:pPr algn="l" fontAlgn="b"/>
                      <a:r>
                        <a:rPr lang="uk-UA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Компонент 6.  Технологія</a:t>
                      </a:r>
                      <a:endParaRPr lang="uk-U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</a:t>
                      </a:r>
                      <a:endParaRPr lang="uk-U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6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Підіндекс 4. Освіта та людські ресурси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</a:t>
                      </a:r>
                      <a:endParaRPr lang="uk-U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6216">
                <a:tc>
                  <a:txBody>
                    <a:bodyPr/>
                    <a:lstStyle/>
                    <a:p>
                      <a:pPr algn="l" fontAlgn="b"/>
                      <a:r>
                        <a:rPr lang="uk-UA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Компонент 7. Людські ресурси</a:t>
                      </a:r>
                      <a:endParaRPr lang="uk-U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</a:t>
                      </a:r>
                      <a:endParaRPr lang="uk-U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2027">
                <a:tc>
                  <a:txBody>
                    <a:bodyPr/>
                    <a:lstStyle/>
                    <a:p>
                      <a:pPr algn="l" fontAlgn="b"/>
                      <a:r>
                        <a:rPr lang="uk-UA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Компонент 8.  Освіта</a:t>
                      </a:r>
                      <a:endParaRPr lang="uk-UA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uk-U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0253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76962"/>
            <a:ext cx="12192000" cy="6810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778" y="230188"/>
            <a:ext cx="2723908" cy="670779"/>
          </a:xfrm>
          <a:prstGeom prst="rect">
            <a:avLst/>
          </a:prstGeom>
        </p:spPr>
      </p:pic>
      <p:cxnSp>
        <p:nvCxnSpPr>
          <p:cNvPr id="6" name="Straight Connector 10"/>
          <p:cNvCxnSpPr/>
          <p:nvPr/>
        </p:nvCxnSpPr>
        <p:spPr>
          <a:xfrm>
            <a:off x="581517" y="966574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10"/>
          <p:cNvCxnSpPr/>
          <p:nvPr/>
        </p:nvCxnSpPr>
        <p:spPr>
          <a:xfrm>
            <a:off x="595165" y="1612905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442414" y="3673256"/>
            <a:ext cx="113442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uk-UA" sz="28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552" y="13543"/>
            <a:ext cx="2844083" cy="1028983"/>
          </a:xfrm>
          <a:prstGeom prst="rect">
            <a:avLst/>
          </a:prstGeom>
        </p:spPr>
      </p:pic>
      <p:sp>
        <p:nvSpPr>
          <p:cNvPr id="13" name="Прямокутник 12"/>
          <p:cNvSpPr/>
          <p:nvPr/>
        </p:nvSpPr>
        <p:spPr>
          <a:xfrm>
            <a:off x="442413" y="987321"/>
            <a:ext cx="76097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Рег</a:t>
            </a:r>
            <a:r>
              <a:rPr lang="uk-UA" sz="2400" b="1" dirty="0" err="1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іональний</a:t>
            </a:r>
            <a:r>
              <a:rPr lang="uk-UA" sz="2400" b="1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 індекс ділового </a:t>
            </a:r>
            <a:r>
              <a:rPr lang="uk-UA" sz="24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середовища: результати</a:t>
            </a:r>
            <a:endParaRPr lang="uk-UA" sz="2400" b="1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839" y="1825078"/>
            <a:ext cx="5162550" cy="421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684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76962"/>
            <a:ext cx="12192000" cy="6810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778" y="230188"/>
            <a:ext cx="2723908" cy="670779"/>
          </a:xfrm>
          <a:prstGeom prst="rect">
            <a:avLst/>
          </a:prstGeom>
        </p:spPr>
      </p:pic>
      <p:cxnSp>
        <p:nvCxnSpPr>
          <p:cNvPr id="6" name="Straight Connector 10"/>
          <p:cNvCxnSpPr/>
          <p:nvPr/>
        </p:nvCxnSpPr>
        <p:spPr>
          <a:xfrm>
            <a:off x="581517" y="966574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10"/>
          <p:cNvCxnSpPr/>
          <p:nvPr/>
        </p:nvCxnSpPr>
        <p:spPr>
          <a:xfrm>
            <a:off x="595165" y="1612905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442414" y="3673256"/>
            <a:ext cx="113442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uk-UA" sz="28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552" y="13543"/>
            <a:ext cx="2844083" cy="1028983"/>
          </a:xfrm>
          <a:prstGeom prst="rect">
            <a:avLst/>
          </a:prstGeom>
        </p:spPr>
      </p:pic>
      <p:sp>
        <p:nvSpPr>
          <p:cNvPr id="13" name="Прямокутник 12"/>
          <p:cNvSpPr/>
          <p:nvPr/>
        </p:nvSpPr>
        <p:spPr>
          <a:xfrm>
            <a:off x="768690" y="987321"/>
            <a:ext cx="79385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Регіональний індекс ділового середовища: </a:t>
            </a:r>
            <a:r>
              <a:rPr lang="uk-UA" sz="2400" b="1" dirty="0" err="1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підіндекси</a:t>
            </a:r>
            <a:endParaRPr lang="uk-UA" sz="2400" b="1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89" y="1693852"/>
            <a:ext cx="3969291" cy="4482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346" y="1693852"/>
            <a:ext cx="4337779" cy="4462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48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76962"/>
            <a:ext cx="12192000" cy="6810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778" y="230188"/>
            <a:ext cx="2723908" cy="670779"/>
          </a:xfrm>
          <a:prstGeom prst="rect">
            <a:avLst/>
          </a:prstGeom>
        </p:spPr>
      </p:pic>
      <p:cxnSp>
        <p:nvCxnSpPr>
          <p:cNvPr id="6" name="Straight Connector 10"/>
          <p:cNvCxnSpPr/>
          <p:nvPr/>
        </p:nvCxnSpPr>
        <p:spPr>
          <a:xfrm>
            <a:off x="581517" y="966574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10"/>
          <p:cNvCxnSpPr/>
          <p:nvPr/>
        </p:nvCxnSpPr>
        <p:spPr>
          <a:xfrm>
            <a:off x="595165" y="1612905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442414" y="3673256"/>
            <a:ext cx="113442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uk-UA" sz="28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552" y="13543"/>
            <a:ext cx="2844083" cy="1028983"/>
          </a:xfrm>
          <a:prstGeom prst="rect">
            <a:avLst/>
          </a:prstGeom>
        </p:spPr>
      </p:pic>
      <p:sp>
        <p:nvSpPr>
          <p:cNvPr id="13" name="Прямокутник 12"/>
          <p:cNvSpPr/>
          <p:nvPr/>
        </p:nvSpPr>
        <p:spPr>
          <a:xfrm>
            <a:off x="768690" y="987321"/>
            <a:ext cx="71197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Рег</a:t>
            </a:r>
            <a:r>
              <a:rPr lang="uk-UA" sz="2400" b="1" dirty="0" err="1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іональний</a:t>
            </a:r>
            <a:r>
              <a:rPr lang="uk-UA" sz="24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 індекс ділового середовища:  карта</a:t>
            </a:r>
            <a:endParaRPr lang="uk-UA" sz="2400" b="1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90" y="2033515"/>
            <a:ext cx="6328146" cy="4094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710985" y="2347414"/>
            <a:ext cx="2947916" cy="286232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Субрегіони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Південно-східний регіон, лідер –Дніпропетровська область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Північно-центральний регіон, лідер  - Київська область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Західний регіон, лідер – Львівська область</a:t>
            </a:r>
          </a:p>
        </p:txBody>
      </p:sp>
    </p:spTree>
    <p:extLst>
      <p:ext uri="{BB962C8B-B14F-4D97-AF65-F5344CB8AC3E}">
        <p14:creationId xmlns:p14="http://schemas.microsoft.com/office/powerpoint/2010/main" val="31948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76962"/>
            <a:ext cx="12192000" cy="6810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778" y="230188"/>
            <a:ext cx="2723908" cy="670779"/>
          </a:xfrm>
          <a:prstGeom prst="rect">
            <a:avLst/>
          </a:prstGeom>
        </p:spPr>
      </p:pic>
      <p:cxnSp>
        <p:nvCxnSpPr>
          <p:cNvPr id="6" name="Straight Connector 10"/>
          <p:cNvCxnSpPr/>
          <p:nvPr/>
        </p:nvCxnSpPr>
        <p:spPr>
          <a:xfrm>
            <a:off x="581517" y="966574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10"/>
          <p:cNvCxnSpPr/>
          <p:nvPr/>
        </p:nvCxnSpPr>
        <p:spPr>
          <a:xfrm>
            <a:off x="595165" y="1612905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442414" y="3673256"/>
            <a:ext cx="113442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uk-UA" sz="28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552" y="13543"/>
            <a:ext cx="2844083" cy="1028983"/>
          </a:xfrm>
          <a:prstGeom prst="rect">
            <a:avLst/>
          </a:prstGeom>
        </p:spPr>
      </p:pic>
      <p:sp>
        <p:nvSpPr>
          <p:cNvPr id="13" name="Прямокутник 12"/>
          <p:cNvSpPr/>
          <p:nvPr/>
        </p:nvSpPr>
        <p:spPr>
          <a:xfrm>
            <a:off x="768690" y="987321"/>
            <a:ext cx="79385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Регіональний індекс ділового середовища: компоненти</a:t>
            </a:r>
            <a:endParaRPr lang="uk-UA" sz="2400" b="1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707" y="1852613"/>
            <a:ext cx="7886156" cy="4197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0734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76962"/>
            <a:ext cx="12192000" cy="6810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778" y="230188"/>
            <a:ext cx="2723908" cy="670779"/>
          </a:xfrm>
          <a:prstGeom prst="rect">
            <a:avLst/>
          </a:prstGeom>
        </p:spPr>
      </p:pic>
      <p:cxnSp>
        <p:nvCxnSpPr>
          <p:cNvPr id="6" name="Straight Connector 10"/>
          <p:cNvCxnSpPr/>
          <p:nvPr/>
        </p:nvCxnSpPr>
        <p:spPr>
          <a:xfrm>
            <a:off x="581517" y="966574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10"/>
          <p:cNvCxnSpPr/>
          <p:nvPr/>
        </p:nvCxnSpPr>
        <p:spPr>
          <a:xfrm>
            <a:off x="595165" y="1612905"/>
            <a:ext cx="6791428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442414" y="3673256"/>
            <a:ext cx="113442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uk-UA" sz="28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552" y="13543"/>
            <a:ext cx="2844083" cy="1028983"/>
          </a:xfrm>
          <a:prstGeom prst="rect">
            <a:avLst/>
          </a:prstGeom>
        </p:spPr>
      </p:pic>
      <p:sp>
        <p:nvSpPr>
          <p:cNvPr id="13" name="Прямокутник 12"/>
          <p:cNvSpPr/>
          <p:nvPr/>
        </p:nvSpPr>
        <p:spPr>
          <a:xfrm>
            <a:off x="768690" y="987321"/>
            <a:ext cx="51958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Лідер: Київська область</a:t>
            </a:r>
            <a:endParaRPr lang="uk-UA" sz="3600" b="1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65" y="1633652"/>
            <a:ext cx="4822119" cy="4356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8825" y="1975000"/>
            <a:ext cx="2866029" cy="2906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284855" y="1589856"/>
            <a:ext cx="3907145" cy="46166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1400" b="1" dirty="0">
                <a:latin typeface="Arial" panose="020B0604020202020204" pitchFamily="34" charset="0"/>
                <a:cs typeface="Arial" panose="020B0604020202020204" pitchFamily="34" charset="0"/>
              </a:rPr>
              <a:t>Конкурентні переваги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Екологічність виробництва	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Вплив району розташування на ведення бізнесу	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Знання рідної мови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Наявність частково кваліфікованої робочої сили		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Вплив природних умов на ведення </a:t>
            </a:r>
            <a:r>
              <a:rPr lang="uk-UA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бізнесу</a:t>
            </a:r>
          </a:p>
          <a:p>
            <a:pPr lvl="0"/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uk-UA" sz="1400" b="1" dirty="0">
                <a:latin typeface="Arial" panose="020B0604020202020204" pitchFamily="34" charset="0"/>
                <a:cs typeface="Arial" panose="020B0604020202020204" pitchFamily="34" charset="0"/>
              </a:rPr>
              <a:t>Конкурентні недоліки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Зв'язок  професійно-технічних навчальних закладів та ринку праці		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Використання особистих автотранспортних засобів	</a:t>
            </a:r>
            <a:r>
              <a:rPr lang="uk-UA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k-UA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Рівень </a:t>
            </a:r>
            <a:r>
              <a:rPr lang="uk-UA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конкуренції і </a:t>
            </a: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uk-UA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промисловості</a:t>
            </a: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Бюрократія і затримки в органах місцевої влади		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Використання комерційних автотранспортних засобів</a:t>
            </a:r>
          </a:p>
        </p:txBody>
      </p:sp>
    </p:spTree>
    <p:extLst>
      <p:ext uri="{BB962C8B-B14F-4D97-AF65-F5344CB8AC3E}">
        <p14:creationId xmlns:p14="http://schemas.microsoft.com/office/powerpoint/2010/main" val="3377927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76962"/>
            <a:ext cx="12192000" cy="6810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778" y="230188"/>
            <a:ext cx="2723908" cy="670779"/>
          </a:xfrm>
          <a:prstGeom prst="rect">
            <a:avLst/>
          </a:prstGeom>
        </p:spPr>
      </p:pic>
      <p:cxnSp>
        <p:nvCxnSpPr>
          <p:cNvPr id="6" name="Straight Connector 10"/>
          <p:cNvCxnSpPr/>
          <p:nvPr/>
        </p:nvCxnSpPr>
        <p:spPr>
          <a:xfrm>
            <a:off x="581517" y="966574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10"/>
          <p:cNvCxnSpPr/>
          <p:nvPr/>
        </p:nvCxnSpPr>
        <p:spPr>
          <a:xfrm>
            <a:off x="595165" y="1612905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442414" y="3673256"/>
            <a:ext cx="113442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uk-UA" sz="28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552" y="13543"/>
            <a:ext cx="2844083" cy="1028983"/>
          </a:xfrm>
          <a:prstGeom prst="rect">
            <a:avLst/>
          </a:prstGeom>
        </p:spPr>
      </p:pic>
      <p:sp>
        <p:nvSpPr>
          <p:cNvPr id="13" name="Прямокутник 12"/>
          <p:cNvSpPr/>
          <p:nvPr/>
        </p:nvSpPr>
        <p:spPr>
          <a:xfrm>
            <a:off x="341194" y="987321"/>
            <a:ext cx="118508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Конкурентні </a:t>
            </a:r>
            <a:r>
              <a:rPr lang="uk-UA" sz="2800" b="1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переваги і недоліки </a:t>
            </a: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регіонів</a:t>
            </a:r>
            <a:endParaRPr lang="uk-UA" sz="3600" b="1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27882" y="1903541"/>
            <a:ext cx="4567450" cy="258532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b="1" dirty="0"/>
              <a:t>Переваги (10 показників)  </a:t>
            </a:r>
            <a:endParaRPr lang="uk-UA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Сприятливий вплив природніх умов на ведення бізнесу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Наявність некваліфікованої та частково кваліфікованої  робочої сили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Доступність банків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Сприятливе географічне розташування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/>
              <a:t>Висока мотивація та дисциплінованість працівників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690686" y="1903541"/>
            <a:ext cx="6096000" cy="369331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uk-UA" b="1" dirty="0"/>
              <a:t>Недоліки (33 показники)</a:t>
            </a:r>
            <a:endParaRPr lang="uk-UA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Якість дорожньої  інфраструктури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Доступність до фінансових ресурсів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Зв'язок між якістю професійної освіти та ринком праці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Корупція на місцевому рівні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Відтік кваліфікованої робочої сили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Знання іноземної мови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Щільність дорожньої інфраструктури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Бюрократія на рівні місцевих органів влади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Якість роботи судів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Низький рівень захисту прав власності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Якість виконання функціональних обов’язків  місцевими органами влади</a:t>
            </a:r>
          </a:p>
        </p:txBody>
      </p:sp>
    </p:spTree>
    <p:extLst>
      <p:ext uri="{BB962C8B-B14F-4D97-AF65-F5344CB8AC3E}">
        <p14:creationId xmlns:p14="http://schemas.microsoft.com/office/powerpoint/2010/main" val="1239340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76962"/>
            <a:ext cx="12192000" cy="6810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778" y="230188"/>
            <a:ext cx="2723908" cy="670779"/>
          </a:xfrm>
          <a:prstGeom prst="rect">
            <a:avLst/>
          </a:prstGeom>
        </p:spPr>
      </p:pic>
      <p:cxnSp>
        <p:nvCxnSpPr>
          <p:cNvPr id="6" name="Straight Connector 10"/>
          <p:cNvCxnSpPr/>
          <p:nvPr/>
        </p:nvCxnSpPr>
        <p:spPr>
          <a:xfrm>
            <a:off x="581517" y="966574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10"/>
          <p:cNvCxnSpPr/>
          <p:nvPr/>
        </p:nvCxnSpPr>
        <p:spPr>
          <a:xfrm>
            <a:off x="595165" y="1612905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442414" y="3673256"/>
            <a:ext cx="113442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uk-UA" sz="28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552" y="13543"/>
            <a:ext cx="2844083" cy="1028983"/>
          </a:xfrm>
          <a:prstGeom prst="rect">
            <a:avLst/>
          </a:prstGeom>
        </p:spPr>
      </p:pic>
      <p:sp>
        <p:nvSpPr>
          <p:cNvPr id="13" name="Прямокутник 12"/>
          <p:cNvSpPr/>
          <p:nvPr/>
        </p:nvSpPr>
        <p:spPr>
          <a:xfrm>
            <a:off x="768690" y="987321"/>
            <a:ext cx="51958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Рекомендації </a:t>
            </a:r>
            <a:endParaRPr lang="uk-UA" sz="3600" b="1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81517" y="1826596"/>
            <a:ext cx="1090989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Використання просторового підходу при розробці регіональної державної політики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Залучення інвестицій в розвиток інфраструктури (державно-приватне партнерство, ресурси міжнародних фондів, дольова 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участь </a:t>
            </a: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територіальних громад)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Реформа судової та правової системи з метою покращення  захисту прав власності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Удосконалення роботи органів місцевої влади,  впровадження цифрових технологій в їх роботу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Освітня реформа з акцентом на переорієнтацію освітніх програм до потреб ринку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Стимулювання розвитку туризму та рекреаційної сфери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Розвиток фінансових ринків та забезпечення доступу до фінансових 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ресурсів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Стимулювання впровадження інноваційних технологій у виробництві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Зниження рівня монополізації економіки та державного протекціонізму стосовно окремих галузей і підприємств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Стимулювання транскордонної співпраці, забезпечення її симетричності  і використання переваг Угоди про Асоціацію з ЄС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Просування українських товарів та послуг на міжнародних ринках</a:t>
            </a:r>
          </a:p>
        </p:txBody>
      </p:sp>
    </p:spTree>
    <p:extLst>
      <p:ext uri="{BB962C8B-B14F-4D97-AF65-F5344CB8AC3E}">
        <p14:creationId xmlns:p14="http://schemas.microsoft.com/office/powerpoint/2010/main" val="65223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8261" y="365125"/>
            <a:ext cx="5794612" cy="951601"/>
          </a:xfrm>
        </p:spPr>
        <p:txBody>
          <a:bodyPr>
            <a:noAutofit/>
          </a:bodyPr>
          <a:lstStyle/>
          <a:p>
            <a:pPr algn="ctr"/>
            <a:r>
              <a:rPr lang="uk-UA" sz="2400" b="1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Наш портал </a:t>
            </a:r>
            <a:br>
              <a:rPr lang="uk-UA" sz="2400" b="1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</a:b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http://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competitiveness.icps.com.ua</a:t>
            </a:r>
            <a:endParaRPr lang="uk-UA" sz="3200" b="1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  <a:p>
            <a:endParaRPr lang="uk-UA" dirty="0"/>
          </a:p>
        </p:txBody>
      </p:sp>
      <p:sp>
        <p:nvSpPr>
          <p:cNvPr id="7" name="TextBox 6"/>
          <p:cNvSpPr txBox="1"/>
          <p:nvPr/>
        </p:nvSpPr>
        <p:spPr>
          <a:xfrm flipH="1">
            <a:off x="8461612" y="1650538"/>
            <a:ext cx="373038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uk-UA" sz="20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b="1" dirty="0">
                <a:solidFill>
                  <a:schemeClr val="bg1"/>
                </a:solidFill>
                <a:latin typeface="Arial Narrow" panose="020B0606020202030204" pitchFamily="34" charset="0"/>
              </a:rPr>
              <a:t>Ви зможете обрати </a:t>
            </a:r>
            <a:r>
              <a:rPr lang="uk-UA" sz="2000" b="1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область та </a:t>
            </a:r>
            <a:r>
              <a:rPr lang="uk-UA" sz="2000" b="1" dirty="0">
                <a:solidFill>
                  <a:schemeClr val="bg1"/>
                </a:solidFill>
                <a:latin typeface="Arial Narrow" panose="020B0606020202030204" pitchFamily="34" charset="0"/>
              </a:rPr>
              <a:t>проаналізувати </a:t>
            </a:r>
            <a:r>
              <a:rPr lang="uk-UA" sz="2000" b="1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фактори її конкурентоспроможності</a:t>
            </a:r>
            <a:endParaRPr lang="uk-UA" sz="20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uk-UA" sz="20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b="1" dirty="0">
                <a:solidFill>
                  <a:schemeClr val="bg1"/>
                </a:solidFill>
                <a:latin typeface="Arial Narrow" panose="020B0606020202030204" pitchFamily="34" charset="0"/>
              </a:rPr>
              <a:t>Ви зможете дізнатися інформацію про </a:t>
            </a:r>
            <a:r>
              <a:rPr lang="uk-UA" sz="2000" b="1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24 області та </a:t>
            </a:r>
            <a:r>
              <a:rPr lang="uk-UA" sz="2000" b="1" dirty="0">
                <a:solidFill>
                  <a:schemeClr val="bg1"/>
                </a:solidFill>
                <a:latin typeface="Arial Narrow" panose="020B0606020202030204" pitchFamily="34" charset="0"/>
              </a:rPr>
              <a:t>порівняти результати рейтингу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uk-UA" sz="20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b="1" dirty="0">
                <a:solidFill>
                  <a:schemeClr val="bg1"/>
                </a:solidFill>
                <a:latin typeface="Arial Narrow" panose="020B0606020202030204" pitchFamily="34" charset="0"/>
              </a:rPr>
              <a:t>Ви зможете ознайомитися з </a:t>
            </a:r>
            <a:r>
              <a:rPr lang="uk-UA" sz="2000" b="1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методологією проекту </a:t>
            </a:r>
            <a:endParaRPr lang="uk-UA" sz="20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cxnSp>
        <p:nvCxnSpPr>
          <p:cNvPr id="8" name="Straight Connector 10"/>
          <p:cNvCxnSpPr/>
          <p:nvPr/>
        </p:nvCxnSpPr>
        <p:spPr>
          <a:xfrm>
            <a:off x="937898" y="365125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10"/>
          <p:cNvCxnSpPr/>
          <p:nvPr/>
        </p:nvCxnSpPr>
        <p:spPr>
          <a:xfrm>
            <a:off x="937898" y="1316726"/>
            <a:ext cx="7848872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4930" y="811608"/>
            <a:ext cx="2456611" cy="888797"/>
          </a:xfrm>
          <a:prstGeom prst="rect">
            <a:avLst/>
          </a:prstGeom>
          <a:effectLst>
            <a:softEdge rad="762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2270" y="105491"/>
            <a:ext cx="2506850" cy="618574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044" y="1393855"/>
            <a:ext cx="6943260" cy="526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200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41727"/>
            <a:ext cx="12192000" cy="737661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14973" y="2369417"/>
            <a:ext cx="7162053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Дякуємо Вам за увагу!</a:t>
            </a:r>
          </a:p>
          <a:p>
            <a:pPr algn="ctr"/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http://competitiveness.icps.com.ua</a:t>
            </a:r>
            <a:endParaRPr lang="uk-UA" sz="2800" b="1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2575" y="678977"/>
            <a:ext cx="2901154" cy="71587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2575" y="5192430"/>
            <a:ext cx="2400970" cy="86866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35574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1581</TotalTime>
  <Words>680</Words>
  <Application>Microsoft Office PowerPoint</Application>
  <PresentationFormat>Širokouhlá</PresentationFormat>
  <Paragraphs>117</Paragraphs>
  <Slides>15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15</vt:i4>
      </vt:variant>
    </vt:vector>
  </HeadingPairs>
  <TitlesOfParts>
    <vt:vector size="21" baseType="lpstr">
      <vt:lpstr>Arial</vt:lpstr>
      <vt:lpstr>Arial Narrow</vt:lpstr>
      <vt:lpstr>Calibri</vt:lpstr>
      <vt:lpstr>Calibri Light</vt:lpstr>
      <vt:lpstr>Wingdings</vt:lpstr>
      <vt:lpstr>Office Theme</vt:lpstr>
      <vt:lpstr>  Конкурентоспроможність регіонів та регіональна оцінка ділового клімату в Україні     </vt:lpstr>
      <vt:lpstr>Prezentácia programu PowerPoint</vt:lpstr>
      <vt:lpstr>Дизайн та оригінальна концепція - Всесвітній економічний форум (Індекс глобальної конкурентоспроможності)  Оригінальна методологія  - Бізнес Альянс Словаччини (Regional Business Environment Index )  Адаптація методології– INEKO та МЦПД  </vt:lpstr>
      <vt:lpstr>Prezentácia programu PowerPoint</vt:lpstr>
      <vt:lpstr>Prezentácia programu PowerPoint</vt:lpstr>
      <vt:lpstr>Cтруктура Регіонального індексу ділового середовища 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Наш портал  http://competitiveness.icps.com.ua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Open local government 2016</dc:title>
  <dc:creator>Marina Pasichnik</dc:creator>
  <cp:lastModifiedBy>Rastislav Kovacik</cp:lastModifiedBy>
  <cp:revision>99</cp:revision>
  <dcterms:created xsi:type="dcterms:W3CDTF">2017-02-16T12:10:02Z</dcterms:created>
  <dcterms:modified xsi:type="dcterms:W3CDTF">2017-03-30T13:48:14Z</dcterms:modified>
</cp:coreProperties>
</file>