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84" r:id="rId4"/>
    <p:sldId id="279" r:id="rId5"/>
    <p:sldId id="280" r:id="rId6"/>
    <p:sldId id="281" r:id="rId7"/>
    <p:sldId id="282" r:id="rId8"/>
    <p:sldId id="285" r:id="rId9"/>
    <p:sldId id="287" r:id="rId10"/>
    <p:sldId id="286" r:id="rId11"/>
    <p:sldId id="288" r:id="rId12"/>
    <p:sldId id="289" r:id="rId13"/>
    <p:sldId id="28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421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09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4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92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90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83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34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57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334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6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5CCF0-4E6F-4D56-A614-8E570E801F2F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29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odarenieobci.sk/" TargetMode="External"/><Relationship Id="rId2" Type="http://schemas.openxmlformats.org/officeDocument/2006/relationships/hyperlink" Target="http://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8413" y="227687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sk-SK" b="1" dirty="0" err="1" smtClean="0"/>
              <a:t>Guarding</a:t>
            </a:r>
            <a:r>
              <a:rPr lang="sk-SK" b="1" dirty="0" smtClean="0"/>
              <a:t> </a:t>
            </a:r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health</a:t>
            </a:r>
            <a:r>
              <a:rPr lang="sk-SK" b="1" dirty="0" smtClean="0"/>
              <a:t> of </a:t>
            </a:r>
            <a:r>
              <a:rPr lang="sk-SK" b="1" dirty="0" err="1" smtClean="0"/>
              <a:t>local</a:t>
            </a:r>
            <a:r>
              <a:rPr lang="sk-SK" b="1" dirty="0" smtClean="0"/>
              <a:t> </a:t>
            </a:r>
            <a:r>
              <a:rPr lang="sk-SK" b="1" dirty="0" err="1" smtClean="0"/>
              <a:t>governments</a:t>
            </a:r>
            <a:r>
              <a:rPr lang="sk-SK" b="1" dirty="0" smtClean="0"/>
              <a:t> in Slovakia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4149080"/>
            <a:ext cx="6984776" cy="216024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March</a:t>
            </a:r>
            <a:r>
              <a:rPr lang="sk-SK" dirty="0" smtClean="0">
                <a:solidFill>
                  <a:schemeClr val="tx1"/>
                </a:solidFill>
              </a:rPr>
              <a:t> 3rd, 2017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Kyiv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Ukraine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Conference</a:t>
            </a:r>
            <a:r>
              <a:rPr lang="sk-SK" dirty="0" smtClean="0">
                <a:solidFill>
                  <a:schemeClr val="tx1"/>
                </a:solidFill>
              </a:rPr>
              <a:t> on “</a:t>
            </a:r>
            <a:r>
              <a:rPr lang="sk-SK" dirty="0" err="1" smtClean="0">
                <a:solidFill>
                  <a:schemeClr val="tx1"/>
                </a:solidFill>
              </a:rPr>
              <a:t>Financial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health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transparency</a:t>
            </a:r>
            <a:r>
              <a:rPr lang="sk-SK" dirty="0" smtClean="0">
                <a:solidFill>
                  <a:schemeClr val="tx1"/>
                </a:solidFill>
              </a:rPr>
              <a:t> and </a:t>
            </a:r>
            <a:r>
              <a:rPr lang="sk-SK" dirty="0" err="1" smtClean="0">
                <a:solidFill>
                  <a:schemeClr val="tx1"/>
                </a:solidFill>
              </a:rPr>
              <a:t>competitiveness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of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local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governments</a:t>
            </a:r>
            <a:r>
              <a:rPr lang="sk-SK" dirty="0" smtClean="0">
                <a:solidFill>
                  <a:schemeClr val="tx1"/>
                </a:solidFill>
              </a:rPr>
              <a:t> in </a:t>
            </a:r>
            <a:r>
              <a:rPr lang="sk-SK" dirty="0" err="1" smtClean="0">
                <a:solidFill>
                  <a:schemeClr val="tx1"/>
                </a:solidFill>
              </a:rPr>
              <a:t>Ukraine</a:t>
            </a:r>
            <a:r>
              <a:rPr lang="sk-SK" dirty="0" smtClean="0">
                <a:solidFill>
                  <a:schemeClr val="tx1"/>
                </a:solidFill>
              </a:rPr>
              <a:t>”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764705"/>
            <a:ext cx="2368533" cy="93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Slovak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36" y="620688"/>
            <a:ext cx="3131484" cy="97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Slovak </a:t>
            </a:r>
            <a:r>
              <a:rPr lang="sk-SK" b="1" dirty="0" err="1" smtClean="0"/>
              <a:t>experience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 lnSpcReduction="10000"/>
          </a:bodyPr>
          <a:lstStyle/>
          <a:p>
            <a:r>
              <a:rPr lang="sk-SK" dirty="0" err="1" smtClean="0"/>
              <a:t>Since</a:t>
            </a:r>
            <a:r>
              <a:rPr lang="sk-SK" dirty="0" smtClean="0"/>
              <a:t> 2012: 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of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and </a:t>
            </a:r>
            <a:r>
              <a:rPr lang="sk-SK" dirty="0" err="1" smtClean="0"/>
              <a:t>regions</a:t>
            </a:r>
            <a:r>
              <a:rPr lang="sk-SK" dirty="0" smtClean="0"/>
              <a:t>: </a:t>
            </a:r>
            <a:r>
              <a:rPr lang="en-US" dirty="0">
                <a:hlinkClick r:id="rId2"/>
              </a:rPr>
              <a:t>http://www.hospodarenieobci.sk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</a:t>
            </a:r>
          </a:p>
          <a:p>
            <a:r>
              <a:rPr lang="sk-SK" dirty="0" smtClean="0"/>
              <a:t>Major </a:t>
            </a:r>
            <a:r>
              <a:rPr lang="sk-SK" dirty="0" err="1" smtClean="0"/>
              <a:t>developments</a:t>
            </a:r>
            <a:r>
              <a:rPr lang="sk-SK" dirty="0" smtClean="0"/>
              <a:t>/</a:t>
            </a:r>
            <a:r>
              <a:rPr lang="sk-SK" dirty="0" err="1" smtClean="0"/>
              <a:t>impact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attention</a:t>
            </a:r>
            <a:r>
              <a:rPr lang="sk-SK" dirty="0" smtClean="0"/>
              <a:t> and </a:t>
            </a:r>
            <a:r>
              <a:rPr lang="sk-SK" dirty="0" err="1" smtClean="0"/>
              <a:t>pressure</a:t>
            </a:r>
            <a:r>
              <a:rPr lang="sk-SK" dirty="0" smtClean="0"/>
              <a:t> to </a:t>
            </a:r>
            <a:r>
              <a:rPr lang="sk-SK" dirty="0" err="1" smtClean="0"/>
              <a:t>govern</a:t>
            </a:r>
            <a:r>
              <a:rPr lang="sk-SK" dirty="0" smtClean="0"/>
              <a:t> </a:t>
            </a:r>
            <a:r>
              <a:rPr lang="sk-SK" dirty="0" err="1" smtClean="0"/>
              <a:t>finances</a:t>
            </a:r>
            <a:r>
              <a:rPr lang="sk-SK" dirty="0" smtClean="0"/>
              <a:t> of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Gvts</a:t>
            </a:r>
            <a:r>
              <a:rPr lang="sk-SK" dirty="0" smtClean="0"/>
              <a:t> </a:t>
            </a:r>
            <a:r>
              <a:rPr lang="sk-SK" dirty="0" err="1" smtClean="0"/>
              <a:t>responsibly</a:t>
            </a:r>
            <a:endParaRPr lang="sk-SK" dirty="0" smtClean="0"/>
          </a:p>
          <a:p>
            <a:pPr lvl="1"/>
            <a:r>
              <a:rPr lang="sk-SK" dirty="0" smtClean="0"/>
              <a:t>New </a:t>
            </a:r>
            <a:r>
              <a:rPr lang="sk-SK" dirty="0" err="1" smtClean="0"/>
              <a:t>legal</a:t>
            </a:r>
            <a:r>
              <a:rPr lang="sk-SK" dirty="0" smtClean="0"/>
              <a:t> </a:t>
            </a:r>
            <a:r>
              <a:rPr lang="sk-SK" dirty="0" err="1" smtClean="0"/>
              <a:t>constraints</a:t>
            </a:r>
            <a:r>
              <a:rPr lang="sk-SK" dirty="0" smtClean="0"/>
              <a:t> (penalty,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brakes</a:t>
            </a:r>
            <a:r>
              <a:rPr lang="sk-SK" dirty="0" smtClean="0"/>
              <a:t>, more </a:t>
            </a:r>
            <a:r>
              <a:rPr lang="sk-SK" dirty="0" err="1" smtClean="0"/>
              <a:t>strict</a:t>
            </a:r>
            <a:r>
              <a:rPr lang="sk-SK" dirty="0" smtClean="0"/>
              <a:t> </a:t>
            </a:r>
            <a:r>
              <a:rPr lang="sk-SK" dirty="0" err="1" smtClean="0"/>
              <a:t>rules</a:t>
            </a:r>
            <a:r>
              <a:rPr lang="sk-SK" dirty="0" smtClean="0"/>
              <a:t> on </a:t>
            </a:r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r>
              <a:rPr lang="sk-SK" dirty="0" smtClean="0"/>
              <a:t> of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Gvts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79273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2132178" cy="2614301"/>
          </a:xfrm>
        </p:spPr>
        <p:txBody>
          <a:bodyPr>
            <a:normAutofit/>
          </a:bodyPr>
          <a:lstStyle/>
          <a:p>
            <a:pPr algn="l"/>
            <a:r>
              <a:rPr lang="sk-SK" sz="2800" b="1" dirty="0" smtClean="0"/>
              <a:t>INEKO </a:t>
            </a:r>
            <a:r>
              <a:rPr lang="sk-SK" sz="2800" b="1" dirty="0" err="1" smtClean="0"/>
              <a:t>portal</a:t>
            </a:r>
            <a:r>
              <a:rPr lang="sk-SK" sz="2800" b="1" dirty="0" smtClean="0"/>
              <a:t> – </a:t>
            </a:r>
            <a:r>
              <a:rPr lang="sk-SK" sz="2800" b="1" dirty="0" err="1" smtClean="0"/>
              <a:t>main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page</a:t>
            </a:r>
            <a:endParaRPr lang="en-US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2656"/>
            <a:ext cx="6120681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019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2520280" cy="1143000"/>
          </a:xfrm>
        </p:spPr>
        <p:txBody>
          <a:bodyPr>
            <a:noAutofit/>
          </a:bodyPr>
          <a:lstStyle/>
          <a:p>
            <a:pPr algn="l"/>
            <a:r>
              <a:rPr lang="sk-SK" sz="2800" b="1" dirty="0" smtClean="0"/>
              <a:t>INEKO </a:t>
            </a:r>
            <a:r>
              <a:rPr lang="sk-SK" sz="2800" b="1" dirty="0" err="1" smtClean="0"/>
              <a:t>portal</a:t>
            </a:r>
            <a:r>
              <a:rPr lang="sk-SK" sz="2800" b="1" dirty="0" smtClean="0"/>
              <a:t> - </a:t>
            </a:r>
            <a:r>
              <a:rPr lang="sk-SK" sz="2800" b="1" dirty="0" err="1" smtClean="0"/>
              <a:t>profiles</a:t>
            </a:r>
            <a:endParaRPr 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8640"/>
            <a:ext cx="5897091" cy="6437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3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8816" cy="1143000"/>
          </a:xfrm>
        </p:spPr>
        <p:txBody>
          <a:bodyPr>
            <a:normAutofit/>
          </a:bodyPr>
          <a:lstStyle/>
          <a:p>
            <a:pPr algn="l"/>
            <a:r>
              <a:rPr lang="sk-SK" sz="2800" b="1" dirty="0"/>
              <a:t>INEKO </a:t>
            </a:r>
            <a:r>
              <a:rPr lang="sk-SK" sz="2800" b="1" dirty="0" err="1" smtClean="0"/>
              <a:t>portal</a:t>
            </a:r>
            <a:r>
              <a:rPr lang="sk-SK" sz="2800" b="1" dirty="0" smtClean="0"/>
              <a:t> - </a:t>
            </a:r>
            <a:r>
              <a:rPr lang="sk-SK" sz="2800" b="1" dirty="0" err="1" smtClean="0"/>
              <a:t>rankings</a:t>
            </a:r>
            <a:endParaRPr lang="en-US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479" y="1124744"/>
            <a:ext cx="6594286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1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health</a:t>
            </a:r>
            <a:r>
              <a:rPr lang="sk-SK" b="1" dirty="0" smtClean="0"/>
              <a:t> </a:t>
            </a:r>
            <a:r>
              <a:rPr lang="sk-SK" b="1" dirty="0" err="1" smtClean="0"/>
              <a:t>indicators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558972"/>
              </p:ext>
            </p:extLst>
          </p:nvPr>
        </p:nvGraphicFramePr>
        <p:xfrm>
          <a:off x="467544" y="1397000"/>
          <a:ext cx="820891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9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Indicators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entering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final</a:t>
                      </a:r>
                      <a:r>
                        <a:rPr lang="sk-SK" dirty="0" smtClean="0"/>
                        <a:t> rating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Weight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Overall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service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interest</a:t>
                      </a:r>
                      <a:r>
                        <a:rPr lang="sk-SK" dirty="0" smtClean="0"/>
                        <a:t> plus </a:t>
                      </a:r>
                      <a:r>
                        <a:rPr lang="sk-SK" dirty="0" err="1" smtClean="0"/>
                        <a:t>principle</a:t>
                      </a:r>
                      <a:r>
                        <a:rPr lang="sk-SK" dirty="0" smtClean="0"/>
                        <a:t>)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account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balance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Liabilities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overdue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least</a:t>
                      </a:r>
                      <a:r>
                        <a:rPr lang="sk-SK" dirty="0" smtClean="0"/>
                        <a:t> 60 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Immediate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liquidity</a:t>
                      </a:r>
                      <a:r>
                        <a:rPr lang="sk-SK" baseline="0" dirty="0" smtClean="0"/>
                        <a:t> on </a:t>
                      </a:r>
                      <a:r>
                        <a:rPr lang="sk-SK" baseline="0" dirty="0" err="1" smtClean="0"/>
                        <a:t>financial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accounts</a:t>
                      </a:r>
                      <a:r>
                        <a:rPr lang="sk-SK" baseline="0" dirty="0" smtClean="0"/>
                        <a:t> over </a:t>
                      </a:r>
                      <a:r>
                        <a:rPr lang="sk-SK" baseline="0" dirty="0" err="1" smtClean="0"/>
                        <a:t>short-term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liabilities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827584" y="400506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transformed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scale</a:t>
            </a:r>
            <a:r>
              <a:rPr lang="sk-SK" dirty="0" smtClean="0"/>
              <a:t> {0, 6}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Overall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four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4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following</a:t>
            </a:r>
            <a:r>
              <a:rPr lang="sk-SK" dirty="0" smtClean="0"/>
              <a:t> </a:t>
            </a:r>
            <a:r>
              <a:rPr lang="sk-SK" dirty="0" err="1" smtClean="0"/>
              <a:t>weights</a:t>
            </a:r>
            <a:r>
              <a:rPr lang="sk-SK" dirty="0" smtClean="0"/>
              <a:t>: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t: 4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3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t-2: 2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42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Underlying</a:t>
            </a:r>
            <a:r>
              <a:rPr lang="sk-SK" b="1" dirty="0" smtClean="0"/>
              <a:t> </a:t>
            </a:r>
            <a:r>
              <a:rPr lang="sk-SK" b="1" dirty="0" err="1" smtClean="0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expenditure</a:t>
            </a:r>
            <a:r>
              <a:rPr lang="sk-SK" dirty="0" smtClean="0"/>
              <a:t>s</a:t>
            </a:r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expenditures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principal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interest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Long-term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Bank loans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Loans </a:t>
            </a:r>
            <a:r>
              <a:rPr lang="en-US" dirty="0"/>
              <a:t>from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state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Overdue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Liabilities </a:t>
            </a:r>
            <a:r>
              <a:rPr lang="en-US" dirty="0"/>
              <a:t>overdue at least 60 </a:t>
            </a:r>
            <a:r>
              <a:rPr lang="en-US" dirty="0" smtClean="0"/>
              <a:t>days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receivables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Financial </a:t>
            </a:r>
            <a:r>
              <a:rPr lang="en-US" dirty="0"/>
              <a:t>assets (e.g. cash, bank deposits</a:t>
            </a:r>
            <a:r>
              <a:rPr lang="en-US" dirty="0" smtClean="0"/>
              <a:t>)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5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Legal</a:t>
            </a:r>
            <a:r>
              <a:rPr lang="sk-SK" b="1" dirty="0" smtClean="0"/>
              <a:t> </a:t>
            </a:r>
            <a:r>
              <a:rPr lang="sk-SK" b="1" dirty="0" err="1" smtClean="0"/>
              <a:t>constraints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Conditions</a:t>
            </a:r>
            <a:r>
              <a:rPr lang="sk-SK" dirty="0" smtClean="0"/>
              <a:t> on </a:t>
            </a:r>
            <a:r>
              <a:rPr lang="sk-SK" dirty="0" err="1" smtClean="0"/>
              <a:t>taking</a:t>
            </a:r>
            <a:r>
              <a:rPr lang="sk-SK" dirty="0" smtClean="0"/>
              <a:t> more </a:t>
            </a:r>
            <a:r>
              <a:rPr lang="sk-SK" dirty="0" err="1" smtClean="0"/>
              <a:t>debt</a:t>
            </a:r>
            <a:r>
              <a:rPr lang="sk-SK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below</a:t>
            </a:r>
            <a:r>
              <a:rPr lang="sk-SK" dirty="0" smtClean="0"/>
              <a:t> 60%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in </a:t>
            </a:r>
            <a:r>
              <a:rPr lang="sk-SK" dirty="0" err="1" smtClean="0"/>
              <a:t>preceding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r>
              <a:rPr lang="sk-SK" dirty="0" smtClean="0"/>
              <a:t> </a:t>
            </a:r>
          </a:p>
          <a:p>
            <a:pPr marL="1371600" lvl="2" indent="-514350"/>
            <a:r>
              <a:rPr lang="sk-SK" dirty="0" err="1" smtClean="0"/>
              <a:t>Exception</a:t>
            </a:r>
            <a:r>
              <a:rPr lang="sk-SK" dirty="0" smtClean="0"/>
              <a:t> 1: </a:t>
            </a:r>
            <a:r>
              <a:rPr lang="sk-SK" dirty="0" err="1" smtClean="0"/>
              <a:t>Debt</a:t>
            </a:r>
            <a:r>
              <a:rPr lang="sk-SK" dirty="0" smtClean="0"/>
              <a:t> to state </a:t>
            </a:r>
            <a:r>
              <a:rPr lang="sk-SK" dirty="0" err="1" smtClean="0"/>
              <a:t>organizations</a:t>
            </a:r>
            <a:r>
              <a:rPr lang="sk-SK" dirty="0" smtClean="0"/>
              <a:t> </a:t>
            </a:r>
          </a:p>
          <a:p>
            <a:pPr marL="1371600" lvl="2" indent="-514350"/>
            <a:r>
              <a:rPr lang="sk-SK" dirty="0" err="1" smtClean="0"/>
              <a:t>Exception</a:t>
            </a:r>
            <a:r>
              <a:rPr lang="sk-SK" dirty="0" smtClean="0"/>
              <a:t> 2: </a:t>
            </a:r>
            <a:r>
              <a:rPr lang="sk-SK" dirty="0" err="1" smtClean="0"/>
              <a:t>Bridging</a:t>
            </a:r>
            <a:r>
              <a:rPr lang="sk-SK" dirty="0" smtClean="0"/>
              <a:t> </a:t>
            </a:r>
            <a:r>
              <a:rPr lang="sk-SK" dirty="0" err="1" smtClean="0"/>
              <a:t>loans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EU </a:t>
            </a:r>
            <a:r>
              <a:rPr lang="sk-SK" dirty="0" err="1" smtClean="0"/>
              <a:t>funds</a:t>
            </a: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service</a:t>
            </a:r>
            <a:r>
              <a:rPr lang="sk-SK" dirty="0" smtClean="0"/>
              <a:t> (</a:t>
            </a:r>
            <a:r>
              <a:rPr lang="sk-SK" dirty="0" err="1" smtClean="0"/>
              <a:t>interest</a:t>
            </a:r>
            <a:r>
              <a:rPr lang="sk-SK" dirty="0" smtClean="0"/>
              <a:t> plus </a:t>
            </a:r>
            <a:r>
              <a:rPr lang="sk-SK" dirty="0" err="1" smtClean="0"/>
              <a:t>principal</a:t>
            </a:r>
            <a:r>
              <a:rPr lang="sk-SK" dirty="0" smtClean="0"/>
              <a:t>) </a:t>
            </a:r>
            <a:r>
              <a:rPr lang="sk-SK" dirty="0" err="1"/>
              <a:t>below</a:t>
            </a:r>
            <a:r>
              <a:rPr lang="sk-SK" dirty="0"/>
              <a:t> </a:t>
            </a:r>
            <a:r>
              <a:rPr lang="sk-SK" dirty="0" smtClean="0"/>
              <a:t>25%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current</a:t>
            </a:r>
            <a:r>
              <a:rPr lang="sk-SK" dirty="0"/>
              <a:t> </a:t>
            </a:r>
            <a:r>
              <a:rPr lang="sk-SK" dirty="0" err="1"/>
              <a:t>revenues</a:t>
            </a:r>
            <a:r>
              <a:rPr lang="sk-SK" dirty="0"/>
              <a:t> in </a:t>
            </a:r>
            <a:r>
              <a:rPr lang="sk-SK" dirty="0" err="1"/>
              <a:t>preceding</a:t>
            </a:r>
            <a:r>
              <a:rPr lang="sk-SK" dirty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1371600" lvl="2" indent="-514350"/>
            <a:r>
              <a:rPr lang="sk-SK" dirty="0" err="1" smtClean="0"/>
              <a:t>Exception</a:t>
            </a:r>
            <a:r>
              <a:rPr lang="sk-SK" dirty="0" smtClean="0"/>
              <a:t>: </a:t>
            </a:r>
            <a:r>
              <a:rPr lang="sk-SK" dirty="0" err="1" smtClean="0"/>
              <a:t>One-off</a:t>
            </a:r>
            <a:r>
              <a:rPr lang="sk-SK" dirty="0" smtClean="0"/>
              <a:t> </a:t>
            </a:r>
            <a:r>
              <a:rPr lang="sk-SK" dirty="0" err="1" smtClean="0"/>
              <a:t>preliminary</a:t>
            </a:r>
            <a:r>
              <a:rPr lang="sk-SK" dirty="0" smtClean="0"/>
              <a:t> </a:t>
            </a:r>
            <a:r>
              <a:rPr lang="sk-SK" dirty="0" err="1" smtClean="0"/>
              <a:t>repayment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99781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Legal</a:t>
            </a:r>
            <a:r>
              <a:rPr lang="sk-SK" b="1" dirty="0" smtClean="0"/>
              <a:t> </a:t>
            </a:r>
            <a:r>
              <a:rPr lang="sk-SK" b="1" dirty="0" err="1" smtClean="0"/>
              <a:t>constraints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brakes</a:t>
            </a:r>
            <a:r>
              <a:rPr lang="sk-SK" dirty="0" smtClean="0"/>
              <a:t>: </a:t>
            </a:r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50%, </a:t>
            </a:r>
            <a:r>
              <a:rPr lang="sk-SK" dirty="0" err="1" smtClean="0"/>
              <a:t>corrective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are </a:t>
            </a:r>
            <a:r>
              <a:rPr lang="sk-SK" dirty="0" err="1" smtClean="0"/>
              <a:t>necessary</a:t>
            </a:r>
            <a:r>
              <a:rPr lang="sk-SK" dirty="0" smtClean="0"/>
              <a:t>:</a:t>
            </a:r>
          </a:p>
          <a:p>
            <a:pPr marL="971550" lvl="1" indent="-514350"/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under</a:t>
            </a:r>
            <a:r>
              <a:rPr lang="sk-SK" dirty="0" smtClean="0"/>
              <a:t> 58%,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mayor</a:t>
            </a:r>
            <a:r>
              <a:rPr lang="sk-SK" dirty="0" smtClean="0"/>
              <a:t> has to </a:t>
            </a:r>
            <a:r>
              <a:rPr lang="sk-SK" dirty="0" err="1" smtClean="0"/>
              <a:t>explain</a:t>
            </a:r>
            <a:r>
              <a:rPr lang="sk-SK" dirty="0" smtClean="0"/>
              <a:t> </a:t>
            </a:r>
            <a:r>
              <a:rPr lang="sk-SK" dirty="0" err="1" smtClean="0"/>
              <a:t>reasons</a:t>
            </a:r>
            <a:r>
              <a:rPr lang="sk-SK" dirty="0" smtClean="0"/>
              <a:t>, </a:t>
            </a:r>
            <a:r>
              <a:rPr lang="sk-SK" dirty="0" err="1" smtClean="0"/>
              <a:t>propose</a:t>
            </a:r>
            <a:r>
              <a:rPr lang="sk-SK" dirty="0" smtClean="0"/>
              <a:t> </a:t>
            </a:r>
            <a:r>
              <a:rPr lang="sk-SK" dirty="0" err="1" smtClean="0"/>
              <a:t>corrective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Council</a:t>
            </a:r>
            <a:r>
              <a:rPr lang="sk-SK" dirty="0" smtClean="0"/>
              <a:t> and </a:t>
            </a:r>
            <a:r>
              <a:rPr lang="sk-SK" dirty="0" err="1" smtClean="0"/>
              <a:t>inform</a:t>
            </a:r>
            <a:r>
              <a:rPr lang="sk-SK" dirty="0" smtClean="0"/>
              <a:t> </a:t>
            </a:r>
            <a:r>
              <a:rPr lang="sk-SK" dirty="0" err="1" smtClean="0"/>
              <a:t>Ministry</a:t>
            </a:r>
            <a:r>
              <a:rPr lang="sk-SK" dirty="0" smtClean="0"/>
              <a:t> of </a:t>
            </a:r>
            <a:r>
              <a:rPr lang="sk-SK" dirty="0" err="1" smtClean="0"/>
              <a:t>Finance</a:t>
            </a:r>
            <a:endParaRPr lang="sk-SK" dirty="0" smtClean="0"/>
          </a:p>
          <a:p>
            <a:pPr marL="971550" lvl="1" indent="-514350"/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58% </a:t>
            </a:r>
            <a:r>
              <a:rPr lang="sk-SK" dirty="0" err="1" smtClean="0"/>
              <a:t>but</a:t>
            </a:r>
            <a:r>
              <a:rPr lang="sk-SK" dirty="0" smtClean="0"/>
              <a:t> </a:t>
            </a:r>
            <a:r>
              <a:rPr lang="sk-SK" dirty="0" err="1" smtClean="0"/>
              <a:t>under</a:t>
            </a:r>
            <a:r>
              <a:rPr lang="sk-SK" dirty="0" smtClean="0"/>
              <a:t> 60%, </a:t>
            </a:r>
            <a:r>
              <a:rPr lang="sk-SK" dirty="0" err="1" smtClean="0"/>
              <a:t>revision</a:t>
            </a:r>
            <a:r>
              <a:rPr lang="sk-SK" dirty="0" smtClean="0"/>
              <a:t> of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necessary</a:t>
            </a:r>
            <a:r>
              <a:rPr lang="sk-SK" dirty="0" smtClean="0"/>
              <a:t> to </a:t>
            </a:r>
            <a:r>
              <a:rPr lang="sk-SK" dirty="0" err="1" smtClean="0"/>
              <a:t>achieve</a:t>
            </a:r>
            <a:r>
              <a:rPr lang="sk-SK" dirty="0" smtClean="0"/>
              <a:t> </a:t>
            </a:r>
            <a:r>
              <a:rPr lang="sk-SK" dirty="0" err="1" smtClean="0"/>
              <a:t>balanced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by </a:t>
            </a:r>
            <a:r>
              <a:rPr lang="sk-SK" dirty="0" err="1" smtClean="0"/>
              <a:t>the</a:t>
            </a:r>
            <a:r>
              <a:rPr lang="sk-SK" dirty="0" smtClean="0"/>
              <a:t> end of </a:t>
            </a:r>
            <a:r>
              <a:rPr lang="sk-SK" dirty="0" err="1" smtClean="0"/>
              <a:t>year</a:t>
            </a:r>
            <a:r>
              <a:rPr lang="sk-SK" dirty="0" smtClean="0"/>
              <a:t> and </a:t>
            </a:r>
            <a:r>
              <a:rPr lang="sk-SK" dirty="0" err="1" smtClean="0"/>
              <a:t>balanced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proposal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next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971550" lvl="1" indent="-514350"/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60%,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/>
              <a:t>municipality</a:t>
            </a:r>
            <a:r>
              <a:rPr lang="sk-SK" dirty="0"/>
              <a:t> has to </a:t>
            </a:r>
            <a:r>
              <a:rPr lang="sk-SK" dirty="0" err="1"/>
              <a:t>pay</a:t>
            </a:r>
            <a:r>
              <a:rPr lang="sk-SK" dirty="0"/>
              <a:t> a penalty of 5% of </a:t>
            </a:r>
            <a:r>
              <a:rPr lang="sk-SK" dirty="0" err="1"/>
              <a:t>debt</a:t>
            </a:r>
            <a:r>
              <a:rPr lang="sk-SK" dirty="0"/>
              <a:t> </a:t>
            </a:r>
            <a:r>
              <a:rPr lang="sk-SK" dirty="0" err="1"/>
              <a:t>exceeding</a:t>
            </a:r>
            <a:r>
              <a:rPr lang="sk-SK" dirty="0"/>
              <a:t> 60</a:t>
            </a:r>
            <a:r>
              <a:rPr lang="sk-SK" dirty="0" smtClean="0"/>
              <a:t>% (</a:t>
            </a:r>
            <a:r>
              <a:rPr lang="sk-SK" dirty="0" err="1" smtClean="0"/>
              <a:t>this</a:t>
            </a:r>
            <a:r>
              <a:rPr lang="sk-SK" dirty="0" smtClean="0"/>
              <a:t> rule </a:t>
            </a:r>
            <a:r>
              <a:rPr lang="sk-SK" dirty="0" err="1" smtClean="0"/>
              <a:t>is</a:t>
            </a:r>
            <a:r>
              <a:rPr lang="sk-SK" dirty="0" smtClean="0"/>
              <a:t> set by </a:t>
            </a:r>
            <a:r>
              <a:rPr lang="sk-SK" dirty="0" err="1"/>
              <a:t>Constitutional</a:t>
            </a:r>
            <a:r>
              <a:rPr lang="sk-SK" dirty="0"/>
              <a:t> </a:t>
            </a:r>
            <a:r>
              <a:rPr lang="sk-SK" dirty="0" err="1" smtClean="0"/>
              <a:t>law</a:t>
            </a:r>
            <a:r>
              <a:rPr lang="sk-SK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53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Legal</a:t>
            </a:r>
            <a:r>
              <a:rPr lang="sk-SK" b="1" dirty="0" smtClean="0"/>
              <a:t> </a:t>
            </a:r>
            <a:r>
              <a:rPr lang="sk-SK" b="1" dirty="0" err="1" smtClean="0"/>
              <a:t>constraints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sz="3300" dirty="0" err="1" smtClean="0"/>
              <a:t>Conditions</a:t>
            </a:r>
            <a:r>
              <a:rPr lang="sk-SK" dirty="0" smtClean="0"/>
              <a:t> on </a:t>
            </a:r>
            <a:r>
              <a:rPr lang="sk-SK" dirty="0" err="1" smtClean="0"/>
              <a:t>adopting</a:t>
            </a:r>
            <a:r>
              <a:rPr lang="sk-SK" dirty="0" smtClean="0"/>
              <a:t> “</a:t>
            </a:r>
            <a:r>
              <a:rPr lang="sk-SK" dirty="0" err="1" smtClean="0"/>
              <a:t>corrective</a:t>
            </a:r>
            <a:r>
              <a:rPr lang="sk-SK" dirty="0"/>
              <a:t> </a:t>
            </a:r>
            <a:r>
              <a:rPr lang="sk-SK" dirty="0" err="1" smtClean="0"/>
              <a:t>process</a:t>
            </a:r>
            <a:r>
              <a:rPr lang="sk-SK" dirty="0" smtClean="0"/>
              <a:t>“ (no </a:t>
            </a:r>
            <a:r>
              <a:rPr lang="sk-SK" dirty="0" err="1" smtClean="0"/>
              <a:t>rewards</a:t>
            </a:r>
            <a:r>
              <a:rPr lang="sk-SK" dirty="0" smtClean="0"/>
              <a:t>, new </a:t>
            </a:r>
            <a:r>
              <a:rPr lang="sk-SK" dirty="0" err="1" smtClean="0"/>
              <a:t>corrective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, </a:t>
            </a:r>
            <a:r>
              <a:rPr lang="sk-SK" dirty="0" err="1" smtClean="0"/>
              <a:t>informing</a:t>
            </a:r>
            <a:r>
              <a:rPr lang="sk-SK" dirty="0" smtClean="0"/>
              <a:t> </a:t>
            </a:r>
            <a:r>
              <a:rPr lang="sk-SK" dirty="0" err="1" smtClean="0"/>
              <a:t>MoF</a:t>
            </a:r>
            <a:r>
              <a:rPr lang="sk-SK" dirty="0" smtClean="0"/>
              <a:t>):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Overdue</a:t>
            </a:r>
            <a:r>
              <a:rPr lang="sk-SK" dirty="0" smtClean="0"/>
              <a:t> </a:t>
            </a:r>
            <a:r>
              <a:rPr lang="sk-SK" dirty="0" err="1" smtClean="0"/>
              <a:t>liabilities</a:t>
            </a:r>
            <a:r>
              <a:rPr lang="sk-SK" dirty="0" smtClean="0"/>
              <a:t> </a:t>
            </a:r>
            <a:r>
              <a:rPr lang="sk-SK" dirty="0" err="1" smtClean="0"/>
              <a:t>above</a:t>
            </a:r>
            <a:r>
              <a:rPr lang="sk-SK" dirty="0" smtClean="0"/>
              <a:t> 15% of </a:t>
            </a:r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in </a:t>
            </a:r>
            <a:r>
              <a:rPr lang="sk-SK" dirty="0" err="1" smtClean="0"/>
              <a:t>preceding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r>
              <a:rPr lang="sk-SK" dirty="0" smtClean="0"/>
              <a:t> (</a:t>
            </a:r>
            <a:r>
              <a:rPr lang="sk-SK" dirty="0" err="1" smtClean="0"/>
              <a:t>without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state or EU)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Any</a:t>
            </a:r>
            <a:r>
              <a:rPr lang="sk-SK" dirty="0" smtClean="0"/>
              <a:t> </a:t>
            </a:r>
            <a:r>
              <a:rPr lang="sk-SK" dirty="0" err="1" smtClean="0"/>
              <a:t>accredited</a:t>
            </a:r>
            <a:r>
              <a:rPr lang="sk-SK" dirty="0" smtClean="0"/>
              <a:t> </a:t>
            </a:r>
            <a:r>
              <a:rPr lang="sk-SK" dirty="0" err="1" smtClean="0"/>
              <a:t>liability</a:t>
            </a:r>
            <a:r>
              <a:rPr lang="sk-SK" dirty="0" smtClean="0"/>
              <a:t> </a:t>
            </a:r>
            <a:r>
              <a:rPr lang="sk-SK" dirty="0" err="1"/>
              <a:t>overdue</a:t>
            </a:r>
            <a:r>
              <a:rPr lang="sk-SK" dirty="0"/>
              <a:t> </a:t>
            </a:r>
            <a:r>
              <a:rPr lang="sk-SK" dirty="0" smtClean="0"/>
              <a:t>of 60 or more </a:t>
            </a:r>
            <a:r>
              <a:rPr lang="sk-SK" dirty="0" err="1" smtClean="0"/>
              <a:t>days</a:t>
            </a:r>
            <a:endParaRPr lang="sk-SK" dirty="0"/>
          </a:p>
          <a:p>
            <a:r>
              <a:rPr lang="sk-SK" sz="3400" dirty="0" err="1"/>
              <a:t>If</a:t>
            </a:r>
            <a:r>
              <a:rPr lang="sk-SK" sz="3400" dirty="0"/>
              <a:t> “</a:t>
            </a:r>
            <a:r>
              <a:rPr lang="sk-SK" sz="3400" dirty="0" err="1"/>
              <a:t>corrective</a:t>
            </a:r>
            <a:r>
              <a:rPr lang="sk-SK" sz="3400" dirty="0"/>
              <a:t> </a:t>
            </a:r>
            <a:r>
              <a:rPr lang="sk-SK" sz="3400" dirty="0" err="1"/>
              <a:t>process</a:t>
            </a:r>
            <a:r>
              <a:rPr lang="sk-SK" sz="3400" dirty="0"/>
              <a:t>“ </a:t>
            </a:r>
            <a:r>
              <a:rPr lang="sk-SK" sz="3400" dirty="0" err="1"/>
              <a:t>does</a:t>
            </a:r>
            <a:r>
              <a:rPr lang="sk-SK" sz="3400" dirty="0"/>
              <a:t> </a:t>
            </a:r>
            <a:r>
              <a:rPr lang="sk-SK" sz="3400" dirty="0" err="1"/>
              <a:t>not</a:t>
            </a:r>
            <a:r>
              <a:rPr lang="sk-SK" sz="3400" dirty="0"/>
              <a:t> </a:t>
            </a:r>
            <a:r>
              <a:rPr lang="sk-SK" sz="3400" dirty="0" err="1"/>
              <a:t>lead</a:t>
            </a:r>
            <a:r>
              <a:rPr lang="sk-SK" sz="3400" dirty="0"/>
              <a:t> to </a:t>
            </a:r>
            <a:r>
              <a:rPr lang="sk-SK" sz="3400" dirty="0" err="1" smtClean="0"/>
              <a:t>improvement</a:t>
            </a:r>
            <a:r>
              <a:rPr lang="sk-SK" sz="3400" dirty="0" smtClean="0"/>
              <a:t> </a:t>
            </a:r>
            <a:r>
              <a:rPr lang="sk-SK" sz="3400" dirty="0" err="1" smtClean="0"/>
              <a:t>after</a:t>
            </a:r>
            <a:r>
              <a:rPr lang="sk-SK" sz="3400" dirty="0" smtClean="0"/>
              <a:t> 90 </a:t>
            </a:r>
            <a:r>
              <a:rPr lang="sk-SK" sz="3400" dirty="0" err="1" smtClean="0"/>
              <a:t>days</a:t>
            </a:r>
            <a:r>
              <a:rPr lang="sk-SK" sz="3400" dirty="0" smtClean="0"/>
              <a:t>, </a:t>
            </a:r>
            <a:r>
              <a:rPr lang="sk-SK" sz="3400" dirty="0" err="1"/>
              <a:t>the</a:t>
            </a:r>
            <a:r>
              <a:rPr lang="sk-SK" sz="3400" dirty="0"/>
              <a:t> </a:t>
            </a:r>
            <a:r>
              <a:rPr lang="sk-SK" sz="3400" dirty="0" err="1"/>
              <a:t>custodian</a:t>
            </a:r>
            <a:r>
              <a:rPr lang="sk-SK" sz="3400" dirty="0"/>
              <a:t> </a:t>
            </a:r>
            <a:r>
              <a:rPr lang="sk-SK" sz="3400" dirty="0" err="1"/>
              <a:t>nominated</a:t>
            </a:r>
            <a:r>
              <a:rPr lang="sk-SK" sz="3400" dirty="0"/>
              <a:t> by </a:t>
            </a:r>
            <a:r>
              <a:rPr lang="sk-SK" sz="3400" dirty="0" err="1"/>
              <a:t>the</a:t>
            </a:r>
            <a:r>
              <a:rPr lang="sk-SK" sz="3400" dirty="0"/>
              <a:t> </a:t>
            </a:r>
            <a:r>
              <a:rPr lang="sk-SK" sz="3400" dirty="0" err="1"/>
              <a:t>Ministry</a:t>
            </a:r>
            <a:r>
              <a:rPr lang="sk-SK" sz="3400" dirty="0"/>
              <a:t> of </a:t>
            </a:r>
            <a:r>
              <a:rPr lang="sk-SK" sz="3400" dirty="0" err="1"/>
              <a:t>Finance</a:t>
            </a:r>
            <a:r>
              <a:rPr lang="sk-SK" sz="3400" dirty="0"/>
              <a:t> </a:t>
            </a:r>
            <a:r>
              <a:rPr lang="sk-SK" sz="3400" dirty="0" err="1"/>
              <a:t>overtakes</a:t>
            </a:r>
            <a:r>
              <a:rPr lang="sk-SK" sz="3400" dirty="0"/>
              <a:t> </a:t>
            </a:r>
            <a:r>
              <a:rPr lang="sk-SK" sz="3400" dirty="0" err="1"/>
              <a:t>the</a:t>
            </a:r>
            <a:r>
              <a:rPr lang="sk-SK" sz="3400" dirty="0"/>
              <a:t> “</a:t>
            </a:r>
            <a:r>
              <a:rPr lang="sk-SK" sz="3400" dirty="0" err="1"/>
              <a:t>forced</a:t>
            </a:r>
            <a:r>
              <a:rPr lang="sk-SK" sz="3400" dirty="0"/>
              <a:t> management“ of </a:t>
            </a:r>
            <a:r>
              <a:rPr lang="sk-SK" sz="3400" dirty="0" err="1"/>
              <a:t>municipality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96772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Fiscal</a:t>
            </a:r>
            <a:r>
              <a:rPr lang="sk-SK" b="1" dirty="0" smtClean="0"/>
              <a:t> </a:t>
            </a:r>
            <a:r>
              <a:rPr lang="sk-SK" b="1" dirty="0" err="1" smtClean="0"/>
              <a:t>stabilization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344816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1006540" y="1890315"/>
            <a:ext cx="388843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sk-SK" dirty="0" smtClean="0"/>
          </a:p>
          <a:p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balance</a:t>
            </a:r>
            <a:r>
              <a:rPr lang="sk-SK" dirty="0" smtClean="0"/>
              <a:t> (%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)</a:t>
            </a:r>
            <a:endParaRPr lang="sk-SK" dirty="0"/>
          </a:p>
          <a:p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5508103" y="1919242"/>
            <a:ext cx="2208297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sk-SK" dirty="0" smtClean="0"/>
          </a:p>
          <a:p>
            <a:r>
              <a:rPr lang="sk-SK" dirty="0" err="1" smtClean="0"/>
              <a:t>Debt</a:t>
            </a:r>
            <a:r>
              <a:rPr lang="sk-SK" dirty="0" smtClean="0"/>
              <a:t> per </a:t>
            </a:r>
            <a:r>
              <a:rPr lang="sk-SK" dirty="0" err="1" smtClean="0"/>
              <a:t>capita</a:t>
            </a:r>
            <a:r>
              <a:rPr lang="sk-SK" dirty="0" smtClean="0"/>
              <a:t> (EUR)</a:t>
            </a:r>
          </a:p>
          <a:p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360380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Perspective</a:t>
            </a:r>
            <a:r>
              <a:rPr lang="sk-SK" b="1" dirty="0" smtClean="0"/>
              <a:t>/</a:t>
            </a:r>
            <a:r>
              <a:rPr lang="sk-SK" b="1" dirty="0" err="1" smtClean="0"/>
              <a:t>needed</a:t>
            </a:r>
            <a:r>
              <a:rPr lang="sk-SK" b="1" dirty="0" smtClean="0"/>
              <a:t> </a:t>
            </a:r>
            <a:r>
              <a:rPr lang="sk-SK" b="1" dirty="0" err="1" smtClean="0"/>
              <a:t>reforms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err="1" smtClean="0"/>
              <a:t>Legal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restructuralization</a:t>
            </a:r>
            <a:r>
              <a:rPr lang="sk-SK" dirty="0" smtClean="0"/>
              <a:t> - </a:t>
            </a:r>
            <a:r>
              <a:rPr lang="sk-SK" dirty="0" err="1" smtClean="0"/>
              <a:t>managed</a:t>
            </a:r>
            <a:r>
              <a:rPr lang="sk-SK" dirty="0" smtClean="0"/>
              <a:t> </a:t>
            </a:r>
            <a:r>
              <a:rPr lang="sk-SK" dirty="0" err="1" smtClean="0"/>
              <a:t>bankrupcy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municipality</a:t>
            </a:r>
            <a:endParaRPr lang="sk-SK" dirty="0" smtClean="0"/>
          </a:p>
          <a:p>
            <a:pPr lvl="1"/>
            <a:r>
              <a:rPr lang="sk-SK" dirty="0" err="1"/>
              <a:t>Wider</a:t>
            </a:r>
            <a:r>
              <a:rPr lang="sk-SK" dirty="0"/>
              <a:t> </a:t>
            </a:r>
            <a:r>
              <a:rPr lang="sk-SK" dirty="0" err="1"/>
              <a:t>scope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Law</a:t>
            </a:r>
            <a:r>
              <a:rPr lang="sk-SK" dirty="0"/>
              <a:t> on </a:t>
            </a:r>
            <a:r>
              <a:rPr lang="sk-SK" dirty="0" err="1"/>
              <a:t>Free</a:t>
            </a:r>
            <a:r>
              <a:rPr lang="sk-SK" dirty="0"/>
              <a:t> Access to </a:t>
            </a:r>
            <a:r>
              <a:rPr lang="sk-SK" dirty="0" err="1"/>
              <a:t>Information</a:t>
            </a:r>
            <a:endParaRPr lang="sk-SK" dirty="0"/>
          </a:p>
          <a:p>
            <a:pPr lvl="1"/>
            <a:r>
              <a:rPr lang="sk-SK" dirty="0" err="1" smtClean="0"/>
              <a:t>Disclosing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/>
              <a:t>debts</a:t>
            </a:r>
            <a:r>
              <a:rPr lang="sk-SK" dirty="0"/>
              <a:t>: PPP, </a:t>
            </a:r>
            <a:r>
              <a:rPr lang="sk-SK" dirty="0" err="1"/>
              <a:t>debt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companies</a:t>
            </a:r>
            <a:r>
              <a:rPr lang="sk-SK" dirty="0"/>
              <a:t>, </a:t>
            </a:r>
            <a:r>
              <a:rPr lang="sk-SK" dirty="0" err="1"/>
              <a:t>etc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Non-legal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Detailed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endParaRPr lang="sk-SK" dirty="0" smtClean="0"/>
          </a:p>
          <a:p>
            <a:pPr lvl="1"/>
            <a:r>
              <a:rPr lang="sk-SK" dirty="0" err="1" smtClean="0"/>
              <a:t>Better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control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how</a:t>
            </a:r>
            <a:r>
              <a:rPr lang="sk-SK" dirty="0" smtClean="0"/>
              <a:t> </a:t>
            </a:r>
            <a:r>
              <a:rPr lang="sk-SK" dirty="0" err="1" smtClean="0"/>
              <a:t>money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spent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395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3100" dirty="0">
                <a:hlinkClick r:id="rId2"/>
              </a:rPr>
              <a:t>http://ineko.sk</a:t>
            </a:r>
            <a:r>
              <a:rPr lang="sk-SK" sz="3100" dirty="0" smtClean="0">
                <a:hlinkClick r:id="rId2"/>
              </a:rPr>
              <a:t>/</a:t>
            </a:r>
            <a:r>
              <a:rPr lang="sk-SK" sz="3100" dirty="0" smtClean="0"/>
              <a:t>; </a:t>
            </a:r>
            <a:r>
              <a:rPr lang="en-US" sz="3100" dirty="0">
                <a:hlinkClick r:id="rId3"/>
              </a:rPr>
              <a:t>http://www.hospodarenieobci.sk</a:t>
            </a:r>
            <a:r>
              <a:rPr lang="en-US" sz="3100" dirty="0" smtClean="0">
                <a:hlinkClick r:id="rId3"/>
              </a:rPr>
              <a:t>/</a:t>
            </a:r>
            <a:r>
              <a:rPr lang="sk-SK" sz="3100" dirty="0" smtClean="0"/>
              <a:t> 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8630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1996</TotalTime>
  <Words>569</Words>
  <Application>Microsoft Office PowerPoint</Application>
  <PresentationFormat>Prezentácia na obrazovke (4:3)</PresentationFormat>
  <Paragraphs>82</Paragraphs>
  <Slides>13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6" baseType="lpstr">
      <vt:lpstr>Arial</vt:lpstr>
      <vt:lpstr>Calibri</vt:lpstr>
      <vt:lpstr>Motív Office</vt:lpstr>
      <vt:lpstr>Guarding financial health of local governments in Slovakia</vt:lpstr>
      <vt:lpstr>Slovak experience</vt:lpstr>
      <vt:lpstr>INEKO portal – main page</vt:lpstr>
      <vt:lpstr>INEKO portal - profiles</vt:lpstr>
      <vt:lpstr>INEKO portal - rankings</vt:lpstr>
      <vt:lpstr>Financial health indicators</vt:lpstr>
      <vt:lpstr>Underlying data</vt:lpstr>
      <vt:lpstr>Legal constraints</vt:lpstr>
      <vt:lpstr>Legal constraints</vt:lpstr>
      <vt:lpstr>Legal constraints</vt:lpstr>
      <vt:lpstr>Fiscal stabilization</vt:lpstr>
      <vt:lpstr>Perspective/needed reforms</vt:lpstr>
      <vt:lpstr>Thank you for your attention! http://ineko.sk/; http://www.hospodarenieobci.sk/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Decentralization and transparency of municipalities in Slovakia</dc:title>
  <dc:creator>Peter Golias</dc:creator>
  <cp:lastModifiedBy>Rastislav Kovacik</cp:lastModifiedBy>
  <cp:revision>161</cp:revision>
  <dcterms:created xsi:type="dcterms:W3CDTF">2015-05-13T10:07:18Z</dcterms:created>
  <dcterms:modified xsi:type="dcterms:W3CDTF">2017-03-30T13:37:09Z</dcterms:modified>
</cp:coreProperties>
</file>