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256" r:id="rId3"/>
    <p:sldId id="293" r:id="rId4"/>
    <p:sldId id="306" r:id="rId5"/>
    <p:sldId id="288" r:id="rId6"/>
    <p:sldId id="299" r:id="rId7"/>
    <p:sldId id="295" r:id="rId8"/>
    <p:sldId id="298" r:id="rId9"/>
    <p:sldId id="294" r:id="rId10"/>
    <p:sldId id="284" r:id="rId11"/>
    <p:sldId id="300" r:id="rId12"/>
    <p:sldId id="302" r:id="rId13"/>
    <p:sldId id="301" r:id="rId14"/>
    <p:sldId id="262" r:id="rId15"/>
    <p:sldId id="263" r:id="rId16"/>
    <p:sldId id="305" r:id="rId17"/>
    <p:sldId id="304" r:id="rId18"/>
    <p:sldId id="287" r:id="rId19"/>
    <p:sldId id="285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303" r:id="rId29"/>
    <p:sldId id="314" r:id="rId30"/>
    <p:sldId id="315" r:id="rId31"/>
    <p:sldId id="316" r:id="rId32"/>
    <p:sldId id="311" r:id="rId33"/>
    <p:sldId id="309" r:id="rId34"/>
    <p:sldId id="310" r:id="rId35"/>
    <p:sldId id="312" r:id="rId36"/>
    <p:sldId id="296" r:id="rId37"/>
    <p:sldId id="313" r:id="rId38"/>
    <p:sldId id="28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75"/>
    <p:restoredTop sz="94398"/>
  </p:normalViewPr>
  <p:slideViewPr>
    <p:cSldViewPr snapToGrid="0" snapToObjects="1">
      <p:cViewPr varScale="1">
        <p:scale>
          <a:sx n="69" d="100"/>
          <a:sy n="69" d="100"/>
        </p:scale>
        <p:origin x="85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5EA7B-9EF5-DA4B-ABB1-2CB1DD554E42}" type="datetimeFigureOut">
              <a:rPr lang="en-US" smtClean="0"/>
              <a:t>3/28/2017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AA37-BF19-7747-AC01-3BFF4D3398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426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5EA7B-9EF5-DA4B-ABB1-2CB1DD554E42}" type="datetimeFigureOut">
              <a:rPr lang="en-US" smtClean="0"/>
              <a:t>3/28/2017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AA37-BF19-7747-AC01-3BFF4D3398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58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5EA7B-9EF5-DA4B-ABB1-2CB1DD554E42}" type="datetimeFigureOut">
              <a:rPr lang="en-US" smtClean="0"/>
              <a:t>3/28/2017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AA37-BF19-7747-AC01-3BFF4D3398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7324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5EA7B-9EF5-DA4B-ABB1-2CB1DD554E42}" type="datetimeFigureOut">
              <a:rPr lang="en-US" smtClean="0"/>
              <a:t>3/28/2017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AA37-BF19-7747-AC01-3BFF4D3398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977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5EA7B-9EF5-DA4B-ABB1-2CB1DD554E42}" type="datetimeFigureOut">
              <a:rPr lang="en-US" smtClean="0"/>
              <a:t>3/28/2017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AA37-BF19-7747-AC01-3BFF4D3398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2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5EA7B-9EF5-DA4B-ABB1-2CB1DD554E42}" type="datetimeFigureOut">
              <a:rPr lang="en-US" smtClean="0"/>
              <a:t>3/28/2017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AA37-BF19-7747-AC01-3BFF4D3398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926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5EA7B-9EF5-DA4B-ABB1-2CB1DD554E42}" type="datetimeFigureOut">
              <a:rPr lang="en-US" smtClean="0"/>
              <a:t>3/28/2017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AA37-BF19-7747-AC01-3BFF4D3398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328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5EA7B-9EF5-DA4B-ABB1-2CB1DD554E42}" type="datetimeFigureOut">
              <a:rPr lang="en-US" smtClean="0"/>
              <a:t>3/28/2017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AA37-BF19-7747-AC01-3BFF4D3398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941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5EA7B-9EF5-DA4B-ABB1-2CB1DD554E42}" type="datetimeFigureOut">
              <a:rPr lang="en-US" smtClean="0"/>
              <a:t>3/28/2017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AA37-BF19-7747-AC01-3BFF4D3398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006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5EA7B-9EF5-DA4B-ABB1-2CB1DD554E42}" type="datetimeFigureOut">
              <a:rPr lang="en-US" smtClean="0"/>
              <a:t>3/28/2017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AA37-BF19-7747-AC01-3BFF4D3398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128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5EA7B-9EF5-DA4B-ABB1-2CB1DD554E42}" type="datetimeFigureOut">
              <a:rPr lang="en-US" smtClean="0"/>
              <a:t>3/28/2017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6AA37-BF19-7747-AC01-3BFF4D3398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214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97536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he-IL" sz="1800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9990667" y="2992438"/>
            <a:ext cx="1784351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406400" y="2819400"/>
            <a:ext cx="109728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he-IL" sz="1800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21217" y="466725"/>
            <a:ext cx="90424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8294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132417" y="3049588"/>
            <a:ext cx="8331200" cy="2362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2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C027D-8EC9-4353-AFAD-4CDDD6E17B5B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E898A-35EC-4288-B35A-D2DF015BF150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523331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9EB28-A234-4B0C-B81F-7C5F773BEB5A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238ABF-EF48-4B2E-BA40-F02AA825C3D5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4376119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5AE15-F46B-4AD4-B61E-7712298251E3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E0C496-D680-43E8-9957-66E5171798F7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8672657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19263"/>
            <a:ext cx="53848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19263"/>
            <a:ext cx="53848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E07E8-5BEB-4F27-A64D-ADFD1CB835D5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D4FF92-20AD-48C9-AFB0-82BDEE317D69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0412552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21AB90-E78F-4C38-9D11-30A2FDCA3E97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2F7A52-B9D9-4637-9BBB-13849F24A9AA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23782961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E5502-B95F-4647-8936-6B5FFAB82B2B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25D35D-298B-47AB-B9A4-810EA622CE5C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168042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508000" y="838200"/>
            <a:ext cx="10363200" cy="5181600"/>
          </a:xfrm>
        </p:spPr>
        <p:txBody>
          <a:bodyPr/>
          <a:lstStyle>
            <a:lvl1pPr algn="l" rtl="0">
              <a:defRPr/>
            </a:lvl1pPr>
            <a:lvl2pPr algn="l" rtl="0">
              <a:defRPr/>
            </a:lvl2pPr>
            <a:lvl3pPr algn="l" rtl="0">
              <a:defRPr/>
            </a:lvl3pPr>
            <a:lvl4pPr algn="l" rtl="0">
              <a:defRPr/>
            </a:lvl4pPr>
            <a:lvl5pPr algn="l" rtl="0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B4F2D-9BB5-4AC9-B32A-CED235F3708C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DD6860-1C18-4455-9ED7-C3E6A0272B7B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82266539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75516-0D98-486B-8ADA-3D07ED8FC794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5665E6-83CE-4280-9987-D7DE3333252F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66536788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AEFE37-7CAB-44F6-9AEB-194728C76FE4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C0ADB6-5F8A-43B6-B96D-3B27DBD581A2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8422343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4E54F-E4F1-4A4B-9052-803DE5377983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BCD4F-D08D-41C0-937C-2936ED45550E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4774553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22239"/>
            <a:ext cx="2743200" cy="6008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22239"/>
            <a:ext cx="8026400" cy="6008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9DA78A-24F8-4538-B995-7AABF52CBFCE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638004-0622-456F-8A73-74B3E7C25257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6179658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22238"/>
            <a:ext cx="100584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09600" y="1719263"/>
            <a:ext cx="10972800" cy="4411662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B7101-9480-432B-B179-E103F7997D80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CAB7DD-A2CD-4513-BAD2-E62F57F40CF2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5601980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22238"/>
            <a:ext cx="100584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719263"/>
            <a:ext cx="10972800" cy="4411662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BE525-C0A2-4AA5-AFFF-94F1D0CB209B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06AE30-17B1-41E9-9395-5B8B29695EBC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1018462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27D52-F2E2-4540-B889-4C0F37616DD3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25995A-9FD2-4017-AEFE-9164F4983955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6065683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5EA7B-9EF5-DA4B-ABB1-2CB1DD554E42}" type="datetimeFigureOut">
              <a:rPr lang="en-US" smtClean="0"/>
              <a:t>3/28/2017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6AA37-BF19-7747-AC01-3BFF4D3398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41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2"/>
          <p:cNvSpPr>
            <a:spLocks noChangeShapeType="1"/>
          </p:cNvSpPr>
          <p:nvPr/>
        </p:nvSpPr>
        <p:spPr bwMode="auto">
          <a:xfrm>
            <a:off x="106172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he-IL" sz="180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22238"/>
            <a:ext cx="10058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719263"/>
            <a:ext cx="10972800" cy="441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3ED98E-497D-42E6-BC67-0A5C4D0D8294}" type="datetime1">
              <a:rPr lang="en-US" altLang="en-US"/>
              <a:pPr>
                <a:defRPr/>
              </a:pPr>
              <a:t>3/28/2017</a:t>
            </a:fld>
            <a:endParaRPr lang="en-US" altLang="en-US"/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 altLang="en-US"/>
              <a:t>Prof. E. Gilboa BIU</a:t>
            </a:r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defRPr sz="1000"/>
            </a:lvl1pPr>
          </a:lstStyle>
          <a:p>
            <a:fld id="{E84B83A8-8C49-461F-8519-9EC05B8A5441}" type="slidenum">
              <a:rPr lang="he-IL" altLang="en-US"/>
              <a:pPr/>
              <a:t>‹#›</a:t>
            </a:fld>
            <a:endParaRPr lang="en-US" altLang="en-US"/>
          </a:p>
        </p:txBody>
      </p:sp>
      <p:grpSp>
        <p:nvGrpSpPr>
          <p:cNvPr id="2056" name="Group 8"/>
          <p:cNvGrpSpPr>
            <a:grpSpLocks/>
          </p:cNvGrpSpPr>
          <p:nvPr/>
        </p:nvGrpSpPr>
        <p:grpSpPr bwMode="auto">
          <a:xfrm>
            <a:off x="10871201" y="152400"/>
            <a:ext cx="1056217" cy="1295400"/>
            <a:chOff x="5136" y="960"/>
            <a:chExt cx="528" cy="864"/>
          </a:xfrm>
        </p:grpSpPr>
        <p:sp>
          <p:nvSpPr>
            <p:cNvPr id="2057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58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59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60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61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62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63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5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64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65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66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67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5" cy="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68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69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70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71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72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5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73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74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75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76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5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77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78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79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80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81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5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82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83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84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85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5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86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2087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5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r" rtl="1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244411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hdr="0"/>
  <p:txStyles>
    <p:titleStyle>
      <a:lvl1pPr algn="l" rtl="1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>
          <a:solidFill>
            <a:schemeClr val="tx1"/>
          </a:solidFill>
          <a:latin typeface="+mn-lt"/>
          <a:cs typeface="+mn-cs"/>
        </a:defRPr>
      </a:lvl2pPr>
      <a:lvl3pPr marL="987425" indent="-293688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>
          <a:solidFill>
            <a:schemeClr val="tx1"/>
          </a:solidFill>
          <a:latin typeface="+mn-lt"/>
          <a:cs typeface="+mn-cs"/>
        </a:defRPr>
      </a:lvl3pPr>
      <a:lvl4pPr marL="1281113" indent="-2921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1598613" indent="-315913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055813" indent="-315913" algn="r" rtl="1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13013" indent="-315913" algn="r" rtl="1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2970213" indent="-315913" algn="r" rtl="1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427413" indent="-315913" algn="r" rtl="1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Israeli_Arabs" TargetMode="External"/><Relationship Id="rId2" Type="http://schemas.openxmlformats.org/officeDocument/2006/relationships/hyperlink" Target="https://en.wikipedia.org/wiki/Israeli_Jew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Israelis#Other_citizens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gi-network.org/" TargetMode="External"/><Relationship Id="rId3" Type="http://schemas.openxmlformats.org/officeDocument/2006/relationships/hyperlink" Target="http://www.democraticaudit.com/" TargetMode="External"/><Relationship Id="rId7" Type="http://schemas.openxmlformats.org/officeDocument/2006/relationships/hyperlink" Target="http://www.nd.edu/~mcoppedg/crd/datacrd.htm" TargetMode="External"/><Relationship Id="rId2" Type="http://schemas.openxmlformats.org/officeDocument/2006/relationships/hyperlink" Target="http://www.democracyranking.org/en/index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ystemicpeace.org/polity/polity4.htm" TargetMode="External"/><Relationship Id="rId5" Type="http://schemas.openxmlformats.org/officeDocument/2006/relationships/hyperlink" Target="http://www.freedomhouse.org/" TargetMode="External"/><Relationship Id="rId10" Type="http://schemas.openxmlformats.org/officeDocument/2006/relationships/hyperlink" Target="http://www.prio.no/CSCW/Datasets/Governance/Vanhanens-index-of-democracy/" TargetMode="External"/><Relationship Id="rId4" Type="http://schemas.openxmlformats.org/officeDocument/2006/relationships/hyperlink" Target="http://www.eiu.com/" TargetMode="External"/><Relationship Id="rId9" Type="http://schemas.openxmlformats.org/officeDocument/2006/relationships/hyperlink" Target="http://www.unified-democracy-scores.org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Indexing Democracy</a:t>
            </a:r>
            <a:r>
              <a:rPr lang="en-US" b="1" dirty="0">
                <a:solidFill>
                  <a:srgbClr val="FF0000"/>
                </a:solidFill>
              </a:rPr>
              <a:t>:</a:t>
            </a:r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The Israeli Experience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713018"/>
            <a:ext cx="9144000" cy="2118219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>
                <a:solidFill>
                  <a:srgbClr val="002060"/>
                </a:solidFill>
              </a:rPr>
              <a:t>Prof. Eytan Gilboa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/>
              <a:t>Chair, Israel Public Diplomacy Forum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 smtClean="0"/>
              <a:t>Director, Center for International Communication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 smtClean="0">
                <a:solidFill>
                  <a:srgbClr val="002060"/>
                </a:solidFill>
              </a:rPr>
              <a:t>Bar-Ilan University </a:t>
            </a:r>
            <a:endParaRPr lang="en-US" b="1" dirty="0">
              <a:solidFill>
                <a:srgbClr val="00206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b="1" dirty="0" smtClean="0">
              <a:solidFill>
                <a:srgbClr val="00206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b="1" dirty="0" smtClean="0">
                <a:solidFill>
                  <a:srgbClr val="002060"/>
                </a:solidFill>
              </a:rPr>
              <a:t>eytan.gilboa@biu.ac.il</a:t>
            </a:r>
            <a:endParaRPr lang="he-IL" b="1" dirty="0">
              <a:solidFill>
                <a:srgbClr val="00206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03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Approach</a:t>
            </a:r>
            <a:endParaRPr lang="he-IL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800" dirty="0" smtClean="0"/>
              <a:t>Evaluation of Public Diplomacy</a:t>
            </a:r>
          </a:p>
          <a:p>
            <a:endParaRPr lang="en-US" sz="4800" dirty="0"/>
          </a:p>
          <a:p>
            <a:r>
              <a:rPr lang="en-US" sz="4800" dirty="0" smtClean="0"/>
              <a:t>Democracy and National Image/Nation </a:t>
            </a:r>
            <a:r>
              <a:rPr lang="en-US" sz="4800" dirty="0"/>
              <a:t>B</a:t>
            </a:r>
            <a:r>
              <a:rPr lang="en-US" sz="4800" dirty="0" smtClean="0"/>
              <a:t>randing </a:t>
            </a:r>
          </a:p>
          <a:p>
            <a:endParaRPr lang="en-US" sz="4800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1647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E2A6ED55-F9DD-4D6E-8672-7D8B1BE6B920}" type="datetime1">
              <a:rPr lang="en-US" altLang="en-US" sz="100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3/28/2017</a:t>
            </a:fld>
            <a:endParaRPr lang="en-US" altLang="en-US" sz="1000"/>
          </a:p>
        </p:txBody>
      </p:sp>
      <p:sp>
        <p:nvSpPr>
          <p:cNvPr id="3072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Prof. E. Gilboa BIU</a:t>
            </a:r>
          </a:p>
        </p:txBody>
      </p:sp>
      <p:sp>
        <p:nvSpPr>
          <p:cNvPr id="307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02E94B6C-193D-4576-8F51-7E4B156FB1CD}" type="slidenum">
              <a:rPr lang="he-IL" altLang="en-US" sz="100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en-US" altLang="en-US" sz="1000"/>
          </a:p>
        </p:txBody>
      </p:sp>
      <p:pic>
        <p:nvPicPr>
          <p:cNvPr id="3072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14800" y="2209801"/>
            <a:ext cx="3233738" cy="2982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502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273" y="500062"/>
            <a:ext cx="10515600" cy="1325563"/>
          </a:xfrm>
        </p:spPr>
        <p:txBody>
          <a:bodyPr/>
          <a:lstStyle/>
          <a:p>
            <a:pPr algn="ctr"/>
            <a:r>
              <a:rPr lang="en-US" b="1" dirty="0" smtClean="0"/>
              <a:t>Characteristics</a:t>
            </a:r>
            <a:endParaRPr lang="he-IL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 smtClean="0"/>
              <a:t>New State </a:t>
            </a:r>
          </a:p>
          <a:p>
            <a:r>
              <a:rPr lang="en-US" sz="4400" dirty="0" smtClean="0"/>
              <a:t>Conflict and warfare </a:t>
            </a:r>
          </a:p>
          <a:p>
            <a:r>
              <a:rPr lang="en-US" sz="4400" dirty="0" smtClean="0"/>
              <a:t>Socio-demographic structure</a:t>
            </a:r>
          </a:p>
          <a:p>
            <a:r>
              <a:rPr lang="en-US" sz="4400" dirty="0" smtClean="0"/>
              <a:t>False Demonization: Racist &amp; Apartheid State</a:t>
            </a:r>
            <a:endParaRPr lang="he-IL" sz="4400" dirty="0"/>
          </a:p>
        </p:txBody>
      </p:sp>
    </p:spTree>
    <p:extLst>
      <p:ext uri="{BB962C8B-B14F-4D97-AF65-F5344CB8AC3E}">
        <p14:creationId xmlns:p14="http://schemas.microsoft.com/office/powerpoint/2010/main" val="155344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600" y="744219"/>
            <a:ext cx="6253480" cy="522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02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Demography</a:t>
            </a:r>
            <a:endParaRPr lang="he-IL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9648702"/>
              </p:ext>
            </p:extLst>
          </p:nvPr>
        </p:nvGraphicFramePr>
        <p:xfrm>
          <a:off x="2147456" y="1759528"/>
          <a:ext cx="7509162" cy="45858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69337">
                  <a:extLst>
                    <a:ext uri="{9D8B030D-6E8A-4147-A177-3AD203B41FA5}">
                      <a16:colId xmlns:a16="http://schemas.microsoft.com/office/drawing/2014/main" val="2353885564"/>
                    </a:ext>
                  </a:extLst>
                </a:gridCol>
                <a:gridCol w="2134237">
                  <a:extLst>
                    <a:ext uri="{9D8B030D-6E8A-4147-A177-3AD203B41FA5}">
                      <a16:colId xmlns:a16="http://schemas.microsoft.com/office/drawing/2014/main" val="2832315882"/>
                    </a:ext>
                  </a:extLst>
                </a:gridCol>
                <a:gridCol w="118860">
                  <a:extLst>
                    <a:ext uri="{9D8B030D-6E8A-4147-A177-3AD203B41FA5}">
                      <a16:colId xmlns:a16="http://schemas.microsoft.com/office/drawing/2014/main" val="1202816096"/>
                    </a:ext>
                  </a:extLst>
                </a:gridCol>
                <a:gridCol w="2886728">
                  <a:extLst>
                    <a:ext uri="{9D8B030D-6E8A-4147-A177-3AD203B41FA5}">
                      <a16:colId xmlns:a16="http://schemas.microsoft.com/office/drawing/2014/main" val="1220812423"/>
                    </a:ext>
                  </a:extLst>
                </a:gridCol>
              </a:tblGrid>
              <a:tr h="1350326">
                <a:tc>
                  <a:txBody>
                    <a:bodyPr/>
                    <a:lstStyle/>
                    <a:p>
                      <a:pPr algn="ctr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Group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gridSpan="2">
                  <a:txBody>
                    <a:bodyPr/>
                    <a:lstStyle/>
                    <a:p>
                      <a:pPr algn="ctr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Population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 dirty="0">
                          <a:effectLst/>
                        </a:rPr>
                        <a:t>Proportion of total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extLst>
                  <a:ext uri="{0D108BD9-81ED-4DB2-BD59-A6C34878D82A}">
                    <a16:rowId xmlns:a16="http://schemas.microsoft.com/office/drawing/2014/main" val="366998352"/>
                  </a:ext>
                </a:extLst>
              </a:tr>
              <a:tr h="539255">
                <a:tc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 u="sng">
                          <a:effectLst/>
                          <a:hlinkClick r:id="rId2" tooltip="Israeli Jews"/>
                        </a:rPr>
                        <a:t>Jews</a:t>
                      </a:r>
                      <a:r>
                        <a:rPr lang="en-US" sz="2200">
                          <a:effectLst/>
                        </a:rPr>
                        <a:t>: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6,119,000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gridSpan="2"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75.0%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2098758"/>
                  </a:ext>
                </a:extLst>
              </a:tr>
              <a:tr h="539255">
                <a:tc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        Secular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5,499 000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gridSpan="2"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65.1%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6720596"/>
                  </a:ext>
                </a:extLst>
              </a:tr>
              <a:tr h="539255">
                <a:tc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     Religious 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750,000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gridSpan="2"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9.9%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430435"/>
                  </a:ext>
                </a:extLst>
              </a:tr>
              <a:tr h="539255">
                <a:tc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 u="sng">
                          <a:effectLst/>
                          <a:hlinkClick r:id="rId3" tooltip="Israeli Arabs"/>
                        </a:rPr>
                        <a:t>Arabs</a:t>
                      </a:r>
                      <a:r>
                        <a:rPr lang="en-US" sz="2200">
                          <a:effectLst/>
                        </a:rPr>
                        <a:t>: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1,688,600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gridSpan="2"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20.7%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9544574"/>
                  </a:ext>
                </a:extLst>
              </a:tr>
              <a:tr h="539255">
                <a:tc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 u="sng">
                          <a:effectLst/>
                          <a:hlinkClick r:id="rId4" tooltip="Israelis"/>
                        </a:rPr>
                        <a:t>Other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349,700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gridSpan="2"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4.3%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1455855"/>
                  </a:ext>
                </a:extLst>
              </a:tr>
              <a:tr h="539255">
                <a:tc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Total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>
                          <a:effectLst/>
                        </a:rPr>
                        <a:t>8,157,300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gridSpan="2">
                  <a:txBody>
                    <a:bodyPr/>
                    <a:lstStyle/>
                    <a:p>
                      <a:pPr algn="l" rtl="0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200" dirty="0">
                          <a:effectLst/>
                        </a:rPr>
                        <a:t>100%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0960" marR="60960" marT="30480" marB="30480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907365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277091" y="-33250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2162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7418" y="365125"/>
            <a:ext cx="10515600" cy="1325563"/>
          </a:xfrm>
        </p:spPr>
        <p:txBody>
          <a:bodyPr/>
          <a:lstStyle/>
          <a:p>
            <a:r>
              <a:rPr lang="en-US" b="1" dirty="0" smtClean="0"/>
              <a:t>Political System</a:t>
            </a:r>
            <a:endParaRPr lang="he-IL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President</a:t>
            </a:r>
          </a:p>
          <a:p>
            <a:r>
              <a:rPr lang="en-US" sz="4000" dirty="0" smtClean="0"/>
              <a:t>Prime Minister</a:t>
            </a:r>
          </a:p>
          <a:p>
            <a:r>
              <a:rPr lang="en-US" sz="4000" dirty="0" smtClean="0"/>
              <a:t>Proportional Representation</a:t>
            </a:r>
          </a:p>
          <a:p>
            <a:r>
              <a:rPr lang="en-US" sz="4000" dirty="0" smtClean="0"/>
              <a:t>Multi-Party System</a:t>
            </a:r>
          </a:p>
          <a:p>
            <a:r>
              <a:rPr lang="en-US" sz="4000" dirty="0" smtClean="0"/>
              <a:t>Low Threshold </a:t>
            </a:r>
          </a:p>
          <a:p>
            <a:r>
              <a:rPr lang="en-US" sz="4000" dirty="0" smtClean="0"/>
              <a:t>Coalition Governments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29903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israeli parties 2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635" y="1522556"/>
            <a:ext cx="6691745" cy="4088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08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Indexing Sources</a:t>
            </a:r>
            <a:endParaRPr lang="he-IL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 smtClean="0"/>
              <a:t>Public Opinion Polls</a:t>
            </a:r>
          </a:p>
          <a:p>
            <a:endParaRPr lang="en-US" sz="4400" dirty="0"/>
          </a:p>
          <a:p>
            <a:r>
              <a:rPr lang="en-US" sz="4400" dirty="0" smtClean="0"/>
              <a:t>Democracy Indices</a:t>
            </a:r>
          </a:p>
          <a:p>
            <a:endParaRPr lang="en-US" sz="4400" dirty="0"/>
          </a:p>
          <a:p>
            <a:r>
              <a:rPr lang="en-US" sz="4400" dirty="0" smtClean="0"/>
              <a:t>Global Comparative Ranking Indices </a:t>
            </a:r>
            <a:endParaRPr lang="he-IL" sz="4400" dirty="0"/>
          </a:p>
        </p:txBody>
      </p:sp>
      <p:pic>
        <p:nvPicPr>
          <p:cNvPr id="7170" name="Picture 2" descr="https://en.idi.org.il/media/7798/democracy-index-2016-e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7527" y="193964"/>
            <a:ext cx="2867601" cy="4516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992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275" y="1518270"/>
            <a:ext cx="8356815" cy="388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94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320" y="757177"/>
            <a:ext cx="6370320" cy="501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69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719" y="692108"/>
            <a:ext cx="6748005" cy="5391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69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237" y="-1"/>
            <a:ext cx="641896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94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269" y="924026"/>
            <a:ext cx="7850124" cy="494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05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gallup trust in institu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623" y="895639"/>
            <a:ext cx="5391150" cy="584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63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160" y="840739"/>
            <a:ext cx="6197600" cy="492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54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8561"/>
          </a:xfrm>
        </p:spPr>
        <p:txBody>
          <a:bodyPr/>
          <a:lstStyle/>
          <a:p>
            <a:r>
              <a:rPr lang="en-US" b="1" dirty="0" smtClean="0"/>
              <a:t>Democracy Data</a:t>
            </a:r>
            <a:endParaRPr lang="he-IL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256" y="1250065"/>
            <a:ext cx="11389488" cy="4753277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  <a:t>Democracy Ranking: </a:t>
            </a:r>
            <a:b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</a:br>
            <a:r>
              <a:rPr lang="en-US" sz="1600" b="1" u="sng" dirty="0">
                <a:solidFill>
                  <a:srgbClr val="333333"/>
                </a:solidFill>
                <a:latin typeface="Calibri" panose="020F0502020204030204" pitchFamily="34" charset="0"/>
                <a:hlinkClick r:id="rId2"/>
              </a:rPr>
              <a:t>http://www.democracyranking.org</a:t>
            </a:r>
            <a: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  <a:t/>
            </a:r>
            <a:b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</a:br>
            <a:r>
              <a:rPr lang="en-US" sz="1600" b="1" dirty="0" smtClean="0">
                <a:solidFill>
                  <a:srgbClr val="333333"/>
                </a:solidFill>
                <a:latin typeface="Calibri" panose="020F0502020204030204" pitchFamily="34" charset="0"/>
              </a:rPr>
              <a:t>Democratic </a:t>
            </a:r>
            <a: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  <a:t>Audit: </a:t>
            </a:r>
            <a:b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</a:br>
            <a:r>
              <a:rPr lang="en-US" sz="1600" b="1" u="sng" dirty="0">
                <a:solidFill>
                  <a:srgbClr val="000033"/>
                </a:solidFill>
                <a:latin typeface="Calibri" panose="020F0502020204030204" pitchFamily="34" charset="0"/>
                <a:hlinkClick r:id="rId3"/>
              </a:rPr>
              <a:t>http://www.democraticaudit.com</a:t>
            </a:r>
            <a: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  <a:t/>
            </a:r>
            <a:b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</a:br>
            <a:r>
              <a:rPr lang="en-US" sz="1600" b="1" dirty="0" smtClean="0">
                <a:solidFill>
                  <a:srgbClr val="333333"/>
                </a:solidFill>
                <a:latin typeface="Calibri" panose="020F0502020204030204" pitchFamily="34" charset="0"/>
              </a:rPr>
              <a:t>Economist </a:t>
            </a:r>
            <a: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  <a:t>Intelligence Unit Democracy Index: </a:t>
            </a:r>
            <a:b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</a:br>
            <a:r>
              <a:rPr lang="en-US" sz="1600" b="1" u="sng" dirty="0">
                <a:solidFill>
                  <a:srgbClr val="000033"/>
                </a:solidFill>
                <a:latin typeface="Calibri" panose="020F0502020204030204" pitchFamily="34" charset="0"/>
                <a:hlinkClick r:id="rId4"/>
              </a:rPr>
              <a:t>http://www.eiu.com</a:t>
            </a:r>
            <a: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  <a:t/>
            </a:r>
            <a:b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</a:br>
            <a:r>
              <a:rPr lang="en-US" sz="1600" b="1" dirty="0" smtClean="0">
                <a:solidFill>
                  <a:srgbClr val="333333"/>
                </a:solidFill>
                <a:latin typeface="Calibri" panose="020F0502020204030204" pitchFamily="34" charset="0"/>
              </a:rPr>
              <a:t>Freedom </a:t>
            </a:r>
            <a: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  <a:t>House: Freedom in the World Reports: </a:t>
            </a:r>
            <a:br>
              <a:rPr lang="en-US" sz="1600" b="1" dirty="0">
                <a:solidFill>
                  <a:srgbClr val="333333"/>
                </a:solidFill>
                <a:latin typeface="Calibri" panose="020F0502020204030204" pitchFamily="34" charset="0"/>
              </a:rPr>
            </a:br>
            <a:r>
              <a:rPr lang="en-US" sz="1600" b="1" u="sng" dirty="0">
                <a:solidFill>
                  <a:srgbClr val="000033"/>
                </a:solidFill>
                <a:latin typeface="Calibri" panose="020F0502020204030204" pitchFamily="34" charset="0"/>
                <a:hlinkClick r:id="rId5"/>
              </a:rPr>
              <a:t>http://</a:t>
            </a:r>
            <a:r>
              <a:rPr lang="en-US" sz="1600" b="1" u="sng" dirty="0" smtClean="0">
                <a:solidFill>
                  <a:srgbClr val="000033"/>
                </a:solidFill>
                <a:latin typeface="Calibri" panose="020F0502020204030204" pitchFamily="34" charset="0"/>
                <a:hlinkClick r:id="rId5"/>
              </a:rPr>
              <a:t>www.freedomhouse.org</a:t>
            </a:r>
            <a:endParaRPr lang="en-US" sz="1600" b="1" u="sng" dirty="0" smtClean="0">
              <a:solidFill>
                <a:srgbClr val="000033"/>
              </a:solidFill>
              <a:latin typeface="Calibri" panose="020F050202020403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600" b="1" dirty="0"/>
              <a:t>Polity: </a:t>
            </a:r>
            <a:br>
              <a:rPr lang="en-US" sz="1600" b="1" dirty="0"/>
            </a:br>
            <a:r>
              <a:rPr lang="en-US" sz="1600" b="1" u="sng" dirty="0">
                <a:hlinkClick r:id="rId6"/>
              </a:rPr>
              <a:t>http://www.systemicpeace.org/polity/polity4.htm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en-US" sz="1600" b="1" dirty="0" err="1" smtClean="0"/>
              <a:t>Polyarchy</a:t>
            </a:r>
            <a:r>
              <a:rPr lang="en-US" sz="1600" b="1" dirty="0" smtClean="0"/>
              <a:t> </a:t>
            </a:r>
            <a:r>
              <a:rPr lang="en-US" sz="1600" b="1" dirty="0"/>
              <a:t>Dataset: </a:t>
            </a:r>
            <a:br>
              <a:rPr lang="en-US" sz="1600" b="1" dirty="0"/>
            </a:br>
            <a:r>
              <a:rPr lang="en-US" sz="1600" b="1" u="sng" dirty="0">
                <a:hlinkClick r:id="rId7"/>
              </a:rPr>
              <a:t>http://www.nd.edu/~mcoppedg/crd/datacrd.htm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en-US" sz="1600" b="1" dirty="0" smtClean="0"/>
              <a:t>SGI </a:t>
            </a:r>
            <a:r>
              <a:rPr lang="en-US" sz="1600" b="1" dirty="0"/>
              <a:t>- Bertelsmann Sustainable Governance Index: </a:t>
            </a:r>
            <a:br>
              <a:rPr lang="en-US" sz="1600" b="1" dirty="0"/>
            </a:br>
            <a:r>
              <a:rPr lang="en-US" sz="1600" b="1" u="sng" dirty="0">
                <a:hlinkClick r:id="rId8"/>
              </a:rPr>
              <a:t>http://www.sgi-network.org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en-US" sz="1600" b="1" dirty="0" smtClean="0"/>
              <a:t>UDS </a:t>
            </a:r>
            <a:r>
              <a:rPr lang="en-US" sz="1600" b="1" dirty="0"/>
              <a:t>- Unified Democracy Scores: </a:t>
            </a:r>
            <a:br>
              <a:rPr lang="en-US" sz="1600" b="1" dirty="0"/>
            </a:br>
            <a:r>
              <a:rPr lang="en-US" sz="1600" b="1" u="sng" dirty="0">
                <a:hlinkClick r:id="rId9"/>
              </a:rPr>
              <a:t>http://</a:t>
            </a:r>
            <a:r>
              <a:rPr lang="en-US" sz="1600" b="1" u="sng" dirty="0" smtClean="0">
                <a:hlinkClick r:id="rId9"/>
              </a:rPr>
              <a:t>www.unified-democracy-scores.org</a:t>
            </a:r>
            <a:endParaRPr lang="en-US" sz="1600" b="1" u="sng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600" b="1" dirty="0" err="1"/>
              <a:t>Vanhanen's</a:t>
            </a:r>
            <a:r>
              <a:rPr lang="en-US" sz="1600" b="1" dirty="0"/>
              <a:t> Index of Democracy: </a:t>
            </a:r>
            <a:br>
              <a:rPr lang="en-US" sz="1600" b="1" dirty="0"/>
            </a:br>
            <a:r>
              <a:rPr lang="en-US" sz="1600" b="1" u="sng" dirty="0">
                <a:hlinkClick r:id="rId10"/>
              </a:rPr>
              <a:t>http://www.prio.no/CSCW/Datasets/Governance/Vanhanens-index-of-democracy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en-US" sz="1600" b="1" dirty="0"/>
              <a:t/>
            </a:r>
            <a:br>
              <a:rPr lang="en-US" sz="1600" b="1" dirty="0"/>
            </a:br>
            <a:r>
              <a:rPr lang="en-US" sz="1600" dirty="0">
                <a:solidFill>
                  <a:srgbClr val="333333"/>
                </a:solidFill>
                <a:latin typeface="Verdana" panose="020B0604030504040204" pitchFamily="34" charset="0"/>
              </a:rPr>
              <a:t/>
            </a:r>
            <a:br>
              <a:rPr lang="en-US" sz="16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endParaRPr lang="he-IL" sz="1600" dirty="0"/>
          </a:p>
        </p:txBody>
      </p:sp>
    </p:spTree>
    <p:extLst>
      <p:ext uri="{BB962C8B-B14F-4D97-AF65-F5344CB8AC3E}">
        <p14:creationId xmlns:p14="http://schemas.microsoft.com/office/powerpoint/2010/main" val="3343848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democracy barome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343" y="2551073"/>
            <a:ext cx="5381625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democracy barometer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180" y="694059"/>
            <a:ext cx="2926080" cy="159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44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0" y="698500"/>
            <a:ext cx="7988300" cy="546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35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0" y="774700"/>
            <a:ext cx="784860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35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058" y="1143000"/>
            <a:ext cx="7835900" cy="5245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00200" y="293914"/>
            <a:ext cx="982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+mj-lt"/>
              </a:rPr>
              <a:t>Individual Liberties, Rule of Law, Public Sphere</a:t>
            </a:r>
          </a:p>
        </p:txBody>
      </p:sp>
    </p:spTree>
    <p:extLst>
      <p:ext uri="{BB962C8B-B14F-4D97-AF65-F5344CB8AC3E}">
        <p14:creationId xmlns:p14="http://schemas.microsoft.com/office/powerpoint/2010/main" val="167869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0" y="787400"/>
            <a:ext cx="7874000" cy="527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5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100" y="1057729"/>
            <a:ext cx="7797800" cy="5232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49185" y="277585"/>
            <a:ext cx="9339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+mj-lt"/>
              </a:rPr>
              <a:t>Competition, Mutual Restraints, Gov. Capability</a:t>
            </a:r>
          </a:p>
        </p:txBody>
      </p:sp>
    </p:spTree>
    <p:extLst>
      <p:ext uri="{BB962C8B-B14F-4D97-AF65-F5344CB8AC3E}">
        <p14:creationId xmlns:p14="http://schemas.microsoft.com/office/powerpoint/2010/main" val="197055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100" y="812800"/>
            <a:ext cx="7797800" cy="52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1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400" y="1045029"/>
            <a:ext cx="7823200" cy="5245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75757" y="212271"/>
            <a:ext cx="90623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+mj-lt"/>
              </a:rPr>
              <a:t>Transparency, Representation, Participation</a:t>
            </a:r>
          </a:p>
        </p:txBody>
      </p:sp>
    </p:spTree>
    <p:extLst>
      <p:ext uri="{BB962C8B-B14F-4D97-AF65-F5344CB8AC3E}">
        <p14:creationId xmlns:p14="http://schemas.microsoft.com/office/powerpoint/2010/main" val="66077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400" y="32658"/>
            <a:ext cx="62844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01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27" y="573313"/>
            <a:ext cx="3824175" cy="12881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08414" y="2596243"/>
            <a:ext cx="75274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+mj-lt"/>
              </a:rPr>
              <a:t>Indicators</a:t>
            </a:r>
          </a:p>
          <a:p>
            <a:r>
              <a:rPr lang="en-US" sz="3200" b="1" dirty="0">
                <a:latin typeface="+mj-lt"/>
              </a:rPr>
              <a:t>Electoral Process and Pluralism     9.17</a:t>
            </a:r>
          </a:p>
          <a:p>
            <a:r>
              <a:rPr lang="en-US" sz="3200" b="1" dirty="0">
                <a:latin typeface="+mj-lt"/>
              </a:rPr>
              <a:t>Functioning of Government           7.50</a:t>
            </a:r>
          </a:p>
          <a:p>
            <a:r>
              <a:rPr lang="en-US" sz="3200" b="1" dirty="0">
                <a:latin typeface="+mj-lt"/>
              </a:rPr>
              <a:t>Political Participation                       8.89</a:t>
            </a:r>
          </a:p>
          <a:p>
            <a:r>
              <a:rPr lang="en-US" sz="3200" b="1" dirty="0">
                <a:latin typeface="+mj-lt"/>
              </a:rPr>
              <a:t>Political Culture                                7.50</a:t>
            </a:r>
          </a:p>
          <a:p>
            <a:r>
              <a:rPr lang="en-US" sz="3200" b="1" dirty="0">
                <a:latin typeface="+mj-lt"/>
              </a:rPr>
              <a:t>Civil Liberties                                    6.18</a:t>
            </a:r>
          </a:p>
          <a:p>
            <a:endParaRPr lang="en-US" sz="3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988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5"/>
          <p:cNvSpPr>
            <a:spLocks noGrp="1" noChangeArrowheads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6DA7E07-4278-4921-91B0-759002CEBF0E}" type="datetime1">
              <a:rPr lang="en-US" altLang="en-US" sz="100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3/28/2017</a:t>
            </a:fld>
            <a:endParaRPr lang="en-US" altLang="en-US" sz="1000"/>
          </a:p>
        </p:txBody>
      </p:sp>
      <p:sp>
        <p:nvSpPr>
          <p:cNvPr id="23555" name="Rectangle 7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EAE08FAB-2FC5-45B5-8E19-698F41CAB48B}" type="slidenum">
              <a:rPr lang="he-IL" altLang="en-US" sz="100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28</a:t>
            </a:fld>
            <a:endParaRPr lang="en-US" altLang="en-US" sz="1000"/>
          </a:p>
        </p:txBody>
      </p:sp>
      <p:pic>
        <p:nvPicPr>
          <p:cNvPr id="23556" name="Picture 4" descr="91d78984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6" y="3343275"/>
            <a:ext cx="1800225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7" descr="2011-Human-Developmen-Inequalities-lower-HDI-rankings-for-US-Republic-of-Korea-others_med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124076"/>
            <a:ext cx="1524000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9" name="AutoShape 10" descr="2Q==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23560" name="AutoShape 12" descr="2Q==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pic>
        <p:nvPicPr>
          <p:cNvPr id="23561" name="Picture 19" descr="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311150"/>
            <a:ext cx="26670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21" descr="Doing_business_2013_2310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3468687"/>
            <a:ext cx="1847850" cy="2696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4" name="Footer Placeholder 1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Prof. E. Gilboa BIU</a:t>
            </a:r>
          </a:p>
        </p:txBody>
      </p:sp>
      <p:pic>
        <p:nvPicPr>
          <p:cNvPr id="23565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-6350"/>
            <a:ext cx="2152650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6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414" y="319088"/>
            <a:ext cx="2033587" cy="318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Image result for economic freedom index 2016y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634" y="3676650"/>
            <a:ext cx="2005965" cy="3181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966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Date Placeholder 2"/>
          <p:cNvSpPr>
            <a:spLocks noGrp="1"/>
          </p:cNvSpPr>
          <p:nvPr>
            <p:ph type="dt" sz="quarter" idx="14"/>
          </p:nvPr>
        </p:nvSpPr>
        <p:spPr>
          <a:xfrm>
            <a:off x="1981200" y="6172200"/>
            <a:ext cx="21336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fld id="{3FB32C81-19BB-4F58-A8F3-7335DDC3A59B}" type="datetime1">
              <a:rPr lang="en-US" altLang="en-US" sz="1000">
                <a:solidFill>
                  <a:srgbClr val="000000"/>
                </a:solidFill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None/>
              </a:pPr>
              <a:t>3/28/2017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24579" name="Footer Placeholder 3"/>
          <p:cNvSpPr>
            <a:spLocks noGrp="1"/>
          </p:cNvSpPr>
          <p:nvPr>
            <p:ph type="ftr" sz="quarter" idx="1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000">
                <a:solidFill>
                  <a:srgbClr val="000000"/>
                </a:solidFill>
              </a:rPr>
              <a:t>Prof. E. Gilboa BIU</a:t>
            </a:r>
          </a:p>
        </p:txBody>
      </p:sp>
      <p:sp>
        <p:nvSpPr>
          <p:cNvPr id="24580" name="Slide Number Placeholder 4"/>
          <p:cNvSpPr>
            <a:spLocks noGrp="1"/>
          </p:cNvSpPr>
          <p:nvPr>
            <p:ph type="sldNum" sz="quarter" idx="16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fld id="{8F590042-15C2-4C42-BF67-62B6D393372B}" type="slidenum">
              <a:rPr lang="he-IL" altLang="en-US" sz="1000">
                <a:solidFill>
                  <a:srgbClr val="000000"/>
                </a:solidFill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None/>
              </a:pPr>
              <a:t>29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pic>
        <p:nvPicPr>
          <p:cNvPr id="2458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46039"/>
            <a:ext cx="288925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81000"/>
            <a:ext cx="3733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0" y="1828800"/>
            <a:ext cx="26670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900" y="2362200"/>
            <a:ext cx="417195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657600"/>
            <a:ext cx="1905000" cy="214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989" y="4495800"/>
            <a:ext cx="378618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45195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Date Placeholder 2"/>
          <p:cNvSpPr>
            <a:spLocks noGrp="1"/>
          </p:cNvSpPr>
          <p:nvPr>
            <p:ph type="dt" sz="quarter" idx="1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8BC6A39-8450-4554-873F-024A6CA67B68}" type="datetime1">
              <a:rPr lang="en-US" altLang="en-US" sz="100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3/28/2017</a:t>
            </a:fld>
            <a:endParaRPr lang="en-US" altLang="en-US" sz="1000"/>
          </a:p>
        </p:txBody>
      </p:sp>
      <p:sp>
        <p:nvSpPr>
          <p:cNvPr id="25603" name="Footer Placeholder 3"/>
          <p:cNvSpPr>
            <a:spLocks noGrp="1"/>
          </p:cNvSpPr>
          <p:nvPr>
            <p:ph type="ftr" sz="quarter" idx="1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Prof. E. Gilboa BIU</a:t>
            </a:r>
          </a:p>
        </p:txBody>
      </p:sp>
      <p:sp>
        <p:nvSpPr>
          <p:cNvPr id="25604" name="Slide Number Placeholder 4"/>
          <p:cNvSpPr>
            <a:spLocks noGrp="1"/>
          </p:cNvSpPr>
          <p:nvPr>
            <p:ph type="sldNum" sz="quarter" idx="16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58AEB243-FAAD-482A-94BE-9C0918188744}" type="slidenum">
              <a:rPr lang="he-IL" altLang="en-US" sz="100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30</a:t>
            </a:fld>
            <a:endParaRPr lang="en-US" altLang="en-US" sz="1000"/>
          </a:p>
        </p:txBody>
      </p:sp>
      <p:pic>
        <p:nvPicPr>
          <p:cNvPr id="2560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28600"/>
            <a:ext cx="20574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123825"/>
            <a:ext cx="228600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42900"/>
            <a:ext cx="19050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3962400"/>
            <a:ext cx="2133600" cy="275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425826"/>
            <a:ext cx="2057400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4" y="3471863"/>
            <a:ext cx="2084387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47758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7568"/>
            <a:ext cx="6037487" cy="4459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487" y="898900"/>
            <a:ext cx="6232297" cy="309966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02793"/>
            <a:ext cx="66952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5"/>
                </a:solidFill>
              </a:rPr>
              <a:t>International Indicators by Institution</a:t>
            </a:r>
          </a:p>
        </p:txBody>
      </p:sp>
    </p:spTree>
    <p:extLst>
      <p:ext uri="{BB962C8B-B14F-4D97-AF65-F5344CB8AC3E}">
        <p14:creationId xmlns:p14="http://schemas.microsoft.com/office/powerpoint/2010/main" val="121463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freedom house freedom ofthe pre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3" name="AutoShape 4" descr="Image result for freedom house freedom ofthe pres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8198" name="Picture 6" descr="Image result for freedom house freedom ofthe pr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774" y="1430048"/>
            <a:ext cx="7048500" cy="456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72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 result for reporters without bord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59" y="1122218"/>
            <a:ext cx="10333034" cy="5404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29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47240" y="502920"/>
            <a:ext cx="67259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+mj-lt"/>
              </a:rPr>
              <a:t>Press Freedom Status: Partly Free</a:t>
            </a:r>
          </a:p>
          <a:p>
            <a:endParaRPr lang="en-US" sz="2800" b="1" dirty="0">
              <a:latin typeface="+mj-lt"/>
            </a:endParaRPr>
          </a:p>
          <a:p>
            <a:r>
              <a:rPr lang="en-US" sz="2800" b="1" dirty="0">
                <a:latin typeface="+mj-lt"/>
              </a:rPr>
              <a:t>Legal Environment:                       7/30</a:t>
            </a:r>
          </a:p>
          <a:p>
            <a:r>
              <a:rPr lang="en-US" sz="2800" b="1" dirty="0">
                <a:latin typeface="+mj-lt"/>
              </a:rPr>
              <a:t>(0= Best, 30= Worst)</a:t>
            </a:r>
          </a:p>
          <a:p>
            <a:endParaRPr lang="en-US" sz="2800" b="1" dirty="0">
              <a:latin typeface="+mj-lt"/>
            </a:endParaRPr>
          </a:p>
          <a:p>
            <a:r>
              <a:rPr lang="en-US" sz="2800" b="1" dirty="0">
                <a:latin typeface="+mj-lt"/>
              </a:rPr>
              <a:t>Political Environment                 14/40</a:t>
            </a:r>
          </a:p>
          <a:p>
            <a:r>
              <a:rPr lang="en-US" sz="2800" b="1" dirty="0">
                <a:latin typeface="+mj-lt"/>
              </a:rPr>
              <a:t>(0= Best, 40= Worst)</a:t>
            </a:r>
          </a:p>
          <a:p>
            <a:endParaRPr lang="en-US" sz="2800" b="1" dirty="0">
              <a:latin typeface="+mj-lt"/>
            </a:endParaRPr>
          </a:p>
          <a:p>
            <a:r>
              <a:rPr lang="en-US" sz="2800" b="1" dirty="0">
                <a:latin typeface="+mj-lt"/>
              </a:rPr>
              <a:t>Economic Environment                </a:t>
            </a:r>
            <a:r>
              <a:rPr lang="en-US" sz="2800" b="1" dirty="0" smtClean="0">
                <a:latin typeface="+mj-lt"/>
              </a:rPr>
              <a:t>5/30</a:t>
            </a:r>
            <a:endParaRPr lang="en-US" sz="2800" b="1" dirty="0">
              <a:latin typeface="+mj-lt"/>
            </a:endParaRPr>
          </a:p>
          <a:p>
            <a:r>
              <a:rPr lang="en-US" sz="2800" b="1" dirty="0">
                <a:latin typeface="+mj-lt"/>
              </a:rPr>
              <a:t>(0= Best, 30= Worst)</a:t>
            </a:r>
          </a:p>
          <a:p>
            <a:endParaRPr lang="en-US" sz="2800" b="1" dirty="0">
              <a:latin typeface="+mj-lt"/>
            </a:endParaRPr>
          </a:p>
          <a:p>
            <a:r>
              <a:rPr lang="en-US" sz="2800" b="1" dirty="0">
                <a:latin typeface="+mj-lt"/>
              </a:rPr>
              <a:t>Press Freedom Score               </a:t>
            </a:r>
            <a:r>
              <a:rPr lang="en-US" sz="2800" b="1" dirty="0" smtClean="0">
                <a:latin typeface="+mj-lt"/>
              </a:rPr>
              <a:t>32/100</a:t>
            </a:r>
          </a:p>
          <a:p>
            <a:r>
              <a:rPr lang="en-US" sz="2800" b="1" dirty="0" smtClean="0">
                <a:latin typeface="+mj-lt"/>
              </a:rPr>
              <a:t>(0</a:t>
            </a:r>
            <a:r>
              <a:rPr lang="en-US" sz="2800" b="1" dirty="0">
                <a:latin typeface="+mj-lt"/>
              </a:rPr>
              <a:t>= Best, 100= Worst)</a:t>
            </a:r>
          </a:p>
          <a:p>
            <a:endParaRPr lang="en-US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1473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0"/>
            <a:ext cx="54118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58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274" y="35416"/>
            <a:ext cx="8231343" cy="682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33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556" y="1213236"/>
            <a:ext cx="5618922" cy="4495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96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6659</TotalTime>
  <Words>244</Words>
  <Application>Microsoft Office PowerPoint</Application>
  <PresentationFormat>Widescreen</PresentationFormat>
  <Paragraphs>90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Network</vt:lpstr>
      <vt:lpstr>Indexing Democracy: The Israeli Experience</vt:lpstr>
      <vt:lpstr>Approach</vt:lpstr>
      <vt:lpstr>PowerPoint Presentation</vt:lpstr>
      <vt:lpstr>Characteristics</vt:lpstr>
      <vt:lpstr>PowerPoint Presentation</vt:lpstr>
      <vt:lpstr>Demography</vt:lpstr>
      <vt:lpstr>Political System</vt:lpstr>
      <vt:lpstr>PowerPoint Presentation</vt:lpstr>
      <vt:lpstr>Indexing Sources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Democracy Data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Nemerovski</dc:creator>
  <cp:lastModifiedBy>Eytan Gilboa</cp:lastModifiedBy>
  <cp:revision>47</cp:revision>
  <dcterms:created xsi:type="dcterms:W3CDTF">2017-03-19T12:00:27Z</dcterms:created>
  <dcterms:modified xsi:type="dcterms:W3CDTF">2017-03-28T11:18:51Z</dcterms:modified>
</cp:coreProperties>
</file>