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charts/chart5.xml" ContentType="application/vnd.openxmlformats-officedocument.drawingml.chart+xml"/>
  <Override PartName="/ppt/drawings/drawing5.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0"/>
  </p:handoutMasterIdLst>
  <p:sldIdLst>
    <p:sldId id="256" r:id="rId2"/>
    <p:sldId id="296" r:id="rId3"/>
    <p:sldId id="321" r:id="rId4"/>
    <p:sldId id="297" r:id="rId5"/>
    <p:sldId id="262" r:id="rId6"/>
    <p:sldId id="310" r:id="rId7"/>
    <p:sldId id="311" r:id="rId8"/>
    <p:sldId id="323" r:id="rId9"/>
    <p:sldId id="312" r:id="rId10"/>
    <p:sldId id="282" r:id="rId11"/>
    <p:sldId id="283" r:id="rId12"/>
    <p:sldId id="315" r:id="rId13"/>
    <p:sldId id="264" r:id="rId14"/>
    <p:sldId id="295" r:id="rId15"/>
    <p:sldId id="265" r:id="rId16"/>
    <p:sldId id="301" r:id="rId17"/>
    <p:sldId id="266" r:id="rId18"/>
    <p:sldId id="307" r:id="rId19"/>
    <p:sldId id="267" r:id="rId20"/>
    <p:sldId id="268" r:id="rId21"/>
    <p:sldId id="316" r:id="rId22"/>
    <p:sldId id="317" r:id="rId23"/>
    <p:sldId id="269" r:id="rId24"/>
    <p:sldId id="270" r:id="rId25"/>
    <p:sldId id="322" r:id="rId26"/>
    <p:sldId id="309" r:id="rId27"/>
    <p:sldId id="319" r:id="rId28"/>
    <p:sldId id="272" r:id="rId29"/>
    <p:sldId id="273" r:id="rId30"/>
    <p:sldId id="274" r:id="rId31"/>
    <p:sldId id="275" r:id="rId32"/>
    <p:sldId id="276" r:id="rId33"/>
    <p:sldId id="286" r:id="rId34"/>
    <p:sldId id="287" r:id="rId35"/>
    <p:sldId id="288" r:id="rId36"/>
    <p:sldId id="289" r:id="rId37"/>
    <p:sldId id="290" r:id="rId38"/>
    <p:sldId id="320" r:id="rId39"/>
  </p:sldIdLst>
  <p:sldSz cx="9144000" cy="6858000" type="screen4x3"/>
  <p:notesSz cx="9874250"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redný štýl 2 - zvýrazneni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3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Zo&#353;it1"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Moje%20dokumenty\Projekty\CIPE\Dotaznik_Vyhodnotenie.xlsx"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C:\Moje%20dokumenty\Projekty\CIPE\Dotaznik_Vyhodnotenie.xlsx" TargetMode="Externa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file:///C:\Moje%20dokumenty\Projekty\CIPE\Dotaznik_Vyhodnotenie.xlsx" TargetMode="External"/></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5.xml"/><Relationship Id="rId1" Type="http://schemas.openxmlformats.org/officeDocument/2006/relationships/oleObject" Target="file:///C:\Moje%20dokumenty\Projekty\CIPE\Dotaznik_Vyhodnoteni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sk-SK" dirty="0" err="1"/>
              <a:t>Results</a:t>
            </a:r>
            <a:r>
              <a:rPr lang="sk-SK" dirty="0"/>
              <a:t> </a:t>
            </a:r>
            <a:r>
              <a:rPr lang="sk-SK" dirty="0" err="1"/>
              <a:t>of</a:t>
            </a:r>
            <a:r>
              <a:rPr lang="sk-SK" dirty="0"/>
              <a:t> </a:t>
            </a:r>
            <a:r>
              <a:rPr lang="sk-SK" dirty="0" err="1"/>
              <a:t>parliamentary</a:t>
            </a:r>
            <a:r>
              <a:rPr lang="sk-SK" dirty="0"/>
              <a:t> </a:t>
            </a:r>
            <a:r>
              <a:rPr lang="sk-SK" dirty="0" err="1" smtClean="0"/>
              <a:t>elections</a:t>
            </a:r>
            <a:r>
              <a:rPr lang="sk-SK" dirty="0" smtClean="0"/>
              <a:t> </a:t>
            </a:r>
            <a:r>
              <a:rPr lang="sk-SK" dirty="0"/>
              <a:t>in </a:t>
            </a:r>
            <a:r>
              <a:rPr lang="sk-SK" dirty="0" err="1"/>
              <a:t>March</a:t>
            </a:r>
            <a:r>
              <a:rPr lang="sk-SK" dirty="0"/>
              <a:t> </a:t>
            </a:r>
            <a:r>
              <a:rPr lang="sk-SK" dirty="0" smtClean="0"/>
              <a:t>2016 (%)</a:t>
            </a:r>
            <a:endParaRPr lang="en-US" dirty="0"/>
          </a:p>
        </c:rich>
      </c:tx>
      <c:layout/>
      <c:overlay val="0"/>
    </c:title>
    <c:autoTitleDeleted val="0"/>
    <c:plotArea>
      <c:layout/>
      <c:barChart>
        <c:barDir val="bar"/>
        <c:grouping val="clustered"/>
        <c:varyColors val="0"/>
        <c:ser>
          <c:idx val="0"/>
          <c:order val="0"/>
          <c:invertIfNegative val="0"/>
          <c:dPt>
            <c:idx val="0"/>
            <c:invertIfNegative val="0"/>
            <c:bubble3D val="0"/>
            <c:spPr>
              <a:solidFill>
                <a:srgbClr val="FF0000"/>
              </a:solidFill>
            </c:spPr>
            <c:extLst xmlns:c16r2="http://schemas.microsoft.com/office/drawing/2015/06/chart">
              <c:ext xmlns:c16="http://schemas.microsoft.com/office/drawing/2014/chart" uri="{C3380CC4-5D6E-409C-BE32-E72D297353CC}">
                <c16:uniqueId val="{00000001-97A5-457E-B7E3-EC637813492E}"/>
              </c:ext>
            </c:extLst>
          </c:dPt>
          <c:dPt>
            <c:idx val="3"/>
            <c:invertIfNegative val="0"/>
            <c:bubble3D val="0"/>
            <c:spPr>
              <a:solidFill>
                <a:srgbClr val="FF0000"/>
              </a:solidFill>
            </c:spPr>
            <c:extLst xmlns:c16r2="http://schemas.microsoft.com/office/drawing/2015/06/chart">
              <c:ext xmlns:c16="http://schemas.microsoft.com/office/drawing/2014/chart" uri="{C3380CC4-5D6E-409C-BE32-E72D297353CC}">
                <c16:uniqueId val="{00000003-97A5-457E-B7E3-EC637813492E}"/>
              </c:ext>
            </c:extLst>
          </c:dPt>
          <c:dPt>
            <c:idx val="6"/>
            <c:invertIfNegative val="0"/>
            <c:bubble3D val="0"/>
            <c:spPr>
              <a:solidFill>
                <a:srgbClr val="FF0000"/>
              </a:solidFill>
            </c:spPr>
            <c:extLst xmlns:c16r2="http://schemas.microsoft.com/office/drawing/2015/06/chart">
              <c:ext xmlns:c16="http://schemas.microsoft.com/office/drawing/2014/chart" uri="{C3380CC4-5D6E-409C-BE32-E72D297353CC}">
                <c16:uniqueId val="{00000005-97A5-457E-B7E3-EC637813492E}"/>
              </c:ext>
            </c:extLst>
          </c:dPt>
          <c:dPt>
            <c:idx val="7"/>
            <c:invertIfNegative val="0"/>
            <c:bubble3D val="0"/>
            <c:spPr>
              <a:solidFill>
                <a:srgbClr val="FF0000"/>
              </a:solidFill>
            </c:spPr>
            <c:extLst xmlns:c16r2="http://schemas.microsoft.com/office/drawing/2015/06/chart">
              <c:ext xmlns:c16="http://schemas.microsoft.com/office/drawing/2014/chart" uri="{C3380CC4-5D6E-409C-BE32-E72D297353CC}">
                <c16:uniqueId val="{00000007-97A5-457E-B7E3-EC637813492E}"/>
              </c:ext>
            </c:extLst>
          </c:dPt>
          <c:dLbls>
            <c:spPr>
              <a:noFill/>
              <a:ln>
                <a:noFill/>
              </a:ln>
              <a:effectLst/>
            </c:spPr>
            <c:txPr>
              <a:bodyPr/>
              <a:lstStyle/>
              <a:p>
                <a:pPr>
                  <a:defRPr sz="1400"/>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Hárok1!$A$1:$A$10</c:f>
              <c:strCache>
                <c:ptCount val="10"/>
                <c:pt idx="0">
                  <c:v>SMER-SD</c:v>
                </c:pt>
                <c:pt idx="1">
                  <c:v>SAS</c:v>
                </c:pt>
                <c:pt idx="2">
                  <c:v>OĽANO-NOVA</c:v>
                </c:pt>
                <c:pt idx="3">
                  <c:v>SNS</c:v>
                </c:pt>
                <c:pt idx="4">
                  <c:v>ĽSNS</c:v>
                </c:pt>
                <c:pt idx="5">
                  <c:v>SME Rodina</c:v>
                </c:pt>
                <c:pt idx="6">
                  <c:v>Most-Híd</c:v>
                </c:pt>
                <c:pt idx="7">
                  <c:v>Sieť</c:v>
                </c:pt>
                <c:pt idx="8">
                  <c:v>KDH</c:v>
                </c:pt>
                <c:pt idx="9">
                  <c:v>SMK</c:v>
                </c:pt>
              </c:strCache>
            </c:strRef>
          </c:cat>
          <c:val>
            <c:numRef>
              <c:f>Hárok1!$B$1:$B$10</c:f>
              <c:numCache>
                <c:formatCode>General</c:formatCode>
                <c:ptCount val="10"/>
                <c:pt idx="0">
                  <c:v>28.28</c:v>
                </c:pt>
                <c:pt idx="1">
                  <c:v>12.1</c:v>
                </c:pt>
                <c:pt idx="2">
                  <c:v>11.02</c:v>
                </c:pt>
                <c:pt idx="3">
                  <c:v>8.64</c:v>
                </c:pt>
                <c:pt idx="4">
                  <c:v>8.0399999999999991</c:v>
                </c:pt>
                <c:pt idx="5">
                  <c:v>6.62</c:v>
                </c:pt>
                <c:pt idx="6">
                  <c:v>6.5</c:v>
                </c:pt>
                <c:pt idx="7">
                  <c:v>5.6</c:v>
                </c:pt>
                <c:pt idx="8">
                  <c:v>4.9400000000000004</c:v>
                </c:pt>
                <c:pt idx="9">
                  <c:v>4.04</c:v>
                </c:pt>
              </c:numCache>
            </c:numRef>
          </c:val>
          <c:extLst xmlns:c16r2="http://schemas.microsoft.com/office/drawing/2015/06/chart">
            <c:ext xmlns:c16="http://schemas.microsoft.com/office/drawing/2014/chart" uri="{C3380CC4-5D6E-409C-BE32-E72D297353CC}">
              <c16:uniqueId val="{00000008-97A5-457E-B7E3-EC637813492E}"/>
            </c:ext>
          </c:extLst>
        </c:ser>
        <c:dLbls>
          <c:dLblPos val="outEnd"/>
          <c:showLegendKey val="0"/>
          <c:showVal val="1"/>
          <c:showCatName val="0"/>
          <c:showSerName val="0"/>
          <c:showPercent val="0"/>
          <c:showBubbleSize val="0"/>
        </c:dLbls>
        <c:gapWidth val="150"/>
        <c:axId val="201007488"/>
        <c:axId val="202273536"/>
      </c:barChart>
      <c:catAx>
        <c:axId val="201007488"/>
        <c:scaling>
          <c:orientation val="maxMin"/>
        </c:scaling>
        <c:delete val="0"/>
        <c:axPos val="l"/>
        <c:numFmt formatCode="General" sourceLinked="0"/>
        <c:majorTickMark val="out"/>
        <c:minorTickMark val="none"/>
        <c:tickLblPos val="nextTo"/>
        <c:txPr>
          <a:bodyPr/>
          <a:lstStyle/>
          <a:p>
            <a:pPr>
              <a:defRPr sz="1400"/>
            </a:pPr>
            <a:endParaRPr lang="en-US"/>
          </a:p>
        </c:txPr>
        <c:crossAx val="202273536"/>
        <c:crosses val="autoZero"/>
        <c:auto val="1"/>
        <c:lblAlgn val="ctr"/>
        <c:lblOffset val="100"/>
        <c:noMultiLvlLbl val="0"/>
      </c:catAx>
      <c:valAx>
        <c:axId val="202273536"/>
        <c:scaling>
          <c:orientation val="minMax"/>
        </c:scaling>
        <c:delete val="0"/>
        <c:axPos val="t"/>
        <c:majorGridlines/>
        <c:numFmt formatCode="General" sourceLinked="1"/>
        <c:majorTickMark val="out"/>
        <c:minorTickMark val="none"/>
        <c:tickLblPos val="nextTo"/>
        <c:crossAx val="201007488"/>
        <c:crosses val="autoZero"/>
        <c:crossBetween val="between"/>
      </c:valAx>
    </c:plotArea>
    <c:plotVisOnly val="1"/>
    <c:dispBlanksAs val="gap"/>
    <c:showDLblsOverMax val="0"/>
  </c:chart>
  <c:spPr>
    <a:ln>
      <a:solidFill>
        <a:schemeClr val="tx1"/>
      </a:solidFill>
    </a:ln>
  </c:sp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latin typeface="+mn-lt"/>
              </a:defRPr>
            </a:pPr>
            <a:r>
              <a:rPr lang="en-GB" sz="1600" b="1" i="0" u="none" strike="noStrike" baseline="0" dirty="0">
                <a:effectLst/>
              </a:rPr>
              <a:t>Positive contribution or threat of </a:t>
            </a:r>
            <a:r>
              <a:rPr lang="sk-SK" sz="1600" b="1" i="0" u="none" strike="noStrike" baseline="0" dirty="0" err="1" smtClean="0">
                <a:effectLst/>
              </a:rPr>
              <a:t>political</a:t>
            </a:r>
            <a:r>
              <a:rPr lang="sk-SK" sz="1600" b="1" i="0" u="none" strike="noStrike" baseline="0" dirty="0" smtClean="0">
                <a:effectLst/>
              </a:rPr>
              <a:t> </a:t>
            </a:r>
            <a:r>
              <a:rPr lang="en-GB" sz="1600" b="1" i="0" u="none" strike="noStrike" baseline="0" dirty="0" smtClean="0">
                <a:effectLst/>
              </a:rPr>
              <a:t>parties </a:t>
            </a:r>
            <a:r>
              <a:rPr lang="en-GB" sz="1600" b="1" i="0" u="none" strike="noStrike" baseline="0" dirty="0">
                <a:effectLst/>
              </a:rPr>
              <a:t>to democracy</a:t>
            </a:r>
            <a:endParaRPr lang="sk-SK" sz="1600" b="1" i="0" u="none" strike="noStrike" baseline="0" dirty="0">
              <a:effectLst/>
            </a:endParaRPr>
          </a:p>
          <a:p>
            <a:pPr>
              <a:defRPr sz="2000">
                <a:latin typeface="+mn-lt"/>
              </a:defRPr>
            </a:pPr>
            <a:r>
              <a:rPr lang="en-GB" sz="1100" b="1" i="0" u="none" strike="noStrike" baseline="0" dirty="0">
                <a:effectLst/>
              </a:rPr>
              <a:t>(as evaluated by 77 public figures in a questionnaire survey conducted by INEKO)</a:t>
            </a:r>
            <a:endParaRPr lang="en-US" sz="1100" dirty="0">
              <a:latin typeface="+mn-lt"/>
            </a:endParaRPr>
          </a:p>
        </c:rich>
      </c:tx>
      <c:layout>
        <c:manualLayout>
          <c:xMode val="edge"/>
          <c:yMode val="edge"/>
          <c:x val="0.17191421072365953"/>
          <c:y val="4.3103448275862072E-2"/>
        </c:manualLayout>
      </c:layout>
      <c:overlay val="0"/>
    </c:title>
    <c:autoTitleDeleted val="0"/>
    <c:plotArea>
      <c:layout>
        <c:manualLayout>
          <c:layoutTarget val="inner"/>
          <c:xMode val="edge"/>
          <c:yMode val="edge"/>
          <c:x val="0.27213258342707158"/>
          <c:y val="0.21007444621569546"/>
          <c:w val="0.68303892013498313"/>
          <c:h val="0.51907293796864351"/>
        </c:manualLayout>
      </c:layout>
      <c:barChart>
        <c:barDir val="bar"/>
        <c:grouping val="clustered"/>
        <c:varyColors val="0"/>
        <c:ser>
          <c:idx val="0"/>
          <c:order val="0"/>
          <c:tx>
            <c:strRef>
              <c:f>'Default Report_final'!$A$221</c:f>
              <c:strCache>
                <c:ptCount val="1"/>
                <c:pt idx="0">
                  <c:v>Q7 - Ako veľmi považujete uvedené politické strany za demokratické, resp. (aj perspektívne) prínosné pre demokraciu na Slovensku? Ku každej strane uveďte celé číslo na stupnici 1 = veľmi prínosné až 7 = veľmi škodlivé.</c:v>
                </c:pt>
              </c:strCache>
            </c:strRef>
          </c:tx>
          <c:spPr>
            <a:solidFill>
              <a:schemeClr val="bg1">
                <a:lumMod val="50000"/>
              </a:schemeClr>
            </a:solidFill>
          </c:spPr>
          <c:invertIfNegative val="0"/>
          <c:dLbls>
            <c:dLbl>
              <c:idx val="8"/>
              <c:layout>
                <c:manualLayout>
                  <c:x val="-2.0951931008623921E-2"/>
                  <c:y val="2.9630407310197338E-2"/>
                </c:manualLayout>
              </c:layout>
              <c:dLblPos val="outEnd"/>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15A1-4044-8BFE-09DAFC1A6E69}"/>
                </c:ext>
              </c:extLst>
            </c:dLbl>
            <c:spPr>
              <a:noFill/>
              <a:ln>
                <a:noFill/>
              </a:ln>
              <a:effectLst/>
            </c:spPr>
            <c:txPr>
              <a:bodyPr/>
              <a:lstStyle/>
              <a:p>
                <a:pPr>
                  <a:defRPr sz="1400"/>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'Default Report_final'!$A$223:$A$231</c:f>
              <c:strCache>
                <c:ptCount val="9"/>
                <c:pt idx="0">
                  <c:v>KDH</c:v>
                </c:pt>
                <c:pt idx="1">
                  <c:v>SaS</c:v>
                </c:pt>
                <c:pt idx="2">
                  <c:v>Most-Híd</c:v>
                </c:pt>
                <c:pt idx="3">
                  <c:v>OĽaNO - NOVA</c:v>
                </c:pt>
                <c:pt idx="4">
                  <c:v>SMK</c:v>
                </c:pt>
                <c:pt idx="5">
                  <c:v>SMER-SD</c:v>
                </c:pt>
                <c:pt idx="6">
                  <c:v>SNS</c:v>
                </c:pt>
                <c:pt idx="7">
                  <c:v>Sme rodina Borisa Kollára</c:v>
                </c:pt>
                <c:pt idx="8">
                  <c:v>Kotleba - ĽSNS</c:v>
                </c:pt>
              </c:strCache>
            </c:strRef>
          </c:cat>
          <c:val>
            <c:numRef>
              <c:f>'Default Report_final'!$R$223:$R$231</c:f>
              <c:numCache>
                <c:formatCode>0.00</c:formatCode>
                <c:ptCount val="9"/>
                <c:pt idx="0">
                  <c:v>3.5064935064935066</c:v>
                </c:pt>
                <c:pt idx="1">
                  <c:v>3.5324675324675323</c:v>
                </c:pt>
                <c:pt idx="2">
                  <c:v>3.5921052631578947</c:v>
                </c:pt>
                <c:pt idx="3">
                  <c:v>3.7012987012987013</c:v>
                </c:pt>
                <c:pt idx="4">
                  <c:v>4.5974025974025974</c:v>
                </c:pt>
                <c:pt idx="5">
                  <c:v>5.4545454545454541</c:v>
                </c:pt>
                <c:pt idx="6">
                  <c:v>5.5324675324675328</c:v>
                </c:pt>
                <c:pt idx="7">
                  <c:v>6.0519480519480515</c:v>
                </c:pt>
                <c:pt idx="8">
                  <c:v>6.7179487179487181</c:v>
                </c:pt>
              </c:numCache>
            </c:numRef>
          </c:val>
          <c:extLst xmlns:c16r2="http://schemas.microsoft.com/office/drawing/2015/06/chart">
            <c:ext xmlns:c16="http://schemas.microsoft.com/office/drawing/2014/chart" uri="{C3380CC4-5D6E-409C-BE32-E72D297353CC}">
              <c16:uniqueId val="{00000001-15A1-4044-8BFE-09DAFC1A6E69}"/>
            </c:ext>
          </c:extLst>
        </c:ser>
        <c:dLbls>
          <c:showLegendKey val="0"/>
          <c:showVal val="0"/>
          <c:showCatName val="0"/>
          <c:showSerName val="0"/>
          <c:showPercent val="0"/>
          <c:showBubbleSize val="0"/>
        </c:dLbls>
        <c:gapWidth val="150"/>
        <c:axId val="216861696"/>
        <c:axId val="216867584"/>
      </c:barChart>
      <c:catAx>
        <c:axId val="216861696"/>
        <c:scaling>
          <c:orientation val="maxMin"/>
        </c:scaling>
        <c:delete val="0"/>
        <c:axPos val="r"/>
        <c:numFmt formatCode="General" sourceLinked="0"/>
        <c:majorTickMark val="none"/>
        <c:minorTickMark val="none"/>
        <c:tickLblPos val="high"/>
        <c:spPr>
          <a:ln w="12700">
            <a:solidFill>
              <a:schemeClr val="tx1"/>
            </a:solidFill>
          </a:ln>
        </c:spPr>
        <c:txPr>
          <a:bodyPr/>
          <a:lstStyle/>
          <a:p>
            <a:pPr>
              <a:defRPr sz="1400" b="0">
                <a:latin typeface="+mn-lt"/>
              </a:defRPr>
            </a:pPr>
            <a:endParaRPr lang="en-US"/>
          </a:p>
        </c:txPr>
        <c:crossAx val="216867584"/>
        <c:crossesAt val="4"/>
        <c:auto val="1"/>
        <c:lblAlgn val="ctr"/>
        <c:lblOffset val="0"/>
        <c:noMultiLvlLbl val="0"/>
      </c:catAx>
      <c:valAx>
        <c:axId val="216867584"/>
        <c:scaling>
          <c:orientation val="maxMin"/>
          <c:max val="7"/>
          <c:min val="1"/>
        </c:scaling>
        <c:delete val="0"/>
        <c:axPos val="b"/>
        <c:majorGridlines>
          <c:spPr>
            <a:ln>
              <a:solidFill>
                <a:schemeClr val="bg1">
                  <a:lumMod val="85000"/>
                </a:schemeClr>
              </a:solidFill>
            </a:ln>
          </c:spPr>
        </c:majorGridlines>
        <c:title>
          <c:tx>
            <c:rich>
              <a:bodyPr/>
              <a:lstStyle/>
              <a:p>
                <a:pPr>
                  <a:defRPr b="0">
                    <a:solidFill>
                      <a:schemeClr val="bg1">
                        <a:lumMod val="50000"/>
                      </a:schemeClr>
                    </a:solidFill>
                  </a:defRPr>
                </a:pPr>
                <a:r>
                  <a:rPr lang="en-GB" sz="1000" b="0" i="0" u="none" strike="noStrike" baseline="0">
                    <a:effectLst/>
                  </a:rPr>
                  <a:t>assessment marks awarded on a 1-7 scale where 1 = very beneficial and 7 = very harmful</a:t>
                </a:r>
                <a:endParaRPr lang="en-US" b="0">
                  <a:solidFill>
                    <a:schemeClr val="bg1">
                      <a:lumMod val="50000"/>
                    </a:schemeClr>
                  </a:solidFill>
                </a:endParaRPr>
              </a:p>
            </c:rich>
          </c:tx>
          <c:layout>
            <c:manualLayout>
              <c:xMode val="edge"/>
              <c:yMode val="edge"/>
              <c:x val="0.29534728158980128"/>
              <c:y val="0.91895103629287722"/>
            </c:manualLayout>
          </c:layout>
          <c:overlay val="0"/>
        </c:title>
        <c:numFmt formatCode="0" sourceLinked="0"/>
        <c:majorTickMark val="out"/>
        <c:minorTickMark val="none"/>
        <c:tickLblPos val="nextTo"/>
        <c:spPr>
          <a:ln w="12700">
            <a:solidFill>
              <a:schemeClr val="tx1"/>
            </a:solidFill>
          </a:ln>
        </c:spPr>
        <c:txPr>
          <a:bodyPr/>
          <a:lstStyle/>
          <a:p>
            <a:pPr>
              <a:defRPr sz="1050" b="0"/>
            </a:pPr>
            <a:endParaRPr lang="en-US"/>
          </a:p>
        </c:txPr>
        <c:crossAx val="216861696"/>
        <c:crosses val="max"/>
        <c:crossBetween val="between"/>
      </c:valAx>
    </c:plotArea>
    <c:plotVisOnly val="1"/>
    <c:dispBlanksAs val="gap"/>
    <c:showDLblsOverMax val="0"/>
  </c:chart>
  <c:spPr>
    <a:ln w="9525">
      <a:solidFill>
        <a:schemeClr val="tx1"/>
      </a:solidFill>
    </a:ln>
  </c:sp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latin typeface="+mn-lt"/>
              </a:defRPr>
            </a:pPr>
            <a:r>
              <a:rPr lang="en-GB" sz="1400" b="1" i="0" u="none" strike="noStrike" baseline="0">
                <a:effectLst/>
              </a:rPr>
              <a:t>Quality of democracy in SR and in the neighbouring countries</a:t>
            </a:r>
            <a:endParaRPr lang="sk-SK" sz="1400" b="1" i="0" u="none" strike="noStrike" baseline="0">
              <a:effectLst/>
            </a:endParaRPr>
          </a:p>
          <a:p>
            <a:pPr>
              <a:defRPr sz="2000">
                <a:latin typeface="+mn-lt"/>
              </a:defRPr>
            </a:pPr>
            <a:r>
              <a:rPr lang="en-GB" sz="1100" b="1" i="0" u="none" strike="noStrike" baseline="0">
                <a:effectLst/>
              </a:rPr>
              <a:t>(as evaluated by 80 public figures in a questionnaire survey conducted by INEKO)</a:t>
            </a:r>
            <a:endParaRPr lang="en-US" sz="1100">
              <a:latin typeface="+mn-lt"/>
            </a:endParaRPr>
          </a:p>
        </c:rich>
      </c:tx>
      <c:layout/>
      <c:overlay val="0"/>
    </c:title>
    <c:autoTitleDeleted val="0"/>
    <c:plotArea>
      <c:layout>
        <c:manualLayout>
          <c:layoutTarget val="inner"/>
          <c:xMode val="edge"/>
          <c:yMode val="edge"/>
          <c:x val="0.27213258342707158"/>
          <c:y val="0.16372137750022628"/>
          <c:w val="0.68303892013498313"/>
          <c:h val="0.56542605665671097"/>
        </c:manualLayout>
      </c:layout>
      <c:barChart>
        <c:barDir val="bar"/>
        <c:grouping val="clustered"/>
        <c:varyColors val="0"/>
        <c:ser>
          <c:idx val="0"/>
          <c:order val="0"/>
          <c:tx>
            <c:strRef>
              <c:f>'Default Report_final'!$A$212</c:f>
              <c:strCache>
                <c:ptCount val="1"/>
                <c:pt idx="0">
                  <c:v>Q6 - Aká je podľa Vás úroveň demokracie na Slovensku a v susedných krajinách? Ku každej krajine uveďte celé číslo na stupnici 1 = výborná až 7 = veľmi zlá.</c:v>
                </c:pt>
              </c:strCache>
            </c:strRef>
          </c:tx>
          <c:spPr>
            <a:solidFill>
              <a:schemeClr val="bg1">
                <a:lumMod val="50000"/>
              </a:schemeClr>
            </a:solidFill>
          </c:spPr>
          <c:invertIfNegative val="0"/>
          <c:dLbls>
            <c:spPr>
              <a:noFill/>
              <a:ln>
                <a:noFill/>
              </a:ln>
              <a:effectLst/>
            </c:spPr>
            <c:txPr>
              <a:bodyPr/>
              <a:lstStyle/>
              <a:p>
                <a:pPr>
                  <a:defRPr sz="1400"/>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'Default Report_final'!$AT$202:$AT$207</c:f>
              <c:strCache>
                <c:ptCount val="6"/>
                <c:pt idx="0">
                  <c:v>Austria</c:v>
                </c:pt>
                <c:pt idx="1">
                  <c:v>Czech Republic</c:v>
                </c:pt>
                <c:pt idx="2">
                  <c:v>Slovakia</c:v>
                </c:pt>
                <c:pt idx="3">
                  <c:v>Poland</c:v>
                </c:pt>
                <c:pt idx="4">
                  <c:v>Hungary</c:v>
                </c:pt>
                <c:pt idx="5">
                  <c:v>Ukraine</c:v>
                </c:pt>
              </c:strCache>
            </c:strRef>
          </c:cat>
          <c:val>
            <c:numRef>
              <c:f>'Default Report_final'!$R$214:$R$219</c:f>
              <c:numCache>
                <c:formatCode>0.00</c:formatCode>
                <c:ptCount val="6"/>
                <c:pt idx="0">
                  <c:v>2.125</c:v>
                </c:pt>
                <c:pt idx="1">
                  <c:v>3.2749999999999999</c:v>
                </c:pt>
                <c:pt idx="2">
                  <c:v>4.4375</c:v>
                </c:pt>
                <c:pt idx="3">
                  <c:v>5.115384615384615</c:v>
                </c:pt>
                <c:pt idx="4">
                  <c:v>5.7341772151898738</c:v>
                </c:pt>
                <c:pt idx="5">
                  <c:v>6.1733333333333329</c:v>
                </c:pt>
              </c:numCache>
            </c:numRef>
          </c:val>
          <c:extLst xmlns:c16r2="http://schemas.microsoft.com/office/drawing/2015/06/chart">
            <c:ext xmlns:c16="http://schemas.microsoft.com/office/drawing/2014/chart" uri="{C3380CC4-5D6E-409C-BE32-E72D297353CC}">
              <c16:uniqueId val="{00000000-FDF8-4801-8783-72E1E659DBC0}"/>
            </c:ext>
          </c:extLst>
        </c:ser>
        <c:dLbls>
          <c:showLegendKey val="0"/>
          <c:showVal val="0"/>
          <c:showCatName val="0"/>
          <c:showSerName val="0"/>
          <c:showPercent val="0"/>
          <c:showBubbleSize val="0"/>
        </c:dLbls>
        <c:gapWidth val="150"/>
        <c:axId val="222839552"/>
        <c:axId val="222841088"/>
      </c:barChart>
      <c:catAx>
        <c:axId val="222839552"/>
        <c:scaling>
          <c:orientation val="maxMin"/>
        </c:scaling>
        <c:delete val="0"/>
        <c:axPos val="r"/>
        <c:numFmt formatCode="General" sourceLinked="0"/>
        <c:majorTickMark val="none"/>
        <c:minorTickMark val="none"/>
        <c:tickLblPos val="high"/>
        <c:spPr>
          <a:ln w="12700">
            <a:solidFill>
              <a:schemeClr val="tx1"/>
            </a:solidFill>
          </a:ln>
        </c:spPr>
        <c:txPr>
          <a:bodyPr/>
          <a:lstStyle/>
          <a:p>
            <a:pPr>
              <a:defRPr sz="1400" b="0">
                <a:latin typeface="+mn-lt"/>
              </a:defRPr>
            </a:pPr>
            <a:endParaRPr lang="en-US"/>
          </a:p>
        </c:txPr>
        <c:crossAx val="222841088"/>
        <c:crossesAt val="4"/>
        <c:auto val="1"/>
        <c:lblAlgn val="ctr"/>
        <c:lblOffset val="0"/>
        <c:noMultiLvlLbl val="0"/>
      </c:catAx>
      <c:valAx>
        <c:axId val="222841088"/>
        <c:scaling>
          <c:orientation val="maxMin"/>
          <c:max val="7"/>
          <c:min val="1"/>
        </c:scaling>
        <c:delete val="0"/>
        <c:axPos val="b"/>
        <c:majorGridlines>
          <c:spPr>
            <a:ln>
              <a:solidFill>
                <a:schemeClr val="bg1">
                  <a:lumMod val="85000"/>
                </a:schemeClr>
              </a:solidFill>
            </a:ln>
          </c:spPr>
        </c:majorGridlines>
        <c:title>
          <c:tx>
            <c:rich>
              <a:bodyPr/>
              <a:lstStyle/>
              <a:p>
                <a:pPr>
                  <a:defRPr b="0">
                    <a:solidFill>
                      <a:schemeClr val="bg1">
                        <a:lumMod val="50000"/>
                      </a:schemeClr>
                    </a:solidFill>
                  </a:defRPr>
                </a:pPr>
                <a:r>
                  <a:rPr lang="en-GB" sz="1000" b="0" i="0" u="none" strike="noStrike" baseline="0">
                    <a:effectLst/>
                  </a:rPr>
                  <a:t>assessment marks awarded on a 1-7 scale where 1 = excellent and 7 = poor</a:t>
                </a:r>
                <a:endParaRPr lang="en-US" b="0">
                  <a:solidFill>
                    <a:schemeClr val="bg1">
                      <a:lumMod val="50000"/>
                    </a:schemeClr>
                  </a:solidFill>
                </a:endParaRPr>
              </a:p>
            </c:rich>
          </c:tx>
          <c:layout>
            <c:manualLayout>
              <c:xMode val="edge"/>
              <c:yMode val="edge"/>
              <c:x val="0.29534728158980128"/>
              <c:y val="0.91895103629287722"/>
            </c:manualLayout>
          </c:layout>
          <c:overlay val="0"/>
        </c:title>
        <c:numFmt formatCode="0" sourceLinked="0"/>
        <c:majorTickMark val="out"/>
        <c:minorTickMark val="none"/>
        <c:tickLblPos val="nextTo"/>
        <c:spPr>
          <a:ln w="12700">
            <a:solidFill>
              <a:schemeClr val="tx1"/>
            </a:solidFill>
          </a:ln>
        </c:spPr>
        <c:txPr>
          <a:bodyPr/>
          <a:lstStyle/>
          <a:p>
            <a:pPr>
              <a:defRPr sz="1050" b="0"/>
            </a:pPr>
            <a:endParaRPr lang="en-US"/>
          </a:p>
        </c:txPr>
        <c:crossAx val="222839552"/>
        <c:crosses val="max"/>
        <c:crossBetween val="between"/>
      </c:valAx>
    </c:plotArea>
    <c:plotVisOnly val="1"/>
    <c:dispBlanksAs val="gap"/>
    <c:showDLblsOverMax val="0"/>
  </c:chart>
  <c:spPr>
    <a:ln w="9525">
      <a:solidFill>
        <a:schemeClr val="tx1"/>
      </a:solidFill>
    </a:ln>
  </c:sp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latin typeface="+mn-lt"/>
              </a:defRPr>
            </a:pPr>
            <a:r>
              <a:rPr lang="en-GB" sz="1600" b="1" i="0" u="none" strike="noStrike" baseline="0">
                <a:effectLst/>
              </a:rPr>
              <a:t>What is working well in our democracy and what is not</a:t>
            </a:r>
            <a:endParaRPr lang="sk-SK" sz="1600" b="1" i="0" u="none" strike="noStrike" baseline="0">
              <a:effectLst/>
            </a:endParaRPr>
          </a:p>
          <a:p>
            <a:pPr>
              <a:defRPr sz="2000">
                <a:latin typeface="+mn-lt"/>
              </a:defRPr>
            </a:pPr>
            <a:r>
              <a:rPr lang="en-GB" sz="1100" b="1" i="0" u="none" strike="noStrike" baseline="0">
                <a:effectLst/>
              </a:rPr>
              <a:t>(as evaluated by 81 public figures in a questionnaire survey conducted by INEKO)</a:t>
            </a:r>
            <a:endParaRPr lang="en-US" sz="1100">
              <a:latin typeface="+mn-lt"/>
            </a:endParaRPr>
          </a:p>
        </c:rich>
      </c:tx>
      <c:layout/>
      <c:overlay val="0"/>
    </c:title>
    <c:autoTitleDeleted val="0"/>
    <c:plotArea>
      <c:layout>
        <c:manualLayout>
          <c:layoutTarget val="inner"/>
          <c:xMode val="edge"/>
          <c:yMode val="edge"/>
          <c:x val="0.27213258342707158"/>
          <c:y val="0.16372137750022628"/>
          <c:w val="0.68303892013498313"/>
          <c:h val="0.56542605665671097"/>
        </c:manualLayout>
      </c:layout>
      <c:barChart>
        <c:barDir val="bar"/>
        <c:grouping val="clustered"/>
        <c:varyColors val="0"/>
        <c:ser>
          <c:idx val="0"/>
          <c:order val="0"/>
          <c:tx>
            <c:strRef>
              <c:f>'Default Report_final'!$A$177</c:f>
              <c:strCache>
                <c:ptCount val="1"/>
                <c:pt idx="0">
                  <c:v>Q5 - Ako vnímate funkčnosť/kvalitu nasledovných atribútov demokracie na Slovensku? Ku každej možnosti uveďte celé číslo na stupnici 1 = plne funkčné až 7 = úplne nefunkčné.</c:v>
                </c:pt>
              </c:strCache>
            </c:strRef>
          </c:tx>
          <c:spPr>
            <a:solidFill>
              <a:schemeClr val="bg1">
                <a:lumMod val="50000"/>
              </a:schemeClr>
            </a:solidFill>
          </c:spPr>
          <c:invertIfNegative val="0"/>
          <c:dLbls>
            <c:spPr>
              <a:noFill/>
              <a:ln>
                <a:noFill/>
              </a:ln>
              <a:effectLst/>
            </c:sp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'Default Report_final'!$BN$176:$BN$185</c:f>
              <c:strCache>
                <c:ptCount val="10"/>
                <c:pt idx="0">
                  <c:v>Freedom and quality of NGOs</c:v>
                </c:pt>
                <c:pt idx="1">
                  <c:v>Freedom and quality of the media</c:v>
                </c:pt>
                <c:pt idx="2">
                  <c:v>Fair competition of political parties</c:v>
                </c:pt>
                <c:pt idx="3">
                  <c:v>Level of civic participation</c:v>
                </c:pt>
                <c:pt idx="4">
                  <c:v>Protection and respect of human and minority rights</c:v>
                </c:pt>
                <c:pt idx="5">
                  <c:v>Legislation quality and stability</c:v>
                </c:pt>
                <c:pt idx="6">
                  <c:v>Functioning of public regulatory and audit institutions</c:v>
                </c:pt>
                <c:pt idx="7">
                  <c:v>Acting of political representatives in the public interest</c:v>
                </c:pt>
                <c:pt idx="8">
                  <c:v>Equality before the law and enforcement of the law 
(quality of work of courts, police, public prosecution)</c:v>
                </c:pt>
                <c:pt idx="9">
                  <c:v>Abatement of bribery and clientelism</c:v>
                </c:pt>
              </c:strCache>
            </c:strRef>
          </c:cat>
          <c:val>
            <c:numRef>
              <c:f>'Default Report_final'!$R$179:$R$188</c:f>
              <c:numCache>
                <c:formatCode>0.00</c:formatCode>
                <c:ptCount val="10"/>
                <c:pt idx="0">
                  <c:v>2.5125000000000002</c:v>
                </c:pt>
                <c:pt idx="1">
                  <c:v>3.0322530864197534</c:v>
                </c:pt>
                <c:pt idx="2">
                  <c:v>4.3859167809785093</c:v>
                </c:pt>
                <c:pt idx="3">
                  <c:v>4.5195854290504496</c:v>
                </c:pt>
                <c:pt idx="4">
                  <c:v>4.5432098765432096</c:v>
                </c:pt>
                <c:pt idx="5">
                  <c:v>5.1851851851851851</c:v>
                </c:pt>
                <c:pt idx="6">
                  <c:v>5.5802469135802468</c:v>
                </c:pt>
                <c:pt idx="7">
                  <c:v>5.85</c:v>
                </c:pt>
                <c:pt idx="8">
                  <c:v>6.0370370370370372</c:v>
                </c:pt>
                <c:pt idx="9">
                  <c:v>6.4375</c:v>
                </c:pt>
              </c:numCache>
            </c:numRef>
          </c:val>
          <c:extLst xmlns:c16r2="http://schemas.microsoft.com/office/drawing/2015/06/chart">
            <c:ext xmlns:c16="http://schemas.microsoft.com/office/drawing/2014/chart" uri="{C3380CC4-5D6E-409C-BE32-E72D297353CC}">
              <c16:uniqueId val="{00000000-6755-4F8B-A77D-842BD4AEFF83}"/>
            </c:ext>
          </c:extLst>
        </c:ser>
        <c:dLbls>
          <c:dLblPos val="outEnd"/>
          <c:showLegendKey val="0"/>
          <c:showVal val="1"/>
          <c:showCatName val="0"/>
          <c:showSerName val="0"/>
          <c:showPercent val="0"/>
          <c:showBubbleSize val="0"/>
        </c:dLbls>
        <c:gapWidth val="150"/>
        <c:axId val="222561024"/>
        <c:axId val="222563712"/>
      </c:barChart>
      <c:catAx>
        <c:axId val="222561024"/>
        <c:scaling>
          <c:orientation val="maxMin"/>
        </c:scaling>
        <c:delete val="0"/>
        <c:axPos val="r"/>
        <c:numFmt formatCode="General" sourceLinked="0"/>
        <c:majorTickMark val="none"/>
        <c:minorTickMark val="none"/>
        <c:tickLblPos val="high"/>
        <c:spPr>
          <a:ln w="12700">
            <a:solidFill>
              <a:schemeClr val="tx1"/>
            </a:solidFill>
          </a:ln>
        </c:spPr>
        <c:txPr>
          <a:bodyPr/>
          <a:lstStyle/>
          <a:p>
            <a:pPr>
              <a:defRPr sz="1200" b="0">
                <a:latin typeface="+mn-lt"/>
              </a:defRPr>
            </a:pPr>
            <a:endParaRPr lang="en-US"/>
          </a:p>
        </c:txPr>
        <c:crossAx val="222563712"/>
        <c:crossesAt val="4"/>
        <c:auto val="1"/>
        <c:lblAlgn val="ctr"/>
        <c:lblOffset val="0"/>
        <c:noMultiLvlLbl val="0"/>
      </c:catAx>
      <c:valAx>
        <c:axId val="222563712"/>
        <c:scaling>
          <c:orientation val="maxMin"/>
          <c:max val="7"/>
          <c:min val="1"/>
        </c:scaling>
        <c:delete val="0"/>
        <c:axPos val="b"/>
        <c:majorGridlines>
          <c:spPr>
            <a:ln>
              <a:solidFill>
                <a:schemeClr val="bg1">
                  <a:lumMod val="85000"/>
                </a:schemeClr>
              </a:solidFill>
            </a:ln>
          </c:spPr>
        </c:majorGridlines>
        <c:title>
          <c:tx>
            <c:rich>
              <a:bodyPr/>
              <a:lstStyle/>
              <a:p>
                <a:pPr>
                  <a:defRPr sz="900" b="0">
                    <a:solidFill>
                      <a:schemeClr val="bg1">
                        <a:lumMod val="50000"/>
                      </a:schemeClr>
                    </a:solidFill>
                  </a:defRPr>
                </a:pPr>
                <a:r>
                  <a:rPr lang="en-GB" sz="900" b="0" i="0" u="none" strike="noStrike" baseline="0">
                    <a:effectLst/>
                  </a:rPr>
                  <a:t>assessment marks awarded on a 1-7 scale where 1 = fully functional and 7 = not functioning at all</a:t>
                </a:r>
                <a:endParaRPr lang="en-US" sz="900" b="0">
                  <a:solidFill>
                    <a:schemeClr val="bg1">
                      <a:lumMod val="50000"/>
                    </a:schemeClr>
                  </a:solidFill>
                </a:endParaRPr>
              </a:p>
            </c:rich>
          </c:tx>
          <c:layout>
            <c:manualLayout>
              <c:xMode val="edge"/>
              <c:yMode val="edge"/>
              <c:x val="0.19206092196221952"/>
              <c:y val="0.91595707451462183"/>
            </c:manualLayout>
          </c:layout>
          <c:overlay val="0"/>
        </c:title>
        <c:numFmt formatCode="0" sourceLinked="0"/>
        <c:majorTickMark val="out"/>
        <c:minorTickMark val="none"/>
        <c:tickLblPos val="nextTo"/>
        <c:spPr>
          <a:ln w="12700">
            <a:solidFill>
              <a:schemeClr val="tx1"/>
            </a:solidFill>
          </a:ln>
        </c:spPr>
        <c:txPr>
          <a:bodyPr/>
          <a:lstStyle/>
          <a:p>
            <a:pPr>
              <a:defRPr sz="1050" b="0"/>
            </a:pPr>
            <a:endParaRPr lang="en-US"/>
          </a:p>
        </c:txPr>
        <c:crossAx val="222561024"/>
        <c:crosses val="max"/>
        <c:crossBetween val="between"/>
      </c:valAx>
    </c:plotArea>
    <c:plotVisOnly val="1"/>
    <c:dispBlanksAs val="gap"/>
    <c:showDLblsOverMax val="0"/>
  </c:chart>
  <c:spPr>
    <a:ln w="9525">
      <a:solidFill>
        <a:schemeClr val="tx1"/>
      </a:solidFill>
    </a:ln>
  </c:sp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latin typeface="+mn-lt"/>
              </a:defRPr>
            </a:pPr>
            <a:r>
              <a:rPr lang="sk-SK" sz="2000">
                <a:latin typeface="+mn-lt"/>
              </a:rPr>
              <a:t>How different actors contribute</a:t>
            </a:r>
            <a:r>
              <a:rPr lang="sk-SK" sz="2000" baseline="0">
                <a:latin typeface="+mn-lt"/>
              </a:rPr>
              <a:t> to democracy</a:t>
            </a:r>
            <a:endParaRPr lang="sk-SK" sz="2000">
              <a:latin typeface="+mn-lt"/>
            </a:endParaRPr>
          </a:p>
          <a:p>
            <a:pPr>
              <a:defRPr sz="2000">
                <a:latin typeface="+mn-lt"/>
              </a:defRPr>
            </a:pPr>
            <a:r>
              <a:rPr lang="sk-SK" sz="1200">
                <a:latin typeface="+mn-lt"/>
              </a:rPr>
              <a:t>(</a:t>
            </a:r>
            <a:r>
              <a:rPr lang="en-GB" sz="1200" b="1" i="0" u="none" strike="noStrike" baseline="0">
                <a:effectLst/>
              </a:rPr>
              <a:t>as evaluated by 7</a:t>
            </a:r>
            <a:r>
              <a:rPr lang="sk-SK" sz="1200" b="1" i="0" u="none" strike="noStrike" baseline="0">
                <a:effectLst/>
              </a:rPr>
              <a:t>5</a:t>
            </a:r>
            <a:r>
              <a:rPr lang="en-GB" sz="1200" b="1" i="0" u="none" strike="noStrike" baseline="0">
                <a:effectLst/>
              </a:rPr>
              <a:t> public figures in a questionnaire survey conducted by INEKO</a:t>
            </a:r>
            <a:r>
              <a:rPr lang="sk-SK" sz="1200">
                <a:latin typeface="+mn-lt"/>
              </a:rPr>
              <a:t>)</a:t>
            </a:r>
            <a:endParaRPr lang="en-US" sz="1200">
              <a:latin typeface="+mn-lt"/>
            </a:endParaRPr>
          </a:p>
        </c:rich>
      </c:tx>
      <c:layout/>
      <c:overlay val="0"/>
    </c:title>
    <c:autoTitleDeleted val="0"/>
    <c:plotArea>
      <c:layout>
        <c:manualLayout>
          <c:layoutTarget val="inner"/>
          <c:xMode val="edge"/>
          <c:yMode val="edge"/>
          <c:x val="0.27213258342707158"/>
          <c:y val="0.16372137750022628"/>
          <c:w val="0.68303892013498313"/>
          <c:h val="0.56542605665671097"/>
        </c:manualLayout>
      </c:layout>
      <c:barChart>
        <c:barDir val="bar"/>
        <c:grouping val="clustered"/>
        <c:varyColors val="0"/>
        <c:ser>
          <c:idx val="0"/>
          <c:order val="0"/>
          <c:tx>
            <c:strRef>
              <c:f>'Default Report_final'!$A$421</c:f>
              <c:strCache>
                <c:ptCount val="1"/>
                <c:pt idx="0">
                  <c:v>Q13 - Ako, vzhľadom na ich potenciál, prispievajú k rozvoju demokracie na Slovensku nižšie vymenovaní aktéri? Ku každému uveďte celé číslo na stupnici 1 = výrazne prispievajú, až 7 = neprispievajú.</c:v>
                </c:pt>
              </c:strCache>
            </c:strRef>
          </c:tx>
          <c:spPr>
            <a:solidFill>
              <a:schemeClr val="bg1">
                <a:lumMod val="50000"/>
              </a:schemeClr>
            </a:solidFill>
          </c:spPr>
          <c:invertIfNegative val="0"/>
          <c:cat>
            <c:strRef>
              <c:f>'Default Report_final'!$S$423:$S$439</c:f>
              <c:strCache>
                <c:ptCount val="17"/>
                <c:pt idx="0">
                  <c:v>President Andrej Kiska</c:v>
                </c:pt>
                <c:pt idx="1">
                  <c:v>NGOs focused on systemic changes and watchdogging</c:v>
                </c:pt>
                <c:pt idx="2">
                  <c:v>Public ombudsman Jana Dubovcová</c:v>
                </c:pt>
                <c:pt idx="3">
                  <c:v>Decent businesses</c:v>
                </c:pt>
                <c:pt idx="4">
                  <c:v>Print media (dailies, weeklies)</c:v>
                </c:pt>
                <c:pt idx="5">
                  <c:v>Public radio</c:v>
                </c:pt>
                <c:pt idx="6">
                  <c:v>Public TV</c:v>
                </c:pt>
                <c:pt idx="7">
                  <c:v>Electronic private media (radio, TV)</c:v>
                </c:pt>
                <c:pt idx="8">
                  <c:v>Non-traditional media (social networks)</c:v>
                </c:pt>
                <c:pt idx="9">
                  <c:v>Representatives of municipalities</c:v>
                </c:pt>
                <c:pt idx="10">
                  <c:v>Anti-monopoly Office</c:v>
                </c:pt>
                <c:pt idx="11">
                  <c:v>Supreme Audit Office of the SR</c:v>
                </c:pt>
                <c:pt idx="12">
                  <c:v>Representatives of regions</c:v>
                </c:pt>
                <c:pt idx="13">
                  <c:v>Constitutional Court</c:v>
                </c:pt>
                <c:pt idx="14">
                  <c:v>General Prosecutor Office</c:v>
                </c:pt>
                <c:pt idx="15">
                  <c:v>National Parliament</c:v>
                </c:pt>
                <c:pt idx="16">
                  <c:v>Government</c:v>
                </c:pt>
              </c:strCache>
            </c:strRef>
          </c:cat>
          <c:val>
            <c:numRef>
              <c:f>'Default Report_final'!$R$423:$R$439</c:f>
              <c:numCache>
                <c:formatCode>0.00</c:formatCode>
                <c:ptCount val="17"/>
                <c:pt idx="0">
                  <c:v>1.76</c:v>
                </c:pt>
                <c:pt idx="1">
                  <c:v>2.2027027027027026</c:v>
                </c:pt>
                <c:pt idx="2">
                  <c:v>2.36</c:v>
                </c:pt>
                <c:pt idx="3">
                  <c:v>2.6133333333333333</c:v>
                </c:pt>
                <c:pt idx="4">
                  <c:v>2.6756756756756759</c:v>
                </c:pt>
                <c:pt idx="5">
                  <c:v>3.0675675675675675</c:v>
                </c:pt>
                <c:pt idx="6">
                  <c:v>3.3333333333333335</c:v>
                </c:pt>
                <c:pt idx="7">
                  <c:v>3.6533333333333333</c:v>
                </c:pt>
                <c:pt idx="8">
                  <c:v>4.0810810810810807</c:v>
                </c:pt>
                <c:pt idx="9">
                  <c:v>4.253333333333333</c:v>
                </c:pt>
                <c:pt idx="10">
                  <c:v>4.4054054054054053</c:v>
                </c:pt>
                <c:pt idx="11">
                  <c:v>4.8133333333333335</c:v>
                </c:pt>
                <c:pt idx="12">
                  <c:v>4.8648648648648649</c:v>
                </c:pt>
                <c:pt idx="13">
                  <c:v>4.9324324324324325</c:v>
                </c:pt>
                <c:pt idx="14">
                  <c:v>5.12</c:v>
                </c:pt>
                <c:pt idx="15">
                  <c:v>5.56</c:v>
                </c:pt>
                <c:pt idx="16">
                  <c:v>5.6533333333333333</c:v>
                </c:pt>
              </c:numCache>
            </c:numRef>
          </c:val>
          <c:extLst xmlns:c16r2="http://schemas.microsoft.com/office/drawing/2015/06/chart">
            <c:ext xmlns:c16="http://schemas.microsoft.com/office/drawing/2014/chart" uri="{C3380CC4-5D6E-409C-BE32-E72D297353CC}">
              <c16:uniqueId val="{00000000-92D6-4D3E-B9EC-2C530B702F17}"/>
            </c:ext>
          </c:extLst>
        </c:ser>
        <c:dLbls>
          <c:showLegendKey val="0"/>
          <c:showVal val="0"/>
          <c:showCatName val="0"/>
          <c:showSerName val="0"/>
          <c:showPercent val="0"/>
          <c:showBubbleSize val="0"/>
        </c:dLbls>
        <c:gapWidth val="150"/>
        <c:axId val="222619904"/>
        <c:axId val="222621696"/>
      </c:barChart>
      <c:catAx>
        <c:axId val="222619904"/>
        <c:scaling>
          <c:orientation val="maxMin"/>
        </c:scaling>
        <c:delete val="0"/>
        <c:axPos val="r"/>
        <c:numFmt formatCode="General" sourceLinked="0"/>
        <c:majorTickMark val="none"/>
        <c:minorTickMark val="none"/>
        <c:tickLblPos val="high"/>
        <c:spPr>
          <a:ln w="12700">
            <a:solidFill>
              <a:schemeClr val="tx1"/>
            </a:solidFill>
          </a:ln>
        </c:spPr>
        <c:txPr>
          <a:bodyPr/>
          <a:lstStyle/>
          <a:p>
            <a:pPr>
              <a:defRPr sz="1200" b="0">
                <a:latin typeface="+mn-lt"/>
              </a:defRPr>
            </a:pPr>
            <a:endParaRPr lang="en-US"/>
          </a:p>
        </c:txPr>
        <c:crossAx val="222621696"/>
        <c:crossesAt val="4"/>
        <c:auto val="1"/>
        <c:lblAlgn val="ctr"/>
        <c:lblOffset val="0"/>
        <c:noMultiLvlLbl val="0"/>
      </c:catAx>
      <c:valAx>
        <c:axId val="222621696"/>
        <c:scaling>
          <c:orientation val="maxMin"/>
          <c:max val="7"/>
          <c:min val="1"/>
        </c:scaling>
        <c:delete val="0"/>
        <c:axPos val="b"/>
        <c:majorGridlines>
          <c:spPr>
            <a:ln>
              <a:solidFill>
                <a:schemeClr val="bg1">
                  <a:lumMod val="85000"/>
                </a:schemeClr>
              </a:solidFill>
            </a:ln>
          </c:spPr>
        </c:majorGridlines>
        <c:title>
          <c:tx>
            <c:rich>
              <a:bodyPr/>
              <a:lstStyle/>
              <a:p>
                <a:pPr>
                  <a:defRPr b="0">
                    <a:solidFill>
                      <a:schemeClr val="bg1">
                        <a:lumMod val="50000"/>
                      </a:schemeClr>
                    </a:solidFill>
                  </a:defRPr>
                </a:pPr>
                <a:r>
                  <a:rPr lang="sk-SK" b="0" baseline="0" dirty="0" err="1" smtClean="0">
                    <a:solidFill>
                      <a:schemeClr val="bg1">
                        <a:lumMod val="50000"/>
                      </a:schemeClr>
                    </a:solidFill>
                  </a:rPr>
                  <a:t>Assessment</a:t>
                </a:r>
                <a:r>
                  <a:rPr lang="sk-SK" b="0" baseline="0" dirty="0" smtClean="0">
                    <a:solidFill>
                      <a:schemeClr val="bg1">
                        <a:lumMod val="50000"/>
                      </a:schemeClr>
                    </a:solidFill>
                  </a:rPr>
                  <a:t> </a:t>
                </a:r>
                <a:r>
                  <a:rPr lang="sk-SK" b="0" baseline="0" dirty="0" err="1" smtClean="0">
                    <a:solidFill>
                      <a:schemeClr val="bg1">
                        <a:lumMod val="50000"/>
                      </a:schemeClr>
                    </a:solidFill>
                  </a:rPr>
                  <a:t>marks</a:t>
                </a:r>
                <a:r>
                  <a:rPr lang="sk-SK" b="0" baseline="0" dirty="0" smtClean="0">
                    <a:solidFill>
                      <a:schemeClr val="bg1">
                        <a:lumMod val="50000"/>
                      </a:schemeClr>
                    </a:solidFill>
                  </a:rPr>
                  <a:t> on a </a:t>
                </a:r>
                <a:r>
                  <a:rPr lang="sk-SK" b="0" baseline="0" dirty="0" err="1" smtClean="0">
                    <a:solidFill>
                      <a:schemeClr val="bg1">
                        <a:lumMod val="50000"/>
                      </a:schemeClr>
                    </a:solidFill>
                  </a:rPr>
                  <a:t>scale</a:t>
                </a:r>
                <a:r>
                  <a:rPr lang="sk-SK" b="0" baseline="0" dirty="0" smtClean="0">
                    <a:solidFill>
                      <a:schemeClr val="bg1">
                        <a:lumMod val="50000"/>
                      </a:schemeClr>
                    </a:solidFill>
                  </a:rPr>
                  <a:t> 1-7, </a:t>
                </a:r>
                <a:r>
                  <a:rPr lang="sk-SK" b="0" baseline="0" dirty="0" err="1" smtClean="0">
                    <a:solidFill>
                      <a:schemeClr val="bg1">
                        <a:lumMod val="50000"/>
                      </a:schemeClr>
                    </a:solidFill>
                  </a:rPr>
                  <a:t>where</a:t>
                </a:r>
                <a:r>
                  <a:rPr lang="sk-SK" b="0" baseline="0" dirty="0" smtClean="0">
                    <a:solidFill>
                      <a:schemeClr val="bg1">
                        <a:lumMod val="50000"/>
                      </a:schemeClr>
                    </a:solidFill>
                  </a:rPr>
                  <a:t> </a:t>
                </a:r>
                <a:r>
                  <a:rPr lang="sk-SK" b="0" baseline="0" dirty="0">
                    <a:solidFill>
                      <a:schemeClr val="bg1">
                        <a:lumMod val="50000"/>
                      </a:schemeClr>
                    </a:solidFill>
                  </a:rPr>
                  <a:t>1 </a:t>
                </a:r>
                <a:r>
                  <a:rPr lang="sk-SK" b="0" baseline="0" dirty="0" smtClean="0">
                    <a:solidFill>
                      <a:schemeClr val="bg1">
                        <a:lumMod val="50000"/>
                      </a:schemeClr>
                    </a:solidFill>
                  </a:rPr>
                  <a:t>= </a:t>
                </a:r>
                <a:r>
                  <a:rPr lang="sk-SK" b="0" baseline="0" dirty="0" err="1" smtClean="0">
                    <a:solidFill>
                      <a:schemeClr val="bg1">
                        <a:lumMod val="50000"/>
                      </a:schemeClr>
                    </a:solidFill>
                  </a:rPr>
                  <a:t>significantly</a:t>
                </a:r>
                <a:r>
                  <a:rPr lang="sk-SK" b="0" baseline="0" dirty="0" smtClean="0">
                    <a:solidFill>
                      <a:schemeClr val="bg1">
                        <a:lumMod val="50000"/>
                      </a:schemeClr>
                    </a:solidFill>
                  </a:rPr>
                  <a:t> </a:t>
                </a:r>
                <a:r>
                  <a:rPr lang="sk-SK" b="0" baseline="0" dirty="0" err="1">
                    <a:solidFill>
                      <a:schemeClr val="bg1">
                        <a:lumMod val="50000"/>
                      </a:schemeClr>
                    </a:solidFill>
                  </a:rPr>
                  <a:t>contribute</a:t>
                </a:r>
                <a:r>
                  <a:rPr lang="sk-SK" b="0" baseline="0" dirty="0">
                    <a:solidFill>
                      <a:schemeClr val="bg1">
                        <a:lumMod val="50000"/>
                      </a:schemeClr>
                    </a:solidFill>
                  </a:rPr>
                  <a:t> and </a:t>
                </a:r>
                <a:r>
                  <a:rPr lang="sk-SK" b="0" dirty="0">
                    <a:solidFill>
                      <a:schemeClr val="bg1">
                        <a:lumMod val="50000"/>
                      </a:schemeClr>
                    </a:solidFill>
                  </a:rPr>
                  <a:t>7 </a:t>
                </a:r>
                <a:r>
                  <a:rPr lang="sk-SK" b="0" dirty="0" smtClean="0">
                    <a:solidFill>
                      <a:schemeClr val="bg1">
                        <a:lumMod val="50000"/>
                      </a:schemeClr>
                    </a:solidFill>
                  </a:rPr>
                  <a:t>= do </a:t>
                </a:r>
                <a:r>
                  <a:rPr lang="sk-SK" b="0" dirty="0" err="1">
                    <a:solidFill>
                      <a:schemeClr val="bg1">
                        <a:lumMod val="50000"/>
                      </a:schemeClr>
                    </a:solidFill>
                  </a:rPr>
                  <a:t>not</a:t>
                </a:r>
                <a:r>
                  <a:rPr lang="sk-SK" b="0" dirty="0">
                    <a:solidFill>
                      <a:schemeClr val="bg1">
                        <a:lumMod val="50000"/>
                      </a:schemeClr>
                    </a:solidFill>
                  </a:rPr>
                  <a:t> </a:t>
                </a:r>
                <a:r>
                  <a:rPr lang="sk-SK" b="0" dirty="0" err="1" smtClean="0">
                    <a:solidFill>
                      <a:schemeClr val="bg1">
                        <a:lumMod val="50000"/>
                      </a:schemeClr>
                    </a:solidFill>
                  </a:rPr>
                  <a:t>contribute</a:t>
                </a:r>
                <a:endParaRPr lang="en-US" b="0" dirty="0">
                  <a:solidFill>
                    <a:schemeClr val="bg1">
                      <a:lumMod val="50000"/>
                    </a:schemeClr>
                  </a:solidFill>
                </a:endParaRPr>
              </a:p>
            </c:rich>
          </c:tx>
          <c:layout>
            <c:manualLayout>
              <c:xMode val="edge"/>
              <c:yMode val="edge"/>
              <c:x val="0.29534728158980128"/>
              <c:y val="0.91895103629287722"/>
            </c:manualLayout>
          </c:layout>
          <c:overlay val="0"/>
        </c:title>
        <c:numFmt formatCode="0" sourceLinked="0"/>
        <c:majorTickMark val="out"/>
        <c:minorTickMark val="none"/>
        <c:tickLblPos val="nextTo"/>
        <c:spPr>
          <a:ln w="12700">
            <a:solidFill>
              <a:schemeClr val="tx1"/>
            </a:solidFill>
          </a:ln>
        </c:spPr>
        <c:txPr>
          <a:bodyPr/>
          <a:lstStyle/>
          <a:p>
            <a:pPr>
              <a:defRPr sz="1050" b="0"/>
            </a:pPr>
            <a:endParaRPr lang="en-US"/>
          </a:p>
        </c:txPr>
        <c:crossAx val="222619904"/>
        <c:crosses val="max"/>
        <c:crossBetween val="between"/>
      </c:valAx>
    </c:plotArea>
    <c:plotVisOnly val="1"/>
    <c:dispBlanksAs val="gap"/>
    <c:showDLblsOverMax val="0"/>
  </c:chart>
  <c:spPr>
    <a:ln>
      <a:solidFill>
        <a:schemeClr val="tx1"/>
      </a:solidFill>
    </a:ln>
  </c:sp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0.5566</cdr:x>
      <cdr:y>0.23288</cdr:y>
    </cdr:from>
    <cdr:to>
      <cdr:x>0.829</cdr:x>
      <cdr:y>0.29728</cdr:y>
    </cdr:to>
    <cdr:sp macro="" textlink="">
      <cdr:nvSpPr>
        <cdr:cNvPr id="2" name="BlokTextu 4"/>
        <cdr:cNvSpPr txBox="1"/>
      </cdr:nvSpPr>
      <cdr:spPr>
        <a:xfrm xmlns:a="http://schemas.openxmlformats.org/drawingml/2006/main">
          <a:off x="4248473" y="1224136"/>
          <a:ext cx="2079159" cy="338554"/>
        </a:xfrm>
        <a:prstGeom xmlns:a="http://schemas.openxmlformats.org/drawingml/2006/main" prst="rect">
          <a:avLst/>
        </a:prstGeom>
        <a:gradFill xmlns:a="http://schemas.openxmlformats.org/drawingml/2006/main">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dr:spPr>
      <cdr:txBody>
        <a:bodyPr xmlns:a="http://schemas.openxmlformats.org/drawingml/2006/main" wrap="non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sk-SK" sz="1600" dirty="0" smtClean="0"/>
            <a:t>Standard, </a:t>
          </a:r>
          <a:r>
            <a:rPr lang="sk-SK" sz="1600" dirty="0" err="1" smtClean="0"/>
            <a:t>right</a:t>
          </a:r>
          <a:r>
            <a:rPr lang="sk-SK" sz="1600" dirty="0" smtClean="0"/>
            <a:t>, </a:t>
          </a:r>
          <a:r>
            <a:rPr lang="sk-SK" sz="1600" dirty="0" err="1" smtClean="0"/>
            <a:t>liberal</a:t>
          </a:r>
          <a:endParaRPr lang="en-US" sz="1600" dirty="0"/>
        </a:p>
      </cdr:txBody>
    </cdr:sp>
  </cdr:relSizeAnchor>
  <cdr:relSizeAnchor xmlns:cdr="http://schemas.openxmlformats.org/drawingml/2006/chartDrawing">
    <cdr:from>
      <cdr:x>0.54238</cdr:x>
      <cdr:y>0.31507</cdr:y>
    </cdr:from>
    <cdr:to>
      <cdr:x>0.78331</cdr:x>
      <cdr:y>0.37947</cdr:y>
    </cdr:to>
    <cdr:sp macro="" textlink="">
      <cdr:nvSpPr>
        <cdr:cNvPr id="3" name="BlokTextu 4"/>
        <cdr:cNvSpPr txBox="1"/>
      </cdr:nvSpPr>
      <cdr:spPr>
        <a:xfrm xmlns:a="http://schemas.openxmlformats.org/drawingml/2006/main">
          <a:off x="4139925" y="1656184"/>
          <a:ext cx="1838965" cy="338554"/>
        </a:xfrm>
        <a:prstGeom xmlns:a="http://schemas.openxmlformats.org/drawingml/2006/main" prst="rect">
          <a:avLst/>
        </a:prstGeom>
        <a:gradFill xmlns:a="http://schemas.openxmlformats.org/drawingml/2006/main">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sk-SK" sz="1600" dirty="0" err="1" smtClean="0"/>
            <a:t>Non-Standard</a:t>
          </a:r>
          <a:r>
            <a:rPr lang="sk-SK" sz="1600" dirty="0" smtClean="0"/>
            <a:t>, </a:t>
          </a:r>
          <a:r>
            <a:rPr lang="sk-SK" sz="1600" dirty="0" err="1" smtClean="0"/>
            <a:t>right</a:t>
          </a:r>
          <a:endParaRPr lang="en-US" sz="1600" dirty="0"/>
        </a:p>
      </cdr:txBody>
    </cdr:sp>
  </cdr:relSizeAnchor>
  <cdr:relSizeAnchor xmlns:cdr="http://schemas.openxmlformats.org/drawingml/2006/chartDrawing">
    <cdr:from>
      <cdr:x>0.48113</cdr:x>
      <cdr:y>0.39726</cdr:y>
    </cdr:from>
    <cdr:to>
      <cdr:x>0.7691</cdr:x>
      <cdr:y>0.46167</cdr:y>
    </cdr:to>
    <cdr:sp macro="" textlink="">
      <cdr:nvSpPr>
        <cdr:cNvPr id="4" name="BlokTextu 4"/>
        <cdr:cNvSpPr txBox="1"/>
      </cdr:nvSpPr>
      <cdr:spPr>
        <a:xfrm xmlns:a="http://schemas.openxmlformats.org/drawingml/2006/main">
          <a:off x="3672409" y="2088232"/>
          <a:ext cx="2198038" cy="338554"/>
        </a:xfrm>
        <a:prstGeom xmlns:a="http://schemas.openxmlformats.org/drawingml/2006/main" prst="rect">
          <a:avLst/>
        </a:prstGeom>
        <a:gradFill xmlns:a="http://schemas.openxmlformats.org/drawingml/2006/main">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sk-SK" sz="1600" dirty="0" smtClean="0"/>
            <a:t>Standard, </a:t>
          </a:r>
          <a:r>
            <a:rPr lang="sk-SK" sz="1600" dirty="0" err="1" smtClean="0"/>
            <a:t>right</a:t>
          </a:r>
          <a:r>
            <a:rPr lang="sk-SK" sz="1600" dirty="0" smtClean="0"/>
            <a:t>, </a:t>
          </a:r>
          <a:r>
            <a:rPr lang="sk-SK" sz="1600" dirty="0" err="1" smtClean="0"/>
            <a:t>populist</a:t>
          </a:r>
          <a:endParaRPr lang="en-US" sz="1600" dirty="0"/>
        </a:p>
      </cdr:txBody>
    </cdr:sp>
  </cdr:relSizeAnchor>
  <cdr:relSizeAnchor xmlns:cdr="http://schemas.openxmlformats.org/drawingml/2006/chartDrawing">
    <cdr:from>
      <cdr:x>0.47231</cdr:x>
      <cdr:y>0.47945</cdr:y>
    </cdr:from>
    <cdr:to>
      <cdr:x>0.83148</cdr:x>
      <cdr:y>0.54386</cdr:y>
    </cdr:to>
    <cdr:sp macro="" textlink="">
      <cdr:nvSpPr>
        <cdr:cNvPr id="5" name="BlokTextu 4"/>
        <cdr:cNvSpPr txBox="1"/>
      </cdr:nvSpPr>
      <cdr:spPr>
        <a:xfrm xmlns:a="http://schemas.openxmlformats.org/drawingml/2006/main">
          <a:off x="3605095" y="2520280"/>
          <a:ext cx="2741456" cy="338554"/>
        </a:xfrm>
        <a:prstGeom xmlns:a="http://schemas.openxmlformats.org/drawingml/2006/main" prst="rect">
          <a:avLst/>
        </a:prstGeom>
        <a:gradFill xmlns:a="http://schemas.openxmlformats.org/drawingml/2006/main">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sk-SK" sz="1600" dirty="0" err="1" smtClean="0"/>
            <a:t>Non-Standard</a:t>
          </a:r>
          <a:r>
            <a:rPr lang="sk-SK" sz="1600" dirty="0" smtClean="0"/>
            <a:t>, </a:t>
          </a:r>
          <a:r>
            <a:rPr lang="sk-SK" sz="1600" dirty="0" err="1" smtClean="0"/>
            <a:t>populist</a:t>
          </a:r>
          <a:r>
            <a:rPr lang="sk-SK" sz="1600" dirty="0" smtClean="0"/>
            <a:t>, </a:t>
          </a:r>
          <a:r>
            <a:rPr lang="sk-SK" sz="1600" dirty="0" err="1" smtClean="0"/>
            <a:t>fascist</a:t>
          </a:r>
          <a:endParaRPr lang="en-US" sz="1600" dirty="0"/>
        </a:p>
      </cdr:txBody>
    </cdr:sp>
  </cdr:relSizeAnchor>
  <cdr:relSizeAnchor xmlns:cdr="http://schemas.openxmlformats.org/drawingml/2006/chartDrawing">
    <cdr:from>
      <cdr:x>0.45257</cdr:x>
      <cdr:y>0.56164</cdr:y>
    </cdr:from>
    <cdr:to>
      <cdr:x>0.72983</cdr:x>
      <cdr:y>0.62605</cdr:y>
    </cdr:to>
    <cdr:sp macro="" textlink="">
      <cdr:nvSpPr>
        <cdr:cNvPr id="6" name="BlokTextu 1"/>
        <cdr:cNvSpPr txBox="1"/>
      </cdr:nvSpPr>
      <cdr:spPr>
        <a:xfrm xmlns:a="http://schemas.openxmlformats.org/drawingml/2006/main">
          <a:off x="3454413" y="2952328"/>
          <a:ext cx="2116285" cy="338554"/>
        </a:xfrm>
        <a:prstGeom xmlns:a="http://schemas.openxmlformats.org/drawingml/2006/main" prst="rect">
          <a:avLst/>
        </a:prstGeom>
        <a:gradFill xmlns:a="http://schemas.openxmlformats.org/drawingml/2006/main">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sk-SK" sz="1600" dirty="0" err="1" smtClean="0"/>
            <a:t>Non-Standard</a:t>
          </a:r>
          <a:r>
            <a:rPr lang="sk-SK" sz="1600" dirty="0"/>
            <a:t>,</a:t>
          </a:r>
          <a:r>
            <a:rPr lang="sk-SK" sz="1600" dirty="0" smtClean="0"/>
            <a:t> </a:t>
          </a:r>
          <a:r>
            <a:rPr lang="sk-SK" sz="1600" dirty="0" err="1" smtClean="0"/>
            <a:t>populist</a:t>
          </a:r>
          <a:endParaRPr lang="en-US" sz="1600" dirty="0"/>
        </a:p>
      </cdr:txBody>
    </cdr:sp>
  </cdr:relSizeAnchor>
  <cdr:relSizeAnchor xmlns:cdr="http://schemas.openxmlformats.org/drawingml/2006/chartDrawing">
    <cdr:from>
      <cdr:x>0.41057</cdr:x>
      <cdr:y>0.65116</cdr:y>
    </cdr:from>
    <cdr:to>
      <cdr:x>0.5969</cdr:x>
      <cdr:y>0.71557</cdr:y>
    </cdr:to>
    <cdr:sp macro="" textlink="">
      <cdr:nvSpPr>
        <cdr:cNvPr id="7" name="BlokTextu 1"/>
        <cdr:cNvSpPr txBox="1"/>
      </cdr:nvSpPr>
      <cdr:spPr>
        <a:xfrm xmlns:a="http://schemas.openxmlformats.org/drawingml/2006/main">
          <a:off x="3133843" y="3422889"/>
          <a:ext cx="1422184" cy="338554"/>
        </a:xfrm>
        <a:prstGeom xmlns:a="http://schemas.openxmlformats.org/drawingml/2006/main" prst="rect">
          <a:avLst/>
        </a:prstGeom>
        <a:gradFill xmlns:a="http://schemas.openxmlformats.org/drawingml/2006/main">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sk-SK" sz="1600" dirty="0" smtClean="0"/>
            <a:t>Standard, </a:t>
          </a:r>
          <a:r>
            <a:rPr lang="sk-SK" sz="1600" dirty="0" err="1" smtClean="0"/>
            <a:t>right</a:t>
          </a:r>
          <a:endParaRPr lang="en-US" sz="1600" dirty="0"/>
        </a:p>
      </cdr:txBody>
    </cdr:sp>
  </cdr:relSizeAnchor>
  <cdr:relSizeAnchor xmlns:cdr="http://schemas.openxmlformats.org/drawingml/2006/chartDrawing">
    <cdr:from>
      <cdr:x>0.37736</cdr:x>
      <cdr:y>0.73575</cdr:y>
    </cdr:from>
    <cdr:to>
      <cdr:x>0.56431</cdr:x>
      <cdr:y>0.80015</cdr:y>
    </cdr:to>
    <cdr:sp macro="" textlink="">
      <cdr:nvSpPr>
        <cdr:cNvPr id="8" name="BlokTextu 1"/>
        <cdr:cNvSpPr txBox="1"/>
      </cdr:nvSpPr>
      <cdr:spPr>
        <a:xfrm xmlns:a="http://schemas.openxmlformats.org/drawingml/2006/main">
          <a:off x="2880321" y="3867527"/>
          <a:ext cx="1426994" cy="338554"/>
        </a:xfrm>
        <a:prstGeom xmlns:a="http://schemas.openxmlformats.org/drawingml/2006/main" prst="rect">
          <a:avLst/>
        </a:prstGeom>
        <a:gradFill xmlns:a="http://schemas.openxmlformats.org/drawingml/2006/main">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sk-SK" sz="1600" dirty="0" smtClean="0"/>
            <a:t>Standard, </a:t>
          </a:r>
          <a:r>
            <a:rPr lang="sk-SK" sz="1600" dirty="0" err="1" smtClean="0"/>
            <a:t>right</a:t>
          </a:r>
          <a:endParaRPr lang="en-US" sz="1600" dirty="0"/>
        </a:p>
      </cdr:txBody>
    </cdr:sp>
  </cdr:relSizeAnchor>
  <cdr:relSizeAnchor xmlns:cdr="http://schemas.openxmlformats.org/drawingml/2006/chartDrawing">
    <cdr:from>
      <cdr:x>0.35973</cdr:x>
      <cdr:y>0.82358</cdr:y>
    </cdr:from>
    <cdr:to>
      <cdr:x>0.54605</cdr:x>
      <cdr:y>0.88798</cdr:y>
    </cdr:to>
    <cdr:sp macro="" textlink="">
      <cdr:nvSpPr>
        <cdr:cNvPr id="9" name="BlokTextu 1"/>
        <cdr:cNvSpPr txBox="1"/>
      </cdr:nvSpPr>
      <cdr:spPr>
        <a:xfrm xmlns:a="http://schemas.openxmlformats.org/drawingml/2006/main">
          <a:off x="2745747" y="4329192"/>
          <a:ext cx="1422184" cy="338554"/>
        </a:xfrm>
        <a:prstGeom xmlns:a="http://schemas.openxmlformats.org/drawingml/2006/main" prst="rect">
          <a:avLst/>
        </a:prstGeom>
        <a:gradFill xmlns:a="http://schemas.openxmlformats.org/drawingml/2006/main">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sk-SK" sz="1600" dirty="0" smtClean="0"/>
            <a:t>Standard, </a:t>
          </a:r>
          <a:r>
            <a:rPr lang="sk-SK" sz="1600" dirty="0" err="1" smtClean="0"/>
            <a:t>right</a:t>
          </a:r>
          <a:endParaRPr lang="en-US" sz="1600" dirty="0"/>
        </a:p>
      </cdr:txBody>
    </cdr:sp>
  </cdr:relSizeAnchor>
  <cdr:relSizeAnchor xmlns:cdr="http://schemas.openxmlformats.org/drawingml/2006/chartDrawing">
    <cdr:from>
      <cdr:x>0.35574</cdr:x>
      <cdr:y>0.90411</cdr:y>
    </cdr:from>
    <cdr:to>
      <cdr:x>0.54207</cdr:x>
      <cdr:y>0.96852</cdr:y>
    </cdr:to>
    <cdr:sp macro="" textlink="">
      <cdr:nvSpPr>
        <cdr:cNvPr id="10" name="BlokTextu 1"/>
        <cdr:cNvSpPr txBox="1"/>
      </cdr:nvSpPr>
      <cdr:spPr>
        <a:xfrm xmlns:a="http://schemas.openxmlformats.org/drawingml/2006/main">
          <a:off x="2715329" y="4752528"/>
          <a:ext cx="1422184" cy="338554"/>
        </a:xfrm>
        <a:prstGeom xmlns:a="http://schemas.openxmlformats.org/drawingml/2006/main" prst="rect">
          <a:avLst/>
        </a:prstGeom>
        <a:gradFill xmlns:a="http://schemas.openxmlformats.org/drawingml/2006/main">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dr:spPr>
      <cdr:txBody>
        <a:bodyPr xmlns:a="http://schemas.openxmlformats.org/drawingml/2006/main" wrap="non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sk-SK" sz="1600" dirty="0" smtClean="0"/>
            <a:t>Standard, </a:t>
          </a:r>
          <a:r>
            <a:rPr lang="sk-SK" sz="1600" dirty="0" err="1" smtClean="0"/>
            <a:t>right</a:t>
          </a:r>
          <a:endParaRPr lang="en-US" sz="1600" dirty="0"/>
        </a:p>
      </cdr:txBody>
    </cdr:sp>
  </cdr:relSizeAnchor>
</c:userShapes>
</file>

<file path=ppt/drawings/drawing2.xml><?xml version="1.0" encoding="utf-8"?>
<c:userShapes xmlns:c="http://schemas.openxmlformats.org/drawingml/2006/chart">
  <cdr:relSizeAnchor xmlns:cdr="http://schemas.openxmlformats.org/drawingml/2006/chartDrawing">
    <cdr:from>
      <cdr:x>0.68143</cdr:x>
      <cdr:y>0.83836</cdr:y>
    </cdr:from>
    <cdr:to>
      <cdr:x>0.90571</cdr:x>
      <cdr:y>0.88578</cdr:y>
    </cdr:to>
    <cdr:sp macro="" textlink="">
      <cdr:nvSpPr>
        <cdr:cNvPr id="2" name="Šípka doprava 1"/>
        <cdr:cNvSpPr/>
      </cdr:nvSpPr>
      <cdr:spPr>
        <a:xfrm xmlns:a="http://schemas.openxmlformats.org/drawingml/2006/main">
          <a:off x="4543425" y="3705225"/>
          <a:ext cx="1495425" cy="209550"/>
        </a:xfrm>
        <a:prstGeom xmlns:a="http://schemas.openxmlformats.org/drawingml/2006/main" prst="rightArrow">
          <a:avLst/>
        </a:prstGeom>
        <a:solidFill xmlns:a="http://schemas.openxmlformats.org/drawingml/2006/main">
          <a:srgbClr val="0070C0"/>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sk-SK"/>
        </a:p>
      </cdr:txBody>
    </cdr:sp>
  </cdr:relSizeAnchor>
  <cdr:relSizeAnchor xmlns:cdr="http://schemas.openxmlformats.org/drawingml/2006/chartDrawing">
    <cdr:from>
      <cdr:x>0.3319</cdr:x>
      <cdr:y>0.83908</cdr:y>
    </cdr:from>
    <cdr:to>
      <cdr:x>0.55619</cdr:x>
      <cdr:y>0.88649</cdr:y>
    </cdr:to>
    <cdr:sp macro="" textlink="">
      <cdr:nvSpPr>
        <cdr:cNvPr id="8" name="Šípka doprava 7"/>
        <cdr:cNvSpPr/>
      </cdr:nvSpPr>
      <cdr:spPr>
        <a:xfrm xmlns:a="http://schemas.openxmlformats.org/drawingml/2006/main" flipH="1">
          <a:off x="2212975" y="3708400"/>
          <a:ext cx="1495425" cy="209550"/>
        </a:xfrm>
        <a:prstGeom xmlns:a="http://schemas.openxmlformats.org/drawingml/2006/main" prst="rightArrow">
          <a:avLst/>
        </a:prstGeom>
        <a:solidFill xmlns:a="http://schemas.openxmlformats.org/drawingml/2006/main">
          <a:srgbClr val="FF0000"/>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sk-SK"/>
        </a:p>
      </cdr:txBody>
    </cdr:sp>
  </cdr:relSizeAnchor>
  <cdr:relSizeAnchor xmlns:cdr="http://schemas.openxmlformats.org/drawingml/2006/chartDrawing">
    <cdr:from>
      <cdr:x>0.62</cdr:x>
      <cdr:y>0.78696</cdr:y>
    </cdr:from>
    <cdr:to>
      <cdr:x>0.96571</cdr:x>
      <cdr:y>0.84049</cdr:y>
    </cdr:to>
    <cdr:sp macro="" textlink="">
      <cdr:nvSpPr>
        <cdr:cNvPr id="4" name="BlokTextu 3"/>
        <cdr:cNvSpPr txBox="1"/>
      </cdr:nvSpPr>
      <cdr:spPr>
        <a:xfrm xmlns:a="http://schemas.openxmlformats.org/drawingml/2006/main">
          <a:off x="4133850" y="3035815"/>
          <a:ext cx="2305050" cy="206483"/>
        </a:xfrm>
        <a:prstGeom xmlns:a="http://schemas.openxmlformats.org/drawingml/2006/main" prst="rect">
          <a:avLst/>
        </a:prstGeom>
      </cdr:spPr>
      <cdr:txBody>
        <a:bodyPr xmlns:a="http://schemas.openxmlformats.org/drawingml/2006/main" vertOverflow="clip" wrap="square" lIns="0" tIns="0" rIns="0" bIns="0" rtlCol="0" anchor="ctr"/>
        <a:lstStyle xmlns:a="http://schemas.openxmlformats.org/drawingml/2006/main"/>
        <a:p xmlns:a="http://schemas.openxmlformats.org/drawingml/2006/main">
          <a:pPr algn="ctr"/>
          <a:r>
            <a:rPr lang="sk-SK" sz="1200" b="1">
              <a:solidFill>
                <a:srgbClr val="0070C0"/>
              </a:solidFill>
            </a:rPr>
            <a:t>Quite a positive contribution</a:t>
          </a:r>
        </a:p>
      </cdr:txBody>
    </cdr:sp>
  </cdr:relSizeAnchor>
  <cdr:relSizeAnchor xmlns:cdr="http://schemas.openxmlformats.org/drawingml/2006/chartDrawing">
    <cdr:from>
      <cdr:x>0.32905</cdr:x>
      <cdr:y>0.79382</cdr:y>
    </cdr:from>
    <cdr:to>
      <cdr:x>0.55762</cdr:x>
      <cdr:y>0.83908</cdr:y>
    </cdr:to>
    <cdr:sp macro="" textlink="">
      <cdr:nvSpPr>
        <cdr:cNvPr id="11" name="BlokTextu 1"/>
        <cdr:cNvSpPr txBox="1"/>
      </cdr:nvSpPr>
      <cdr:spPr>
        <a:xfrm xmlns:a="http://schemas.openxmlformats.org/drawingml/2006/main">
          <a:off x="2193925" y="3508375"/>
          <a:ext cx="1524000" cy="200025"/>
        </a:xfrm>
        <a:prstGeom xmlns:a="http://schemas.openxmlformats.org/drawingml/2006/main" prst="rect">
          <a:avLst/>
        </a:prstGeom>
      </cdr:spPr>
      <cdr:txBody>
        <a:bodyPr xmlns:a="http://schemas.openxmlformats.org/drawingml/2006/main" wrap="square" lIns="0" tIns="0" rIns="0" bIns="0" rtlCol="0" anchor="ct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sk-SK" sz="1200" b="1">
              <a:solidFill>
                <a:srgbClr val="FF0000"/>
              </a:solidFill>
            </a:rPr>
            <a:t>Rather a threat</a:t>
          </a:r>
        </a:p>
      </cdr:txBody>
    </cdr:sp>
  </cdr:relSizeAnchor>
</c:userShapes>
</file>

<file path=ppt/drawings/drawing3.xml><?xml version="1.0" encoding="utf-8"?>
<c:userShapes xmlns:c="http://schemas.openxmlformats.org/drawingml/2006/chart">
  <cdr:relSizeAnchor xmlns:cdr="http://schemas.openxmlformats.org/drawingml/2006/chartDrawing">
    <cdr:from>
      <cdr:x>0.68411</cdr:x>
      <cdr:y>0.85105</cdr:y>
    </cdr:from>
    <cdr:to>
      <cdr:x>0.90839</cdr:x>
      <cdr:y>0.89847</cdr:y>
    </cdr:to>
    <cdr:sp macro="" textlink="">
      <cdr:nvSpPr>
        <cdr:cNvPr id="2" name="Šípka doprava 1"/>
        <cdr:cNvSpPr/>
      </cdr:nvSpPr>
      <cdr:spPr>
        <a:xfrm xmlns:a="http://schemas.openxmlformats.org/drawingml/2006/main">
          <a:off x="4854563" y="3193864"/>
          <a:ext cx="1591519" cy="177960"/>
        </a:xfrm>
        <a:prstGeom xmlns:a="http://schemas.openxmlformats.org/drawingml/2006/main" prst="rightArrow">
          <a:avLst/>
        </a:prstGeom>
        <a:solidFill xmlns:a="http://schemas.openxmlformats.org/drawingml/2006/main">
          <a:srgbClr val="0070C0"/>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sk-SK"/>
        </a:p>
      </cdr:txBody>
    </cdr:sp>
  </cdr:relSizeAnchor>
  <cdr:relSizeAnchor xmlns:cdr="http://schemas.openxmlformats.org/drawingml/2006/chartDrawing">
    <cdr:from>
      <cdr:x>0.3319</cdr:x>
      <cdr:y>0.85177</cdr:y>
    </cdr:from>
    <cdr:to>
      <cdr:x>0.55619</cdr:x>
      <cdr:y>0.89918</cdr:y>
    </cdr:to>
    <cdr:sp macro="" textlink="">
      <cdr:nvSpPr>
        <cdr:cNvPr id="8" name="Šípka doprava 7"/>
        <cdr:cNvSpPr/>
      </cdr:nvSpPr>
      <cdr:spPr>
        <a:xfrm xmlns:a="http://schemas.openxmlformats.org/drawingml/2006/main" flipH="1">
          <a:off x="2355204" y="3196566"/>
          <a:ext cx="1591590" cy="177923"/>
        </a:xfrm>
        <a:prstGeom xmlns:a="http://schemas.openxmlformats.org/drawingml/2006/main" prst="rightArrow">
          <a:avLst/>
        </a:prstGeom>
        <a:solidFill xmlns:a="http://schemas.openxmlformats.org/drawingml/2006/main">
          <a:srgbClr val="FF0000"/>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sk-SK"/>
        </a:p>
      </cdr:txBody>
    </cdr:sp>
  </cdr:relSizeAnchor>
  <cdr:relSizeAnchor xmlns:cdr="http://schemas.openxmlformats.org/drawingml/2006/chartDrawing">
    <cdr:from>
      <cdr:x>0.6768</cdr:x>
      <cdr:y>0.80579</cdr:y>
    </cdr:from>
    <cdr:to>
      <cdr:x>0.90537</cdr:x>
      <cdr:y>0.85105</cdr:y>
    </cdr:to>
    <cdr:sp macro="" textlink="">
      <cdr:nvSpPr>
        <cdr:cNvPr id="4" name="BlokTextu 3"/>
        <cdr:cNvSpPr txBox="1"/>
      </cdr:nvSpPr>
      <cdr:spPr>
        <a:xfrm xmlns:a="http://schemas.openxmlformats.org/drawingml/2006/main">
          <a:off x="4802652" y="3024010"/>
          <a:ext cx="1621961" cy="169854"/>
        </a:xfrm>
        <a:prstGeom xmlns:a="http://schemas.openxmlformats.org/drawingml/2006/main" prst="rect">
          <a:avLst/>
        </a:prstGeom>
      </cdr:spPr>
      <cdr:txBody>
        <a:bodyPr xmlns:a="http://schemas.openxmlformats.org/drawingml/2006/main" vertOverflow="clip" wrap="square" lIns="0" tIns="0" rIns="0" bIns="0" rtlCol="0" anchor="ctr"/>
        <a:lstStyle xmlns:a="http://schemas.openxmlformats.org/drawingml/2006/main"/>
        <a:p xmlns:a="http://schemas.openxmlformats.org/drawingml/2006/main">
          <a:pPr algn="ctr"/>
          <a:r>
            <a:rPr lang="sk-SK" sz="1200" b="1">
              <a:solidFill>
                <a:srgbClr val="0070C0"/>
              </a:solidFill>
            </a:rPr>
            <a:t>Quite good</a:t>
          </a:r>
        </a:p>
      </cdr:txBody>
    </cdr:sp>
  </cdr:relSizeAnchor>
  <cdr:relSizeAnchor xmlns:cdr="http://schemas.openxmlformats.org/drawingml/2006/chartDrawing">
    <cdr:from>
      <cdr:x>0.32905</cdr:x>
      <cdr:y>0.80397</cdr:y>
    </cdr:from>
    <cdr:to>
      <cdr:x>0.55762</cdr:x>
      <cdr:y>0.84923</cdr:y>
    </cdr:to>
    <cdr:sp macro="" textlink="">
      <cdr:nvSpPr>
        <cdr:cNvPr id="11" name="BlokTextu 1"/>
        <cdr:cNvSpPr txBox="1"/>
      </cdr:nvSpPr>
      <cdr:spPr>
        <a:xfrm xmlns:a="http://schemas.openxmlformats.org/drawingml/2006/main">
          <a:off x="2334980" y="3017187"/>
          <a:ext cx="1621962" cy="169854"/>
        </a:xfrm>
        <a:prstGeom xmlns:a="http://schemas.openxmlformats.org/drawingml/2006/main" prst="rect">
          <a:avLst/>
        </a:prstGeom>
      </cdr:spPr>
      <cdr:txBody>
        <a:bodyPr xmlns:a="http://schemas.openxmlformats.org/drawingml/2006/main" wrap="square" lIns="0" tIns="0" rIns="0" bIns="0" rtlCol="0" anchor="ct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sk-SK" sz="1200" b="1">
              <a:solidFill>
                <a:srgbClr val="FF0000"/>
              </a:solidFill>
            </a:rPr>
            <a:t>Rather poor</a:t>
          </a:r>
        </a:p>
      </cdr:txBody>
    </cdr:sp>
  </cdr:relSizeAnchor>
</c:userShapes>
</file>

<file path=ppt/drawings/drawing4.xml><?xml version="1.0" encoding="utf-8"?>
<c:userShapes xmlns:c="http://schemas.openxmlformats.org/drawingml/2006/chart">
  <cdr:relSizeAnchor xmlns:cdr="http://schemas.openxmlformats.org/drawingml/2006/chartDrawing">
    <cdr:from>
      <cdr:x>0.69159</cdr:x>
      <cdr:y>0.83105</cdr:y>
    </cdr:from>
    <cdr:to>
      <cdr:x>0.91587</cdr:x>
      <cdr:y>0.87847</cdr:y>
    </cdr:to>
    <cdr:sp macro="" textlink="">
      <cdr:nvSpPr>
        <cdr:cNvPr id="2" name="Šípka doprava 1"/>
        <cdr:cNvSpPr/>
      </cdr:nvSpPr>
      <cdr:spPr>
        <a:xfrm xmlns:a="http://schemas.openxmlformats.org/drawingml/2006/main">
          <a:off x="5328592" y="4464496"/>
          <a:ext cx="1728045" cy="254745"/>
        </a:xfrm>
        <a:prstGeom xmlns:a="http://schemas.openxmlformats.org/drawingml/2006/main" prst="rightArrow">
          <a:avLst/>
        </a:prstGeom>
        <a:solidFill xmlns:a="http://schemas.openxmlformats.org/drawingml/2006/main">
          <a:srgbClr val="0070C0"/>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sk-SK"/>
        </a:p>
      </cdr:txBody>
    </cdr:sp>
  </cdr:relSizeAnchor>
  <cdr:relSizeAnchor xmlns:cdr="http://schemas.openxmlformats.org/drawingml/2006/chartDrawing">
    <cdr:from>
      <cdr:x>0.38318</cdr:x>
      <cdr:y>0.83105</cdr:y>
    </cdr:from>
    <cdr:to>
      <cdr:x>0.60747</cdr:x>
      <cdr:y>0.87846</cdr:y>
    </cdr:to>
    <cdr:sp macro="" textlink="">
      <cdr:nvSpPr>
        <cdr:cNvPr id="8" name="Šípka doprava 7"/>
        <cdr:cNvSpPr/>
      </cdr:nvSpPr>
      <cdr:spPr>
        <a:xfrm xmlns:a="http://schemas.openxmlformats.org/drawingml/2006/main" flipH="1">
          <a:off x="2952328" y="4464496"/>
          <a:ext cx="1728122" cy="254691"/>
        </a:xfrm>
        <a:prstGeom xmlns:a="http://schemas.openxmlformats.org/drawingml/2006/main" prst="rightArrow">
          <a:avLst/>
        </a:prstGeom>
        <a:solidFill xmlns:a="http://schemas.openxmlformats.org/drawingml/2006/main">
          <a:srgbClr val="FF0000"/>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sk-SK"/>
        </a:p>
      </cdr:txBody>
    </cdr:sp>
  </cdr:relSizeAnchor>
  <cdr:relSizeAnchor xmlns:cdr="http://schemas.openxmlformats.org/drawingml/2006/chartDrawing">
    <cdr:from>
      <cdr:x>0.69159</cdr:x>
      <cdr:y>0.79084</cdr:y>
    </cdr:from>
    <cdr:to>
      <cdr:x>0.92016</cdr:x>
      <cdr:y>0.8361</cdr:y>
    </cdr:to>
    <cdr:sp macro="" textlink="">
      <cdr:nvSpPr>
        <cdr:cNvPr id="4" name="BlokTextu 3"/>
        <cdr:cNvSpPr txBox="1"/>
      </cdr:nvSpPr>
      <cdr:spPr>
        <a:xfrm xmlns:a="http://schemas.openxmlformats.org/drawingml/2006/main">
          <a:off x="5328592" y="4248472"/>
          <a:ext cx="1761099" cy="243141"/>
        </a:xfrm>
        <a:prstGeom xmlns:a="http://schemas.openxmlformats.org/drawingml/2006/main" prst="rect">
          <a:avLst/>
        </a:prstGeom>
      </cdr:spPr>
      <cdr:txBody>
        <a:bodyPr xmlns:a="http://schemas.openxmlformats.org/drawingml/2006/main" vertOverflow="clip" wrap="square" lIns="0" tIns="0" rIns="0" bIns="0" rtlCol="0" anchor="ctr"/>
        <a:lstStyle xmlns:a="http://schemas.openxmlformats.org/drawingml/2006/main"/>
        <a:p xmlns:a="http://schemas.openxmlformats.org/drawingml/2006/main">
          <a:pPr algn="ctr"/>
          <a:r>
            <a:rPr lang="sk-SK" sz="1200" b="1" dirty="0" err="1">
              <a:solidFill>
                <a:srgbClr val="0070C0"/>
              </a:solidFill>
            </a:rPr>
            <a:t>Working</a:t>
          </a:r>
          <a:r>
            <a:rPr lang="sk-SK" sz="1200" b="1" dirty="0">
              <a:solidFill>
                <a:srgbClr val="0070C0"/>
              </a:solidFill>
            </a:rPr>
            <a:t> </a:t>
          </a:r>
          <a:r>
            <a:rPr lang="sk-SK" sz="1200" b="1" dirty="0" err="1">
              <a:solidFill>
                <a:srgbClr val="0070C0"/>
              </a:solidFill>
            </a:rPr>
            <a:t>quite</a:t>
          </a:r>
          <a:r>
            <a:rPr lang="sk-SK" sz="1200" b="1" dirty="0">
              <a:solidFill>
                <a:srgbClr val="0070C0"/>
              </a:solidFill>
            </a:rPr>
            <a:t> </a:t>
          </a:r>
          <a:r>
            <a:rPr lang="sk-SK" sz="1200" b="1" dirty="0" err="1">
              <a:solidFill>
                <a:srgbClr val="0070C0"/>
              </a:solidFill>
            </a:rPr>
            <a:t>well</a:t>
          </a:r>
          <a:endParaRPr lang="sk-SK" sz="1200" b="1" dirty="0">
            <a:solidFill>
              <a:srgbClr val="0070C0"/>
            </a:solidFill>
          </a:endParaRPr>
        </a:p>
      </cdr:txBody>
    </cdr:sp>
  </cdr:relSizeAnchor>
  <cdr:relSizeAnchor xmlns:cdr="http://schemas.openxmlformats.org/drawingml/2006/chartDrawing">
    <cdr:from>
      <cdr:x>0.38318</cdr:x>
      <cdr:y>0.79084</cdr:y>
    </cdr:from>
    <cdr:to>
      <cdr:x>0.61175</cdr:x>
      <cdr:y>0.8361</cdr:y>
    </cdr:to>
    <cdr:sp macro="" textlink="">
      <cdr:nvSpPr>
        <cdr:cNvPr id="11" name="BlokTextu 1"/>
        <cdr:cNvSpPr txBox="1"/>
      </cdr:nvSpPr>
      <cdr:spPr>
        <a:xfrm xmlns:a="http://schemas.openxmlformats.org/drawingml/2006/main">
          <a:off x="2952328" y="4248472"/>
          <a:ext cx="1761099" cy="243141"/>
        </a:xfrm>
        <a:prstGeom xmlns:a="http://schemas.openxmlformats.org/drawingml/2006/main" prst="rect">
          <a:avLst/>
        </a:prstGeom>
      </cdr:spPr>
      <cdr:txBody>
        <a:bodyPr xmlns:a="http://schemas.openxmlformats.org/drawingml/2006/main" wrap="square" lIns="0" tIns="0" rIns="0" bIns="0" rtlCol="0" anchor="ct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sk-SK" sz="1200" b="1" dirty="0" err="1">
              <a:solidFill>
                <a:srgbClr val="FF0000"/>
              </a:solidFill>
            </a:rPr>
            <a:t>Not</a:t>
          </a:r>
          <a:r>
            <a:rPr lang="sk-SK" sz="1200" b="1" dirty="0">
              <a:solidFill>
                <a:srgbClr val="FF0000"/>
              </a:solidFill>
            </a:rPr>
            <a:t> </a:t>
          </a:r>
          <a:r>
            <a:rPr lang="sk-SK" sz="1200" b="1" dirty="0" err="1">
              <a:solidFill>
                <a:srgbClr val="FF0000"/>
              </a:solidFill>
            </a:rPr>
            <a:t>working</a:t>
          </a:r>
          <a:r>
            <a:rPr lang="sk-SK" sz="1200" b="1" dirty="0">
              <a:solidFill>
                <a:srgbClr val="FF0000"/>
              </a:solidFill>
            </a:rPr>
            <a:t> </a:t>
          </a:r>
          <a:r>
            <a:rPr lang="sk-SK" sz="1200" b="1" dirty="0" err="1">
              <a:solidFill>
                <a:srgbClr val="FF0000"/>
              </a:solidFill>
            </a:rPr>
            <a:t>well</a:t>
          </a:r>
          <a:endParaRPr lang="sk-SK" sz="1200" b="1" dirty="0">
            <a:solidFill>
              <a:srgbClr val="FF0000"/>
            </a:solidFill>
          </a:endParaRPr>
        </a:p>
      </cdr:txBody>
    </cdr:sp>
  </cdr:relSizeAnchor>
</c:userShapes>
</file>

<file path=ppt/drawings/drawing5.xml><?xml version="1.0" encoding="utf-8"?>
<c:userShapes xmlns:c="http://schemas.openxmlformats.org/drawingml/2006/chart">
  <cdr:relSizeAnchor xmlns:cdr="http://schemas.openxmlformats.org/drawingml/2006/chartDrawing">
    <cdr:from>
      <cdr:x>0.752</cdr:x>
      <cdr:y>0.83292</cdr:y>
    </cdr:from>
    <cdr:to>
      <cdr:x>0.97628</cdr:x>
      <cdr:y>0.88034</cdr:y>
    </cdr:to>
    <cdr:sp macro="" textlink="">
      <cdr:nvSpPr>
        <cdr:cNvPr id="2" name="Šípka doprava 1"/>
        <cdr:cNvSpPr/>
      </cdr:nvSpPr>
      <cdr:spPr>
        <a:xfrm xmlns:a="http://schemas.openxmlformats.org/drawingml/2006/main">
          <a:off x="5801841" y="5025554"/>
          <a:ext cx="1730376" cy="286116"/>
        </a:xfrm>
        <a:prstGeom xmlns:a="http://schemas.openxmlformats.org/drawingml/2006/main" prst="rightArrow">
          <a:avLst/>
        </a:prstGeom>
        <a:solidFill xmlns:a="http://schemas.openxmlformats.org/drawingml/2006/main">
          <a:srgbClr val="0070C0"/>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sk-SK"/>
        </a:p>
      </cdr:txBody>
    </cdr:sp>
  </cdr:relSizeAnchor>
  <cdr:relSizeAnchor xmlns:cdr="http://schemas.openxmlformats.org/drawingml/2006/chartDrawing">
    <cdr:from>
      <cdr:x>0.45333</cdr:x>
      <cdr:y>0.83292</cdr:y>
    </cdr:from>
    <cdr:to>
      <cdr:x>0.67762</cdr:x>
      <cdr:y>0.88033</cdr:y>
    </cdr:to>
    <cdr:sp macro="" textlink="">
      <cdr:nvSpPr>
        <cdr:cNvPr id="8" name="Šípka doprava 7"/>
        <cdr:cNvSpPr/>
      </cdr:nvSpPr>
      <cdr:spPr>
        <a:xfrm xmlns:a="http://schemas.openxmlformats.org/drawingml/2006/main" flipH="1">
          <a:off x="3497585" y="5025554"/>
          <a:ext cx="1730453" cy="286056"/>
        </a:xfrm>
        <a:prstGeom xmlns:a="http://schemas.openxmlformats.org/drawingml/2006/main" prst="rightArrow">
          <a:avLst/>
        </a:prstGeom>
        <a:solidFill xmlns:a="http://schemas.openxmlformats.org/drawingml/2006/main">
          <a:srgbClr val="FF0000"/>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sk-SK"/>
        </a:p>
      </cdr:txBody>
    </cdr:sp>
  </cdr:relSizeAnchor>
  <cdr:relSizeAnchor xmlns:cdr="http://schemas.openxmlformats.org/drawingml/2006/chartDrawing">
    <cdr:from>
      <cdr:x>0.74266</cdr:x>
      <cdr:y>0.78518</cdr:y>
    </cdr:from>
    <cdr:to>
      <cdr:x>0.97123</cdr:x>
      <cdr:y>0.83044</cdr:y>
    </cdr:to>
    <cdr:sp macro="" textlink="">
      <cdr:nvSpPr>
        <cdr:cNvPr id="4" name="BlokTextu 3"/>
        <cdr:cNvSpPr txBox="1"/>
      </cdr:nvSpPr>
      <cdr:spPr>
        <a:xfrm xmlns:a="http://schemas.openxmlformats.org/drawingml/2006/main">
          <a:off x="5729833" y="4737522"/>
          <a:ext cx="1763475" cy="273084"/>
        </a:xfrm>
        <a:prstGeom xmlns:a="http://schemas.openxmlformats.org/drawingml/2006/main" prst="rect">
          <a:avLst/>
        </a:prstGeom>
      </cdr:spPr>
      <cdr:txBody>
        <a:bodyPr xmlns:a="http://schemas.openxmlformats.org/drawingml/2006/main" vertOverflow="clip" wrap="square" lIns="0" tIns="0" rIns="0" bIns="0" rtlCol="0" anchor="ctr"/>
        <a:lstStyle xmlns:a="http://schemas.openxmlformats.org/drawingml/2006/main"/>
        <a:p xmlns:a="http://schemas.openxmlformats.org/drawingml/2006/main">
          <a:pPr algn="ctr"/>
          <a:r>
            <a:rPr lang="sk-SK" sz="1400" b="1" dirty="0" err="1">
              <a:solidFill>
                <a:srgbClr val="0070C0"/>
              </a:solidFill>
            </a:rPr>
            <a:t>Contribute</a:t>
          </a:r>
          <a:endParaRPr lang="sk-SK" sz="1400" b="1" dirty="0">
            <a:solidFill>
              <a:srgbClr val="0070C0"/>
            </a:solidFill>
          </a:endParaRPr>
        </a:p>
      </cdr:txBody>
    </cdr:sp>
  </cdr:relSizeAnchor>
  <cdr:relSizeAnchor xmlns:cdr="http://schemas.openxmlformats.org/drawingml/2006/chartDrawing">
    <cdr:from>
      <cdr:x>0.45333</cdr:x>
      <cdr:y>0.78518</cdr:y>
    </cdr:from>
    <cdr:to>
      <cdr:x>0.6819</cdr:x>
      <cdr:y>0.83044</cdr:y>
    </cdr:to>
    <cdr:sp macro="" textlink="">
      <cdr:nvSpPr>
        <cdr:cNvPr id="11" name="BlokTextu 1"/>
        <cdr:cNvSpPr txBox="1"/>
      </cdr:nvSpPr>
      <cdr:spPr>
        <a:xfrm xmlns:a="http://schemas.openxmlformats.org/drawingml/2006/main">
          <a:off x="3497585" y="4737522"/>
          <a:ext cx="1763474" cy="273084"/>
        </a:xfrm>
        <a:prstGeom xmlns:a="http://schemas.openxmlformats.org/drawingml/2006/main" prst="rect">
          <a:avLst/>
        </a:prstGeom>
      </cdr:spPr>
      <cdr:txBody>
        <a:bodyPr xmlns:a="http://schemas.openxmlformats.org/drawingml/2006/main" wrap="square" lIns="0" tIns="0" rIns="0" bIns="0" rtlCol="0" anchor="ct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sk-SK" sz="1400" b="1" dirty="0">
              <a:solidFill>
                <a:srgbClr val="FF0000"/>
              </a:solidFill>
            </a:rPr>
            <a:t>Do </a:t>
          </a:r>
          <a:r>
            <a:rPr lang="sk-SK" sz="1400" b="1" dirty="0" err="1">
              <a:solidFill>
                <a:srgbClr val="FF0000"/>
              </a:solidFill>
            </a:rPr>
            <a:t>not</a:t>
          </a:r>
          <a:r>
            <a:rPr lang="sk-SK" sz="1400" b="1" dirty="0">
              <a:solidFill>
                <a:srgbClr val="FF0000"/>
              </a:solidFill>
            </a:rPr>
            <a:t> </a:t>
          </a:r>
          <a:r>
            <a:rPr lang="sk-SK" sz="1400" b="1" dirty="0" err="1">
              <a:solidFill>
                <a:srgbClr val="FF0000"/>
              </a:solidFill>
            </a:rPr>
            <a:t>contribute</a:t>
          </a:r>
          <a:endParaRPr lang="sk-SK" sz="1400" b="1" dirty="0">
            <a:solidFill>
              <a:srgbClr val="FF0000"/>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hlavičky 1"/>
          <p:cNvSpPr>
            <a:spLocks noGrp="1"/>
          </p:cNvSpPr>
          <p:nvPr>
            <p:ph type="hdr" sz="quarter"/>
          </p:nvPr>
        </p:nvSpPr>
        <p:spPr>
          <a:xfrm>
            <a:off x="0" y="0"/>
            <a:ext cx="4278842" cy="339884"/>
          </a:xfrm>
          <a:prstGeom prst="rect">
            <a:avLst/>
          </a:prstGeom>
        </p:spPr>
        <p:txBody>
          <a:bodyPr vert="horz" lIns="91440" tIns="45720" rIns="91440" bIns="45720" rtlCol="0"/>
          <a:lstStyle>
            <a:lvl1pPr algn="l">
              <a:defRPr sz="1200"/>
            </a:lvl1pPr>
          </a:lstStyle>
          <a:p>
            <a:endParaRPr lang="en-US"/>
          </a:p>
        </p:txBody>
      </p:sp>
      <p:sp>
        <p:nvSpPr>
          <p:cNvPr id="3" name="Zástupný symbol dátumu 2"/>
          <p:cNvSpPr>
            <a:spLocks noGrp="1"/>
          </p:cNvSpPr>
          <p:nvPr>
            <p:ph type="dt" sz="quarter" idx="1"/>
          </p:nvPr>
        </p:nvSpPr>
        <p:spPr>
          <a:xfrm>
            <a:off x="5593123" y="0"/>
            <a:ext cx="4278842" cy="339884"/>
          </a:xfrm>
          <a:prstGeom prst="rect">
            <a:avLst/>
          </a:prstGeom>
        </p:spPr>
        <p:txBody>
          <a:bodyPr vert="horz" lIns="91440" tIns="45720" rIns="91440" bIns="45720" rtlCol="0"/>
          <a:lstStyle>
            <a:lvl1pPr algn="r">
              <a:defRPr sz="1200"/>
            </a:lvl1pPr>
          </a:lstStyle>
          <a:p>
            <a:fld id="{F3AC15F1-0748-42FD-83AF-AE543D8E36DE}" type="datetimeFigureOut">
              <a:rPr lang="en-US" smtClean="0"/>
              <a:t>3/27/2017</a:t>
            </a:fld>
            <a:endParaRPr lang="en-US"/>
          </a:p>
        </p:txBody>
      </p:sp>
      <p:sp>
        <p:nvSpPr>
          <p:cNvPr id="4" name="Zástupný symbol päty 3"/>
          <p:cNvSpPr>
            <a:spLocks noGrp="1"/>
          </p:cNvSpPr>
          <p:nvPr>
            <p:ph type="ftr" sz="quarter" idx="2"/>
          </p:nvPr>
        </p:nvSpPr>
        <p:spPr>
          <a:xfrm>
            <a:off x="0" y="6456612"/>
            <a:ext cx="4278842" cy="339884"/>
          </a:xfrm>
          <a:prstGeom prst="rect">
            <a:avLst/>
          </a:prstGeom>
        </p:spPr>
        <p:txBody>
          <a:bodyPr vert="horz" lIns="91440" tIns="45720" rIns="91440" bIns="45720" rtlCol="0" anchor="b"/>
          <a:lstStyle>
            <a:lvl1pPr algn="l">
              <a:defRPr sz="1200"/>
            </a:lvl1pPr>
          </a:lstStyle>
          <a:p>
            <a:endParaRPr lang="en-US"/>
          </a:p>
        </p:txBody>
      </p:sp>
      <p:sp>
        <p:nvSpPr>
          <p:cNvPr id="5" name="Zástupný symbol čísla snímky 4"/>
          <p:cNvSpPr>
            <a:spLocks noGrp="1"/>
          </p:cNvSpPr>
          <p:nvPr>
            <p:ph type="sldNum" sz="quarter" idx="3"/>
          </p:nvPr>
        </p:nvSpPr>
        <p:spPr>
          <a:xfrm>
            <a:off x="5593123" y="6456612"/>
            <a:ext cx="4278842" cy="339884"/>
          </a:xfrm>
          <a:prstGeom prst="rect">
            <a:avLst/>
          </a:prstGeom>
        </p:spPr>
        <p:txBody>
          <a:bodyPr vert="horz" lIns="91440" tIns="45720" rIns="91440" bIns="45720" rtlCol="0" anchor="b"/>
          <a:lstStyle>
            <a:lvl1pPr algn="r">
              <a:defRPr sz="1200"/>
            </a:lvl1pPr>
          </a:lstStyle>
          <a:p>
            <a:fld id="{F69A0400-783D-4826-825E-9E03B280A466}" type="slidenum">
              <a:rPr lang="en-US" smtClean="0"/>
              <a:t>‹#›</a:t>
            </a:fld>
            <a:endParaRPr lang="en-US"/>
          </a:p>
        </p:txBody>
      </p:sp>
    </p:spTree>
    <p:extLst>
      <p:ext uri="{BB962C8B-B14F-4D97-AF65-F5344CB8AC3E}">
        <p14:creationId xmlns:p14="http://schemas.microsoft.com/office/powerpoint/2010/main" val="359113429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en-US"/>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en-US"/>
          </a:p>
        </p:txBody>
      </p:sp>
      <p:sp>
        <p:nvSpPr>
          <p:cNvPr id="4" name="Zástupný symbol dátumu 3"/>
          <p:cNvSpPr>
            <a:spLocks noGrp="1"/>
          </p:cNvSpPr>
          <p:nvPr>
            <p:ph type="dt" sz="half" idx="10"/>
          </p:nvPr>
        </p:nvSpPr>
        <p:spPr/>
        <p:txBody>
          <a:bodyPr/>
          <a:lstStyle/>
          <a:p>
            <a:fld id="{A38223E8-CA39-4F30-B222-231B68CF00AB}" type="datetimeFigureOut">
              <a:rPr lang="en-US" smtClean="0"/>
              <a:t>3/27/2017</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2997033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A38223E8-CA39-4F30-B222-231B68CF00AB}" type="datetimeFigureOut">
              <a:rPr lang="en-US" smtClean="0"/>
              <a:t>3/27/2017</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2410019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en-US"/>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A38223E8-CA39-4F30-B222-231B68CF00AB}" type="datetimeFigureOut">
              <a:rPr lang="en-US" smtClean="0"/>
              <a:t>3/27/2017</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307203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Zástupný symbol dátumu 4"/>
          <p:cNvSpPr>
            <a:spLocks noGrp="1"/>
          </p:cNvSpPr>
          <p:nvPr>
            <p:ph type="dt" sz="half" idx="10"/>
          </p:nvPr>
        </p:nvSpPr>
        <p:spPr/>
        <p:txBody>
          <a:bodyPr/>
          <a:lstStyle/>
          <a:p>
            <a:fld id="{A38223E8-CA39-4F30-B222-231B68CF00AB}" type="datetimeFigureOut">
              <a:rPr lang="en-US" smtClean="0"/>
              <a:t>3/27/2017</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1936357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en-US"/>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7" name="Zástupný symbol dátumu 6"/>
          <p:cNvSpPr>
            <a:spLocks noGrp="1"/>
          </p:cNvSpPr>
          <p:nvPr>
            <p:ph type="dt" sz="half" idx="10"/>
          </p:nvPr>
        </p:nvSpPr>
        <p:spPr/>
        <p:txBody>
          <a:bodyPr/>
          <a:lstStyle/>
          <a:p>
            <a:fld id="{A38223E8-CA39-4F30-B222-231B68CF00AB}" type="datetimeFigureOut">
              <a:rPr lang="en-US" smtClean="0"/>
              <a:t>3/27/2017</a:t>
            </a:fld>
            <a:endParaRPr lang="en-US"/>
          </a:p>
        </p:txBody>
      </p:sp>
      <p:sp>
        <p:nvSpPr>
          <p:cNvPr id="8" name="Zástupný symbol päty 7"/>
          <p:cNvSpPr>
            <a:spLocks noGrp="1"/>
          </p:cNvSpPr>
          <p:nvPr>
            <p:ph type="ftr" sz="quarter" idx="11"/>
          </p:nvPr>
        </p:nvSpPr>
        <p:spPr/>
        <p:txBody>
          <a:bodyPr/>
          <a:lstStyle/>
          <a:p>
            <a:endParaRPr lang="en-US"/>
          </a:p>
        </p:txBody>
      </p:sp>
      <p:sp>
        <p:nvSpPr>
          <p:cNvPr id="9" name="Zástupný symbol čísla snímky 8"/>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213902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dátumu 2"/>
          <p:cNvSpPr>
            <a:spLocks noGrp="1"/>
          </p:cNvSpPr>
          <p:nvPr>
            <p:ph type="dt" sz="half" idx="10"/>
          </p:nvPr>
        </p:nvSpPr>
        <p:spPr/>
        <p:txBody>
          <a:bodyPr/>
          <a:lstStyle/>
          <a:p>
            <a:fld id="{A38223E8-CA39-4F30-B222-231B68CF00AB}" type="datetimeFigureOut">
              <a:rPr lang="en-US" smtClean="0"/>
              <a:t>3/27/2017</a:t>
            </a:fld>
            <a:endParaRPr lang="en-US"/>
          </a:p>
        </p:txBody>
      </p:sp>
      <p:sp>
        <p:nvSpPr>
          <p:cNvPr id="4" name="Zástupný symbol päty 3"/>
          <p:cNvSpPr>
            <a:spLocks noGrp="1"/>
          </p:cNvSpPr>
          <p:nvPr>
            <p:ph type="ftr" sz="quarter" idx="11"/>
          </p:nvPr>
        </p:nvSpPr>
        <p:spPr/>
        <p:txBody>
          <a:bodyPr/>
          <a:lstStyle/>
          <a:p>
            <a:endParaRPr lang="en-US"/>
          </a:p>
        </p:txBody>
      </p:sp>
      <p:sp>
        <p:nvSpPr>
          <p:cNvPr id="5" name="Zástupný symbol čísla snímky 4"/>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688106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A38223E8-CA39-4F30-B222-231B68CF00AB}" type="datetimeFigureOut">
              <a:rPr lang="en-US" smtClean="0"/>
              <a:t>3/27/2017</a:t>
            </a:fld>
            <a:endParaRPr lang="en-US"/>
          </a:p>
        </p:txBody>
      </p:sp>
      <p:sp>
        <p:nvSpPr>
          <p:cNvPr id="3" name="Zástupný symbol päty 2"/>
          <p:cNvSpPr>
            <a:spLocks noGrp="1"/>
          </p:cNvSpPr>
          <p:nvPr>
            <p:ph type="ftr" sz="quarter" idx="11"/>
          </p:nvPr>
        </p:nvSpPr>
        <p:spPr/>
        <p:txBody>
          <a:bodyPr/>
          <a:lstStyle/>
          <a:p>
            <a:endParaRPr lang="en-US"/>
          </a:p>
        </p:txBody>
      </p:sp>
      <p:sp>
        <p:nvSpPr>
          <p:cNvPr id="4" name="Zástupný symbol čísla snímky 3"/>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152484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en-US"/>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A38223E8-CA39-4F30-B222-231B68CF00AB}" type="datetimeFigureOut">
              <a:rPr lang="en-US" smtClean="0"/>
              <a:t>3/27/2017</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3760082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en-US"/>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A38223E8-CA39-4F30-B222-231B68CF00AB}" type="datetimeFigureOut">
              <a:rPr lang="en-US" smtClean="0"/>
              <a:t>3/27/2017</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708900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A38223E8-CA39-4F30-B222-231B68CF00AB}" type="datetimeFigureOut">
              <a:rPr lang="en-US" smtClean="0"/>
              <a:t>3/27/2017</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168849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en-US"/>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A38223E8-CA39-4F30-B222-231B68CF00AB}" type="datetimeFigureOut">
              <a:rPr lang="en-US" smtClean="0"/>
              <a:t>3/27/2017</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AC297575-B64A-411F-BB2A-A90EF6CE5771}" type="slidenum">
              <a:rPr lang="en-US" smtClean="0"/>
              <a:t>‹#›</a:t>
            </a:fld>
            <a:endParaRPr lang="en-US"/>
          </a:p>
        </p:txBody>
      </p:sp>
    </p:spTree>
    <p:extLst>
      <p:ext uri="{BB962C8B-B14F-4D97-AF65-F5344CB8AC3E}">
        <p14:creationId xmlns:p14="http://schemas.microsoft.com/office/powerpoint/2010/main" val="3675473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en-US"/>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8223E8-CA39-4F30-B222-231B68CF00AB}" type="datetimeFigureOut">
              <a:rPr lang="en-US" smtClean="0"/>
              <a:t>3/27/2017</a:t>
            </a:fld>
            <a:endParaRPr lang="en-US"/>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297575-B64A-411F-BB2A-A90EF6CE5771}" type="slidenum">
              <a:rPr lang="en-US" smtClean="0"/>
              <a:t>‹#›</a:t>
            </a:fld>
            <a:endParaRPr lang="en-US"/>
          </a:p>
        </p:txBody>
      </p:sp>
    </p:spTree>
    <p:extLst>
      <p:ext uri="{BB962C8B-B14F-4D97-AF65-F5344CB8AC3E}">
        <p14:creationId xmlns:p14="http://schemas.microsoft.com/office/powerpoint/2010/main" val="766766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ineko.sk/file_download/1080" TargetMode="External"/><Relationship Id="rId2" Type="http://schemas.openxmlformats.org/officeDocument/2006/relationships/hyperlink" Target="http://www.ineko.sk/" TargetMode="Externa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www.ineko.sk/file_download/1080" TargetMode="External"/><Relationship Id="rId2" Type="http://schemas.openxmlformats.org/officeDocument/2006/relationships/hyperlink" Target="http://www.ineko.sk/"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fontScale="90000"/>
          </a:bodyPr>
          <a:lstStyle/>
          <a:p>
            <a:pPr algn="l"/>
            <a:r>
              <a:rPr lang="en-US" b="1" dirty="0"/>
              <a:t>POPULISM AND CORRUPTION ARE </a:t>
            </a:r>
            <a:r>
              <a:rPr lang="sk-SK" b="1" dirty="0" smtClean="0"/>
              <a:t>MAIN </a:t>
            </a:r>
            <a:r>
              <a:rPr lang="en-US" b="1" dirty="0" smtClean="0"/>
              <a:t>THREATS </a:t>
            </a:r>
            <a:r>
              <a:rPr lang="en-US" b="1" dirty="0"/>
              <a:t>TO DEMOCRACY IN SLOVAKIA</a:t>
            </a:r>
            <a:endParaRPr lang="en-US" dirty="0"/>
          </a:p>
        </p:txBody>
      </p:sp>
      <p:sp>
        <p:nvSpPr>
          <p:cNvPr id="3" name="Podnadpis 2"/>
          <p:cNvSpPr>
            <a:spLocks noGrp="1"/>
          </p:cNvSpPr>
          <p:nvPr>
            <p:ph type="subTitle" idx="1"/>
          </p:nvPr>
        </p:nvSpPr>
        <p:spPr/>
        <p:txBody>
          <a:bodyPr>
            <a:normAutofit fontScale="85000" lnSpcReduction="10000"/>
          </a:bodyPr>
          <a:lstStyle/>
          <a:p>
            <a:pPr algn="l"/>
            <a:r>
              <a:rPr lang="en-US" b="1" dirty="0"/>
              <a:t>Country report on the state and development of democracy in Slovakia: A failure to address problems and abuse of power opens the door to extremism</a:t>
            </a:r>
            <a:endParaRPr lang="en-US" dirty="0"/>
          </a:p>
        </p:txBody>
      </p:sp>
      <p:sp>
        <p:nvSpPr>
          <p:cNvPr id="4" name="BlokTextu 3"/>
          <p:cNvSpPr txBox="1"/>
          <p:nvPr/>
        </p:nvSpPr>
        <p:spPr>
          <a:xfrm>
            <a:off x="4283968" y="5862552"/>
            <a:ext cx="4579267" cy="369332"/>
          </a:xfrm>
          <a:prstGeom prst="rect">
            <a:avLst/>
          </a:prstGeom>
          <a:noFill/>
        </p:spPr>
        <p:txBody>
          <a:bodyPr wrap="none" rtlCol="0">
            <a:spAutoFit/>
          </a:bodyPr>
          <a:lstStyle/>
          <a:p>
            <a:r>
              <a:rPr lang="sk-SK" dirty="0" smtClean="0"/>
              <a:t>Peter </a:t>
            </a:r>
            <a:r>
              <a:rPr lang="sk-SK" dirty="0" err="1" smtClean="0"/>
              <a:t>Goliaš</a:t>
            </a:r>
            <a:r>
              <a:rPr lang="sk-SK" dirty="0" smtClean="0"/>
              <a:t>, INEKO, </a:t>
            </a:r>
            <a:r>
              <a:rPr lang="sk-SK" dirty="0" err="1" smtClean="0"/>
              <a:t>March</a:t>
            </a:r>
            <a:r>
              <a:rPr lang="sk-SK" dirty="0" smtClean="0"/>
              <a:t> 22nd 2017, </a:t>
            </a:r>
            <a:r>
              <a:rPr lang="sk-SK" dirty="0" err="1" smtClean="0"/>
              <a:t>Vienna</a:t>
            </a:r>
            <a:endParaRPr lang="en-US"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620688"/>
            <a:ext cx="2382590" cy="9400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012171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a:graphicFrameLocks/>
          </p:cNvGraphicFramePr>
          <p:nvPr>
            <p:extLst>
              <p:ext uri="{D42A27DB-BD31-4B8C-83A1-F6EECF244321}">
                <p14:modId xmlns:p14="http://schemas.microsoft.com/office/powerpoint/2010/main" val="3344038205"/>
              </p:ext>
            </p:extLst>
          </p:nvPr>
        </p:nvGraphicFramePr>
        <p:xfrm>
          <a:off x="755575" y="692696"/>
          <a:ext cx="7632847" cy="5256584"/>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890326" y="6021288"/>
            <a:ext cx="2580578" cy="307777"/>
          </a:xfrm>
          <a:prstGeom prst="rect">
            <a:avLst/>
          </a:prstGeom>
          <a:noFill/>
        </p:spPr>
        <p:txBody>
          <a:bodyPr wrap="none" rtlCol="0">
            <a:spAutoFit/>
          </a:bodyPr>
          <a:lstStyle/>
          <a:p>
            <a:r>
              <a:rPr lang="sk-SK" sz="1400" dirty="0" err="1" smtClean="0"/>
              <a:t>Source</a:t>
            </a:r>
            <a:r>
              <a:rPr lang="sk-SK" sz="1400" dirty="0" smtClean="0"/>
              <a:t>: </a:t>
            </a:r>
            <a:r>
              <a:rPr lang="sk-SK" sz="1400" dirty="0" err="1" smtClean="0"/>
              <a:t>Statistics</a:t>
            </a:r>
            <a:r>
              <a:rPr lang="sk-SK" sz="1400" dirty="0" smtClean="0"/>
              <a:t> Office </a:t>
            </a:r>
            <a:r>
              <a:rPr lang="sk-SK" sz="1400" dirty="0" err="1" smtClean="0"/>
              <a:t>of</a:t>
            </a:r>
            <a:r>
              <a:rPr lang="sk-SK" sz="1400" dirty="0" smtClean="0"/>
              <a:t> </a:t>
            </a:r>
            <a:r>
              <a:rPr lang="sk-SK" sz="1400" dirty="0" err="1" smtClean="0"/>
              <a:t>the</a:t>
            </a:r>
            <a:r>
              <a:rPr lang="sk-SK" sz="1400" dirty="0" smtClean="0"/>
              <a:t> SR</a:t>
            </a:r>
            <a:endParaRPr lang="en-US" sz="1400" dirty="0"/>
          </a:p>
        </p:txBody>
      </p:sp>
      <p:sp>
        <p:nvSpPr>
          <p:cNvPr id="4" name="BlokTextu 3"/>
          <p:cNvSpPr txBox="1"/>
          <p:nvPr/>
        </p:nvSpPr>
        <p:spPr>
          <a:xfrm>
            <a:off x="5436096" y="4437112"/>
            <a:ext cx="2680615" cy="923330"/>
          </a:xfrm>
          <a:prstGeom prst="rect">
            <a:avLst/>
          </a:prstGeom>
          <a:solidFill>
            <a:schemeClr val="bg1"/>
          </a:solidFill>
        </p:spPr>
        <p:txBody>
          <a:bodyPr wrap="square" rtlCol="0">
            <a:spAutoFit/>
          </a:bodyPr>
          <a:lstStyle/>
          <a:p>
            <a:r>
              <a:rPr lang="sk-SK" b="1" dirty="0" err="1" smtClean="0">
                <a:solidFill>
                  <a:srgbClr val="FF0000"/>
                </a:solidFill>
              </a:rPr>
              <a:t>Red</a:t>
            </a:r>
            <a:r>
              <a:rPr lang="sk-SK" b="1" dirty="0" smtClean="0">
                <a:solidFill>
                  <a:srgbClr val="FF0000"/>
                </a:solidFill>
              </a:rPr>
              <a:t> </a:t>
            </a:r>
            <a:r>
              <a:rPr lang="sk-SK" b="1" dirty="0" err="1" smtClean="0">
                <a:solidFill>
                  <a:srgbClr val="FF0000"/>
                </a:solidFill>
              </a:rPr>
              <a:t>color</a:t>
            </a:r>
            <a:r>
              <a:rPr lang="sk-SK" b="1" dirty="0" smtClean="0">
                <a:solidFill>
                  <a:srgbClr val="FF0000"/>
                </a:solidFill>
              </a:rPr>
              <a:t> </a:t>
            </a:r>
            <a:r>
              <a:rPr lang="sk-SK" b="1" dirty="0" err="1" smtClean="0">
                <a:solidFill>
                  <a:srgbClr val="FF0000"/>
                </a:solidFill>
              </a:rPr>
              <a:t>shows</a:t>
            </a:r>
            <a:r>
              <a:rPr lang="sk-SK" b="1" dirty="0" smtClean="0">
                <a:solidFill>
                  <a:srgbClr val="FF0000"/>
                </a:solidFill>
              </a:rPr>
              <a:t> </a:t>
            </a:r>
            <a:r>
              <a:rPr lang="sk-SK" b="1" dirty="0" err="1" smtClean="0">
                <a:solidFill>
                  <a:srgbClr val="FF0000"/>
                </a:solidFill>
              </a:rPr>
              <a:t>how</a:t>
            </a:r>
            <a:r>
              <a:rPr lang="sk-SK" b="1" dirty="0" smtClean="0">
                <a:solidFill>
                  <a:srgbClr val="FF0000"/>
                </a:solidFill>
              </a:rPr>
              <a:t> </a:t>
            </a:r>
            <a:r>
              <a:rPr lang="sk-SK" b="1" dirty="0" err="1" smtClean="0">
                <a:solidFill>
                  <a:srgbClr val="FF0000"/>
                </a:solidFill>
              </a:rPr>
              <a:t>the</a:t>
            </a:r>
            <a:r>
              <a:rPr lang="sk-SK" b="1" dirty="0" smtClean="0">
                <a:solidFill>
                  <a:srgbClr val="FF0000"/>
                </a:solidFill>
              </a:rPr>
              <a:t> </a:t>
            </a:r>
            <a:r>
              <a:rPr lang="sk-SK" b="1" dirty="0" err="1" smtClean="0">
                <a:solidFill>
                  <a:srgbClr val="FF0000"/>
                </a:solidFill>
              </a:rPr>
              <a:t>Government</a:t>
            </a:r>
            <a:r>
              <a:rPr lang="sk-SK" b="1" dirty="0" smtClean="0">
                <a:solidFill>
                  <a:srgbClr val="FF0000"/>
                </a:solidFill>
              </a:rPr>
              <a:t> </a:t>
            </a:r>
            <a:r>
              <a:rPr lang="sk-SK" b="1" dirty="0" err="1" smtClean="0">
                <a:solidFill>
                  <a:srgbClr val="FF0000"/>
                </a:solidFill>
              </a:rPr>
              <a:t>coalition</a:t>
            </a:r>
            <a:r>
              <a:rPr lang="sk-SK" b="1" dirty="0" smtClean="0">
                <a:solidFill>
                  <a:srgbClr val="FF0000"/>
                </a:solidFill>
              </a:rPr>
              <a:t> </a:t>
            </a:r>
            <a:r>
              <a:rPr lang="sk-SK" b="1" dirty="0" err="1" smtClean="0">
                <a:solidFill>
                  <a:srgbClr val="FF0000"/>
                </a:solidFill>
              </a:rPr>
              <a:t>was</a:t>
            </a:r>
            <a:r>
              <a:rPr lang="sk-SK" b="1" dirty="0" smtClean="0">
                <a:solidFill>
                  <a:srgbClr val="FF0000"/>
                </a:solidFill>
              </a:rPr>
              <a:t> </a:t>
            </a:r>
            <a:r>
              <a:rPr lang="sk-SK" b="1" dirty="0" err="1" smtClean="0">
                <a:solidFill>
                  <a:srgbClr val="FF0000"/>
                </a:solidFill>
              </a:rPr>
              <a:t>formed</a:t>
            </a:r>
            <a:endParaRPr lang="en-US" b="1" dirty="0">
              <a:solidFill>
                <a:srgbClr val="FF0000"/>
              </a:solidFill>
            </a:endParaRPr>
          </a:p>
        </p:txBody>
      </p:sp>
      <p:sp>
        <p:nvSpPr>
          <p:cNvPr id="5" name="BlokTextu 4"/>
          <p:cNvSpPr txBox="1"/>
          <p:nvPr/>
        </p:nvSpPr>
        <p:spPr>
          <a:xfrm>
            <a:off x="5292080" y="1484784"/>
            <a:ext cx="2078005" cy="338554"/>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wrap="none" rtlCol="0">
            <a:spAutoFit/>
          </a:bodyPr>
          <a:lstStyle/>
          <a:p>
            <a:r>
              <a:rPr lang="sk-SK" sz="1600" dirty="0" smtClean="0"/>
              <a:t>Standard, </a:t>
            </a:r>
            <a:r>
              <a:rPr lang="sk-SK" sz="1600" dirty="0" err="1" smtClean="0"/>
              <a:t>left</a:t>
            </a:r>
            <a:r>
              <a:rPr lang="sk-SK" sz="1600" dirty="0" smtClean="0"/>
              <a:t>, </a:t>
            </a:r>
            <a:r>
              <a:rPr lang="sk-SK" sz="1600" dirty="0" err="1" smtClean="0"/>
              <a:t>populist</a:t>
            </a:r>
            <a:endParaRPr lang="en-US" sz="1600" dirty="0"/>
          </a:p>
        </p:txBody>
      </p:sp>
      <p:cxnSp>
        <p:nvCxnSpPr>
          <p:cNvPr id="7" name="Rovná spojnica 6"/>
          <p:cNvCxnSpPr/>
          <p:nvPr/>
        </p:nvCxnSpPr>
        <p:spPr>
          <a:xfrm>
            <a:off x="1525684" y="4581127"/>
            <a:ext cx="360040" cy="317649"/>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Rovná spojnica 8"/>
          <p:cNvCxnSpPr/>
          <p:nvPr/>
        </p:nvCxnSpPr>
        <p:spPr>
          <a:xfrm flipH="1">
            <a:off x="1535445" y="4581128"/>
            <a:ext cx="360040" cy="317649"/>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59707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488-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620688"/>
            <a:ext cx="6408712" cy="4261794"/>
          </a:xfrm>
          <a:prstGeom prst="rect">
            <a:avLst/>
          </a:prstGeom>
          <a:noFill/>
          <a:extLst>
            <a:ext uri="{909E8E84-426E-40DD-AFC4-6F175D3DCCD1}">
              <a14:hiddenFill xmlns:a14="http://schemas.microsoft.com/office/drawing/2010/main">
                <a:solidFill>
                  <a:srgbClr val="FFFFFF"/>
                </a:solidFill>
              </a14:hiddenFill>
            </a:ext>
          </a:extLst>
        </p:spPr>
      </p:pic>
      <p:sp>
        <p:nvSpPr>
          <p:cNvPr id="2" name="BlokTextu 1"/>
          <p:cNvSpPr txBox="1"/>
          <p:nvPr/>
        </p:nvSpPr>
        <p:spPr>
          <a:xfrm>
            <a:off x="755576" y="5013176"/>
            <a:ext cx="7488832" cy="1200329"/>
          </a:xfrm>
          <a:prstGeom prst="rect">
            <a:avLst/>
          </a:prstGeom>
          <a:noFill/>
        </p:spPr>
        <p:txBody>
          <a:bodyPr wrap="square" rtlCol="0">
            <a:spAutoFit/>
          </a:bodyPr>
          <a:lstStyle/>
          <a:p>
            <a:r>
              <a:rPr lang="sk-SK" dirty="0" smtClean="0"/>
              <a:t>14/88 – </a:t>
            </a:r>
            <a:r>
              <a:rPr lang="sk-SK" dirty="0" err="1" smtClean="0"/>
              <a:t>neonacist</a:t>
            </a:r>
            <a:r>
              <a:rPr lang="sk-SK" dirty="0" smtClean="0"/>
              <a:t> symbol:</a:t>
            </a:r>
          </a:p>
          <a:p>
            <a:pPr marL="285750" indent="-285750">
              <a:buFont typeface="Arial" panose="020B0604020202020204" pitchFamily="34" charset="0"/>
              <a:buChar char="•"/>
            </a:pPr>
            <a:r>
              <a:rPr lang="sk-SK" dirty="0" smtClean="0"/>
              <a:t>14 </a:t>
            </a:r>
            <a:r>
              <a:rPr lang="sk-SK" dirty="0" err="1" smtClean="0"/>
              <a:t>words</a:t>
            </a:r>
            <a:r>
              <a:rPr lang="sk-SK" dirty="0" smtClean="0"/>
              <a:t> </a:t>
            </a:r>
            <a:r>
              <a:rPr lang="sk-SK" dirty="0" err="1" smtClean="0"/>
              <a:t>written</a:t>
            </a:r>
            <a:r>
              <a:rPr lang="sk-SK" dirty="0" smtClean="0"/>
              <a:t> by </a:t>
            </a:r>
            <a:r>
              <a:rPr lang="sk-SK" dirty="0" err="1" smtClean="0"/>
              <a:t>David</a:t>
            </a:r>
            <a:r>
              <a:rPr lang="sk-SK" dirty="0" smtClean="0"/>
              <a:t> Lane, </a:t>
            </a:r>
            <a:r>
              <a:rPr lang="sk-SK" dirty="0" err="1" smtClean="0"/>
              <a:t>co-founder</a:t>
            </a:r>
            <a:r>
              <a:rPr lang="sk-SK" dirty="0" smtClean="0"/>
              <a:t> </a:t>
            </a:r>
            <a:r>
              <a:rPr lang="sk-SK" dirty="0" err="1" smtClean="0"/>
              <a:t>of</a:t>
            </a:r>
            <a:r>
              <a:rPr lang="sk-SK" dirty="0" smtClean="0"/>
              <a:t> </a:t>
            </a:r>
            <a:r>
              <a:rPr lang="sk-SK" dirty="0" err="1" smtClean="0"/>
              <a:t>neonacist</a:t>
            </a:r>
            <a:r>
              <a:rPr lang="sk-SK" dirty="0" smtClean="0"/>
              <a:t> </a:t>
            </a:r>
            <a:r>
              <a:rPr lang="sk-SK" dirty="0" err="1" smtClean="0"/>
              <a:t>The</a:t>
            </a:r>
            <a:r>
              <a:rPr lang="sk-SK" dirty="0" smtClean="0"/>
              <a:t> </a:t>
            </a:r>
            <a:r>
              <a:rPr lang="sk-SK" dirty="0" err="1" smtClean="0"/>
              <a:t>Order</a:t>
            </a:r>
            <a:r>
              <a:rPr lang="sk-SK" dirty="0" smtClean="0"/>
              <a:t>: „</a:t>
            </a:r>
            <a:r>
              <a:rPr lang="sk-SK" dirty="0" err="1" smtClean="0"/>
              <a:t>We</a:t>
            </a:r>
            <a:r>
              <a:rPr lang="sk-SK" dirty="0" smtClean="0"/>
              <a:t> </a:t>
            </a:r>
            <a:r>
              <a:rPr lang="sk-SK" dirty="0" err="1" smtClean="0"/>
              <a:t>must</a:t>
            </a:r>
            <a:r>
              <a:rPr lang="sk-SK" dirty="0" smtClean="0"/>
              <a:t> </a:t>
            </a:r>
            <a:r>
              <a:rPr lang="sk-SK" dirty="0" err="1" smtClean="0"/>
              <a:t>secure</a:t>
            </a:r>
            <a:r>
              <a:rPr lang="sk-SK" dirty="0" smtClean="0"/>
              <a:t> </a:t>
            </a:r>
            <a:r>
              <a:rPr lang="sk-SK" dirty="0" err="1" smtClean="0"/>
              <a:t>the</a:t>
            </a:r>
            <a:r>
              <a:rPr lang="sk-SK" dirty="0" smtClean="0"/>
              <a:t> </a:t>
            </a:r>
            <a:r>
              <a:rPr lang="sk-SK" dirty="0" err="1" smtClean="0"/>
              <a:t>existence</a:t>
            </a:r>
            <a:r>
              <a:rPr lang="sk-SK" dirty="0" smtClean="0"/>
              <a:t> </a:t>
            </a:r>
            <a:r>
              <a:rPr lang="sk-SK" dirty="0" err="1" smtClean="0"/>
              <a:t>of</a:t>
            </a:r>
            <a:r>
              <a:rPr lang="sk-SK" dirty="0" smtClean="0"/>
              <a:t> </a:t>
            </a:r>
            <a:r>
              <a:rPr lang="sk-SK" dirty="0" err="1" smtClean="0"/>
              <a:t>our</a:t>
            </a:r>
            <a:r>
              <a:rPr lang="sk-SK" dirty="0" smtClean="0"/>
              <a:t> </a:t>
            </a:r>
            <a:r>
              <a:rPr lang="sk-SK" dirty="0" err="1" smtClean="0"/>
              <a:t>people</a:t>
            </a:r>
            <a:r>
              <a:rPr lang="sk-SK" dirty="0" smtClean="0"/>
              <a:t> and a </a:t>
            </a:r>
            <a:r>
              <a:rPr lang="sk-SK" dirty="0" err="1" smtClean="0"/>
              <a:t>future</a:t>
            </a:r>
            <a:r>
              <a:rPr lang="sk-SK" dirty="0" smtClean="0"/>
              <a:t> </a:t>
            </a:r>
            <a:r>
              <a:rPr lang="sk-SK" dirty="0" err="1" smtClean="0"/>
              <a:t>for</a:t>
            </a:r>
            <a:r>
              <a:rPr lang="sk-SK" dirty="0" smtClean="0"/>
              <a:t> </a:t>
            </a:r>
            <a:r>
              <a:rPr lang="sk-SK" dirty="0" err="1" smtClean="0"/>
              <a:t>white</a:t>
            </a:r>
            <a:r>
              <a:rPr lang="sk-SK" dirty="0" smtClean="0"/>
              <a:t> </a:t>
            </a:r>
            <a:r>
              <a:rPr lang="sk-SK" dirty="0" err="1" smtClean="0"/>
              <a:t>children</a:t>
            </a:r>
            <a:r>
              <a:rPr lang="sk-SK" dirty="0" smtClean="0"/>
              <a:t>.“</a:t>
            </a:r>
          </a:p>
          <a:p>
            <a:pPr marL="285750" indent="-285750">
              <a:buFont typeface="Arial" panose="020B0604020202020204" pitchFamily="34" charset="0"/>
              <a:buChar char="•"/>
            </a:pPr>
            <a:r>
              <a:rPr lang="sk-SK" dirty="0" smtClean="0"/>
              <a:t>88 – </a:t>
            </a:r>
            <a:r>
              <a:rPr lang="sk-SK" dirty="0" err="1" smtClean="0"/>
              <a:t>Heil</a:t>
            </a:r>
            <a:r>
              <a:rPr lang="sk-SK" dirty="0" smtClean="0"/>
              <a:t> Hitler (H </a:t>
            </a:r>
            <a:r>
              <a:rPr lang="sk-SK" dirty="0" err="1" smtClean="0"/>
              <a:t>as</a:t>
            </a:r>
            <a:r>
              <a:rPr lang="sk-SK" dirty="0" smtClean="0"/>
              <a:t> 8th </a:t>
            </a:r>
            <a:r>
              <a:rPr lang="sk-SK" dirty="0" err="1" smtClean="0"/>
              <a:t>letter</a:t>
            </a:r>
            <a:r>
              <a:rPr lang="sk-SK" dirty="0" smtClean="0"/>
              <a:t> </a:t>
            </a:r>
            <a:r>
              <a:rPr lang="sk-SK" dirty="0" err="1" smtClean="0"/>
              <a:t>of</a:t>
            </a:r>
            <a:r>
              <a:rPr lang="sk-SK" dirty="0" smtClean="0"/>
              <a:t> </a:t>
            </a:r>
            <a:r>
              <a:rPr lang="sk-SK" dirty="0" err="1" smtClean="0"/>
              <a:t>the</a:t>
            </a:r>
            <a:r>
              <a:rPr lang="sk-SK" dirty="0" smtClean="0"/>
              <a:t> </a:t>
            </a:r>
            <a:r>
              <a:rPr lang="sk-SK" dirty="0" err="1" smtClean="0"/>
              <a:t>alphabet</a:t>
            </a:r>
            <a:r>
              <a:rPr lang="sk-SK" dirty="0" smtClean="0"/>
              <a:t>)</a:t>
            </a:r>
            <a:endParaRPr lang="en-US" dirty="0"/>
          </a:p>
        </p:txBody>
      </p:sp>
      <p:sp>
        <p:nvSpPr>
          <p:cNvPr id="3" name="BlokTextu 2"/>
          <p:cNvSpPr txBox="1"/>
          <p:nvPr/>
        </p:nvSpPr>
        <p:spPr>
          <a:xfrm>
            <a:off x="7258497" y="611396"/>
            <a:ext cx="1633983" cy="2308324"/>
          </a:xfrm>
          <a:prstGeom prst="rect">
            <a:avLst/>
          </a:prstGeom>
          <a:noFill/>
        </p:spPr>
        <p:txBody>
          <a:bodyPr wrap="square" rtlCol="0">
            <a:spAutoFit/>
          </a:bodyPr>
          <a:lstStyle/>
          <a:p>
            <a:r>
              <a:rPr lang="sk-SK" dirty="0" err="1" smtClean="0"/>
              <a:t>March</a:t>
            </a:r>
            <a:r>
              <a:rPr lang="sk-SK" dirty="0" smtClean="0"/>
              <a:t> 14th 2017 – 78th </a:t>
            </a:r>
            <a:r>
              <a:rPr lang="sk-SK" dirty="0" err="1" smtClean="0"/>
              <a:t>anniversary</a:t>
            </a:r>
            <a:r>
              <a:rPr lang="sk-SK" dirty="0" smtClean="0"/>
              <a:t> </a:t>
            </a:r>
            <a:r>
              <a:rPr lang="sk-SK" dirty="0" err="1" smtClean="0"/>
              <a:t>of</a:t>
            </a:r>
            <a:r>
              <a:rPr lang="sk-SK" dirty="0" smtClean="0"/>
              <a:t> </a:t>
            </a:r>
            <a:r>
              <a:rPr lang="sk-SK" dirty="0" err="1" smtClean="0"/>
              <a:t>the</a:t>
            </a:r>
            <a:r>
              <a:rPr lang="sk-SK" dirty="0" smtClean="0"/>
              <a:t> </a:t>
            </a:r>
            <a:r>
              <a:rPr lang="sk-SK" dirty="0" err="1" smtClean="0"/>
              <a:t>establishment</a:t>
            </a:r>
            <a:r>
              <a:rPr lang="sk-SK" dirty="0"/>
              <a:t> </a:t>
            </a:r>
            <a:r>
              <a:rPr lang="sk-SK" dirty="0" err="1" smtClean="0"/>
              <a:t>of</a:t>
            </a:r>
            <a:r>
              <a:rPr lang="sk-SK" dirty="0" smtClean="0"/>
              <a:t> </a:t>
            </a:r>
            <a:r>
              <a:rPr lang="sk-SK" dirty="0" err="1" smtClean="0"/>
              <a:t>the</a:t>
            </a:r>
            <a:r>
              <a:rPr lang="sk-SK" dirty="0" smtClean="0"/>
              <a:t> Slovak </a:t>
            </a:r>
            <a:r>
              <a:rPr lang="sk-SK" dirty="0" err="1" smtClean="0"/>
              <a:t>fascist</a:t>
            </a:r>
            <a:r>
              <a:rPr lang="sk-SK" dirty="0" smtClean="0"/>
              <a:t> state in 1939</a:t>
            </a:r>
            <a:endParaRPr lang="en-US" dirty="0"/>
          </a:p>
        </p:txBody>
      </p:sp>
      <p:pic>
        <p:nvPicPr>
          <p:cNvPr id="1030" name="Picture 6" descr="https://scontent-vie1-1.xx.fbcdn.net/v/t1.0-1/p200x200/10377013_1548991162034866_6756697740217895023_n.jpg?oh=76e58b86ebe479695d79366c93e39563&amp;oe=596F221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3263231"/>
            <a:ext cx="1619250" cy="1619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50187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lokTextu 1"/>
          <p:cNvSpPr txBox="1"/>
          <p:nvPr/>
        </p:nvSpPr>
        <p:spPr>
          <a:xfrm>
            <a:off x="753031" y="5818324"/>
            <a:ext cx="6939400" cy="307777"/>
          </a:xfrm>
          <a:prstGeom prst="rect">
            <a:avLst/>
          </a:prstGeom>
          <a:noFill/>
        </p:spPr>
        <p:txBody>
          <a:bodyPr wrap="none" rtlCol="0">
            <a:spAutoFit/>
          </a:bodyPr>
          <a:lstStyle/>
          <a:p>
            <a:r>
              <a:rPr lang="en-US" sz="1400" dirty="0"/>
              <a:t>Source: INEKO questionnaire survey made among selected public figures in </a:t>
            </a:r>
            <a:r>
              <a:rPr lang="en-US" sz="1400" dirty="0" smtClean="0"/>
              <a:t>SR</a:t>
            </a:r>
            <a:r>
              <a:rPr lang="sk-SK" sz="1400" dirty="0" smtClean="0"/>
              <a:t>, </a:t>
            </a:r>
            <a:r>
              <a:rPr lang="sk-SK" sz="1400" dirty="0" err="1" smtClean="0"/>
              <a:t>October</a:t>
            </a:r>
            <a:r>
              <a:rPr lang="sk-SK" sz="1400" dirty="0" smtClean="0"/>
              <a:t> 2016</a:t>
            </a:r>
            <a:endParaRPr lang="en-US" sz="1400" dirty="0"/>
          </a:p>
        </p:txBody>
      </p:sp>
      <p:graphicFrame>
        <p:nvGraphicFramePr>
          <p:cNvPr id="4" name="Graf 3"/>
          <p:cNvGraphicFramePr>
            <a:graphicFrameLocks/>
          </p:cNvGraphicFramePr>
          <p:nvPr>
            <p:extLst>
              <p:ext uri="{D42A27DB-BD31-4B8C-83A1-F6EECF244321}">
                <p14:modId xmlns:p14="http://schemas.microsoft.com/office/powerpoint/2010/main" val="922657502"/>
              </p:ext>
            </p:extLst>
          </p:nvPr>
        </p:nvGraphicFramePr>
        <p:xfrm>
          <a:off x="683568" y="692697"/>
          <a:ext cx="7704856" cy="5112567"/>
        </p:xfrm>
        <a:graphic>
          <a:graphicData uri="http://schemas.openxmlformats.org/drawingml/2006/chart">
            <c:chart xmlns:c="http://schemas.openxmlformats.org/drawingml/2006/chart" xmlns:r="http://schemas.openxmlformats.org/officeDocument/2006/relationships" r:id="rId2"/>
          </a:graphicData>
        </a:graphic>
      </p:graphicFrame>
      <p:sp>
        <p:nvSpPr>
          <p:cNvPr id="5" name="BlokTextu 4"/>
          <p:cNvSpPr txBox="1"/>
          <p:nvPr/>
        </p:nvSpPr>
        <p:spPr>
          <a:xfrm>
            <a:off x="754661" y="6134188"/>
            <a:ext cx="7920879" cy="523220"/>
          </a:xfrm>
          <a:prstGeom prst="rect">
            <a:avLst/>
          </a:prstGeom>
          <a:noFill/>
        </p:spPr>
        <p:txBody>
          <a:bodyPr wrap="square" rtlCol="0">
            <a:spAutoFit/>
          </a:bodyPr>
          <a:lstStyle/>
          <a:p>
            <a:r>
              <a:rPr lang="sk-SK" sz="1400" dirty="0" err="1" smtClean="0"/>
              <a:t>Survey</a:t>
            </a:r>
            <a:r>
              <a:rPr lang="sk-SK" sz="1400" dirty="0" smtClean="0"/>
              <a:t> </a:t>
            </a:r>
            <a:r>
              <a:rPr lang="sk-SK" sz="1400" dirty="0" err="1" smtClean="0"/>
              <a:t>participants</a:t>
            </a:r>
            <a:r>
              <a:rPr lang="sk-SK" sz="1400" dirty="0" smtClean="0"/>
              <a:t>: 30</a:t>
            </a:r>
            <a:r>
              <a:rPr lang="sk-SK" sz="1400" dirty="0"/>
              <a:t>% </a:t>
            </a:r>
            <a:r>
              <a:rPr lang="sk-SK" sz="1400" dirty="0" smtClean="0"/>
              <a:t>NGO </a:t>
            </a:r>
            <a:r>
              <a:rPr lang="sk-SK" sz="1400" dirty="0" err="1" smtClean="0"/>
              <a:t>activists</a:t>
            </a:r>
            <a:r>
              <a:rPr lang="sk-SK" sz="1400" dirty="0" smtClean="0"/>
              <a:t>, </a:t>
            </a:r>
            <a:r>
              <a:rPr lang="sk-SK" sz="1400" dirty="0"/>
              <a:t>27% </a:t>
            </a:r>
            <a:r>
              <a:rPr lang="sk-SK" sz="1400" dirty="0" err="1"/>
              <a:t>business</a:t>
            </a:r>
            <a:r>
              <a:rPr lang="sk-SK" sz="1400" dirty="0"/>
              <a:t> </a:t>
            </a:r>
            <a:r>
              <a:rPr lang="sk-SK" sz="1400" dirty="0" err="1" smtClean="0"/>
              <a:t>people</a:t>
            </a:r>
            <a:r>
              <a:rPr lang="sk-SK" sz="1400" dirty="0" smtClean="0"/>
              <a:t> and </a:t>
            </a:r>
            <a:r>
              <a:rPr lang="sk-SK" sz="1400" dirty="0" err="1"/>
              <a:t>economic</a:t>
            </a:r>
            <a:r>
              <a:rPr lang="sk-SK" sz="1400" dirty="0"/>
              <a:t> </a:t>
            </a:r>
            <a:r>
              <a:rPr lang="sk-SK" sz="1400" dirty="0" err="1"/>
              <a:t>analysts</a:t>
            </a:r>
            <a:r>
              <a:rPr lang="sk-SK" sz="1400" dirty="0"/>
              <a:t>, 21% </a:t>
            </a:r>
            <a:r>
              <a:rPr lang="sk-SK" sz="1400" dirty="0" err="1"/>
              <a:t>people</a:t>
            </a:r>
            <a:r>
              <a:rPr lang="sk-SK" sz="1400" dirty="0"/>
              <a:t> </a:t>
            </a:r>
            <a:r>
              <a:rPr lang="sk-SK" sz="1400" dirty="0" err="1"/>
              <a:t>from</a:t>
            </a:r>
            <a:r>
              <a:rPr lang="sk-SK" sz="1400" dirty="0"/>
              <a:t> </a:t>
            </a:r>
            <a:r>
              <a:rPr lang="sk-SK" sz="1400" dirty="0" err="1"/>
              <a:t>academy</a:t>
            </a:r>
            <a:r>
              <a:rPr lang="sk-SK" sz="1400" dirty="0"/>
              <a:t>, 12% </a:t>
            </a:r>
            <a:r>
              <a:rPr lang="sk-SK" sz="1400" dirty="0" err="1"/>
              <a:t>journalists</a:t>
            </a:r>
            <a:r>
              <a:rPr lang="sk-SK" sz="1400" dirty="0"/>
              <a:t> and </a:t>
            </a:r>
            <a:r>
              <a:rPr lang="sk-SK" sz="1400" dirty="0" err="1"/>
              <a:t>other</a:t>
            </a:r>
            <a:r>
              <a:rPr lang="sk-SK" sz="1400" dirty="0"/>
              <a:t> </a:t>
            </a:r>
            <a:r>
              <a:rPr lang="sk-SK" sz="1400" dirty="0" err="1"/>
              <a:t>publicists</a:t>
            </a:r>
            <a:r>
              <a:rPr lang="sk-SK" sz="1400" dirty="0"/>
              <a:t> </a:t>
            </a:r>
            <a:r>
              <a:rPr lang="sk-SK" sz="1400" dirty="0" err="1"/>
              <a:t>and</a:t>
            </a:r>
            <a:r>
              <a:rPr lang="sk-SK" sz="1400" dirty="0"/>
              <a:t> 10% civil </a:t>
            </a:r>
            <a:r>
              <a:rPr lang="sk-SK" sz="1400" dirty="0" err="1"/>
              <a:t>servants</a:t>
            </a:r>
            <a:r>
              <a:rPr lang="sk-SK" sz="1400" dirty="0"/>
              <a:t> and </a:t>
            </a:r>
            <a:r>
              <a:rPr lang="sk-SK" sz="1400" dirty="0" err="1"/>
              <a:t>politicians</a:t>
            </a:r>
            <a:r>
              <a:rPr lang="sk-SK" sz="1400" dirty="0"/>
              <a:t>.</a:t>
            </a:r>
            <a:endParaRPr lang="en-US" sz="1400" dirty="0"/>
          </a:p>
        </p:txBody>
      </p:sp>
    </p:spTree>
    <p:extLst>
      <p:ext uri="{BB962C8B-B14F-4D97-AF65-F5344CB8AC3E}">
        <p14:creationId xmlns:p14="http://schemas.microsoft.com/office/powerpoint/2010/main" val="31968927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ľka 1"/>
          <p:cNvGraphicFramePr>
            <a:graphicFrameLocks noGrp="1"/>
          </p:cNvGraphicFramePr>
          <p:nvPr>
            <p:extLst>
              <p:ext uri="{D42A27DB-BD31-4B8C-83A1-F6EECF244321}">
                <p14:modId xmlns:p14="http://schemas.microsoft.com/office/powerpoint/2010/main" val="2348367299"/>
              </p:ext>
            </p:extLst>
          </p:nvPr>
        </p:nvGraphicFramePr>
        <p:xfrm>
          <a:off x="467544" y="1052736"/>
          <a:ext cx="8280921" cy="1752600"/>
        </p:xfrm>
        <a:graphic>
          <a:graphicData uri="http://schemas.openxmlformats.org/drawingml/2006/table">
            <a:tbl>
              <a:tblPr firstRow="1" firstCol="1" bandRow="1">
                <a:tableStyleId>{5C22544A-7EE6-4342-B048-85BDC9FD1C3A}</a:tableStyleId>
              </a:tblPr>
              <a:tblGrid>
                <a:gridCol w="2757155">
                  <a:extLst>
                    <a:ext uri="{9D8B030D-6E8A-4147-A177-3AD203B41FA5}">
                      <a16:colId xmlns="" xmlns:a16="http://schemas.microsoft.com/office/drawing/2014/main" val="20000"/>
                    </a:ext>
                  </a:extLst>
                </a:gridCol>
                <a:gridCol w="2757155">
                  <a:extLst>
                    <a:ext uri="{9D8B030D-6E8A-4147-A177-3AD203B41FA5}">
                      <a16:colId xmlns="" xmlns:a16="http://schemas.microsoft.com/office/drawing/2014/main" val="20001"/>
                    </a:ext>
                  </a:extLst>
                </a:gridCol>
                <a:gridCol w="2766611">
                  <a:extLst>
                    <a:ext uri="{9D8B030D-6E8A-4147-A177-3AD203B41FA5}">
                      <a16:colId xmlns="" xmlns:a16="http://schemas.microsoft.com/office/drawing/2014/main" val="20002"/>
                    </a:ext>
                  </a:extLst>
                </a:gridCol>
              </a:tblGrid>
              <a:tr h="0">
                <a:tc>
                  <a:txBody>
                    <a:bodyPr/>
                    <a:lstStyle/>
                    <a:p>
                      <a:pPr>
                        <a:lnSpc>
                          <a:spcPct val="115000"/>
                        </a:lnSpc>
                        <a:spcAft>
                          <a:spcPts val="0"/>
                        </a:spcAft>
                      </a:pPr>
                      <a:r>
                        <a:rPr lang="en-US" sz="2000" dirty="0">
                          <a:effectLst/>
                        </a:rPr>
                        <a:t> </a:t>
                      </a:r>
                      <a:endParaRPr lang="en-US" sz="2000" dirty="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Opinion poll</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Survey among public figures</a:t>
                      </a:r>
                      <a:endParaRPr lang="en-US" sz="2000">
                        <a:effectLst/>
                        <a:latin typeface="Calibri"/>
                        <a:ea typeface="Calibri"/>
                        <a:cs typeface="Arial"/>
                      </a:endParaRPr>
                    </a:p>
                  </a:txBody>
                  <a:tcPr marL="68580" marR="68580" marT="0" marB="0"/>
                </a:tc>
                <a:extLst>
                  <a:ext uri="{0D108BD9-81ED-4DB2-BD59-A6C34878D82A}">
                    <a16:rowId xmlns="" xmlns:a16="http://schemas.microsoft.com/office/drawing/2014/main" val="10000"/>
                  </a:ext>
                </a:extLst>
              </a:tr>
              <a:tr h="0">
                <a:tc>
                  <a:txBody>
                    <a:bodyPr/>
                    <a:lstStyle/>
                    <a:p>
                      <a:pPr>
                        <a:lnSpc>
                          <a:spcPct val="115000"/>
                        </a:lnSpc>
                        <a:spcAft>
                          <a:spcPts val="0"/>
                        </a:spcAft>
                      </a:pPr>
                      <a:r>
                        <a:rPr lang="en-US" sz="2000">
                          <a:effectLst/>
                        </a:rPr>
                        <a:t>Rather good to excellent </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26 %</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dirty="0">
                          <a:effectLst/>
                        </a:rPr>
                        <a:t>25 %</a:t>
                      </a:r>
                      <a:endParaRPr lang="en-US" sz="2000" dirty="0">
                        <a:effectLst/>
                        <a:latin typeface="Calibri"/>
                        <a:ea typeface="Calibri"/>
                        <a:cs typeface="Arial"/>
                      </a:endParaRPr>
                    </a:p>
                  </a:txBody>
                  <a:tcPr marL="68580" marR="68580" marT="0" marB="0"/>
                </a:tc>
                <a:extLst>
                  <a:ext uri="{0D108BD9-81ED-4DB2-BD59-A6C34878D82A}">
                    <a16:rowId xmlns="" xmlns:a16="http://schemas.microsoft.com/office/drawing/2014/main" val="10001"/>
                  </a:ext>
                </a:extLst>
              </a:tr>
              <a:tr h="0">
                <a:tc>
                  <a:txBody>
                    <a:bodyPr/>
                    <a:lstStyle/>
                    <a:p>
                      <a:pPr>
                        <a:lnSpc>
                          <a:spcPct val="115000"/>
                        </a:lnSpc>
                        <a:spcAft>
                          <a:spcPts val="0"/>
                        </a:spcAft>
                      </a:pPr>
                      <a:r>
                        <a:rPr lang="en-US" sz="2000" dirty="0">
                          <a:effectLst/>
                        </a:rPr>
                        <a:t>Neither good nor bad</a:t>
                      </a:r>
                      <a:endParaRPr lang="en-US" sz="2000" dirty="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33 %</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25 %</a:t>
                      </a:r>
                      <a:endParaRPr lang="en-US" sz="2000">
                        <a:effectLst/>
                        <a:latin typeface="Calibri"/>
                        <a:ea typeface="Calibri"/>
                        <a:cs typeface="Arial"/>
                      </a:endParaRPr>
                    </a:p>
                  </a:txBody>
                  <a:tcPr marL="68580" marR="68580" marT="0" marB="0"/>
                </a:tc>
                <a:extLst>
                  <a:ext uri="{0D108BD9-81ED-4DB2-BD59-A6C34878D82A}">
                    <a16:rowId xmlns="" xmlns:a16="http://schemas.microsoft.com/office/drawing/2014/main" val="10002"/>
                  </a:ext>
                </a:extLst>
              </a:tr>
              <a:tr h="0">
                <a:tc>
                  <a:txBody>
                    <a:bodyPr/>
                    <a:lstStyle/>
                    <a:p>
                      <a:pPr>
                        <a:lnSpc>
                          <a:spcPct val="115000"/>
                        </a:lnSpc>
                        <a:spcAft>
                          <a:spcPts val="0"/>
                        </a:spcAft>
                      </a:pPr>
                      <a:r>
                        <a:rPr lang="en-US" sz="2000">
                          <a:effectLst/>
                        </a:rPr>
                        <a:t>Rather bad to poor</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40 %</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dirty="0">
                          <a:effectLst/>
                        </a:rPr>
                        <a:t>50 %</a:t>
                      </a:r>
                      <a:endParaRPr lang="en-US" sz="2000" dirty="0">
                        <a:effectLst/>
                        <a:latin typeface="Calibri"/>
                        <a:ea typeface="Calibri"/>
                        <a:cs typeface="Arial"/>
                      </a:endParaRPr>
                    </a:p>
                  </a:txBody>
                  <a:tcPr marL="68580" marR="68580" marT="0" marB="0"/>
                </a:tc>
                <a:extLst>
                  <a:ext uri="{0D108BD9-81ED-4DB2-BD59-A6C34878D82A}">
                    <a16:rowId xmlns="" xmlns:a16="http://schemas.microsoft.com/office/drawing/2014/main" val="10003"/>
                  </a:ext>
                </a:extLst>
              </a:tr>
            </a:tbl>
          </a:graphicData>
        </a:graphic>
      </p:graphicFrame>
      <p:graphicFrame>
        <p:nvGraphicFramePr>
          <p:cNvPr id="3" name="Tabuľka 2"/>
          <p:cNvGraphicFramePr>
            <a:graphicFrameLocks noGrp="1"/>
          </p:cNvGraphicFramePr>
          <p:nvPr>
            <p:extLst>
              <p:ext uri="{D42A27DB-BD31-4B8C-83A1-F6EECF244321}">
                <p14:modId xmlns:p14="http://schemas.microsoft.com/office/powerpoint/2010/main" val="2802627366"/>
              </p:ext>
            </p:extLst>
          </p:nvPr>
        </p:nvGraphicFramePr>
        <p:xfrm>
          <a:off x="467544" y="3381216"/>
          <a:ext cx="8280919" cy="2453640"/>
        </p:xfrm>
        <a:graphic>
          <a:graphicData uri="http://schemas.openxmlformats.org/drawingml/2006/table">
            <a:tbl>
              <a:tblPr firstRow="1" firstCol="1" bandRow="1">
                <a:tableStyleId>{5C22544A-7EE6-4342-B048-85BDC9FD1C3A}</a:tableStyleId>
              </a:tblPr>
              <a:tblGrid>
                <a:gridCol w="2757154">
                  <a:extLst>
                    <a:ext uri="{9D8B030D-6E8A-4147-A177-3AD203B41FA5}">
                      <a16:colId xmlns="" xmlns:a16="http://schemas.microsoft.com/office/drawing/2014/main" val="20000"/>
                    </a:ext>
                  </a:extLst>
                </a:gridCol>
                <a:gridCol w="2757154">
                  <a:extLst>
                    <a:ext uri="{9D8B030D-6E8A-4147-A177-3AD203B41FA5}">
                      <a16:colId xmlns="" xmlns:a16="http://schemas.microsoft.com/office/drawing/2014/main" val="20001"/>
                    </a:ext>
                  </a:extLst>
                </a:gridCol>
                <a:gridCol w="2766611">
                  <a:extLst>
                    <a:ext uri="{9D8B030D-6E8A-4147-A177-3AD203B41FA5}">
                      <a16:colId xmlns="" xmlns:a16="http://schemas.microsoft.com/office/drawing/2014/main" val="20002"/>
                    </a:ext>
                  </a:extLst>
                </a:gridCol>
              </a:tblGrid>
              <a:tr h="0">
                <a:tc>
                  <a:txBody>
                    <a:bodyPr/>
                    <a:lstStyle/>
                    <a:p>
                      <a:pPr>
                        <a:lnSpc>
                          <a:spcPct val="115000"/>
                        </a:lnSpc>
                        <a:spcAft>
                          <a:spcPts val="0"/>
                        </a:spcAft>
                      </a:pPr>
                      <a:r>
                        <a:rPr lang="en-US" sz="2000" dirty="0">
                          <a:effectLst/>
                        </a:rPr>
                        <a:t> </a:t>
                      </a:r>
                      <a:endParaRPr lang="en-US" sz="2000" dirty="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Opinion poll</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Survey among public figures</a:t>
                      </a:r>
                      <a:endParaRPr lang="en-US" sz="2000">
                        <a:effectLst/>
                        <a:latin typeface="Calibri"/>
                        <a:ea typeface="Calibri"/>
                        <a:cs typeface="Arial"/>
                      </a:endParaRPr>
                    </a:p>
                  </a:txBody>
                  <a:tcPr marL="68580" marR="68580" marT="0" marB="0"/>
                </a:tc>
                <a:extLst>
                  <a:ext uri="{0D108BD9-81ED-4DB2-BD59-A6C34878D82A}">
                    <a16:rowId xmlns="" xmlns:a16="http://schemas.microsoft.com/office/drawing/2014/main" val="10000"/>
                  </a:ext>
                </a:extLst>
              </a:tr>
              <a:tr h="0">
                <a:tc>
                  <a:txBody>
                    <a:bodyPr/>
                    <a:lstStyle/>
                    <a:p>
                      <a:pPr>
                        <a:lnSpc>
                          <a:spcPct val="115000"/>
                        </a:lnSpc>
                        <a:spcAft>
                          <a:spcPts val="0"/>
                        </a:spcAft>
                      </a:pPr>
                      <a:r>
                        <a:rPr lang="en-US" sz="2000">
                          <a:effectLst/>
                        </a:rPr>
                        <a:t>It has rather improved</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18 %</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13 %</a:t>
                      </a:r>
                      <a:endParaRPr lang="en-US" sz="2000">
                        <a:effectLst/>
                        <a:latin typeface="Calibri"/>
                        <a:ea typeface="Calibri"/>
                        <a:cs typeface="Arial"/>
                      </a:endParaRPr>
                    </a:p>
                  </a:txBody>
                  <a:tcPr marL="68580" marR="68580" marT="0" marB="0"/>
                </a:tc>
                <a:extLst>
                  <a:ext uri="{0D108BD9-81ED-4DB2-BD59-A6C34878D82A}">
                    <a16:rowId xmlns="" xmlns:a16="http://schemas.microsoft.com/office/drawing/2014/main" val="10001"/>
                  </a:ext>
                </a:extLst>
              </a:tr>
              <a:tr h="0">
                <a:tc>
                  <a:txBody>
                    <a:bodyPr/>
                    <a:lstStyle/>
                    <a:p>
                      <a:pPr>
                        <a:lnSpc>
                          <a:spcPct val="115000"/>
                        </a:lnSpc>
                        <a:spcAft>
                          <a:spcPts val="0"/>
                        </a:spcAft>
                      </a:pPr>
                      <a:r>
                        <a:rPr lang="en-US" sz="2000" dirty="0">
                          <a:effectLst/>
                        </a:rPr>
                        <a:t>It has neither improved nor deteriorated</a:t>
                      </a:r>
                      <a:endParaRPr lang="en-US" sz="2000" dirty="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36 %</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16 %</a:t>
                      </a:r>
                      <a:endParaRPr lang="en-US" sz="2000">
                        <a:effectLst/>
                        <a:latin typeface="Calibri"/>
                        <a:ea typeface="Calibri"/>
                        <a:cs typeface="Arial"/>
                      </a:endParaRPr>
                    </a:p>
                  </a:txBody>
                  <a:tcPr marL="68580" marR="68580" marT="0" marB="0"/>
                </a:tc>
                <a:extLst>
                  <a:ext uri="{0D108BD9-81ED-4DB2-BD59-A6C34878D82A}">
                    <a16:rowId xmlns="" xmlns:a16="http://schemas.microsoft.com/office/drawing/2014/main" val="10002"/>
                  </a:ext>
                </a:extLst>
              </a:tr>
              <a:tr h="0">
                <a:tc>
                  <a:txBody>
                    <a:bodyPr/>
                    <a:lstStyle/>
                    <a:p>
                      <a:pPr>
                        <a:lnSpc>
                          <a:spcPct val="115000"/>
                        </a:lnSpc>
                        <a:spcAft>
                          <a:spcPts val="0"/>
                        </a:spcAft>
                      </a:pPr>
                      <a:r>
                        <a:rPr lang="en-US" sz="2000" dirty="0">
                          <a:effectLst/>
                        </a:rPr>
                        <a:t>It has rather deteriorated</a:t>
                      </a:r>
                      <a:endParaRPr lang="en-US" sz="2000" dirty="0">
                        <a:effectLst/>
                        <a:latin typeface="Calibri"/>
                        <a:ea typeface="Calibri"/>
                        <a:cs typeface="Arial"/>
                      </a:endParaRPr>
                    </a:p>
                  </a:txBody>
                  <a:tcPr marL="68580" marR="68580" marT="0" marB="0"/>
                </a:tc>
                <a:tc>
                  <a:txBody>
                    <a:bodyPr/>
                    <a:lstStyle/>
                    <a:p>
                      <a:pPr algn="ctr">
                        <a:lnSpc>
                          <a:spcPct val="115000"/>
                        </a:lnSpc>
                        <a:spcAft>
                          <a:spcPts val="0"/>
                        </a:spcAft>
                      </a:pPr>
                      <a:r>
                        <a:rPr lang="en-US" sz="2000">
                          <a:effectLst/>
                        </a:rPr>
                        <a:t>43 %</a:t>
                      </a:r>
                      <a:endParaRPr lang="en-US" sz="2000">
                        <a:effectLst/>
                        <a:latin typeface="Calibri"/>
                        <a:ea typeface="Calibri"/>
                        <a:cs typeface="Arial"/>
                      </a:endParaRPr>
                    </a:p>
                  </a:txBody>
                  <a:tcPr marL="68580" marR="68580" marT="0" marB="0"/>
                </a:tc>
                <a:tc>
                  <a:txBody>
                    <a:bodyPr/>
                    <a:lstStyle/>
                    <a:p>
                      <a:pPr algn="ctr">
                        <a:lnSpc>
                          <a:spcPct val="115000"/>
                        </a:lnSpc>
                        <a:spcAft>
                          <a:spcPts val="0"/>
                        </a:spcAft>
                      </a:pPr>
                      <a:r>
                        <a:rPr lang="en-US" sz="2000" dirty="0">
                          <a:effectLst/>
                        </a:rPr>
                        <a:t>71 %</a:t>
                      </a:r>
                      <a:endParaRPr lang="en-US" sz="2000" dirty="0">
                        <a:effectLst/>
                        <a:latin typeface="Calibri"/>
                        <a:ea typeface="Calibri"/>
                        <a:cs typeface="Arial"/>
                      </a:endParaRPr>
                    </a:p>
                  </a:txBody>
                  <a:tcPr marL="68580" marR="68580" marT="0" marB="0"/>
                </a:tc>
                <a:extLst>
                  <a:ext uri="{0D108BD9-81ED-4DB2-BD59-A6C34878D82A}">
                    <a16:rowId xmlns="" xmlns:a16="http://schemas.microsoft.com/office/drawing/2014/main" val="10003"/>
                  </a:ext>
                </a:extLst>
              </a:tr>
            </a:tbl>
          </a:graphicData>
        </a:graphic>
      </p:graphicFrame>
      <p:sp>
        <p:nvSpPr>
          <p:cNvPr id="4" name="BlokTextu 3"/>
          <p:cNvSpPr txBox="1"/>
          <p:nvPr/>
        </p:nvSpPr>
        <p:spPr>
          <a:xfrm>
            <a:off x="467544" y="620123"/>
            <a:ext cx="4014304" cy="369332"/>
          </a:xfrm>
          <a:prstGeom prst="rect">
            <a:avLst/>
          </a:prstGeom>
          <a:noFill/>
        </p:spPr>
        <p:txBody>
          <a:bodyPr wrap="none" rtlCol="0">
            <a:spAutoFit/>
          </a:bodyPr>
          <a:lstStyle/>
          <a:p>
            <a:r>
              <a:rPr lang="en-US" dirty="0"/>
              <a:t>Opinions about the quality of democracy</a:t>
            </a:r>
          </a:p>
        </p:txBody>
      </p:sp>
      <p:sp>
        <p:nvSpPr>
          <p:cNvPr id="5" name="BlokTextu 4"/>
          <p:cNvSpPr txBox="1"/>
          <p:nvPr/>
        </p:nvSpPr>
        <p:spPr>
          <a:xfrm>
            <a:off x="467544" y="2974508"/>
            <a:ext cx="7027886" cy="369332"/>
          </a:xfrm>
          <a:prstGeom prst="rect">
            <a:avLst/>
          </a:prstGeom>
          <a:noFill/>
        </p:spPr>
        <p:txBody>
          <a:bodyPr wrap="none" rtlCol="0">
            <a:spAutoFit/>
          </a:bodyPr>
          <a:lstStyle/>
          <a:p>
            <a:r>
              <a:rPr lang="en-US" dirty="0"/>
              <a:t>Opinions about the change in the quality of democracy in the last 5 years</a:t>
            </a:r>
          </a:p>
        </p:txBody>
      </p:sp>
      <p:sp>
        <p:nvSpPr>
          <p:cNvPr id="6" name="BlokTextu 5"/>
          <p:cNvSpPr txBox="1"/>
          <p:nvPr/>
        </p:nvSpPr>
        <p:spPr>
          <a:xfrm>
            <a:off x="555978" y="5949280"/>
            <a:ext cx="8208912" cy="523220"/>
          </a:xfrm>
          <a:prstGeom prst="rect">
            <a:avLst/>
          </a:prstGeom>
          <a:noFill/>
        </p:spPr>
        <p:txBody>
          <a:bodyPr wrap="square" rtlCol="0">
            <a:spAutoFit/>
          </a:bodyPr>
          <a:lstStyle/>
          <a:p>
            <a:r>
              <a:rPr lang="en-US" sz="1400" dirty="0"/>
              <a:t>Source: Representative survey made by Focus for </a:t>
            </a:r>
            <a:r>
              <a:rPr lang="en-US" sz="1400" dirty="0" smtClean="0"/>
              <a:t>INEKO</a:t>
            </a:r>
            <a:r>
              <a:rPr lang="sk-SK" sz="1400" dirty="0" smtClean="0"/>
              <a:t> in November 2016</a:t>
            </a:r>
            <a:r>
              <a:rPr lang="en-US" sz="1400" dirty="0" smtClean="0"/>
              <a:t>; </a:t>
            </a:r>
            <a:r>
              <a:rPr lang="en-US" sz="1400" dirty="0"/>
              <a:t>INEKO questionnaire survey conducted among selected public </a:t>
            </a:r>
            <a:r>
              <a:rPr lang="en-US" sz="1400" dirty="0" smtClean="0"/>
              <a:t>figures</a:t>
            </a:r>
            <a:r>
              <a:rPr lang="sk-SK" sz="1400" dirty="0" smtClean="0"/>
              <a:t> in </a:t>
            </a:r>
            <a:r>
              <a:rPr lang="sk-SK" sz="1400" dirty="0" err="1" smtClean="0"/>
              <a:t>October</a:t>
            </a:r>
            <a:r>
              <a:rPr lang="sk-SK" sz="1400" dirty="0" smtClean="0"/>
              <a:t> 2016</a:t>
            </a:r>
            <a:endParaRPr lang="en-US" sz="1400" dirty="0"/>
          </a:p>
        </p:txBody>
      </p:sp>
    </p:spTree>
    <p:extLst>
      <p:ext uri="{BB962C8B-B14F-4D97-AF65-F5344CB8AC3E}">
        <p14:creationId xmlns:p14="http://schemas.microsoft.com/office/powerpoint/2010/main" val="8029325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lokTextu 3"/>
          <p:cNvSpPr txBox="1"/>
          <p:nvPr/>
        </p:nvSpPr>
        <p:spPr>
          <a:xfrm>
            <a:off x="755576" y="5661248"/>
            <a:ext cx="6939400" cy="307777"/>
          </a:xfrm>
          <a:prstGeom prst="rect">
            <a:avLst/>
          </a:prstGeom>
          <a:noFill/>
        </p:spPr>
        <p:txBody>
          <a:bodyPr wrap="none" rtlCol="0">
            <a:spAutoFit/>
          </a:bodyPr>
          <a:lstStyle/>
          <a:p>
            <a:r>
              <a:rPr lang="en-US" sz="1400" dirty="0"/>
              <a:t>Source: INEKO questionnaire survey made among selected public figures in </a:t>
            </a:r>
            <a:r>
              <a:rPr lang="en-US" sz="1400" dirty="0" smtClean="0"/>
              <a:t>SR</a:t>
            </a:r>
            <a:r>
              <a:rPr lang="sk-SK" sz="1400" dirty="0" smtClean="0"/>
              <a:t>, </a:t>
            </a:r>
            <a:r>
              <a:rPr lang="sk-SK" sz="1400" dirty="0" err="1" smtClean="0"/>
              <a:t>October</a:t>
            </a:r>
            <a:r>
              <a:rPr lang="sk-SK" sz="1400" dirty="0" smtClean="0"/>
              <a:t> 2016</a:t>
            </a:r>
            <a:endParaRPr lang="en-US" sz="1400" dirty="0"/>
          </a:p>
        </p:txBody>
      </p:sp>
      <p:graphicFrame>
        <p:nvGraphicFramePr>
          <p:cNvPr id="7" name="Graf 6"/>
          <p:cNvGraphicFramePr>
            <a:graphicFrameLocks/>
          </p:cNvGraphicFramePr>
          <p:nvPr>
            <p:extLst>
              <p:ext uri="{D42A27DB-BD31-4B8C-83A1-F6EECF244321}">
                <p14:modId xmlns:p14="http://schemas.microsoft.com/office/powerpoint/2010/main" val="785886746"/>
              </p:ext>
            </p:extLst>
          </p:nvPr>
        </p:nvGraphicFramePr>
        <p:xfrm>
          <a:off x="755576" y="620688"/>
          <a:ext cx="7632848" cy="496855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970860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t>V4 </a:t>
            </a:r>
            <a:r>
              <a:rPr lang="sk-SK" b="1" dirty="0" err="1" smtClean="0"/>
              <a:t>democracy</a:t>
            </a:r>
            <a:r>
              <a:rPr lang="sk-SK" b="1" dirty="0" smtClean="0"/>
              <a:t> </a:t>
            </a:r>
            <a:r>
              <a:rPr lang="sk-SK" b="1" dirty="0" err="1" smtClean="0"/>
              <a:t>rankings</a:t>
            </a:r>
            <a:endParaRPr lang="en-US" b="1" dirty="0"/>
          </a:p>
        </p:txBody>
      </p:sp>
      <p:graphicFrame>
        <p:nvGraphicFramePr>
          <p:cNvPr id="5" name="Tabuľka 4"/>
          <p:cNvGraphicFramePr>
            <a:graphicFrameLocks noGrp="1"/>
          </p:cNvGraphicFramePr>
          <p:nvPr>
            <p:extLst>
              <p:ext uri="{D42A27DB-BD31-4B8C-83A1-F6EECF244321}">
                <p14:modId xmlns:p14="http://schemas.microsoft.com/office/powerpoint/2010/main" val="3260840875"/>
              </p:ext>
            </p:extLst>
          </p:nvPr>
        </p:nvGraphicFramePr>
        <p:xfrm>
          <a:off x="611561" y="1844824"/>
          <a:ext cx="8064894" cy="2523744"/>
        </p:xfrm>
        <a:graphic>
          <a:graphicData uri="http://schemas.openxmlformats.org/drawingml/2006/table">
            <a:tbl>
              <a:tblPr firstRow="1" firstCol="1" bandRow="1">
                <a:tableStyleId>{5C22544A-7EE6-4342-B048-85BDC9FD1C3A}</a:tableStyleId>
              </a:tblPr>
              <a:tblGrid>
                <a:gridCol w="3110458">
                  <a:extLst>
                    <a:ext uri="{9D8B030D-6E8A-4147-A177-3AD203B41FA5}">
                      <a16:colId xmlns="" xmlns:a16="http://schemas.microsoft.com/office/drawing/2014/main" val="20000"/>
                    </a:ext>
                  </a:extLst>
                </a:gridCol>
                <a:gridCol w="901035">
                  <a:extLst>
                    <a:ext uri="{9D8B030D-6E8A-4147-A177-3AD203B41FA5}">
                      <a16:colId xmlns="" xmlns:a16="http://schemas.microsoft.com/office/drawing/2014/main" val="20001"/>
                    </a:ext>
                  </a:extLst>
                </a:gridCol>
                <a:gridCol w="978985">
                  <a:extLst>
                    <a:ext uri="{9D8B030D-6E8A-4147-A177-3AD203B41FA5}">
                      <a16:colId xmlns="" xmlns:a16="http://schemas.microsoft.com/office/drawing/2014/main" val="20002"/>
                    </a:ext>
                  </a:extLst>
                </a:gridCol>
                <a:gridCol w="921990">
                  <a:extLst>
                    <a:ext uri="{9D8B030D-6E8A-4147-A177-3AD203B41FA5}">
                      <a16:colId xmlns="" xmlns:a16="http://schemas.microsoft.com/office/drawing/2014/main" val="20003"/>
                    </a:ext>
                  </a:extLst>
                </a:gridCol>
                <a:gridCol w="955516">
                  <a:extLst>
                    <a:ext uri="{9D8B030D-6E8A-4147-A177-3AD203B41FA5}">
                      <a16:colId xmlns="" xmlns:a16="http://schemas.microsoft.com/office/drawing/2014/main" val="20004"/>
                    </a:ext>
                  </a:extLst>
                </a:gridCol>
                <a:gridCol w="1196910">
                  <a:extLst>
                    <a:ext uri="{9D8B030D-6E8A-4147-A177-3AD203B41FA5}">
                      <a16:colId xmlns="" xmlns:a16="http://schemas.microsoft.com/office/drawing/2014/main" val="20005"/>
                    </a:ext>
                  </a:extLst>
                </a:gridCol>
              </a:tblGrid>
              <a:tr h="0">
                <a:tc>
                  <a:txBody>
                    <a:bodyPr/>
                    <a:lstStyle/>
                    <a:p>
                      <a:pPr algn="just">
                        <a:lnSpc>
                          <a:spcPct val="115000"/>
                        </a:lnSpc>
                        <a:spcAft>
                          <a:spcPts val="0"/>
                        </a:spcAft>
                      </a:pPr>
                      <a:r>
                        <a:rPr lang="en-US" sz="1800" dirty="0">
                          <a:effectLst/>
                        </a:rPr>
                        <a:t> </a:t>
                      </a:r>
                      <a:endParaRPr lang="en-US" sz="1800" dirty="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CR</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SR</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Poland</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Hungary</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Number of assessed countries</a:t>
                      </a:r>
                      <a:endParaRPr lang="en-US" sz="1800">
                        <a:effectLst/>
                        <a:latin typeface="Calibri"/>
                        <a:ea typeface="Calibri"/>
                        <a:cs typeface="Arial"/>
                      </a:endParaRPr>
                    </a:p>
                  </a:txBody>
                  <a:tcPr marL="68580" marR="68580" marT="0" marB="0"/>
                </a:tc>
                <a:extLst>
                  <a:ext uri="{0D108BD9-81ED-4DB2-BD59-A6C34878D82A}">
                    <a16:rowId xmlns="" xmlns:a16="http://schemas.microsoft.com/office/drawing/2014/main" val="10000"/>
                  </a:ext>
                </a:extLst>
              </a:tr>
              <a:tr h="0">
                <a:tc>
                  <a:txBody>
                    <a:bodyPr/>
                    <a:lstStyle/>
                    <a:p>
                      <a:pPr algn="l">
                        <a:lnSpc>
                          <a:spcPct val="115000"/>
                        </a:lnSpc>
                        <a:spcAft>
                          <a:spcPts val="0"/>
                        </a:spcAft>
                      </a:pPr>
                      <a:r>
                        <a:rPr lang="en-US" sz="1800" dirty="0">
                          <a:effectLst/>
                        </a:rPr>
                        <a:t>Economist Intelligence Unit, 2015</a:t>
                      </a:r>
                      <a:endParaRPr lang="en-US" sz="1800" dirty="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25</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43</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48</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54</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195</a:t>
                      </a:r>
                      <a:endParaRPr lang="en-US" sz="1800">
                        <a:effectLst/>
                        <a:latin typeface="Calibri"/>
                        <a:ea typeface="Calibri"/>
                        <a:cs typeface="Arial"/>
                      </a:endParaRPr>
                    </a:p>
                  </a:txBody>
                  <a:tcPr marL="68580" marR="68580" marT="0" marB="0"/>
                </a:tc>
                <a:extLst>
                  <a:ext uri="{0D108BD9-81ED-4DB2-BD59-A6C34878D82A}">
                    <a16:rowId xmlns="" xmlns:a16="http://schemas.microsoft.com/office/drawing/2014/main" val="10001"/>
                  </a:ext>
                </a:extLst>
              </a:tr>
              <a:tr h="0">
                <a:tc>
                  <a:txBody>
                    <a:bodyPr/>
                    <a:lstStyle/>
                    <a:p>
                      <a:pPr algn="l">
                        <a:lnSpc>
                          <a:spcPct val="115000"/>
                        </a:lnSpc>
                        <a:spcAft>
                          <a:spcPts val="0"/>
                        </a:spcAft>
                      </a:pPr>
                      <a:r>
                        <a:rPr lang="en-US" sz="1800" dirty="0">
                          <a:effectLst/>
                        </a:rPr>
                        <a:t>Freedom House, 2016</a:t>
                      </a:r>
                      <a:endParaRPr lang="en-US" sz="1800" dirty="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24</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50</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33</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74</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167</a:t>
                      </a:r>
                      <a:endParaRPr lang="en-US" sz="1800">
                        <a:effectLst/>
                        <a:latin typeface="Calibri"/>
                        <a:ea typeface="Calibri"/>
                        <a:cs typeface="Arial"/>
                      </a:endParaRPr>
                    </a:p>
                  </a:txBody>
                  <a:tcPr marL="68580" marR="68580" marT="0" marB="0"/>
                </a:tc>
                <a:extLst>
                  <a:ext uri="{0D108BD9-81ED-4DB2-BD59-A6C34878D82A}">
                    <a16:rowId xmlns="" xmlns:a16="http://schemas.microsoft.com/office/drawing/2014/main" val="10002"/>
                  </a:ext>
                </a:extLst>
              </a:tr>
              <a:tr h="0">
                <a:tc>
                  <a:txBody>
                    <a:bodyPr/>
                    <a:lstStyle/>
                    <a:p>
                      <a:pPr algn="l">
                        <a:lnSpc>
                          <a:spcPct val="115000"/>
                        </a:lnSpc>
                        <a:spcAft>
                          <a:spcPts val="0"/>
                        </a:spcAft>
                      </a:pPr>
                      <a:r>
                        <a:rPr lang="en-US" sz="1800" dirty="0">
                          <a:effectLst/>
                        </a:rPr>
                        <a:t>Democracy Ranking Association, 2015</a:t>
                      </a:r>
                      <a:endParaRPr lang="en-US" sz="1800" dirty="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29</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35</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30</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a:effectLst/>
                        </a:rPr>
                        <a:t>38</a:t>
                      </a:r>
                      <a:endParaRPr lang="en-US" sz="1800">
                        <a:effectLst/>
                        <a:latin typeface="Calibri"/>
                        <a:ea typeface="Calibri"/>
                        <a:cs typeface="Arial"/>
                      </a:endParaRPr>
                    </a:p>
                  </a:txBody>
                  <a:tcPr marL="68580" marR="68580" marT="0" marB="0"/>
                </a:tc>
                <a:tc>
                  <a:txBody>
                    <a:bodyPr/>
                    <a:lstStyle/>
                    <a:p>
                      <a:pPr algn="ctr">
                        <a:lnSpc>
                          <a:spcPct val="115000"/>
                        </a:lnSpc>
                        <a:spcAft>
                          <a:spcPts val="0"/>
                        </a:spcAft>
                      </a:pPr>
                      <a:r>
                        <a:rPr lang="en-US" sz="1800" dirty="0">
                          <a:effectLst/>
                        </a:rPr>
                        <a:t>113</a:t>
                      </a:r>
                      <a:endParaRPr lang="en-US" sz="1800" dirty="0">
                        <a:effectLst/>
                        <a:latin typeface="Calibri"/>
                        <a:ea typeface="Calibri"/>
                        <a:cs typeface="Arial"/>
                      </a:endParaRPr>
                    </a:p>
                  </a:txBody>
                  <a:tcPr marL="68580" marR="68580" marT="0" marB="0"/>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3267868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Graf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836712"/>
            <a:ext cx="8280920" cy="5328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BlokTextu 2"/>
          <p:cNvSpPr txBox="1"/>
          <p:nvPr/>
        </p:nvSpPr>
        <p:spPr>
          <a:xfrm>
            <a:off x="935000" y="6197590"/>
            <a:ext cx="1883785" cy="523220"/>
          </a:xfrm>
          <a:prstGeom prst="rect">
            <a:avLst/>
          </a:prstGeom>
          <a:noFill/>
        </p:spPr>
        <p:txBody>
          <a:bodyPr wrap="none" rtlCol="0">
            <a:spAutoFit/>
          </a:bodyPr>
          <a:lstStyle/>
          <a:p>
            <a:r>
              <a:rPr lang="en-US" sz="1400" dirty="0"/>
              <a:t>Source: Eurobarometer</a:t>
            </a:r>
          </a:p>
          <a:p>
            <a:endParaRPr lang="en-US" sz="1400" dirty="0"/>
          </a:p>
        </p:txBody>
      </p:sp>
    </p:spTree>
    <p:extLst>
      <p:ext uri="{BB962C8B-B14F-4D97-AF65-F5344CB8AC3E}">
        <p14:creationId xmlns:p14="http://schemas.microsoft.com/office/powerpoint/2010/main" val="19776239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Graf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32656"/>
            <a:ext cx="8136904" cy="36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uľka 1"/>
          <p:cNvGraphicFramePr>
            <a:graphicFrameLocks noGrp="1"/>
          </p:cNvGraphicFramePr>
          <p:nvPr>
            <p:extLst>
              <p:ext uri="{D42A27DB-BD31-4B8C-83A1-F6EECF244321}">
                <p14:modId xmlns:p14="http://schemas.microsoft.com/office/powerpoint/2010/main" val="2768423336"/>
              </p:ext>
            </p:extLst>
          </p:nvPr>
        </p:nvGraphicFramePr>
        <p:xfrm>
          <a:off x="611560" y="4725144"/>
          <a:ext cx="7920882" cy="736092"/>
        </p:xfrm>
        <a:graphic>
          <a:graphicData uri="http://schemas.openxmlformats.org/drawingml/2006/table">
            <a:tbl>
              <a:tblPr firstRow="1" firstCol="1" bandRow="1">
                <a:tableStyleId>{5C22544A-7EE6-4342-B048-85BDC9FD1C3A}</a:tableStyleId>
              </a:tblPr>
              <a:tblGrid>
                <a:gridCol w="1991072">
                  <a:extLst>
                    <a:ext uri="{9D8B030D-6E8A-4147-A177-3AD203B41FA5}">
                      <a16:colId xmlns="" xmlns:a16="http://schemas.microsoft.com/office/drawing/2014/main" val="20000"/>
                    </a:ext>
                  </a:extLst>
                </a:gridCol>
                <a:gridCol w="543838">
                  <a:extLst>
                    <a:ext uri="{9D8B030D-6E8A-4147-A177-3AD203B41FA5}">
                      <a16:colId xmlns="" xmlns:a16="http://schemas.microsoft.com/office/drawing/2014/main" val="20001"/>
                    </a:ext>
                  </a:extLst>
                </a:gridCol>
                <a:gridCol w="543020">
                  <a:extLst>
                    <a:ext uri="{9D8B030D-6E8A-4147-A177-3AD203B41FA5}">
                      <a16:colId xmlns="" xmlns:a16="http://schemas.microsoft.com/office/drawing/2014/main" val="20002"/>
                    </a:ext>
                  </a:extLst>
                </a:gridCol>
                <a:gridCol w="614276">
                  <a:extLst>
                    <a:ext uri="{9D8B030D-6E8A-4147-A177-3AD203B41FA5}">
                      <a16:colId xmlns="" xmlns:a16="http://schemas.microsoft.com/office/drawing/2014/main" val="20003"/>
                    </a:ext>
                  </a:extLst>
                </a:gridCol>
                <a:gridCol w="614276">
                  <a:extLst>
                    <a:ext uri="{9D8B030D-6E8A-4147-A177-3AD203B41FA5}">
                      <a16:colId xmlns="" xmlns:a16="http://schemas.microsoft.com/office/drawing/2014/main" val="20004"/>
                    </a:ext>
                  </a:extLst>
                </a:gridCol>
                <a:gridCol w="614276">
                  <a:extLst>
                    <a:ext uri="{9D8B030D-6E8A-4147-A177-3AD203B41FA5}">
                      <a16:colId xmlns="" xmlns:a16="http://schemas.microsoft.com/office/drawing/2014/main" val="20005"/>
                    </a:ext>
                  </a:extLst>
                </a:gridCol>
                <a:gridCol w="614276">
                  <a:extLst>
                    <a:ext uri="{9D8B030D-6E8A-4147-A177-3AD203B41FA5}">
                      <a16:colId xmlns="" xmlns:a16="http://schemas.microsoft.com/office/drawing/2014/main" val="20006"/>
                    </a:ext>
                  </a:extLst>
                </a:gridCol>
                <a:gridCol w="614276">
                  <a:extLst>
                    <a:ext uri="{9D8B030D-6E8A-4147-A177-3AD203B41FA5}">
                      <a16:colId xmlns="" xmlns:a16="http://schemas.microsoft.com/office/drawing/2014/main" val="20007"/>
                    </a:ext>
                  </a:extLst>
                </a:gridCol>
                <a:gridCol w="614276">
                  <a:extLst>
                    <a:ext uri="{9D8B030D-6E8A-4147-A177-3AD203B41FA5}">
                      <a16:colId xmlns="" xmlns:a16="http://schemas.microsoft.com/office/drawing/2014/main" val="20008"/>
                    </a:ext>
                  </a:extLst>
                </a:gridCol>
                <a:gridCol w="614276">
                  <a:extLst>
                    <a:ext uri="{9D8B030D-6E8A-4147-A177-3AD203B41FA5}">
                      <a16:colId xmlns="" xmlns:a16="http://schemas.microsoft.com/office/drawing/2014/main" val="20009"/>
                    </a:ext>
                  </a:extLst>
                </a:gridCol>
                <a:gridCol w="543020">
                  <a:extLst>
                    <a:ext uri="{9D8B030D-6E8A-4147-A177-3AD203B41FA5}">
                      <a16:colId xmlns="" xmlns:a16="http://schemas.microsoft.com/office/drawing/2014/main" val="20010"/>
                    </a:ext>
                  </a:extLst>
                </a:gridCol>
              </a:tblGrid>
              <a:tr h="0">
                <a:tc>
                  <a:txBody>
                    <a:bodyPr/>
                    <a:lstStyle/>
                    <a:p>
                      <a:pPr algn="just">
                        <a:lnSpc>
                          <a:spcPct val="115000"/>
                        </a:lnSpc>
                        <a:spcAft>
                          <a:spcPts val="0"/>
                        </a:spcAft>
                      </a:pPr>
                      <a:r>
                        <a:rPr lang="sk-SK" sz="1400" dirty="0">
                          <a:effectLst/>
                        </a:rPr>
                        <a:t> </a:t>
                      </a:r>
                      <a:endParaRPr lang="en-US" sz="1400" dirty="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2007</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2008</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2009</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2010</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2011</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2012</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2013</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2014</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2015</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2016</a:t>
                      </a:r>
                      <a:endParaRPr lang="en-US" sz="1400">
                        <a:effectLst/>
                        <a:latin typeface="Calibri"/>
                        <a:ea typeface="Calibri"/>
                        <a:cs typeface="Arial"/>
                      </a:endParaRPr>
                    </a:p>
                  </a:txBody>
                  <a:tcPr marL="68580" marR="68580" marT="0" marB="0"/>
                </a:tc>
                <a:extLst>
                  <a:ext uri="{0D108BD9-81ED-4DB2-BD59-A6C34878D82A}">
                    <a16:rowId xmlns="" xmlns:a16="http://schemas.microsoft.com/office/drawing/2014/main" val="10000"/>
                  </a:ext>
                </a:extLst>
              </a:tr>
              <a:tr h="215900">
                <a:tc>
                  <a:txBody>
                    <a:bodyPr/>
                    <a:lstStyle/>
                    <a:p>
                      <a:pPr>
                        <a:lnSpc>
                          <a:spcPct val="115000"/>
                        </a:lnSpc>
                        <a:spcAft>
                          <a:spcPts val="0"/>
                        </a:spcAft>
                      </a:pPr>
                      <a:r>
                        <a:rPr lang="sk-SK" sz="1400">
                          <a:effectLst/>
                        </a:rPr>
                        <a:t>Change in real wages</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4.3</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3.3</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1.4</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2.2</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-1.6</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-1.2</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1.0</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4.2</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3.3</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3.6</a:t>
                      </a:r>
                      <a:endParaRPr lang="en-US" sz="1400">
                        <a:effectLst/>
                        <a:latin typeface="Calibri"/>
                        <a:ea typeface="Calibri"/>
                        <a:cs typeface="Arial"/>
                      </a:endParaRPr>
                    </a:p>
                  </a:txBody>
                  <a:tcPr marL="68580" marR="68580" marT="0" marB="0"/>
                </a:tc>
                <a:extLst>
                  <a:ext uri="{0D108BD9-81ED-4DB2-BD59-A6C34878D82A}">
                    <a16:rowId xmlns="" xmlns:a16="http://schemas.microsoft.com/office/drawing/2014/main" val="10001"/>
                  </a:ext>
                </a:extLst>
              </a:tr>
              <a:tr h="0">
                <a:tc>
                  <a:txBody>
                    <a:bodyPr/>
                    <a:lstStyle/>
                    <a:p>
                      <a:pPr algn="just">
                        <a:lnSpc>
                          <a:spcPct val="115000"/>
                        </a:lnSpc>
                        <a:spcAft>
                          <a:spcPts val="0"/>
                        </a:spcAft>
                      </a:pPr>
                      <a:r>
                        <a:rPr lang="sk-SK" sz="1400">
                          <a:effectLst/>
                        </a:rPr>
                        <a:t>Unemployment rate</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11.0</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9.6</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12.1</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14.4</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13.6</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14.0</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14.2</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13.2</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a:effectLst/>
                        </a:rPr>
                        <a:t>11.5</a:t>
                      </a:r>
                      <a:endParaRPr lang="en-US" sz="1400">
                        <a:effectLst/>
                        <a:latin typeface="Calibri"/>
                        <a:ea typeface="Calibri"/>
                        <a:cs typeface="Arial"/>
                      </a:endParaRPr>
                    </a:p>
                  </a:txBody>
                  <a:tcPr marL="68580" marR="68580" marT="0" marB="0"/>
                </a:tc>
                <a:tc>
                  <a:txBody>
                    <a:bodyPr/>
                    <a:lstStyle/>
                    <a:p>
                      <a:pPr algn="ctr">
                        <a:lnSpc>
                          <a:spcPct val="115000"/>
                        </a:lnSpc>
                        <a:spcAft>
                          <a:spcPts val="0"/>
                        </a:spcAft>
                      </a:pPr>
                      <a:r>
                        <a:rPr lang="sk-SK" sz="1400" dirty="0">
                          <a:effectLst/>
                        </a:rPr>
                        <a:t>9.7</a:t>
                      </a:r>
                      <a:endParaRPr lang="en-US" sz="1400" dirty="0">
                        <a:effectLst/>
                        <a:latin typeface="Calibri"/>
                        <a:ea typeface="Calibri"/>
                        <a:cs typeface="Arial"/>
                      </a:endParaRPr>
                    </a:p>
                  </a:txBody>
                  <a:tcPr marL="68580" marR="68580" marT="0" marB="0"/>
                </a:tc>
                <a:extLst>
                  <a:ext uri="{0D108BD9-81ED-4DB2-BD59-A6C34878D82A}">
                    <a16:rowId xmlns="" xmlns:a16="http://schemas.microsoft.com/office/drawing/2014/main" val="10002"/>
                  </a:ext>
                </a:extLst>
              </a:tr>
            </a:tbl>
          </a:graphicData>
        </a:graphic>
      </p:graphicFrame>
      <p:sp>
        <p:nvSpPr>
          <p:cNvPr id="4" name="BlokTextu 3"/>
          <p:cNvSpPr txBox="1"/>
          <p:nvPr/>
        </p:nvSpPr>
        <p:spPr>
          <a:xfrm>
            <a:off x="935000" y="3971386"/>
            <a:ext cx="1883785" cy="523220"/>
          </a:xfrm>
          <a:prstGeom prst="rect">
            <a:avLst/>
          </a:prstGeom>
          <a:noFill/>
        </p:spPr>
        <p:txBody>
          <a:bodyPr wrap="none" rtlCol="0">
            <a:spAutoFit/>
          </a:bodyPr>
          <a:lstStyle/>
          <a:p>
            <a:r>
              <a:rPr lang="en-US" sz="1400" dirty="0"/>
              <a:t>Source: Eurobarometer</a:t>
            </a:r>
          </a:p>
          <a:p>
            <a:endParaRPr lang="en-US" sz="1400" dirty="0"/>
          </a:p>
        </p:txBody>
      </p:sp>
      <p:sp>
        <p:nvSpPr>
          <p:cNvPr id="3" name="BlokTextu 2"/>
          <p:cNvSpPr txBox="1"/>
          <p:nvPr/>
        </p:nvSpPr>
        <p:spPr>
          <a:xfrm>
            <a:off x="935000" y="5517232"/>
            <a:ext cx="7821565" cy="523220"/>
          </a:xfrm>
          <a:prstGeom prst="rect">
            <a:avLst/>
          </a:prstGeom>
          <a:noFill/>
        </p:spPr>
        <p:txBody>
          <a:bodyPr wrap="none" rtlCol="0">
            <a:spAutoFit/>
          </a:bodyPr>
          <a:lstStyle/>
          <a:p>
            <a:r>
              <a:rPr lang="sk-SK" sz="1400" dirty="0" err="1"/>
              <a:t>Source</a:t>
            </a:r>
            <a:r>
              <a:rPr lang="sk-SK" sz="1400" dirty="0"/>
              <a:t>: </a:t>
            </a:r>
            <a:r>
              <a:rPr lang="sk-SK" sz="1400" dirty="0" err="1"/>
              <a:t>Statistics</a:t>
            </a:r>
            <a:r>
              <a:rPr lang="sk-SK" sz="1400" dirty="0"/>
              <a:t> Office </a:t>
            </a:r>
            <a:r>
              <a:rPr lang="sk-SK" sz="1400" dirty="0" err="1"/>
              <a:t>of</a:t>
            </a:r>
            <a:r>
              <a:rPr lang="sk-SK" sz="1400" dirty="0"/>
              <a:t> </a:t>
            </a:r>
            <a:r>
              <a:rPr lang="sk-SK" sz="1400" dirty="0" err="1"/>
              <a:t>the</a:t>
            </a:r>
            <a:r>
              <a:rPr lang="sk-SK" sz="1400" dirty="0"/>
              <a:t> SR, 2016: </a:t>
            </a:r>
            <a:r>
              <a:rPr lang="sk-SK" sz="1400" dirty="0" err="1"/>
              <a:t>Prognosis</a:t>
            </a:r>
            <a:r>
              <a:rPr lang="sk-SK" sz="1400" dirty="0"/>
              <a:t> </a:t>
            </a:r>
            <a:r>
              <a:rPr lang="sk-SK" sz="1400" dirty="0" err="1"/>
              <a:t>of</a:t>
            </a:r>
            <a:r>
              <a:rPr lang="sk-SK" sz="1400" dirty="0"/>
              <a:t> </a:t>
            </a:r>
            <a:r>
              <a:rPr lang="sk-SK" sz="1400" dirty="0" err="1"/>
              <a:t>the</a:t>
            </a:r>
            <a:r>
              <a:rPr lang="sk-SK" sz="1400" dirty="0"/>
              <a:t> </a:t>
            </a:r>
            <a:r>
              <a:rPr lang="sk-SK" sz="1400" dirty="0" err="1"/>
              <a:t>Institute</a:t>
            </a:r>
            <a:r>
              <a:rPr lang="sk-SK" sz="1400" dirty="0"/>
              <a:t> </a:t>
            </a:r>
            <a:r>
              <a:rPr lang="sk-SK" sz="1400" dirty="0" err="1"/>
              <a:t>for</a:t>
            </a:r>
            <a:r>
              <a:rPr lang="sk-SK" sz="1400" dirty="0"/>
              <a:t> </a:t>
            </a:r>
            <a:r>
              <a:rPr lang="sk-SK" sz="1400" dirty="0" err="1"/>
              <a:t>Financial</a:t>
            </a:r>
            <a:r>
              <a:rPr lang="sk-SK" sz="1400" dirty="0"/>
              <a:t> </a:t>
            </a:r>
            <a:r>
              <a:rPr lang="sk-SK" sz="1400" dirty="0" err="1"/>
              <a:t>Policy</a:t>
            </a:r>
            <a:r>
              <a:rPr lang="sk-SK" sz="1400" dirty="0"/>
              <a:t>, </a:t>
            </a:r>
            <a:r>
              <a:rPr lang="sk-SK" sz="1400" dirty="0" err="1"/>
              <a:t>Ministry</a:t>
            </a:r>
            <a:r>
              <a:rPr lang="sk-SK" sz="1400" dirty="0"/>
              <a:t> </a:t>
            </a:r>
            <a:r>
              <a:rPr lang="sk-SK" sz="1400" dirty="0" err="1"/>
              <a:t>of</a:t>
            </a:r>
            <a:r>
              <a:rPr lang="sk-SK" sz="1400" dirty="0"/>
              <a:t> </a:t>
            </a:r>
            <a:r>
              <a:rPr lang="sk-SK" sz="1400" dirty="0" err="1"/>
              <a:t>Finance</a:t>
            </a:r>
            <a:endParaRPr lang="en-US" sz="1400" dirty="0"/>
          </a:p>
          <a:p>
            <a:endParaRPr lang="en-US" sz="1400" dirty="0"/>
          </a:p>
        </p:txBody>
      </p:sp>
    </p:spTree>
    <p:extLst>
      <p:ext uri="{BB962C8B-B14F-4D97-AF65-F5344CB8AC3E}">
        <p14:creationId xmlns:p14="http://schemas.microsoft.com/office/powerpoint/2010/main" val="3175222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issues</a:t>
            </a:r>
            <a:endParaRPr lang="en-US" b="1" dirty="0"/>
          </a:p>
        </p:txBody>
      </p:sp>
      <p:sp>
        <p:nvSpPr>
          <p:cNvPr id="3" name="Zástupný symbol obsahu 2"/>
          <p:cNvSpPr>
            <a:spLocks noGrp="1"/>
          </p:cNvSpPr>
          <p:nvPr>
            <p:ph idx="1"/>
          </p:nvPr>
        </p:nvSpPr>
        <p:spPr/>
        <p:txBody>
          <a:bodyPr>
            <a:normAutofit fontScale="85000" lnSpcReduction="20000"/>
          </a:bodyPr>
          <a:lstStyle/>
          <a:p>
            <a:r>
              <a:rPr lang="sk-SK" dirty="0" smtClean="0"/>
              <a:t>M</a:t>
            </a:r>
            <a:r>
              <a:rPr lang="en-US" dirty="0" err="1" smtClean="0"/>
              <a:t>ost</a:t>
            </a:r>
            <a:r>
              <a:rPr lang="en-US" dirty="0" smtClean="0"/>
              <a:t> </a:t>
            </a:r>
            <a:r>
              <a:rPr lang="en-US" dirty="0"/>
              <a:t>important issues facing </a:t>
            </a:r>
            <a:r>
              <a:rPr lang="sk-SK" dirty="0" smtClean="0"/>
              <a:t>Slovakia (</a:t>
            </a:r>
            <a:r>
              <a:rPr lang="en-US" dirty="0" smtClean="0"/>
              <a:t>Eurobarometer</a:t>
            </a:r>
            <a:r>
              <a:rPr lang="sk-SK" dirty="0" smtClean="0"/>
              <a:t>, </a:t>
            </a:r>
            <a:r>
              <a:rPr lang="en-US" dirty="0" smtClean="0"/>
              <a:t>November 2016</a:t>
            </a:r>
            <a:r>
              <a:rPr lang="sk-SK" dirty="0" smtClean="0"/>
              <a:t>):</a:t>
            </a:r>
          </a:p>
          <a:p>
            <a:pPr lvl="1"/>
            <a:r>
              <a:rPr lang="sk-SK" dirty="0" smtClean="0"/>
              <a:t>U</a:t>
            </a:r>
            <a:r>
              <a:rPr lang="en-US" dirty="0" err="1" smtClean="0"/>
              <a:t>nemployment</a:t>
            </a:r>
            <a:r>
              <a:rPr lang="en-US" dirty="0" smtClean="0"/>
              <a:t> </a:t>
            </a:r>
            <a:r>
              <a:rPr lang="en-US" dirty="0"/>
              <a:t>(34</a:t>
            </a:r>
            <a:r>
              <a:rPr lang="en-US" dirty="0" smtClean="0"/>
              <a:t>%)</a:t>
            </a:r>
            <a:endParaRPr lang="sk-SK" dirty="0" smtClean="0"/>
          </a:p>
          <a:p>
            <a:pPr lvl="1"/>
            <a:r>
              <a:rPr lang="sk-SK" dirty="0" smtClean="0"/>
              <a:t>H</a:t>
            </a:r>
            <a:r>
              <a:rPr lang="en-US" dirty="0" err="1" smtClean="0"/>
              <a:t>ealth</a:t>
            </a:r>
            <a:r>
              <a:rPr lang="en-US" dirty="0" smtClean="0"/>
              <a:t> </a:t>
            </a:r>
            <a:r>
              <a:rPr lang="en-US" dirty="0"/>
              <a:t>and social security (33</a:t>
            </a:r>
            <a:r>
              <a:rPr lang="en-US" dirty="0" smtClean="0"/>
              <a:t>%)</a:t>
            </a:r>
            <a:endParaRPr lang="sk-SK" dirty="0" smtClean="0"/>
          </a:p>
          <a:p>
            <a:pPr lvl="1"/>
            <a:r>
              <a:rPr lang="sk-SK" dirty="0" smtClean="0"/>
              <a:t>R</a:t>
            </a:r>
            <a:r>
              <a:rPr lang="en-US" dirty="0" err="1" smtClean="0"/>
              <a:t>ising</a:t>
            </a:r>
            <a:r>
              <a:rPr lang="en-US" dirty="0" smtClean="0"/>
              <a:t> </a:t>
            </a:r>
            <a:r>
              <a:rPr lang="en-US" dirty="0"/>
              <a:t>prices and cost of living (22%) </a:t>
            </a:r>
            <a:endParaRPr lang="sk-SK" dirty="0" smtClean="0"/>
          </a:p>
          <a:p>
            <a:pPr lvl="1"/>
            <a:r>
              <a:rPr lang="sk-SK" dirty="0" smtClean="0"/>
              <a:t>E</a:t>
            </a:r>
            <a:r>
              <a:rPr lang="en-US" dirty="0" err="1" smtClean="0"/>
              <a:t>conomic</a:t>
            </a:r>
            <a:r>
              <a:rPr lang="en-US" dirty="0" smtClean="0"/>
              <a:t> </a:t>
            </a:r>
            <a:r>
              <a:rPr lang="en-US" dirty="0"/>
              <a:t>situation (19</a:t>
            </a:r>
            <a:r>
              <a:rPr lang="en-US" dirty="0" smtClean="0"/>
              <a:t>%)</a:t>
            </a:r>
            <a:endParaRPr lang="sk-SK" dirty="0" smtClean="0"/>
          </a:p>
          <a:p>
            <a:pPr lvl="1"/>
            <a:r>
              <a:rPr lang="en-US" dirty="0" smtClean="0"/>
              <a:t>The </a:t>
            </a:r>
            <a:r>
              <a:rPr lang="en-US" dirty="0"/>
              <a:t>corruption was missing among predefined </a:t>
            </a:r>
            <a:r>
              <a:rPr lang="en-US" dirty="0" smtClean="0"/>
              <a:t>answers</a:t>
            </a:r>
            <a:endParaRPr lang="sk-SK" dirty="0" smtClean="0"/>
          </a:p>
          <a:p>
            <a:r>
              <a:rPr lang="en-US" dirty="0" smtClean="0"/>
              <a:t>Transparency </a:t>
            </a:r>
            <a:r>
              <a:rPr lang="en-US" dirty="0"/>
              <a:t>International Corruption Perception </a:t>
            </a:r>
            <a:r>
              <a:rPr lang="en-US" dirty="0" smtClean="0"/>
              <a:t>Index</a:t>
            </a:r>
            <a:r>
              <a:rPr lang="sk-SK" dirty="0" smtClean="0"/>
              <a:t>:</a:t>
            </a:r>
          </a:p>
          <a:p>
            <a:pPr lvl="1"/>
            <a:r>
              <a:rPr lang="en-US" dirty="0" smtClean="0"/>
              <a:t>Slovakia </a:t>
            </a:r>
            <a:r>
              <a:rPr lang="en-US" dirty="0"/>
              <a:t>ranked 54. from among 176 countries in </a:t>
            </a:r>
            <a:r>
              <a:rPr lang="en-US" dirty="0" smtClean="0"/>
              <a:t>2016</a:t>
            </a:r>
            <a:endParaRPr lang="sk-SK" dirty="0" smtClean="0"/>
          </a:p>
          <a:p>
            <a:pPr lvl="1"/>
            <a:r>
              <a:rPr lang="sk-SK" dirty="0" smtClean="0"/>
              <a:t>C</a:t>
            </a:r>
            <a:r>
              <a:rPr lang="en-US" dirty="0" err="1" smtClean="0"/>
              <a:t>ompared</a:t>
            </a:r>
            <a:r>
              <a:rPr lang="en-US" dirty="0" smtClean="0"/>
              <a:t> </a:t>
            </a:r>
            <a:r>
              <a:rPr lang="en-US" dirty="0"/>
              <a:t>to 29. Poland, 47. Czech Republic and 57. </a:t>
            </a:r>
            <a:r>
              <a:rPr lang="en-US" dirty="0" smtClean="0"/>
              <a:t>Hungary.</a:t>
            </a:r>
            <a:endParaRPr lang="en-US" dirty="0"/>
          </a:p>
        </p:txBody>
      </p:sp>
    </p:spTree>
    <p:extLst>
      <p:ext uri="{BB962C8B-B14F-4D97-AF65-F5344CB8AC3E}">
        <p14:creationId xmlns:p14="http://schemas.microsoft.com/office/powerpoint/2010/main" val="39592364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Key</a:t>
            </a:r>
            <a:r>
              <a:rPr lang="sk-SK" b="1" dirty="0" smtClean="0"/>
              <a:t> </a:t>
            </a:r>
            <a:r>
              <a:rPr lang="sk-SK" b="1" dirty="0" err="1" smtClean="0"/>
              <a:t>issues</a:t>
            </a:r>
            <a:endParaRPr lang="en-US" b="1" dirty="0"/>
          </a:p>
        </p:txBody>
      </p:sp>
      <p:sp>
        <p:nvSpPr>
          <p:cNvPr id="3" name="Zástupný symbol obsahu 2"/>
          <p:cNvSpPr>
            <a:spLocks noGrp="1"/>
          </p:cNvSpPr>
          <p:nvPr>
            <p:ph idx="1"/>
          </p:nvPr>
        </p:nvSpPr>
        <p:spPr/>
        <p:txBody>
          <a:bodyPr>
            <a:normAutofit fontScale="92500" lnSpcReduction="20000"/>
          </a:bodyPr>
          <a:lstStyle/>
          <a:p>
            <a:r>
              <a:rPr lang="en-US" dirty="0" smtClean="0"/>
              <a:t>From </a:t>
            </a:r>
            <a:r>
              <a:rPr lang="en-US" dirty="0"/>
              <a:t>among V4 countries, people in Slovakia tend to </a:t>
            </a:r>
            <a:r>
              <a:rPr lang="en-US" u="sng" dirty="0"/>
              <a:t>distrust most the police</a:t>
            </a:r>
            <a:r>
              <a:rPr lang="en-US" dirty="0"/>
              <a:t> (50% distrust, the average for other V3 countries was 34%) as well as </a:t>
            </a:r>
            <a:r>
              <a:rPr lang="en-US" u="sng" dirty="0"/>
              <a:t>the justice and legal system</a:t>
            </a:r>
            <a:r>
              <a:rPr lang="en-US" dirty="0"/>
              <a:t> (61% distrust, V3 average was 50%). </a:t>
            </a:r>
            <a:endParaRPr lang="sk-SK" dirty="0" smtClean="0"/>
          </a:p>
          <a:p>
            <a:r>
              <a:rPr lang="en-US" dirty="0" smtClean="0"/>
              <a:t>On </a:t>
            </a:r>
            <a:r>
              <a:rPr lang="en-US" dirty="0"/>
              <a:t>the contrary, people in Slovakia tend to distrust least the national parliament (62% distrust, V3 average was 71%) and the government (62%, V3 average was 66</a:t>
            </a:r>
            <a:r>
              <a:rPr lang="en-US" dirty="0" smtClean="0"/>
              <a:t>%).</a:t>
            </a:r>
            <a:endParaRPr lang="sk-SK" dirty="0" smtClean="0"/>
          </a:p>
          <a:p>
            <a:pPr marL="0" indent="0">
              <a:buNone/>
            </a:pPr>
            <a:endParaRPr lang="sk-SK" dirty="0" smtClean="0"/>
          </a:p>
          <a:p>
            <a:pPr marL="0" indent="0">
              <a:buNone/>
            </a:pPr>
            <a:r>
              <a:rPr lang="sk-SK" sz="2200" dirty="0" err="1" smtClean="0"/>
              <a:t>Source</a:t>
            </a:r>
            <a:r>
              <a:rPr lang="sk-SK" sz="2200" dirty="0" smtClean="0"/>
              <a:t>: </a:t>
            </a:r>
            <a:r>
              <a:rPr lang="en-US" sz="2200" dirty="0" smtClean="0"/>
              <a:t>Eurobarometer</a:t>
            </a:r>
            <a:r>
              <a:rPr lang="sk-SK" sz="2200" dirty="0"/>
              <a:t>, </a:t>
            </a:r>
            <a:r>
              <a:rPr lang="en-US" sz="2200" dirty="0"/>
              <a:t>November </a:t>
            </a:r>
            <a:r>
              <a:rPr lang="en-US" sz="2200" dirty="0" smtClean="0"/>
              <a:t>2016 </a:t>
            </a:r>
            <a:endParaRPr lang="en-US" sz="2200" dirty="0"/>
          </a:p>
        </p:txBody>
      </p:sp>
    </p:spTree>
    <p:extLst>
      <p:ext uri="{BB962C8B-B14F-4D97-AF65-F5344CB8AC3E}">
        <p14:creationId xmlns:p14="http://schemas.microsoft.com/office/powerpoint/2010/main" val="42813266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Voice</a:t>
            </a:r>
            <a:r>
              <a:rPr lang="sk-SK" b="1" dirty="0" smtClean="0"/>
              <a:t> </a:t>
            </a:r>
            <a:r>
              <a:rPr lang="sk-SK" b="1" dirty="0" err="1" smtClean="0"/>
              <a:t>of</a:t>
            </a:r>
            <a:r>
              <a:rPr lang="sk-SK" b="1" dirty="0" smtClean="0"/>
              <a:t> </a:t>
            </a:r>
            <a:r>
              <a:rPr lang="sk-SK" b="1" dirty="0" err="1" smtClean="0"/>
              <a:t>business</a:t>
            </a:r>
            <a:endParaRPr lang="en-US" b="1" dirty="0"/>
          </a:p>
        </p:txBody>
      </p:sp>
      <p:sp>
        <p:nvSpPr>
          <p:cNvPr id="3" name="Zástupný symbol obsahu 2"/>
          <p:cNvSpPr>
            <a:spLocks noGrp="1"/>
          </p:cNvSpPr>
          <p:nvPr>
            <p:ph idx="1"/>
          </p:nvPr>
        </p:nvSpPr>
        <p:spPr/>
        <p:txBody>
          <a:bodyPr>
            <a:normAutofit fontScale="92500" lnSpcReduction="20000"/>
          </a:bodyPr>
          <a:lstStyle/>
          <a:p>
            <a:r>
              <a:rPr lang="sk-SK" dirty="0" smtClean="0"/>
              <a:t>U</a:t>
            </a:r>
            <a:r>
              <a:rPr lang="en-US" dirty="0" err="1" smtClean="0"/>
              <a:t>nequal</a:t>
            </a:r>
            <a:r>
              <a:rPr lang="en-US" dirty="0" smtClean="0"/>
              <a:t> </a:t>
            </a:r>
            <a:r>
              <a:rPr lang="en-US" dirty="0"/>
              <a:t>treatment of </a:t>
            </a:r>
            <a:r>
              <a:rPr lang="en-US" dirty="0" smtClean="0"/>
              <a:t>businesses</a:t>
            </a:r>
            <a:endParaRPr lang="sk-SK" dirty="0"/>
          </a:p>
          <a:p>
            <a:pPr lvl="1"/>
            <a:r>
              <a:rPr lang="sk-SK" dirty="0" err="1" smtClean="0"/>
              <a:t>Manipulated</a:t>
            </a:r>
            <a:r>
              <a:rPr lang="sk-SK" dirty="0" smtClean="0"/>
              <a:t> </a:t>
            </a:r>
            <a:r>
              <a:rPr lang="sk-SK" dirty="0" err="1" smtClean="0"/>
              <a:t>public</a:t>
            </a:r>
            <a:r>
              <a:rPr lang="sk-SK" dirty="0" smtClean="0"/>
              <a:t> </a:t>
            </a:r>
            <a:r>
              <a:rPr lang="sk-SK" dirty="0" err="1" smtClean="0"/>
              <a:t>tenders</a:t>
            </a:r>
            <a:endParaRPr lang="sk-SK" dirty="0" smtClean="0"/>
          </a:p>
          <a:p>
            <a:pPr lvl="1"/>
            <a:r>
              <a:rPr lang="sk-SK" dirty="0" err="1" smtClean="0"/>
              <a:t>Financial</a:t>
            </a:r>
            <a:r>
              <a:rPr lang="sk-SK" dirty="0" smtClean="0"/>
              <a:t> </a:t>
            </a:r>
            <a:r>
              <a:rPr lang="sk-SK" dirty="0" err="1" smtClean="0"/>
              <a:t>levies</a:t>
            </a:r>
            <a:r>
              <a:rPr lang="sk-SK" dirty="0" smtClean="0"/>
              <a:t> on </a:t>
            </a:r>
            <a:r>
              <a:rPr lang="sk-SK" dirty="0" err="1" smtClean="0"/>
              <a:t>firms</a:t>
            </a:r>
            <a:r>
              <a:rPr lang="sk-SK" dirty="0" smtClean="0"/>
              <a:t> </a:t>
            </a:r>
            <a:r>
              <a:rPr lang="sk-SK" dirty="0" err="1" smtClean="0"/>
              <a:t>that</a:t>
            </a:r>
            <a:r>
              <a:rPr lang="sk-SK" dirty="0" smtClean="0"/>
              <a:t> </a:t>
            </a:r>
            <a:r>
              <a:rPr lang="sk-SK" dirty="0" err="1" smtClean="0"/>
              <a:t>have</a:t>
            </a:r>
            <a:r>
              <a:rPr lang="sk-SK" dirty="0" smtClean="0"/>
              <a:t> </a:t>
            </a:r>
            <a:r>
              <a:rPr lang="sk-SK" dirty="0" err="1" smtClean="0"/>
              <a:t>money</a:t>
            </a:r>
            <a:endParaRPr lang="sk-SK" dirty="0" smtClean="0"/>
          </a:p>
          <a:p>
            <a:pPr lvl="1"/>
            <a:r>
              <a:rPr lang="sk-SK" dirty="0" smtClean="0"/>
              <a:t>Access </a:t>
            </a:r>
            <a:r>
              <a:rPr lang="sk-SK" dirty="0"/>
              <a:t>to </a:t>
            </a:r>
            <a:r>
              <a:rPr lang="sk-SK" dirty="0" err="1"/>
              <a:t>the</a:t>
            </a:r>
            <a:r>
              <a:rPr lang="sk-SK" dirty="0"/>
              <a:t> </a:t>
            </a:r>
            <a:r>
              <a:rPr lang="en-US" dirty="0"/>
              <a:t>EU funds</a:t>
            </a:r>
            <a:r>
              <a:rPr lang="sk-SK" dirty="0"/>
              <a:t> </a:t>
            </a:r>
            <a:r>
              <a:rPr lang="sk-SK" dirty="0" err="1"/>
              <a:t>is</a:t>
            </a:r>
            <a:r>
              <a:rPr lang="sk-SK" dirty="0"/>
              <a:t> </a:t>
            </a:r>
            <a:r>
              <a:rPr lang="sk-SK" dirty="0" err="1"/>
              <a:t>conditioned</a:t>
            </a:r>
            <a:r>
              <a:rPr lang="sk-SK" dirty="0"/>
              <a:t> on </a:t>
            </a:r>
            <a:r>
              <a:rPr lang="sk-SK" dirty="0" err="1"/>
              <a:t>paying</a:t>
            </a:r>
            <a:r>
              <a:rPr lang="sk-SK" dirty="0"/>
              <a:t> </a:t>
            </a:r>
            <a:r>
              <a:rPr lang="en-US" dirty="0" smtClean="0"/>
              <a:t>"commissions" </a:t>
            </a:r>
            <a:r>
              <a:rPr lang="en-US" dirty="0"/>
              <a:t>to the ruling </a:t>
            </a:r>
            <a:r>
              <a:rPr lang="sk-SK" dirty="0" err="1" smtClean="0"/>
              <a:t>political</a:t>
            </a:r>
            <a:r>
              <a:rPr lang="sk-SK" dirty="0" smtClean="0"/>
              <a:t> </a:t>
            </a:r>
            <a:r>
              <a:rPr lang="en-US" dirty="0" smtClean="0"/>
              <a:t>parties</a:t>
            </a:r>
            <a:r>
              <a:rPr lang="sk-SK" dirty="0" smtClean="0"/>
              <a:t> </a:t>
            </a:r>
            <a:r>
              <a:rPr lang="en-US" dirty="0"/>
              <a:t>amounting to 30% of the contract </a:t>
            </a:r>
            <a:r>
              <a:rPr lang="en-US" dirty="0" smtClean="0"/>
              <a:t>amount</a:t>
            </a:r>
            <a:endParaRPr lang="sk-SK" dirty="0" smtClean="0"/>
          </a:p>
          <a:p>
            <a:r>
              <a:rPr lang="en-US" dirty="0" smtClean="0"/>
              <a:t>The </a:t>
            </a:r>
            <a:r>
              <a:rPr lang="en-US" dirty="0"/>
              <a:t>links between the state and the oligarchic structures </a:t>
            </a:r>
            <a:r>
              <a:rPr lang="sk-SK" dirty="0" err="1" smtClean="0"/>
              <a:t>impede</a:t>
            </a:r>
            <a:r>
              <a:rPr lang="sk-SK" dirty="0" smtClean="0"/>
              <a:t> </a:t>
            </a:r>
            <a:r>
              <a:rPr lang="en-US" dirty="0" smtClean="0"/>
              <a:t>the </a:t>
            </a:r>
            <a:r>
              <a:rPr lang="en-US" dirty="0"/>
              <a:t>status of </a:t>
            </a:r>
            <a:r>
              <a:rPr lang="en-US" dirty="0" err="1" smtClean="0"/>
              <a:t>busines</a:t>
            </a:r>
            <a:r>
              <a:rPr lang="sk-SK" dirty="0" smtClean="0"/>
              <a:t>s, e</a:t>
            </a:r>
            <a:r>
              <a:rPr lang="en-US" dirty="0" err="1" smtClean="0"/>
              <a:t>nterpreneurs</a:t>
            </a:r>
            <a:r>
              <a:rPr lang="en-US" dirty="0" smtClean="0"/>
              <a:t> </a:t>
            </a:r>
            <a:r>
              <a:rPr lang="en-US" dirty="0"/>
              <a:t>and cheaters are somehow like becoming </a:t>
            </a:r>
            <a:r>
              <a:rPr lang="en-US" dirty="0" smtClean="0"/>
              <a:t>synonyms</a:t>
            </a:r>
            <a:endParaRPr lang="sk-SK" dirty="0" smtClean="0"/>
          </a:p>
          <a:p>
            <a:pPr marL="0" indent="0">
              <a:buNone/>
            </a:pPr>
            <a:endParaRPr lang="sk-SK" sz="2200" dirty="0" smtClean="0"/>
          </a:p>
          <a:p>
            <a:pPr marL="0" indent="0">
              <a:buNone/>
            </a:pPr>
            <a:r>
              <a:rPr lang="sk-SK" sz="2200" dirty="0" err="1" smtClean="0"/>
              <a:t>Source</a:t>
            </a:r>
            <a:r>
              <a:rPr lang="sk-SK" sz="2200" dirty="0" smtClean="0"/>
              <a:t>: INEKO </a:t>
            </a:r>
            <a:r>
              <a:rPr lang="sk-SK" sz="2200" dirty="0" err="1" smtClean="0"/>
              <a:t>interviews</a:t>
            </a:r>
            <a:r>
              <a:rPr lang="sk-SK" sz="2200" dirty="0" smtClean="0"/>
              <a:t> </a:t>
            </a:r>
            <a:r>
              <a:rPr lang="sk-SK" sz="2200" dirty="0" err="1" smtClean="0"/>
              <a:t>with</a:t>
            </a:r>
            <a:r>
              <a:rPr lang="sk-SK" sz="2200" dirty="0" smtClean="0"/>
              <a:t> 11 </a:t>
            </a:r>
            <a:r>
              <a:rPr lang="sk-SK" sz="2200" dirty="0" err="1" smtClean="0"/>
              <a:t>business</a:t>
            </a:r>
            <a:r>
              <a:rPr lang="sk-SK" sz="2200" dirty="0" smtClean="0"/>
              <a:t> </a:t>
            </a:r>
            <a:r>
              <a:rPr lang="sk-SK" sz="2200" dirty="0" err="1" smtClean="0"/>
              <a:t>leaders</a:t>
            </a:r>
            <a:r>
              <a:rPr lang="sk-SK" sz="2200" dirty="0" smtClean="0"/>
              <a:t>, 2016</a:t>
            </a:r>
          </a:p>
        </p:txBody>
      </p:sp>
    </p:spTree>
    <p:extLst>
      <p:ext uri="{BB962C8B-B14F-4D97-AF65-F5344CB8AC3E}">
        <p14:creationId xmlns:p14="http://schemas.microsoft.com/office/powerpoint/2010/main" val="7602593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lokTextu 2"/>
          <p:cNvSpPr txBox="1"/>
          <p:nvPr/>
        </p:nvSpPr>
        <p:spPr>
          <a:xfrm>
            <a:off x="881996" y="5949280"/>
            <a:ext cx="7029168" cy="307777"/>
          </a:xfrm>
          <a:prstGeom prst="rect">
            <a:avLst/>
          </a:prstGeom>
          <a:noFill/>
        </p:spPr>
        <p:txBody>
          <a:bodyPr wrap="none" rtlCol="0">
            <a:spAutoFit/>
          </a:bodyPr>
          <a:lstStyle/>
          <a:p>
            <a:r>
              <a:rPr lang="en-US" sz="1400" dirty="0"/>
              <a:t>Source: INEKO questionnaire survey made among selected public figures in </a:t>
            </a:r>
            <a:r>
              <a:rPr lang="en-US" sz="1400" dirty="0" smtClean="0"/>
              <a:t>SR</a:t>
            </a:r>
            <a:r>
              <a:rPr lang="sk-SK" sz="1400" dirty="0" smtClean="0"/>
              <a:t>, </a:t>
            </a:r>
            <a:r>
              <a:rPr lang="sk-SK" sz="1400" dirty="0" err="1" smtClean="0"/>
              <a:t>October</a:t>
            </a:r>
            <a:r>
              <a:rPr lang="sk-SK" sz="1400" dirty="0" smtClean="0"/>
              <a:t> 2016</a:t>
            </a:r>
            <a:endParaRPr lang="en-US" sz="1400" dirty="0"/>
          </a:p>
        </p:txBody>
      </p:sp>
      <p:graphicFrame>
        <p:nvGraphicFramePr>
          <p:cNvPr id="4" name="Graf 3"/>
          <p:cNvGraphicFramePr>
            <a:graphicFrameLocks/>
          </p:cNvGraphicFramePr>
          <p:nvPr>
            <p:extLst>
              <p:ext uri="{D42A27DB-BD31-4B8C-83A1-F6EECF244321}">
                <p14:modId xmlns:p14="http://schemas.microsoft.com/office/powerpoint/2010/main" val="279544780"/>
              </p:ext>
            </p:extLst>
          </p:nvPr>
        </p:nvGraphicFramePr>
        <p:xfrm>
          <a:off x="755576" y="476672"/>
          <a:ext cx="7704856" cy="53721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001400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a:graphicFrameLocks/>
          </p:cNvGraphicFramePr>
          <p:nvPr>
            <p:extLst>
              <p:ext uri="{D42A27DB-BD31-4B8C-83A1-F6EECF244321}">
                <p14:modId xmlns:p14="http://schemas.microsoft.com/office/powerpoint/2010/main" val="1025593722"/>
              </p:ext>
            </p:extLst>
          </p:nvPr>
        </p:nvGraphicFramePr>
        <p:xfrm>
          <a:off x="714375" y="347662"/>
          <a:ext cx="7715250" cy="6033666"/>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611560" y="6381328"/>
            <a:ext cx="6939400" cy="307777"/>
          </a:xfrm>
          <a:prstGeom prst="rect">
            <a:avLst/>
          </a:prstGeom>
          <a:noFill/>
        </p:spPr>
        <p:txBody>
          <a:bodyPr wrap="none" rtlCol="0">
            <a:spAutoFit/>
          </a:bodyPr>
          <a:lstStyle/>
          <a:p>
            <a:r>
              <a:rPr lang="en-US" sz="1400" dirty="0"/>
              <a:t>Source: INEKO questionnaire survey made among selected public figures in </a:t>
            </a:r>
            <a:r>
              <a:rPr lang="en-US" sz="1400" dirty="0" smtClean="0"/>
              <a:t>SR</a:t>
            </a:r>
            <a:r>
              <a:rPr lang="sk-SK" sz="1400" dirty="0" smtClean="0"/>
              <a:t>, </a:t>
            </a:r>
            <a:r>
              <a:rPr lang="sk-SK" sz="1400" dirty="0" err="1" smtClean="0"/>
              <a:t>October</a:t>
            </a:r>
            <a:r>
              <a:rPr lang="sk-SK" sz="1400" dirty="0" smtClean="0"/>
              <a:t> 2016</a:t>
            </a:r>
            <a:endParaRPr lang="en-US" sz="1400" dirty="0"/>
          </a:p>
        </p:txBody>
      </p:sp>
    </p:spTree>
    <p:extLst>
      <p:ext uri="{BB962C8B-B14F-4D97-AF65-F5344CB8AC3E}">
        <p14:creationId xmlns:p14="http://schemas.microsoft.com/office/powerpoint/2010/main" val="38937189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Graf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350" y="548680"/>
            <a:ext cx="7565082" cy="5404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lokTextu 1"/>
          <p:cNvSpPr txBox="1"/>
          <p:nvPr/>
        </p:nvSpPr>
        <p:spPr>
          <a:xfrm>
            <a:off x="1043608" y="6093296"/>
            <a:ext cx="5024517" cy="307777"/>
          </a:xfrm>
          <a:prstGeom prst="rect">
            <a:avLst/>
          </a:prstGeom>
          <a:noFill/>
        </p:spPr>
        <p:txBody>
          <a:bodyPr wrap="none" rtlCol="0">
            <a:spAutoFit/>
          </a:bodyPr>
          <a:lstStyle/>
          <a:p>
            <a:r>
              <a:rPr lang="en-US" sz="1400" dirty="0"/>
              <a:t>Source: Representative survey of Focus for </a:t>
            </a:r>
            <a:r>
              <a:rPr lang="en-US" sz="1400" dirty="0" smtClean="0"/>
              <a:t>INEKO</a:t>
            </a:r>
            <a:r>
              <a:rPr lang="sk-SK" sz="1400" dirty="0" smtClean="0"/>
              <a:t>, November 2016</a:t>
            </a:r>
            <a:endParaRPr lang="en-US" sz="1400" dirty="0"/>
          </a:p>
        </p:txBody>
      </p:sp>
    </p:spTree>
    <p:extLst>
      <p:ext uri="{BB962C8B-B14F-4D97-AF65-F5344CB8AC3E}">
        <p14:creationId xmlns:p14="http://schemas.microsoft.com/office/powerpoint/2010/main" val="8587898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Who</a:t>
            </a:r>
            <a:r>
              <a:rPr lang="sk-SK" b="1" dirty="0" smtClean="0"/>
              <a:t> </a:t>
            </a:r>
            <a:r>
              <a:rPr lang="sk-SK" b="1" dirty="0" err="1" smtClean="0"/>
              <a:t>is</a:t>
            </a:r>
            <a:r>
              <a:rPr lang="sk-SK" b="1" dirty="0" smtClean="0"/>
              <a:t> most </a:t>
            </a:r>
            <a:r>
              <a:rPr lang="sk-SK" b="1" dirty="0" err="1" smtClean="0"/>
              <a:t>frustrated</a:t>
            </a:r>
            <a:r>
              <a:rPr lang="sk-SK" b="1" dirty="0" smtClean="0"/>
              <a:t>?</a:t>
            </a:r>
            <a:endParaRPr lang="en-US" b="1" dirty="0"/>
          </a:p>
        </p:txBody>
      </p:sp>
      <p:graphicFrame>
        <p:nvGraphicFramePr>
          <p:cNvPr id="3" name="Tabuľka 2"/>
          <p:cNvGraphicFramePr>
            <a:graphicFrameLocks noGrp="1"/>
          </p:cNvGraphicFramePr>
          <p:nvPr>
            <p:extLst>
              <p:ext uri="{D42A27DB-BD31-4B8C-83A1-F6EECF244321}">
                <p14:modId xmlns:p14="http://schemas.microsoft.com/office/powerpoint/2010/main" val="1358979720"/>
              </p:ext>
            </p:extLst>
          </p:nvPr>
        </p:nvGraphicFramePr>
        <p:xfrm>
          <a:off x="467544" y="1412776"/>
          <a:ext cx="8280920" cy="4568528"/>
        </p:xfrm>
        <a:graphic>
          <a:graphicData uri="http://schemas.openxmlformats.org/drawingml/2006/table">
            <a:tbl>
              <a:tblPr firstRow="1" firstCol="1" bandRow="1">
                <a:tableStyleId>{5C22544A-7EE6-4342-B048-85BDC9FD1C3A}</a:tableStyleId>
              </a:tblPr>
              <a:tblGrid>
                <a:gridCol w="5760640">
                  <a:extLst>
                    <a:ext uri="{9D8B030D-6E8A-4147-A177-3AD203B41FA5}">
                      <a16:colId xmlns="" xmlns:a16="http://schemas.microsoft.com/office/drawing/2014/main" val="20000"/>
                    </a:ext>
                  </a:extLst>
                </a:gridCol>
                <a:gridCol w="2520280">
                  <a:extLst>
                    <a:ext uri="{9D8B030D-6E8A-4147-A177-3AD203B41FA5}">
                      <a16:colId xmlns="" xmlns:a16="http://schemas.microsoft.com/office/drawing/2014/main" val="20001"/>
                    </a:ext>
                  </a:extLst>
                </a:gridCol>
              </a:tblGrid>
              <a:tr h="323283">
                <a:tc>
                  <a:txBody>
                    <a:bodyPr/>
                    <a:lstStyle/>
                    <a:p>
                      <a:pPr marL="457200">
                        <a:lnSpc>
                          <a:spcPct val="115000"/>
                        </a:lnSpc>
                        <a:spcAft>
                          <a:spcPts val="0"/>
                        </a:spcAft>
                      </a:pPr>
                      <a:r>
                        <a:rPr lang="sk-SK" sz="1400" b="1" dirty="0">
                          <a:effectLst/>
                        </a:rPr>
                        <a:t> </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The</a:t>
                      </a:r>
                      <a:r>
                        <a:rPr lang="sk-SK" sz="1400" dirty="0" smtClean="0">
                          <a:effectLst/>
                        </a:rPr>
                        <a:t> </a:t>
                      </a:r>
                      <a:r>
                        <a:rPr lang="sk-SK" sz="1400" dirty="0" err="1" smtClean="0">
                          <a:effectLst/>
                        </a:rPr>
                        <a:t>highest</a:t>
                      </a:r>
                      <a:r>
                        <a:rPr lang="sk-SK" sz="1400" dirty="0" smtClean="0">
                          <a:effectLst/>
                        </a:rPr>
                        <a:t> </a:t>
                      </a:r>
                      <a:r>
                        <a:rPr lang="sk-SK" sz="1400" dirty="0" err="1" smtClean="0">
                          <a:effectLst/>
                        </a:rPr>
                        <a:t>agreement</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00"/>
                  </a:ext>
                </a:extLst>
              </a:tr>
              <a:tr h="323283">
                <a:tc>
                  <a:txBody>
                    <a:bodyPr/>
                    <a:lstStyle/>
                    <a:p>
                      <a:pPr marL="0">
                        <a:lnSpc>
                          <a:spcPct val="115000"/>
                        </a:lnSpc>
                        <a:spcAft>
                          <a:spcPts val="0"/>
                        </a:spcAft>
                      </a:pPr>
                      <a:r>
                        <a:rPr lang="en-US" sz="1400" b="1" dirty="0" smtClean="0">
                          <a:effectLst/>
                        </a:rPr>
                        <a:t>Politicians are not working in the public interest</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Kotleba-ĽSNS</a:t>
                      </a:r>
                      <a:r>
                        <a:rPr lang="sk-SK" sz="1400" dirty="0" smtClean="0">
                          <a:effectLst/>
                        </a:rPr>
                        <a:t>, </a:t>
                      </a:r>
                      <a:r>
                        <a:rPr lang="sk-SK" sz="1400" dirty="0">
                          <a:effectLst/>
                        </a:rPr>
                        <a:t>KDH</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01"/>
                  </a:ext>
                </a:extLst>
              </a:tr>
              <a:tr h="323283">
                <a:tc>
                  <a:txBody>
                    <a:bodyPr/>
                    <a:lstStyle/>
                    <a:p>
                      <a:pPr marL="0">
                        <a:lnSpc>
                          <a:spcPct val="115000"/>
                        </a:lnSpc>
                        <a:spcAft>
                          <a:spcPts val="0"/>
                        </a:spcAft>
                      </a:pPr>
                      <a:r>
                        <a:rPr lang="en-US" sz="1400" b="1" dirty="0" smtClean="0">
                          <a:effectLst/>
                        </a:rPr>
                        <a:t>No punishment for inefficient use of public money and state property</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Kotleba-ĽSNS</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02"/>
                  </a:ext>
                </a:extLst>
              </a:tr>
              <a:tr h="323283">
                <a:tc>
                  <a:txBody>
                    <a:bodyPr/>
                    <a:lstStyle/>
                    <a:p>
                      <a:pPr marL="0">
                        <a:lnSpc>
                          <a:spcPct val="115000"/>
                        </a:lnSpc>
                        <a:spcAft>
                          <a:spcPts val="0"/>
                        </a:spcAft>
                      </a:pPr>
                      <a:r>
                        <a:rPr lang="en-US" sz="1400" b="1" dirty="0" err="1" smtClean="0">
                          <a:effectLst/>
                        </a:rPr>
                        <a:t>Unequality</a:t>
                      </a:r>
                      <a:r>
                        <a:rPr lang="en-US" sz="1400" b="1" dirty="0" smtClean="0">
                          <a:effectLst/>
                        </a:rPr>
                        <a:t> before the law, weak law enforcement</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Kotleba-ĽSNS</a:t>
                      </a:r>
                      <a:r>
                        <a:rPr lang="sk-SK" sz="1400" dirty="0" smtClean="0">
                          <a:effectLst/>
                        </a:rPr>
                        <a:t>, </a:t>
                      </a:r>
                      <a:r>
                        <a:rPr lang="sk-SK" sz="1400" dirty="0" err="1" smtClean="0">
                          <a:effectLst/>
                        </a:rPr>
                        <a:t>undecided</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03"/>
                  </a:ext>
                </a:extLst>
              </a:tr>
              <a:tr h="323283">
                <a:tc>
                  <a:txBody>
                    <a:bodyPr/>
                    <a:lstStyle/>
                    <a:p>
                      <a:pPr marL="0">
                        <a:lnSpc>
                          <a:spcPct val="115000"/>
                        </a:lnSpc>
                        <a:spcAft>
                          <a:spcPts val="0"/>
                        </a:spcAft>
                      </a:pPr>
                      <a:r>
                        <a:rPr lang="en-US" sz="1400" b="1" dirty="0" smtClean="0">
                          <a:effectLst/>
                        </a:rPr>
                        <a:t>Regulatory and control institutions do not prevent from power abuse</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Kotleba-ĽSNS</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04"/>
                  </a:ext>
                </a:extLst>
              </a:tr>
              <a:tr h="323283">
                <a:tc>
                  <a:txBody>
                    <a:bodyPr/>
                    <a:lstStyle/>
                    <a:p>
                      <a:pPr marL="0">
                        <a:lnSpc>
                          <a:spcPct val="115000"/>
                        </a:lnSpc>
                        <a:spcAft>
                          <a:spcPts val="0"/>
                        </a:spcAft>
                      </a:pPr>
                      <a:r>
                        <a:rPr lang="en-US" sz="1400" b="1" dirty="0" smtClean="0">
                          <a:effectLst/>
                        </a:rPr>
                        <a:t>Unjustified welfare differences among people</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Non-voters</a:t>
                      </a:r>
                      <a:r>
                        <a:rPr lang="sk-SK" sz="1400" dirty="0" smtClean="0">
                          <a:effectLst/>
                        </a:rPr>
                        <a:t>, </a:t>
                      </a:r>
                      <a:r>
                        <a:rPr lang="sk-SK" sz="1400" dirty="0" err="1" smtClean="0">
                          <a:effectLst/>
                        </a:rPr>
                        <a:t>Kotleba-ĽSNS</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05"/>
                  </a:ext>
                </a:extLst>
              </a:tr>
              <a:tr h="323283">
                <a:tc>
                  <a:txBody>
                    <a:bodyPr/>
                    <a:lstStyle/>
                    <a:p>
                      <a:pPr marL="0">
                        <a:lnSpc>
                          <a:spcPct val="115000"/>
                        </a:lnSpc>
                        <a:spcAft>
                          <a:spcPts val="0"/>
                        </a:spcAft>
                      </a:pPr>
                      <a:r>
                        <a:rPr lang="en-US" sz="1400" b="1" dirty="0" smtClean="0">
                          <a:effectLst/>
                        </a:rPr>
                        <a:t>The state is failing to provide basic services such as security, healthcare, etc.</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a:effectLst/>
                        </a:rPr>
                        <a:t>OĽANO-NOVA, </a:t>
                      </a:r>
                      <a:r>
                        <a:rPr lang="sk-SK" sz="1400" dirty="0" err="1" smtClean="0">
                          <a:effectLst/>
                        </a:rPr>
                        <a:t>Kotleba-ĽSNS</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06"/>
                  </a:ext>
                </a:extLst>
              </a:tr>
              <a:tr h="161642">
                <a:tc>
                  <a:txBody>
                    <a:bodyPr/>
                    <a:lstStyle/>
                    <a:p>
                      <a:pPr marL="0">
                        <a:lnSpc>
                          <a:spcPct val="115000"/>
                        </a:lnSpc>
                        <a:spcAft>
                          <a:spcPts val="0"/>
                        </a:spcAft>
                      </a:pPr>
                      <a:r>
                        <a:rPr lang="en-US" sz="1400" b="1" dirty="0" smtClean="0">
                          <a:effectLst/>
                        </a:rPr>
                        <a:t>Abusing of social system by people who are not willing to work</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Kotleba-ĽSNS</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07"/>
                  </a:ext>
                </a:extLst>
              </a:tr>
              <a:tr h="323283">
                <a:tc>
                  <a:txBody>
                    <a:bodyPr/>
                    <a:lstStyle/>
                    <a:p>
                      <a:pPr marL="0">
                        <a:lnSpc>
                          <a:spcPct val="115000"/>
                        </a:lnSpc>
                        <a:spcAft>
                          <a:spcPts val="0"/>
                        </a:spcAft>
                      </a:pPr>
                      <a:r>
                        <a:rPr lang="en-US" sz="1400" b="1" dirty="0" smtClean="0">
                          <a:effectLst/>
                        </a:rPr>
                        <a:t>Low quality and frequent changes of legislation</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Kotleba-ĽSNS</a:t>
                      </a:r>
                      <a:r>
                        <a:rPr lang="sk-SK" sz="1400" dirty="0" smtClean="0">
                          <a:effectLst/>
                        </a:rPr>
                        <a:t>, </a:t>
                      </a:r>
                      <a:r>
                        <a:rPr lang="sk-SK" sz="1400" dirty="0">
                          <a:effectLst/>
                        </a:rPr>
                        <a:t>KDH</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08"/>
                  </a:ext>
                </a:extLst>
              </a:tr>
              <a:tr h="264716">
                <a:tc>
                  <a:txBody>
                    <a:bodyPr/>
                    <a:lstStyle/>
                    <a:p>
                      <a:pPr marL="0">
                        <a:lnSpc>
                          <a:spcPct val="115000"/>
                        </a:lnSpc>
                        <a:spcAft>
                          <a:spcPts val="0"/>
                        </a:spcAft>
                      </a:pPr>
                      <a:r>
                        <a:rPr lang="sk-SK" sz="1400" b="1" dirty="0" err="1" smtClean="0">
                          <a:effectLst/>
                        </a:rPr>
                        <a:t>Widening</a:t>
                      </a:r>
                      <a:r>
                        <a:rPr lang="sk-SK" sz="1400" b="1" dirty="0" smtClean="0">
                          <a:effectLst/>
                        </a:rPr>
                        <a:t> </a:t>
                      </a:r>
                      <a:r>
                        <a:rPr lang="sk-SK" sz="1400" b="1" dirty="0" err="1" smtClean="0">
                          <a:effectLst/>
                        </a:rPr>
                        <a:t>poverty</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Kotleba-ĽSNS</a:t>
                      </a:r>
                      <a:r>
                        <a:rPr lang="sk-SK" sz="1400" dirty="0" smtClean="0">
                          <a:effectLst/>
                        </a:rPr>
                        <a:t>, </a:t>
                      </a:r>
                      <a:r>
                        <a:rPr lang="sk-SK" sz="1400" dirty="0">
                          <a:effectLst/>
                        </a:rPr>
                        <a:t>SME </a:t>
                      </a:r>
                      <a:r>
                        <a:rPr lang="sk-SK" sz="1400" dirty="0" smtClean="0">
                          <a:effectLst/>
                        </a:rPr>
                        <a:t>Rodina</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09"/>
                  </a:ext>
                </a:extLst>
              </a:tr>
              <a:tr h="323283">
                <a:tc>
                  <a:txBody>
                    <a:bodyPr/>
                    <a:lstStyle/>
                    <a:p>
                      <a:pPr marL="0">
                        <a:lnSpc>
                          <a:spcPct val="115000"/>
                        </a:lnSpc>
                        <a:spcAft>
                          <a:spcPts val="0"/>
                        </a:spcAft>
                      </a:pPr>
                      <a:r>
                        <a:rPr lang="en-US" sz="1400" b="1" dirty="0" smtClean="0">
                          <a:effectLst/>
                        </a:rPr>
                        <a:t>Slovakia is losing too much sovereignty for the benefit of supranational organizations</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Kotleba-ĽSNS</a:t>
                      </a:r>
                      <a:r>
                        <a:rPr lang="sk-SK" sz="1400" dirty="0" smtClean="0">
                          <a:effectLst/>
                        </a:rPr>
                        <a:t>, </a:t>
                      </a:r>
                      <a:r>
                        <a:rPr lang="sk-SK" sz="1400" dirty="0" err="1" smtClean="0">
                          <a:effectLst/>
                        </a:rPr>
                        <a:t>non-voters</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10"/>
                  </a:ext>
                </a:extLst>
              </a:tr>
              <a:tr h="243766">
                <a:tc>
                  <a:txBody>
                    <a:bodyPr/>
                    <a:lstStyle/>
                    <a:p>
                      <a:pPr marL="0">
                        <a:lnSpc>
                          <a:spcPct val="115000"/>
                        </a:lnSpc>
                        <a:spcAft>
                          <a:spcPts val="0"/>
                        </a:spcAft>
                      </a:pPr>
                      <a:r>
                        <a:rPr lang="en-US" sz="1400" b="1" dirty="0" smtClean="0">
                          <a:effectLst/>
                        </a:rPr>
                        <a:t>Decent people are not publicly active</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Kotleba-ĽSNS</a:t>
                      </a:r>
                      <a:r>
                        <a:rPr lang="sk-SK" sz="1400" dirty="0" smtClean="0">
                          <a:effectLst/>
                        </a:rPr>
                        <a:t>, </a:t>
                      </a:r>
                      <a:r>
                        <a:rPr lang="sk-SK" sz="1400" dirty="0">
                          <a:effectLst/>
                        </a:rPr>
                        <a:t>OĽANO-NOVA, </a:t>
                      </a:r>
                      <a:r>
                        <a:rPr lang="sk-SK" sz="1400" dirty="0" err="1" smtClean="0">
                          <a:effectLst/>
                        </a:rPr>
                        <a:t>non-voters</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11"/>
                  </a:ext>
                </a:extLst>
              </a:tr>
              <a:tr h="484925">
                <a:tc>
                  <a:txBody>
                    <a:bodyPr/>
                    <a:lstStyle/>
                    <a:p>
                      <a:pPr marL="0">
                        <a:lnSpc>
                          <a:spcPct val="115000"/>
                        </a:lnSpc>
                        <a:spcAft>
                          <a:spcPts val="0"/>
                        </a:spcAft>
                      </a:pPr>
                      <a:r>
                        <a:rPr lang="en-US" sz="1400" b="1" dirty="0" smtClean="0">
                          <a:effectLst/>
                        </a:rPr>
                        <a:t>Human and minority rights are not sufficiently protected and respected</a:t>
                      </a:r>
                      <a:endParaRPr lang="en-US" sz="1400" b="1" dirty="0">
                        <a:effectLst/>
                        <a:latin typeface="Calibri"/>
                        <a:ea typeface="Calibri"/>
                        <a:cs typeface="Times New Roman"/>
                      </a:endParaRPr>
                    </a:p>
                  </a:txBody>
                  <a:tcPr marL="57501" marR="57501" marT="0" marB="0"/>
                </a:tc>
                <a:tc>
                  <a:txBody>
                    <a:bodyPr/>
                    <a:lstStyle/>
                    <a:p>
                      <a:pPr marL="0">
                        <a:lnSpc>
                          <a:spcPct val="115000"/>
                        </a:lnSpc>
                        <a:spcAft>
                          <a:spcPts val="0"/>
                        </a:spcAft>
                      </a:pPr>
                      <a:r>
                        <a:rPr lang="sk-SK" sz="1400" dirty="0" err="1" smtClean="0">
                          <a:effectLst/>
                        </a:rPr>
                        <a:t>Non-voters</a:t>
                      </a:r>
                      <a:r>
                        <a:rPr lang="sk-SK" sz="1400" dirty="0" smtClean="0">
                          <a:effectLst/>
                        </a:rPr>
                        <a:t>, </a:t>
                      </a:r>
                      <a:r>
                        <a:rPr lang="sk-SK" sz="1400" dirty="0" err="1" smtClean="0">
                          <a:effectLst/>
                        </a:rPr>
                        <a:t>undecided</a:t>
                      </a:r>
                      <a:r>
                        <a:rPr lang="sk-SK" sz="1400" dirty="0" smtClean="0">
                          <a:effectLst/>
                        </a:rPr>
                        <a:t>, </a:t>
                      </a:r>
                      <a:r>
                        <a:rPr lang="sk-SK" sz="1400" dirty="0" err="1" smtClean="0">
                          <a:effectLst/>
                        </a:rPr>
                        <a:t>Kotleba-ĽSNS</a:t>
                      </a:r>
                      <a:endParaRPr lang="en-US" sz="1400" dirty="0">
                        <a:effectLst/>
                        <a:latin typeface="Calibri"/>
                        <a:ea typeface="Calibri"/>
                        <a:cs typeface="Times New Roman"/>
                      </a:endParaRPr>
                    </a:p>
                  </a:txBody>
                  <a:tcPr marL="57501" marR="57501" marT="0" marB="0"/>
                </a:tc>
                <a:extLst>
                  <a:ext uri="{0D108BD9-81ED-4DB2-BD59-A6C34878D82A}">
                    <a16:rowId xmlns="" xmlns:a16="http://schemas.microsoft.com/office/drawing/2014/main" val="10012"/>
                  </a:ext>
                </a:extLst>
              </a:tr>
            </a:tbl>
          </a:graphicData>
        </a:graphic>
      </p:graphicFrame>
      <p:sp>
        <p:nvSpPr>
          <p:cNvPr id="4" name="BlokTextu 3"/>
          <p:cNvSpPr txBox="1"/>
          <p:nvPr/>
        </p:nvSpPr>
        <p:spPr>
          <a:xfrm>
            <a:off x="528017" y="6021288"/>
            <a:ext cx="5024517" cy="307777"/>
          </a:xfrm>
          <a:prstGeom prst="rect">
            <a:avLst/>
          </a:prstGeom>
          <a:noFill/>
        </p:spPr>
        <p:txBody>
          <a:bodyPr wrap="none" rtlCol="0">
            <a:spAutoFit/>
          </a:bodyPr>
          <a:lstStyle/>
          <a:p>
            <a:r>
              <a:rPr lang="en-US" sz="1400" dirty="0"/>
              <a:t>Source: Representative survey of Focus for </a:t>
            </a:r>
            <a:r>
              <a:rPr lang="en-US" sz="1400" dirty="0" smtClean="0"/>
              <a:t>INEKO</a:t>
            </a:r>
            <a:r>
              <a:rPr lang="sk-SK" sz="1400" dirty="0" smtClean="0"/>
              <a:t>, November 2016</a:t>
            </a:r>
            <a:endParaRPr lang="en-US" sz="1400" dirty="0"/>
          </a:p>
        </p:txBody>
      </p:sp>
    </p:spTree>
    <p:extLst>
      <p:ext uri="{BB962C8B-B14F-4D97-AF65-F5344CB8AC3E}">
        <p14:creationId xmlns:p14="http://schemas.microsoft.com/office/powerpoint/2010/main" val="29421565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Graf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620688"/>
            <a:ext cx="7416824" cy="5328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BlokTextu 2"/>
          <p:cNvSpPr txBox="1"/>
          <p:nvPr/>
        </p:nvSpPr>
        <p:spPr>
          <a:xfrm>
            <a:off x="1043608" y="6093296"/>
            <a:ext cx="5024517" cy="307777"/>
          </a:xfrm>
          <a:prstGeom prst="rect">
            <a:avLst/>
          </a:prstGeom>
          <a:noFill/>
        </p:spPr>
        <p:txBody>
          <a:bodyPr wrap="none" rtlCol="0">
            <a:spAutoFit/>
          </a:bodyPr>
          <a:lstStyle/>
          <a:p>
            <a:r>
              <a:rPr lang="en-US" sz="1400" dirty="0"/>
              <a:t>Source: Representative survey of Focus for </a:t>
            </a:r>
            <a:r>
              <a:rPr lang="en-US" sz="1400" dirty="0" smtClean="0"/>
              <a:t>INEKO</a:t>
            </a:r>
            <a:r>
              <a:rPr lang="sk-SK" sz="1400" dirty="0" smtClean="0"/>
              <a:t>, November 2016</a:t>
            </a:r>
            <a:endParaRPr lang="en-US" sz="1400" dirty="0"/>
          </a:p>
        </p:txBody>
      </p:sp>
    </p:spTree>
    <p:extLst>
      <p:ext uri="{BB962C8B-B14F-4D97-AF65-F5344CB8AC3E}">
        <p14:creationId xmlns:p14="http://schemas.microsoft.com/office/powerpoint/2010/main" val="36560489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Who</a:t>
            </a:r>
            <a:r>
              <a:rPr lang="sk-SK" b="1" dirty="0" smtClean="0"/>
              <a:t> </a:t>
            </a:r>
            <a:r>
              <a:rPr lang="sk-SK" b="1" dirty="0" err="1" smtClean="0"/>
              <a:t>wants</a:t>
            </a:r>
            <a:r>
              <a:rPr lang="sk-SK" b="1" dirty="0" smtClean="0"/>
              <a:t> </a:t>
            </a:r>
            <a:r>
              <a:rPr lang="sk-SK" b="1" dirty="0" err="1" smtClean="0"/>
              <a:t>what</a:t>
            </a:r>
            <a:endParaRPr lang="en-US" b="1" dirty="0"/>
          </a:p>
        </p:txBody>
      </p:sp>
      <p:graphicFrame>
        <p:nvGraphicFramePr>
          <p:cNvPr id="3" name="Tabuľka 2"/>
          <p:cNvGraphicFramePr>
            <a:graphicFrameLocks noGrp="1"/>
          </p:cNvGraphicFramePr>
          <p:nvPr>
            <p:extLst>
              <p:ext uri="{D42A27DB-BD31-4B8C-83A1-F6EECF244321}">
                <p14:modId xmlns:p14="http://schemas.microsoft.com/office/powerpoint/2010/main" val="363326457"/>
              </p:ext>
            </p:extLst>
          </p:nvPr>
        </p:nvGraphicFramePr>
        <p:xfrm>
          <a:off x="467544" y="1584802"/>
          <a:ext cx="8280920" cy="4327496"/>
        </p:xfrm>
        <a:graphic>
          <a:graphicData uri="http://schemas.openxmlformats.org/drawingml/2006/table">
            <a:tbl>
              <a:tblPr firstRow="1" firstCol="1" bandRow="1">
                <a:tableStyleId>{5C22544A-7EE6-4342-B048-85BDC9FD1C3A}</a:tableStyleId>
              </a:tblPr>
              <a:tblGrid>
                <a:gridCol w="5976664">
                  <a:extLst>
                    <a:ext uri="{9D8B030D-6E8A-4147-A177-3AD203B41FA5}">
                      <a16:colId xmlns="" xmlns:a16="http://schemas.microsoft.com/office/drawing/2014/main" val="20000"/>
                    </a:ext>
                  </a:extLst>
                </a:gridCol>
                <a:gridCol w="2304256">
                  <a:extLst>
                    <a:ext uri="{9D8B030D-6E8A-4147-A177-3AD203B41FA5}">
                      <a16:colId xmlns="" xmlns:a16="http://schemas.microsoft.com/office/drawing/2014/main" val="20001"/>
                    </a:ext>
                  </a:extLst>
                </a:gridCol>
              </a:tblGrid>
              <a:tr h="348151">
                <a:tc>
                  <a:txBody>
                    <a:bodyPr/>
                    <a:lstStyle/>
                    <a:p>
                      <a:pPr marL="0">
                        <a:lnSpc>
                          <a:spcPct val="115000"/>
                        </a:lnSpc>
                        <a:spcAft>
                          <a:spcPts val="0"/>
                        </a:spcAft>
                      </a:pPr>
                      <a:r>
                        <a:rPr lang="sk-SK" sz="1600" dirty="0">
                          <a:effectLst/>
                        </a:rPr>
                        <a:t> </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err="1" smtClean="0">
                          <a:effectLst/>
                        </a:rPr>
                        <a:t>The</a:t>
                      </a:r>
                      <a:r>
                        <a:rPr lang="sk-SK" sz="1400" dirty="0" smtClean="0">
                          <a:effectLst/>
                        </a:rPr>
                        <a:t> </a:t>
                      </a:r>
                      <a:r>
                        <a:rPr lang="sk-SK" sz="1400" dirty="0" err="1" smtClean="0">
                          <a:effectLst/>
                        </a:rPr>
                        <a:t>highest</a:t>
                      </a:r>
                      <a:r>
                        <a:rPr lang="sk-SK" sz="1400" dirty="0" smtClean="0">
                          <a:effectLst/>
                        </a:rPr>
                        <a:t> </a:t>
                      </a:r>
                      <a:r>
                        <a:rPr lang="sk-SK" sz="1400" dirty="0" err="1" smtClean="0">
                          <a:effectLst/>
                        </a:rPr>
                        <a:t>agreement</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00"/>
                  </a:ext>
                </a:extLst>
              </a:tr>
              <a:tr h="348151">
                <a:tc>
                  <a:txBody>
                    <a:bodyPr/>
                    <a:lstStyle/>
                    <a:p>
                      <a:pPr marL="0">
                        <a:lnSpc>
                          <a:spcPct val="115000"/>
                        </a:lnSpc>
                        <a:spcAft>
                          <a:spcPts val="0"/>
                        </a:spcAft>
                      </a:pPr>
                      <a:r>
                        <a:rPr lang="en-US" sz="1600" dirty="0" smtClean="0">
                          <a:effectLst/>
                        </a:rPr>
                        <a:t>Abolishing parliamentary system and installing the dictatorship</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smtClean="0">
                          <a:effectLst/>
                        </a:rPr>
                        <a:t>SME Rodina, </a:t>
                      </a:r>
                      <a:r>
                        <a:rPr lang="sk-SK" sz="1400" dirty="0" err="1" smtClean="0">
                          <a:effectLst/>
                        </a:rPr>
                        <a:t>non-voters</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01"/>
                  </a:ext>
                </a:extLst>
              </a:tr>
              <a:tr h="348151">
                <a:tc>
                  <a:txBody>
                    <a:bodyPr/>
                    <a:lstStyle/>
                    <a:p>
                      <a:pPr marL="0">
                        <a:lnSpc>
                          <a:spcPct val="115000"/>
                        </a:lnSpc>
                        <a:spcAft>
                          <a:spcPts val="0"/>
                        </a:spcAft>
                      </a:pPr>
                      <a:r>
                        <a:rPr lang="en-US" sz="1600" dirty="0" smtClean="0">
                          <a:effectLst/>
                        </a:rPr>
                        <a:t>Exit of Slovakia from the EU</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err="1" smtClean="0">
                          <a:effectLst/>
                        </a:rPr>
                        <a:t>Kotleba-ĽSNS</a:t>
                      </a:r>
                      <a:r>
                        <a:rPr lang="sk-SK" sz="1400" dirty="0" smtClean="0">
                          <a:effectLst/>
                        </a:rPr>
                        <a:t>, </a:t>
                      </a:r>
                      <a:r>
                        <a:rPr lang="sk-SK" sz="1400" dirty="0" err="1" smtClean="0">
                          <a:effectLst/>
                        </a:rPr>
                        <a:t>non-voters</a:t>
                      </a:r>
                      <a:r>
                        <a:rPr lang="sk-SK" sz="1400" dirty="0" smtClean="0">
                          <a:effectLst/>
                        </a:rPr>
                        <a:t>, SME Rodina</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02"/>
                  </a:ext>
                </a:extLst>
              </a:tr>
              <a:tr h="348151">
                <a:tc>
                  <a:txBody>
                    <a:bodyPr/>
                    <a:lstStyle/>
                    <a:p>
                      <a:pPr marL="0">
                        <a:lnSpc>
                          <a:spcPct val="115000"/>
                        </a:lnSpc>
                        <a:spcAft>
                          <a:spcPts val="0"/>
                        </a:spcAft>
                      </a:pPr>
                      <a:r>
                        <a:rPr lang="en-US" sz="1600" dirty="0" smtClean="0">
                          <a:effectLst/>
                        </a:rPr>
                        <a:t>Return to socialist order from before 1989</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smtClean="0">
                          <a:effectLst/>
                        </a:rPr>
                        <a:t>SME Rodina</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03"/>
                  </a:ext>
                </a:extLst>
              </a:tr>
              <a:tr h="348151">
                <a:tc>
                  <a:txBody>
                    <a:bodyPr/>
                    <a:lstStyle/>
                    <a:p>
                      <a:pPr marL="0">
                        <a:lnSpc>
                          <a:spcPct val="115000"/>
                        </a:lnSpc>
                        <a:spcAft>
                          <a:spcPts val="0"/>
                        </a:spcAft>
                      </a:pPr>
                      <a:r>
                        <a:rPr lang="en-US" sz="1600" dirty="0" smtClean="0">
                          <a:effectLst/>
                        </a:rPr>
                        <a:t>Arrival of strong political leader with wider competencies</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err="1" smtClean="0">
                          <a:effectLst/>
                        </a:rPr>
                        <a:t>Kotleba-ĽSNS</a:t>
                      </a:r>
                      <a:r>
                        <a:rPr lang="sk-SK" sz="1400" dirty="0" smtClean="0">
                          <a:effectLst/>
                        </a:rPr>
                        <a:t>, SME Rodina, </a:t>
                      </a:r>
                      <a:r>
                        <a:rPr lang="sk-SK" sz="1400" dirty="0">
                          <a:effectLst/>
                        </a:rPr>
                        <a:t>MOST-HÍD, SNS</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04"/>
                  </a:ext>
                </a:extLst>
              </a:tr>
              <a:tr h="348151">
                <a:tc>
                  <a:txBody>
                    <a:bodyPr/>
                    <a:lstStyle/>
                    <a:p>
                      <a:pPr marL="0">
                        <a:lnSpc>
                          <a:spcPct val="115000"/>
                        </a:lnSpc>
                        <a:spcAft>
                          <a:spcPts val="0"/>
                        </a:spcAft>
                      </a:pPr>
                      <a:r>
                        <a:rPr lang="en-US" sz="1600" dirty="0" smtClean="0">
                          <a:effectLst/>
                        </a:rPr>
                        <a:t>More dominant position of the state in the economy</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a:effectLst/>
                        </a:rPr>
                        <a:t>KDH</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05"/>
                  </a:ext>
                </a:extLst>
              </a:tr>
              <a:tr h="348151">
                <a:tc>
                  <a:txBody>
                    <a:bodyPr/>
                    <a:lstStyle/>
                    <a:p>
                      <a:pPr marL="0">
                        <a:lnSpc>
                          <a:spcPct val="115000"/>
                        </a:lnSpc>
                        <a:spcAft>
                          <a:spcPts val="0"/>
                        </a:spcAft>
                      </a:pPr>
                      <a:r>
                        <a:rPr lang="sk-SK" sz="1600" dirty="0" err="1" smtClean="0">
                          <a:effectLst/>
                        </a:rPr>
                        <a:t>Gradual</a:t>
                      </a:r>
                      <a:r>
                        <a:rPr lang="sk-SK" sz="1600" dirty="0" smtClean="0">
                          <a:effectLst/>
                        </a:rPr>
                        <a:t> </a:t>
                      </a:r>
                      <a:r>
                        <a:rPr lang="sk-SK" sz="1600" dirty="0" err="1" smtClean="0">
                          <a:effectLst/>
                        </a:rPr>
                        <a:t>strengthening</a:t>
                      </a:r>
                      <a:r>
                        <a:rPr lang="sk-SK" sz="1600" dirty="0" smtClean="0">
                          <a:effectLst/>
                        </a:rPr>
                        <a:t> </a:t>
                      </a:r>
                      <a:r>
                        <a:rPr lang="sk-SK" sz="1600" dirty="0" err="1" smtClean="0">
                          <a:effectLst/>
                        </a:rPr>
                        <a:t>of</a:t>
                      </a:r>
                      <a:r>
                        <a:rPr lang="sk-SK" sz="1600" dirty="0" smtClean="0">
                          <a:effectLst/>
                        </a:rPr>
                        <a:t> </a:t>
                      </a:r>
                      <a:r>
                        <a:rPr lang="sk-SK" sz="1600" dirty="0" err="1" smtClean="0">
                          <a:effectLst/>
                        </a:rPr>
                        <a:t>democracy</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a:effectLst/>
                        </a:rPr>
                        <a:t>OĽANO-NOVA, KDH, </a:t>
                      </a:r>
                      <a:r>
                        <a:rPr lang="sk-SK" sz="1400" dirty="0" err="1">
                          <a:effectLst/>
                        </a:rPr>
                        <a:t>SaS</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06"/>
                  </a:ext>
                </a:extLst>
              </a:tr>
              <a:tr h="348151">
                <a:tc>
                  <a:txBody>
                    <a:bodyPr/>
                    <a:lstStyle/>
                    <a:p>
                      <a:pPr marL="0">
                        <a:lnSpc>
                          <a:spcPct val="115000"/>
                        </a:lnSpc>
                        <a:spcAft>
                          <a:spcPts val="0"/>
                        </a:spcAft>
                      </a:pPr>
                      <a:r>
                        <a:rPr lang="sk-SK" sz="1600" dirty="0" smtClean="0">
                          <a:effectLst/>
                        </a:rPr>
                        <a:t>More </a:t>
                      </a:r>
                      <a:r>
                        <a:rPr lang="sk-SK" sz="1600" dirty="0" err="1" smtClean="0">
                          <a:effectLst/>
                        </a:rPr>
                        <a:t>direct</a:t>
                      </a:r>
                      <a:r>
                        <a:rPr lang="sk-SK" sz="1600" dirty="0" smtClean="0">
                          <a:effectLst/>
                        </a:rPr>
                        <a:t> </a:t>
                      </a:r>
                      <a:r>
                        <a:rPr lang="sk-SK" sz="1600" dirty="0" err="1" smtClean="0">
                          <a:effectLst/>
                        </a:rPr>
                        <a:t>democracy</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err="1" smtClean="0">
                          <a:effectLst/>
                        </a:rPr>
                        <a:t>Kotleba-ĽSNS</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07"/>
                  </a:ext>
                </a:extLst>
              </a:tr>
              <a:tr h="522226">
                <a:tc>
                  <a:txBody>
                    <a:bodyPr/>
                    <a:lstStyle/>
                    <a:p>
                      <a:pPr marL="0">
                        <a:lnSpc>
                          <a:spcPct val="115000"/>
                        </a:lnSpc>
                        <a:spcAft>
                          <a:spcPts val="0"/>
                        </a:spcAft>
                      </a:pPr>
                      <a:r>
                        <a:rPr lang="en-US" sz="1600" dirty="0" smtClean="0">
                          <a:effectLst/>
                        </a:rPr>
                        <a:t>More independent and competent police, prosecutor, judiciary as well as controlling and </a:t>
                      </a:r>
                      <a:r>
                        <a:rPr lang="en-US" sz="1600" dirty="0" err="1" smtClean="0">
                          <a:effectLst/>
                        </a:rPr>
                        <a:t>regulathory</a:t>
                      </a:r>
                      <a:r>
                        <a:rPr lang="en-US" sz="1600" dirty="0" smtClean="0">
                          <a:effectLst/>
                        </a:rPr>
                        <a:t> institutions</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a:effectLst/>
                        </a:rPr>
                        <a:t>SNS, </a:t>
                      </a:r>
                      <a:r>
                        <a:rPr lang="sk-SK" sz="1400" dirty="0" err="1" smtClean="0">
                          <a:effectLst/>
                        </a:rPr>
                        <a:t>Kotleba-ĽSNS</a:t>
                      </a:r>
                      <a:r>
                        <a:rPr lang="sk-SK" sz="1400" dirty="0" smtClean="0">
                          <a:effectLst/>
                        </a:rPr>
                        <a:t>, </a:t>
                      </a:r>
                      <a:r>
                        <a:rPr lang="sk-SK" sz="1400" dirty="0">
                          <a:effectLst/>
                        </a:rPr>
                        <a:t>OĽANO-NOVA</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08"/>
                  </a:ext>
                </a:extLst>
              </a:tr>
              <a:tr h="348151">
                <a:tc>
                  <a:txBody>
                    <a:bodyPr/>
                    <a:lstStyle/>
                    <a:p>
                      <a:pPr marL="0">
                        <a:lnSpc>
                          <a:spcPct val="115000"/>
                        </a:lnSpc>
                        <a:spcAft>
                          <a:spcPts val="0"/>
                        </a:spcAft>
                      </a:pPr>
                      <a:r>
                        <a:rPr lang="en-US" sz="1600" dirty="0" smtClean="0">
                          <a:effectLst/>
                        </a:rPr>
                        <a:t>Higher engagement of decent people in public affairs</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err="1" smtClean="0">
                          <a:effectLst/>
                        </a:rPr>
                        <a:t>Kotleba-ĽSNS</a:t>
                      </a:r>
                      <a:r>
                        <a:rPr lang="sk-SK" sz="1400" dirty="0" smtClean="0">
                          <a:effectLst/>
                        </a:rPr>
                        <a:t>, </a:t>
                      </a:r>
                      <a:r>
                        <a:rPr lang="sk-SK" sz="1400" dirty="0">
                          <a:effectLst/>
                        </a:rPr>
                        <a:t>OĽANO - NOVA</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09"/>
                  </a:ext>
                </a:extLst>
              </a:tr>
              <a:tr h="348151">
                <a:tc>
                  <a:txBody>
                    <a:bodyPr/>
                    <a:lstStyle/>
                    <a:p>
                      <a:pPr marL="0">
                        <a:lnSpc>
                          <a:spcPct val="115000"/>
                        </a:lnSpc>
                        <a:spcAft>
                          <a:spcPts val="0"/>
                        </a:spcAft>
                      </a:pPr>
                      <a:r>
                        <a:rPr lang="sk-SK" sz="1600" dirty="0" err="1" smtClean="0">
                          <a:effectLst/>
                        </a:rPr>
                        <a:t>Further</a:t>
                      </a:r>
                      <a:r>
                        <a:rPr lang="sk-SK" sz="1600" dirty="0" smtClean="0">
                          <a:effectLst/>
                        </a:rPr>
                        <a:t> </a:t>
                      </a:r>
                      <a:r>
                        <a:rPr lang="sk-SK" sz="1600" dirty="0" err="1" smtClean="0">
                          <a:effectLst/>
                        </a:rPr>
                        <a:t>decentralization</a:t>
                      </a:r>
                      <a:endParaRPr lang="en-US" sz="1600" dirty="0">
                        <a:effectLst/>
                        <a:latin typeface="Calibri"/>
                        <a:ea typeface="Calibri"/>
                        <a:cs typeface="Times New Roman"/>
                      </a:endParaRPr>
                    </a:p>
                  </a:txBody>
                  <a:tcPr marL="61924" marR="61924" marT="0" marB="0"/>
                </a:tc>
                <a:tc>
                  <a:txBody>
                    <a:bodyPr/>
                    <a:lstStyle/>
                    <a:p>
                      <a:pPr marL="0">
                        <a:lnSpc>
                          <a:spcPct val="115000"/>
                        </a:lnSpc>
                        <a:spcAft>
                          <a:spcPts val="0"/>
                        </a:spcAft>
                      </a:pPr>
                      <a:r>
                        <a:rPr lang="sk-SK" sz="1400" dirty="0" err="1" smtClean="0">
                          <a:effectLst/>
                        </a:rPr>
                        <a:t>Kotleba-ĽSNS</a:t>
                      </a:r>
                      <a:r>
                        <a:rPr lang="sk-SK" sz="1400" dirty="0" smtClean="0">
                          <a:effectLst/>
                        </a:rPr>
                        <a:t>, </a:t>
                      </a:r>
                      <a:r>
                        <a:rPr lang="sk-SK" sz="1400" dirty="0">
                          <a:effectLst/>
                        </a:rPr>
                        <a:t>KDH</a:t>
                      </a:r>
                      <a:endParaRPr lang="en-US" sz="1400" dirty="0">
                        <a:effectLst/>
                        <a:latin typeface="Calibri"/>
                        <a:ea typeface="Calibri"/>
                        <a:cs typeface="Times New Roman"/>
                      </a:endParaRPr>
                    </a:p>
                  </a:txBody>
                  <a:tcPr marL="61924" marR="61924" marT="0" marB="0"/>
                </a:tc>
                <a:extLst>
                  <a:ext uri="{0D108BD9-81ED-4DB2-BD59-A6C34878D82A}">
                    <a16:rowId xmlns="" xmlns:a16="http://schemas.microsoft.com/office/drawing/2014/main" val="10010"/>
                  </a:ext>
                </a:extLst>
              </a:tr>
            </a:tbl>
          </a:graphicData>
        </a:graphic>
      </p:graphicFrame>
      <p:sp>
        <p:nvSpPr>
          <p:cNvPr id="4" name="BlokTextu 3"/>
          <p:cNvSpPr txBox="1"/>
          <p:nvPr/>
        </p:nvSpPr>
        <p:spPr>
          <a:xfrm>
            <a:off x="539552" y="6212951"/>
            <a:ext cx="5024517" cy="307777"/>
          </a:xfrm>
          <a:prstGeom prst="rect">
            <a:avLst/>
          </a:prstGeom>
          <a:noFill/>
        </p:spPr>
        <p:txBody>
          <a:bodyPr wrap="none" rtlCol="0">
            <a:spAutoFit/>
          </a:bodyPr>
          <a:lstStyle/>
          <a:p>
            <a:r>
              <a:rPr lang="en-US" sz="1400" dirty="0"/>
              <a:t>Source: Representative survey of Focus for </a:t>
            </a:r>
            <a:r>
              <a:rPr lang="en-US" sz="1400" dirty="0" smtClean="0"/>
              <a:t>INEKO</a:t>
            </a:r>
            <a:r>
              <a:rPr lang="sk-SK" sz="1400" dirty="0" smtClean="0"/>
              <a:t>, November 2016</a:t>
            </a:r>
            <a:endParaRPr lang="en-US" sz="1400" dirty="0"/>
          </a:p>
        </p:txBody>
      </p:sp>
    </p:spTree>
    <p:extLst>
      <p:ext uri="{BB962C8B-B14F-4D97-AF65-F5344CB8AC3E}">
        <p14:creationId xmlns:p14="http://schemas.microsoft.com/office/powerpoint/2010/main" val="13343323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Graf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836712"/>
            <a:ext cx="8568952" cy="4464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BlokTextu 2"/>
          <p:cNvSpPr txBox="1"/>
          <p:nvPr/>
        </p:nvSpPr>
        <p:spPr>
          <a:xfrm>
            <a:off x="821968" y="5445224"/>
            <a:ext cx="5024517" cy="307777"/>
          </a:xfrm>
          <a:prstGeom prst="rect">
            <a:avLst/>
          </a:prstGeom>
          <a:noFill/>
        </p:spPr>
        <p:txBody>
          <a:bodyPr wrap="none" rtlCol="0">
            <a:spAutoFit/>
          </a:bodyPr>
          <a:lstStyle/>
          <a:p>
            <a:r>
              <a:rPr lang="en-US" sz="1400" dirty="0"/>
              <a:t>Source: Representative survey of Focus for </a:t>
            </a:r>
            <a:r>
              <a:rPr lang="en-US" sz="1400" dirty="0" smtClean="0"/>
              <a:t>INEKO</a:t>
            </a:r>
            <a:r>
              <a:rPr lang="sk-SK" sz="1400" dirty="0" smtClean="0"/>
              <a:t>, November 2016</a:t>
            </a:r>
            <a:endParaRPr lang="en-US" sz="1400" dirty="0"/>
          </a:p>
        </p:txBody>
      </p:sp>
    </p:spTree>
    <p:extLst>
      <p:ext uri="{BB962C8B-B14F-4D97-AF65-F5344CB8AC3E}">
        <p14:creationId xmlns:p14="http://schemas.microsoft.com/office/powerpoint/2010/main" val="13660673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Extremism</a:t>
            </a:r>
            <a:r>
              <a:rPr lang="sk-SK" b="1" dirty="0" smtClean="0"/>
              <a:t> </a:t>
            </a:r>
            <a:r>
              <a:rPr lang="sk-SK" b="1" dirty="0" err="1" smtClean="0"/>
              <a:t>is</a:t>
            </a:r>
            <a:r>
              <a:rPr lang="sk-SK" b="1" dirty="0" smtClean="0"/>
              <a:t> </a:t>
            </a:r>
            <a:r>
              <a:rPr lang="sk-SK" b="1" dirty="0" err="1" smtClean="0"/>
              <a:t>attractive</a:t>
            </a:r>
            <a:r>
              <a:rPr lang="sk-SK" b="1" dirty="0" smtClean="0"/>
              <a:t> to </a:t>
            </a:r>
            <a:r>
              <a:rPr lang="sk-SK" b="1" dirty="0" err="1" smtClean="0"/>
              <a:t>young</a:t>
            </a:r>
            <a:endParaRPr lang="en-US" b="1" dirty="0"/>
          </a:p>
        </p:txBody>
      </p:sp>
      <p:sp>
        <p:nvSpPr>
          <p:cNvPr id="3" name="Zástupný symbol obsahu 2"/>
          <p:cNvSpPr>
            <a:spLocks noGrp="1"/>
          </p:cNvSpPr>
          <p:nvPr>
            <p:ph idx="1"/>
          </p:nvPr>
        </p:nvSpPr>
        <p:spPr/>
        <p:txBody>
          <a:bodyPr>
            <a:normAutofit fontScale="92500" lnSpcReduction="10000"/>
          </a:bodyPr>
          <a:lstStyle/>
          <a:p>
            <a:r>
              <a:rPr lang="en-US" b="1" dirty="0" err="1"/>
              <a:t>Kotleba</a:t>
            </a:r>
            <a:r>
              <a:rPr lang="en-US" b="1" dirty="0"/>
              <a:t> has succeeded in mobilizing </a:t>
            </a:r>
            <a:r>
              <a:rPr lang="sk-SK" b="1" dirty="0" err="1" smtClean="0"/>
              <a:t>almost</a:t>
            </a:r>
            <a:r>
              <a:rPr lang="sk-SK" b="1" dirty="0" smtClean="0"/>
              <a:t> </a:t>
            </a:r>
            <a:r>
              <a:rPr lang="sk-SK" b="1" dirty="0" err="1" smtClean="0"/>
              <a:t>one</a:t>
            </a:r>
            <a:r>
              <a:rPr lang="sk-SK" b="1" dirty="0" smtClean="0"/>
              <a:t> </a:t>
            </a:r>
            <a:r>
              <a:rPr lang="sk-SK" b="1" dirty="0" err="1" smtClean="0"/>
              <a:t>quarter</a:t>
            </a:r>
            <a:r>
              <a:rPr lang="sk-SK" b="1" dirty="0" smtClean="0"/>
              <a:t> </a:t>
            </a:r>
            <a:r>
              <a:rPr lang="sk-SK" b="1" dirty="0" err="1" smtClean="0"/>
              <a:t>of</a:t>
            </a:r>
            <a:r>
              <a:rPr lang="sk-SK" b="1" dirty="0" smtClean="0"/>
              <a:t> </a:t>
            </a:r>
            <a:r>
              <a:rPr lang="en-US" b="1" dirty="0" smtClean="0"/>
              <a:t>the </a:t>
            </a:r>
            <a:r>
              <a:rPr lang="en-US" b="1" dirty="0"/>
              <a:t>first-time-voters.</a:t>
            </a:r>
            <a:r>
              <a:rPr lang="en-US" dirty="0"/>
              <a:t> </a:t>
            </a:r>
            <a:r>
              <a:rPr lang="sk-SK" dirty="0" err="1" smtClean="0"/>
              <a:t>Source</a:t>
            </a:r>
            <a:r>
              <a:rPr lang="sk-SK" dirty="0" smtClean="0"/>
              <a:t>: E</a:t>
            </a:r>
            <a:r>
              <a:rPr lang="en-US" dirty="0" err="1" smtClean="0"/>
              <a:t>xit</a:t>
            </a:r>
            <a:r>
              <a:rPr lang="en-US" dirty="0" smtClean="0"/>
              <a:t> </a:t>
            </a:r>
            <a:r>
              <a:rPr lang="en-US" dirty="0"/>
              <a:t>poll of the Focus agency from March </a:t>
            </a:r>
            <a:r>
              <a:rPr lang="en-US" dirty="0" smtClean="0"/>
              <a:t>2016. </a:t>
            </a:r>
            <a:endParaRPr lang="sk-SK" dirty="0" smtClean="0"/>
          </a:p>
          <a:p>
            <a:r>
              <a:rPr lang="sk-SK" dirty="0" err="1" smtClean="0"/>
              <a:t>Among</a:t>
            </a:r>
            <a:r>
              <a:rPr lang="sk-SK" dirty="0" smtClean="0"/>
              <a:t> </a:t>
            </a:r>
            <a:r>
              <a:rPr lang="sk-SK" dirty="0" err="1" smtClean="0"/>
              <a:t>secondary-school</a:t>
            </a:r>
            <a:r>
              <a:rPr lang="sk-SK" dirty="0" smtClean="0"/>
              <a:t> </a:t>
            </a:r>
            <a:r>
              <a:rPr lang="sk-SK" dirty="0" err="1" smtClean="0"/>
              <a:t>students</a:t>
            </a:r>
            <a:r>
              <a:rPr lang="sk-SK" dirty="0" smtClean="0"/>
              <a:t>, </a:t>
            </a:r>
            <a:r>
              <a:rPr lang="en-US" dirty="0" smtClean="0"/>
              <a:t>the </a:t>
            </a:r>
            <a:r>
              <a:rPr lang="en-US" dirty="0"/>
              <a:t>winners of the simulated elections organized prior to the 2016 elections </a:t>
            </a:r>
            <a:r>
              <a:rPr lang="en-US" dirty="0" smtClean="0"/>
              <a:t>were </a:t>
            </a:r>
            <a:r>
              <a:rPr lang="en-US" dirty="0"/>
              <a:t>the parties </a:t>
            </a:r>
            <a:r>
              <a:rPr lang="en-US" dirty="0" err="1"/>
              <a:t>Sme</a:t>
            </a:r>
            <a:r>
              <a:rPr lang="en-US" dirty="0"/>
              <a:t> </a:t>
            </a:r>
            <a:r>
              <a:rPr lang="en-US" dirty="0" err="1"/>
              <a:t>rodina</a:t>
            </a:r>
            <a:r>
              <a:rPr lang="en-US" dirty="0"/>
              <a:t>–Boris </a:t>
            </a:r>
            <a:r>
              <a:rPr lang="en-US" dirty="0" err="1"/>
              <a:t>Kollár</a:t>
            </a:r>
            <a:r>
              <a:rPr lang="en-US" dirty="0"/>
              <a:t> and </a:t>
            </a:r>
            <a:r>
              <a:rPr lang="en-US" dirty="0" err="1" smtClean="0"/>
              <a:t>Kotleba</a:t>
            </a:r>
            <a:r>
              <a:rPr lang="en-US" dirty="0" smtClean="0"/>
              <a:t>–ĽSNS</a:t>
            </a:r>
            <a:r>
              <a:rPr lang="sk-SK" dirty="0" smtClean="0"/>
              <a:t>. </a:t>
            </a:r>
            <a:r>
              <a:rPr lang="sk-SK" dirty="0" err="1" smtClean="0"/>
              <a:t>Source</a:t>
            </a:r>
            <a:r>
              <a:rPr lang="sk-SK" dirty="0" smtClean="0"/>
              <a:t>: T</a:t>
            </a:r>
            <a:r>
              <a:rPr lang="en-US" dirty="0" smtClean="0"/>
              <a:t>he </a:t>
            </a:r>
            <a:r>
              <a:rPr lang="en-US" dirty="0"/>
              <a:t>Youth Council of Bratislava Region in cooperation with the Institute of Public </a:t>
            </a:r>
            <a:r>
              <a:rPr lang="en-US" dirty="0" smtClean="0"/>
              <a:t>Affairs</a:t>
            </a:r>
            <a:r>
              <a:rPr lang="sk-SK" dirty="0" smtClean="0"/>
              <a:t>, </a:t>
            </a:r>
            <a:r>
              <a:rPr lang="sk-SK" dirty="0" err="1" smtClean="0"/>
              <a:t>with</a:t>
            </a:r>
            <a:r>
              <a:rPr lang="en-US" dirty="0" smtClean="0"/>
              <a:t> </a:t>
            </a:r>
            <a:r>
              <a:rPr lang="en-US" dirty="0"/>
              <a:t>the sample of almost 12 thousand </a:t>
            </a:r>
            <a:r>
              <a:rPr lang="en-US" dirty="0" smtClean="0"/>
              <a:t>students.</a:t>
            </a:r>
            <a:endParaRPr lang="en-US" dirty="0"/>
          </a:p>
        </p:txBody>
      </p:sp>
    </p:spTree>
    <p:extLst>
      <p:ext uri="{BB962C8B-B14F-4D97-AF65-F5344CB8AC3E}">
        <p14:creationId xmlns:p14="http://schemas.microsoft.com/office/powerpoint/2010/main" val="17726745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b="1" dirty="0" err="1" smtClean="0"/>
              <a:t>Voice</a:t>
            </a:r>
            <a:r>
              <a:rPr lang="sk-SK" b="1" dirty="0" smtClean="0"/>
              <a:t> </a:t>
            </a:r>
            <a:r>
              <a:rPr lang="sk-SK" b="1" dirty="0" err="1" smtClean="0"/>
              <a:t>of</a:t>
            </a:r>
            <a:r>
              <a:rPr lang="sk-SK" b="1" dirty="0" smtClean="0"/>
              <a:t> </a:t>
            </a:r>
            <a:r>
              <a:rPr lang="sk-SK" b="1" dirty="0" err="1" smtClean="0"/>
              <a:t>students</a:t>
            </a:r>
            <a:endParaRPr lang="en-US" b="1" dirty="0"/>
          </a:p>
        </p:txBody>
      </p:sp>
      <p:sp>
        <p:nvSpPr>
          <p:cNvPr id="3" name="Zástupný symbol obsahu 2"/>
          <p:cNvSpPr>
            <a:spLocks noGrp="1"/>
          </p:cNvSpPr>
          <p:nvPr>
            <p:ph idx="1"/>
          </p:nvPr>
        </p:nvSpPr>
        <p:spPr/>
        <p:txBody>
          <a:bodyPr>
            <a:normAutofit fontScale="85000" lnSpcReduction="20000"/>
          </a:bodyPr>
          <a:lstStyle/>
          <a:p>
            <a:r>
              <a:rPr lang="sk-SK" dirty="0" smtClean="0"/>
              <a:t>Most </a:t>
            </a:r>
            <a:r>
              <a:rPr lang="sk-SK" dirty="0" err="1" smtClean="0"/>
              <a:t>of</a:t>
            </a:r>
            <a:r>
              <a:rPr lang="sk-SK" dirty="0" smtClean="0"/>
              <a:t> </a:t>
            </a:r>
            <a:r>
              <a:rPr lang="sk-SK" dirty="0" err="1" smtClean="0"/>
              <a:t>secondary-school</a:t>
            </a:r>
            <a:r>
              <a:rPr lang="sk-SK" dirty="0" smtClean="0"/>
              <a:t> </a:t>
            </a:r>
            <a:r>
              <a:rPr lang="en-US" dirty="0" smtClean="0"/>
              <a:t>students</a:t>
            </a:r>
            <a:r>
              <a:rPr lang="sk-SK" dirty="0" smtClean="0"/>
              <a:t> </a:t>
            </a:r>
            <a:r>
              <a:rPr lang="sk-SK" dirty="0" err="1" smtClean="0"/>
              <a:t>say</a:t>
            </a:r>
            <a:r>
              <a:rPr lang="en-US" dirty="0" smtClean="0"/>
              <a:t>, democracy </a:t>
            </a:r>
            <a:r>
              <a:rPr lang="en-US" dirty="0"/>
              <a:t>in </a:t>
            </a:r>
            <a:r>
              <a:rPr lang="en-US" dirty="0" smtClean="0"/>
              <a:t>our country </a:t>
            </a:r>
            <a:r>
              <a:rPr lang="en-US" dirty="0"/>
              <a:t>functions only "</a:t>
            </a:r>
            <a:r>
              <a:rPr lang="en-US" i="1" dirty="0"/>
              <a:t>seemingly</a:t>
            </a:r>
            <a:r>
              <a:rPr lang="en-US" dirty="0"/>
              <a:t>" because politicians usually do not deliver on their promises, do not pursue the public interest, abuse power, lie and are not punished for </a:t>
            </a:r>
            <a:r>
              <a:rPr lang="en-US" dirty="0" smtClean="0"/>
              <a:t>that.</a:t>
            </a:r>
            <a:endParaRPr lang="sk-SK" dirty="0" smtClean="0"/>
          </a:p>
          <a:p>
            <a:r>
              <a:rPr lang="en-US" dirty="0"/>
              <a:t>A large majority of secondary-school students wants to study and live outside of Slovakia and a major part of them does not even want to come back. Causes: low quality of education, bribery and </a:t>
            </a:r>
            <a:r>
              <a:rPr lang="en-US" dirty="0" err="1"/>
              <a:t>clientelism</a:t>
            </a:r>
            <a:r>
              <a:rPr lang="en-US" dirty="0"/>
              <a:t>, higher standard of living and better work opportunities abroad</a:t>
            </a:r>
            <a:r>
              <a:rPr lang="en-US" dirty="0" smtClean="0"/>
              <a:t>.</a:t>
            </a:r>
            <a:endParaRPr lang="sk-SK" dirty="0" smtClean="0"/>
          </a:p>
          <a:p>
            <a:pPr marL="0" indent="0">
              <a:buNone/>
            </a:pPr>
            <a:endParaRPr lang="sk-SK" sz="2400" dirty="0" smtClean="0"/>
          </a:p>
          <a:p>
            <a:pPr marL="0" indent="0">
              <a:buNone/>
            </a:pPr>
            <a:r>
              <a:rPr lang="sk-SK" sz="2400" dirty="0" err="1" smtClean="0"/>
              <a:t>Source</a:t>
            </a:r>
            <a:r>
              <a:rPr lang="sk-SK" sz="2400" dirty="0" smtClean="0"/>
              <a:t>: INEKO </a:t>
            </a:r>
            <a:r>
              <a:rPr lang="sk-SK" sz="2400" dirty="0" err="1" smtClean="0"/>
              <a:t>focus</a:t>
            </a:r>
            <a:r>
              <a:rPr lang="sk-SK" sz="2400" dirty="0" smtClean="0"/>
              <a:t> </a:t>
            </a:r>
            <a:r>
              <a:rPr lang="sk-SK" sz="2400" dirty="0" err="1" smtClean="0"/>
              <a:t>groups</a:t>
            </a:r>
            <a:r>
              <a:rPr lang="sk-SK" sz="2400" dirty="0" smtClean="0"/>
              <a:t> </a:t>
            </a:r>
            <a:r>
              <a:rPr lang="sk-SK" sz="2400" dirty="0" err="1" smtClean="0"/>
              <a:t>with</a:t>
            </a:r>
            <a:r>
              <a:rPr lang="sk-SK" sz="2400" dirty="0" smtClean="0"/>
              <a:t> </a:t>
            </a:r>
            <a:r>
              <a:rPr lang="sk-SK" sz="2400" dirty="0" err="1" smtClean="0"/>
              <a:t>students</a:t>
            </a:r>
            <a:r>
              <a:rPr lang="sk-SK" sz="2400" dirty="0" smtClean="0"/>
              <a:t>, 2016</a:t>
            </a:r>
            <a:endParaRPr lang="en-US" sz="2400" dirty="0"/>
          </a:p>
        </p:txBody>
      </p:sp>
    </p:spTree>
    <p:extLst>
      <p:ext uri="{BB962C8B-B14F-4D97-AF65-F5344CB8AC3E}">
        <p14:creationId xmlns:p14="http://schemas.microsoft.com/office/powerpoint/2010/main" val="36984673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Voice</a:t>
            </a:r>
            <a:r>
              <a:rPr lang="sk-SK" b="1" dirty="0" smtClean="0"/>
              <a:t> </a:t>
            </a:r>
            <a:r>
              <a:rPr lang="sk-SK" b="1" dirty="0" err="1" smtClean="0"/>
              <a:t>of</a:t>
            </a:r>
            <a:r>
              <a:rPr lang="sk-SK" b="1" dirty="0" smtClean="0"/>
              <a:t> </a:t>
            </a:r>
            <a:r>
              <a:rPr lang="sk-SK" b="1" dirty="0" err="1" smtClean="0"/>
              <a:t>students</a:t>
            </a:r>
            <a:endParaRPr lang="en-US" b="1" dirty="0"/>
          </a:p>
        </p:txBody>
      </p:sp>
      <p:sp>
        <p:nvSpPr>
          <p:cNvPr id="3" name="Zástupný symbol obsahu 2"/>
          <p:cNvSpPr>
            <a:spLocks noGrp="1"/>
          </p:cNvSpPr>
          <p:nvPr>
            <p:ph idx="1"/>
          </p:nvPr>
        </p:nvSpPr>
        <p:spPr/>
        <p:txBody>
          <a:bodyPr>
            <a:normAutofit fontScale="92500" lnSpcReduction="20000"/>
          </a:bodyPr>
          <a:lstStyle/>
          <a:p>
            <a:r>
              <a:rPr lang="sk-SK" dirty="0" smtClean="0"/>
              <a:t>M</a:t>
            </a:r>
            <a:r>
              <a:rPr lang="en-US" dirty="0" smtClean="0"/>
              <a:t>any believe </a:t>
            </a:r>
            <a:r>
              <a:rPr lang="en-US" dirty="0"/>
              <a:t>that </a:t>
            </a:r>
            <a:r>
              <a:rPr lang="en-US" dirty="0" err="1"/>
              <a:t>Kotleba</a:t>
            </a:r>
            <a:r>
              <a:rPr lang="en-US" dirty="0"/>
              <a:t> has basically identified problems correctly (particularly the Roma issue, the need to establish order and the regions which are lagging behind). </a:t>
            </a:r>
            <a:endParaRPr lang="sk-SK" dirty="0" smtClean="0"/>
          </a:p>
          <a:p>
            <a:r>
              <a:rPr lang="en-US" dirty="0"/>
              <a:t>Many students (particularly secondary-school students from areas with large Roma populations) mentioned that a vast majority of the Roma were misusing the social system (they do not work and receive social allowances or child allowances or disability allowances</a:t>
            </a:r>
            <a:r>
              <a:rPr lang="en-US" dirty="0" smtClean="0"/>
              <a:t>).</a:t>
            </a:r>
            <a:endParaRPr lang="sk-SK" dirty="0" smtClean="0"/>
          </a:p>
          <a:p>
            <a:pPr marL="0" indent="0">
              <a:buNone/>
            </a:pPr>
            <a:endParaRPr lang="sk-SK" sz="2200" dirty="0" smtClean="0"/>
          </a:p>
          <a:p>
            <a:pPr marL="0" indent="0">
              <a:buNone/>
            </a:pPr>
            <a:r>
              <a:rPr lang="sk-SK" sz="2200" dirty="0" err="1" smtClean="0"/>
              <a:t>Source</a:t>
            </a:r>
            <a:r>
              <a:rPr lang="sk-SK" sz="2200" dirty="0"/>
              <a:t>: INEKO </a:t>
            </a:r>
            <a:r>
              <a:rPr lang="sk-SK" sz="2200" dirty="0" err="1"/>
              <a:t>focus</a:t>
            </a:r>
            <a:r>
              <a:rPr lang="sk-SK" sz="2200" dirty="0"/>
              <a:t> </a:t>
            </a:r>
            <a:r>
              <a:rPr lang="sk-SK" sz="2200" dirty="0" err="1"/>
              <a:t>groups</a:t>
            </a:r>
            <a:r>
              <a:rPr lang="sk-SK" sz="2200" dirty="0"/>
              <a:t> </a:t>
            </a:r>
            <a:r>
              <a:rPr lang="sk-SK" sz="2200" dirty="0" err="1"/>
              <a:t>with</a:t>
            </a:r>
            <a:r>
              <a:rPr lang="sk-SK" sz="2200" dirty="0"/>
              <a:t> </a:t>
            </a:r>
            <a:r>
              <a:rPr lang="sk-SK" sz="2200" dirty="0" err="1"/>
              <a:t>students</a:t>
            </a:r>
            <a:r>
              <a:rPr lang="sk-SK" sz="2200" dirty="0"/>
              <a:t>, </a:t>
            </a:r>
            <a:r>
              <a:rPr lang="sk-SK" sz="2200" dirty="0" smtClean="0"/>
              <a:t>2016</a:t>
            </a:r>
            <a:endParaRPr lang="en-US" sz="2200" dirty="0"/>
          </a:p>
        </p:txBody>
      </p:sp>
    </p:spTree>
    <p:extLst>
      <p:ext uri="{BB962C8B-B14F-4D97-AF65-F5344CB8AC3E}">
        <p14:creationId xmlns:p14="http://schemas.microsoft.com/office/powerpoint/2010/main" val="573482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Graf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48680"/>
            <a:ext cx="7848872" cy="5112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lokTextu 1"/>
          <p:cNvSpPr txBox="1"/>
          <p:nvPr/>
        </p:nvSpPr>
        <p:spPr>
          <a:xfrm>
            <a:off x="689548" y="5766565"/>
            <a:ext cx="1886478" cy="307777"/>
          </a:xfrm>
          <a:prstGeom prst="rect">
            <a:avLst/>
          </a:prstGeom>
          <a:noFill/>
        </p:spPr>
        <p:txBody>
          <a:bodyPr wrap="none" rtlCol="0">
            <a:spAutoFit/>
          </a:bodyPr>
          <a:lstStyle/>
          <a:p>
            <a:r>
              <a:rPr lang="sk-SK" sz="1400" dirty="0" err="1"/>
              <a:t>Source</a:t>
            </a:r>
            <a:r>
              <a:rPr lang="sk-SK" sz="1400" dirty="0"/>
              <a:t>: </a:t>
            </a:r>
            <a:r>
              <a:rPr lang="sk-SK" sz="1400" dirty="0" err="1"/>
              <a:t>Statistics</a:t>
            </a:r>
            <a:r>
              <a:rPr lang="sk-SK" sz="1400" dirty="0"/>
              <a:t> Office</a:t>
            </a:r>
            <a:endParaRPr lang="en-US" sz="1400" dirty="0"/>
          </a:p>
        </p:txBody>
      </p:sp>
    </p:spTree>
    <p:extLst>
      <p:ext uri="{BB962C8B-B14F-4D97-AF65-F5344CB8AC3E}">
        <p14:creationId xmlns:p14="http://schemas.microsoft.com/office/powerpoint/2010/main" val="12099244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uľka 2"/>
          <p:cNvGraphicFramePr>
            <a:graphicFrameLocks noGrp="1"/>
          </p:cNvGraphicFramePr>
          <p:nvPr>
            <p:extLst>
              <p:ext uri="{D42A27DB-BD31-4B8C-83A1-F6EECF244321}">
                <p14:modId xmlns:p14="http://schemas.microsoft.com/office/powerpoint/2010/main" val="1610216120"/>
              </p:ext>
            </p:extLst>
          </p:nvPr>
        </p:nvGraphicFramePr>
        <p:xfrm>
          <a:off x="683568" y="1015000"/>
          <a:ext cx="7848873" cy="1261872"/>
        </p:xfrm>
        <a:graphic>
          <a:graphicData uri="http://schemas.openxmlformats.org/drawingml/2006/table">
            <a:tbl>
              <a:tblPr firstRow="1" firstCol="1" bandRow="1">
                <a:tableStyleId>{5C22544A-7EE6-4342-B048-85BDC9FD1C3A}</a:tableStyleId>
              </a:tblPr>
              <a:tblGrid>
                <a:gridCol w="2693303">
                  <a:extLst>
                    <a:ext uri="{9D8B030D-6E8A-4147-A177-3AD203B41FA5}">
                      <a16:colId xmlns="" xmlns:a16="http://schemas.microsoft.com/office/drawing/2014/main" val="20000"/>
                    </a:ext>
                  </a:extLst>
                </a:gridCol>
                <a:gridCol w="1061063">
                  <a:extLst>
                    <a:ext uri="{9D8B030D-6E8A-4147-A177-3AD203B41FA5}">
                      <a16:colId xmlns="" xmlns:a16="http://schemas.microsoft.com/office/drawing/2014/main" val="20001"/>
                    </a:ext>
                  </a:extLst>
                </a:gridCol>
                <a:gridCol w="1062133">
                  <a:extLst>
                    <a:ext uri="{9D8B030D-6E8A-4147-A177-3AD203B41FA5}">
                      <a16:colId xmlns="" xmlns:a16="http://schemas.microsoft.com/office/drawing/2014/main" val="20002"/>
                    </a:ext>
                  </a:extLst>
                </a:gridCol>
                <a:gridCol w="1813007">
                  <a:extLst>
                    <a:ext uri="{9D8B030D-6E8A-4147-A177-3AD203B41FA5}">
                      <a16:colId xmlns="" xmlns:a16="http://schemas.microsoft.com/office/drawing/2014/main" val="20003"/>
                    </a:ext>
                  </a:extLst>
                </a:gridCol>
                <a:gridCol w="1219367">
                  <a:extLst>
                    <a:ext uri="{9D8B030D-6E8A-4147-A177-3AD203B41FA5}">
                      <a16:colId xmlns="" xmlns:a16="http://schemas.microsoft.com/office/drawing/2014/main" val="20004"/>
                    </a:ext>
                  </a:extLst>
                </a:gridCol>
              </a:tblGrid>
              <a:tr h="412115">
                <a:tc>
                  <a:txBody>
                    <a:bodyPr/>
                    <a:lstStyle/>
                    <a:p>
                      <a:endParaRPr lang="en-US" sz="1800" dirty="0">
                        <a:effectLst/>
                        <a:latin typeface="Times New Roman"/>
                      </a:endParaRPr>
                    </a:p>
                  </a:txBody>
                  <a:tcPr marL="68580" marR="68580" marT="0" marB="0"/>
                </a:tc>
                <a:tc>
                  <a:txBody>
                    <a:bodyPr/>
                    <a:lstStyle/>
                    <a:p>
                      <a:pPr algn="ctr">
                        <a:lnSpc>
                          <a:spcPct val="115000"/>
                        </a:lnSpc>
                        <a:spcAft>
                          <a:spcPts val="1000"/>
                        </a:spcAft>
                      </a:pPr>
                      <a:r>
                        <a:rPr lang="en-GB" sz="1800">
                          <a:effectLst/>
                        </a:rPr>
                        <a:t>Support for ĽSNS</a:t>
                      </a:r>
                      <a:endParaRPr lang="en-US" sz="1800">
                        <a:effectLst/>
                        <a:latin typeface="Calibri"/>
                        <a:ea typeface="Calibri"/>
                        <a:cs typeface="Arial"/>
                      </a:endParaRPr>
                    </a:p>
                  </a:txBody>
                  <a:tcPr marL="68580" marR="68580" marT="0" marB="0"/>
                </a:tc>
                <a:tc>
                  <a:txBody>
                    <a:bodyPr/>
                    <a:lstStyle/>
                    <a:p>
                      <a:pPr algn="ctr">
                        <a:lnSpc>
                          <a:spcPct val="115000"/>
                        </a:lnSpc>
                        <a:spcAft>
                          <a:spcPts val="1000"/>
                        </a:spcAft>
                      </a:pPr>
                      <a:r>
                        <a:rPr lang="en-GB" sz="1800">
                          <a:effectLst/>
                        </a:rPr>
                        <a:t>Poverty index</a:t>
                      </a:r>
                      <a:endParaRPr lang="en-US" sz="1800">
                        <a:effectLst/>
                        <a:latin typeface="Calibri"/>
                        <a:ea typeface="Calibri"/>
                        <a:cs typeface="Arial"/>
                      </a:endParaRPr>
                    </a:p>
                  </a:txBody>
                  <a:tcPr marL="68580" marR="68580" marT="0" marB="0"/>
                </a:tc>
                <a:tc>
                  <a:txBody>
                    <a:bodyPr/>
                    <a:lstStyle/>
                    <a:p>
                      <a:pPr algn="ctr">
                        <a:lnSpc>
                          <a:spcPct val="115000"/>
                        </a:lnSpc>
                        <a:spcAft>
                          <a:spcPts val="1000"/>
                        </a:spcAft>
                      </a:pPr>
                      <a:r>
                        <a:rPr lang="en-GB" sz="1800">
                          <a:effectLst/>
                        </a:rPr>
                        <a:t>Rate of unemployment</a:t>
                      </a:r>
                      <a:endParaRPr lang="en-US" sz="1800">
                        <a:effectLst/>
                        <a:latin typeface="Calibri"/>
                        <a:ea typeface="Calibri"/>
                        <a:cs typeface="Arial"/>
                      </a:endParaRPr>
                    </a:p>
                  </a:txBody>
                  <a:tcPr marL="68580" marR="68580" marT="0" marB="0"/>
                </a:tc>
                <a:tc>
                  <a:txBody>
                    <a:bodyPr/>
                    <a:lstStyle/>
                    <a:p>
                      <a:pPr algn="ctr">
                        <a:lnSpc>
                          <a:spcPct val="115000"/>
                        </a:lnSpc>
                        <a:spcAft>
                          <a:spcPts val="1000"/>
                        </a:spcAft>
                      </a:pPr>
                      <a:r>
                        <a:rPr lang="en-GB" sz="1800">
                          <a:effectLst/>
                        </a:rPr>
                        <a:t>Average wage</a:t>
                      </a:r>
                      <a:endParaRPr lang="en-US" sz="1800">
                        <a:effectLst/>
                        <a:latin typeface="Calibri"/>
                        <a:ea typeface="Calibri"/>
                        <a:cs typeface="Arial"/>
                      </a:endParaRPr>
                    </a:p>
                  </a:txBody>
                  <a:tcPr marL="68580" marR="68580" marT="0" marB="0"/>
                </a:tc>
                <a:extLst>
                  <a:ext uri="{0D108BD9-81ED-4DB2-BD59-A6C34878D82A}">
                    <a16:rowId xmlns="" xmlns:a16="http://schemas.microsoft.com/office/drawing/2014/main" val="10000"/>
                  </a:ext>
                </a:extLst>
              </a:tr>
              <a:tr h="172720">
                <a:tc>
                  <a:txBody>
                    <a:bodyPr/>
                    <a:lstStyle/>
                    <a:p>
                      <a:pPr>
                        <a:lnSpc>
                          <a:spcPct val="115000"/>
                        </a:lnSpc>
                        <a:spcAft>
                          <a:spcPts val="1000"/>
                        </a:spcAft>
                      </a:pPr>
                      <a:r>
                        <a:rPr lang="en-GB" sz="1800">
                          <a:effectLst/>
                        </a:rPr>
                        <a:t>Support for ĽSNS</a:t>
                      </a:r>
                      <a:endParaRPr lang="en-US" sz="1800">
                        <a:effectLst/>
                        <a:latin typeface="Calibri"/>
                        <a:ea typeface="Calibri"/>
                        <a:cs typeface="Arial"/>
                      </a:endParaRPr>
                    </a:p>
                  </a:txBody>
                  <a:tcPr marL="68580" marR="68580" marT="0" marB="0"/>
                </a:tc>
                <a:tc>
                  <a:txBody>
                    <a:bodyPr/>
                    <a:lstStyle/>
                    <a:p>
                      <a:pPr algn="ctr">
                        <a:lnSpc>
                          <a:spcPct val="115000"/>
                        </a:lnSpc>
                        <a:spcAft>
                          <a:spcPts val="1000"/>
                        </a:spcAft>
                      </a:pPr>
                      <a:r>
                        <a:rPr lang="en-GB" sz="1800">
                          <a:effectLst/>
                        </a:rPr>
                        <a:t>1.00</a:t>
                      </a:r>
                      <a:endParaRPr lang="en-US" sz="1800">
                        <a:effectLst/>
                        <a:latin typeface="Calibri"/>
                        <a:ea typeface="Calibri"/>
                        <a:cs typeface="Arial"/>
                      </a:endParaRPr>
                    </a:p>
                  </a:txBody>
                  <a:tcPr marL="68580" marR="68580" marT="0" marB="0"/>
                </a:tc>
                <a:tc>
                  <a:txBody>
                    <a:bodyPr/>
                    <a:lstStyle/>
                    <a:p>
                      <a:pPr algn="ctr">
                        <a:lnSpc>
                          <a:spcPct val="115000"/>
                        </a:lnSpc>
                        <a:spcAft>
                          <a:spcPts val="1000"/>
                        </a:spcAft>
                      </a:pPr>
                      <a:r>
                        <a:rPr lang="en-GB" sz="1800">
                          <a:effectLst/>
                        </a:rPr>
                        <a:t>0.36</a:t>
                      </a:r>
                      <a:endParaRPr lang="en-US" sz="1800">
                        <a:effectLst/>
                        <a:latin typeface="Calibri"/>
                        <a:ea typeface="Calibri"/>
                        <a:cs typeface="Arial"/>
                      </a:endParaRPr>
                    </a:p>
                  </a:txBody>
                  <a:tcPr marL="68580" marR="68580" marT="0" marB="0"/>
                </a:tc>
                <a:tc>
                  <a:txBody>
                    <a:bodyPr/>
                    <a:lstStyle/>
                    <a:p>
                      <a:pPr algn="ctr">
                        <a:lnSpc>
                          <a:spcPct val="115000"/>
                        </a:lnSpc>
                        <a:spcAft>
                          <a:spcPts val="1000"/>
                        </a:spcAft>
                      </a:pPr>
                      <a:r>
                        <a:rPr lang="en-GB" sz="1800">
                          <a:effectLst/>
                        </a:rPr>
                        <a:t>0.34</a:t>
                      </a:r>
                      <a:endParaRPr lang="en-US" sz="1800">
                        <a:effectLst/>
                        <a:latin typeface="Calibri"/>
                        <a:ea typeface="Calibri"/>
                        <a:cs typeface="Arial"/>
                      </a:endParaRPr>
                    </a:p>
                  </a:txBody>
                  <a:tcPr marL="68580" marR="68580" marT="0" marB="0"/>
                </a:tc>
                <a:tc>
                  <a:txBody>
                    <a:bodyPr/>
                    <a:lstStyle/>
                    <a:p>
                      <a:pPr algn="ctr">
                        <a:lnSpc>
                          <a:spcPct val="115000"/>
                        </a:lnSpc>
                        <a:spcAft>
                          <a:spcPts val="1000"/>
                        </a:spcAft>
                      </a:pPr>
                      <a:r>
                        <a:rPr lang="en-GB" sz="1800">
                          <a:effectLst/>
                        </a:rPr>
                        <a:t>-0.46</a:t>
                      </a:r>
                      <a:endParaRPr lang="en-US" sz="1800">
                        <a:effectLst/>
                        <a:latin typeface="Calibri"/>
                        <a:ea typeface="Calibri"/>
                        <a:cs typeface="Arial"/>
                      </a:endParaRPr>
                    </a:p>
                  </a:txBody>
                  <a:tcPr marL="68580" marR="68580" marT="0" marB="0"/>
                </a:tc>
                <a:extLst>
                  <a:ext uri="{0D108BD9-81ED-4DB2-BD59-A6C34878D82A}">
                    <a16:rowId xmlns="" xmlns:a16="http://schemas.microsoft.com/office/drawing/2014/main" val="10001"/>
                  </a:ext>
                </a:extLst>
              </a:tr>
              <a:tr h="172720">
                <a:tc>
                  <a:txBody>
                    <a:bodyPr/>
                    <a:lstStyle/>
                    <a:p>
                      <a:pPr>
                        <a:lnSpc>
                          <a:spcPct val="115000"/>
                        </a:lnSpc>
                        <a:spcAft>
                          <a:spcPts val="1000"/>
                        </a:spcAft>
                      </a:pPr>
                      <a:r>
                        <a:rPr lang="en-GB" sz="1800" dirty="0">
                          <a:effectLst/>
                        </a:rPr>
                        <a:t>Share of the Roma</a:t>
                      </a:r>
                      <a:endParaRPr lang="en-US" sz="1800" dirty="0">
                        <a:effectLst/>
                        <a:latin typeface="Calibri"/>
                        <a:ea typeface="Calibri"/>
                        <a:cs typeface="Arial"/>
                      </a:endParaRPr>
                    </a:p>
                  </a:txBody>
                  <a:tcPr marL="68580" marR="68580" marT="0" marB="0"/>
                </a:tc>
                <a:tc>
                  <a:txBody>
                    <a:bodyPr/>
                    <a:lstStyle/>
                    <a:p>
                      <a:pPr algn="ctr">
                        <a:lnSpc>
                          <a:spcPct val="115000"/>
                        </a:lnSpc>
                        <a:spcAft>
                          <a:spcPts val="1000"/>
                        </a:spcAft>
                      </a:pPr>
                      <a:r>
                        <a:rPr lang="en-GB" sz="1800">
                          <a:effectLst/>
                        </a:rPr>
                        <a:t>0.22</a:t>
                      </a:r>
                      <a:endParaRPr lang="en-US" sz="1800">
                        <a:effectLst/>
                        <a:latin typeface="Calibri"/>
                        <a:ea typeface="Calibri"/>
                        <a:cs typeface="Arial"/>
                      </a:endParaRPr>
                    </a:p>
                  </a:txBody>
                  <a:tcPr marL="68580" marR="68580" marT="0" marB="0"/>
                </a:tc>
                <a:tc>
                  <a:txBody>
                    <a:bodyPr/>
                    <a:lstStyle/>
                    <a:p>
                      <a:pPr algn="ctr">
                        <a:lnSpc>
                          <a:spcPct val="115000"/>
                        </a:lnSpc>
                        <a:spcAft>
                          <a:spcPts val="1000"/>
                        </a:spcAft>
                      </a:pPr>
                      <a:r>
                        <a:rPr lang="en-GB" sz="1800">
                          <a:effectLst/>
                        </a:rPr>
                        <a:t>0.78</a:t>
                      </a:r>
                      <a:endParaRPr lang="en-US" sz="1800">
                        <a:effectLst/>
                        <a:latin typeface="Calibri"/>
                        <a:ea typeface="Calibri"/>
                        <a:cs typeface="Arial"/>
                      </a:endParaRPr>
                    </a:p>
                  </a:txBody>
                  <a:tcPr marL="68580" marR="68580" marT="0" marB="0"/>
                </a:tc>
                <a:tc>
                  <a:txBody>
                    <a:bodyPr/>
                    <a:lstStyle/>
                    <a:p>
                      <a:pPr algn="ctr">
                        <a:lnSpc>
                          <a:spcPct val="115000"/>
                        </a:lnSpc>
                        <a:spcAft>
                          <a:spcPts val="1000"/>
                        </a:spcAft>
                      </a:pPr>
                      <a:r>
                        <a:rPr lang="en-GB" sz="1800">
                          <a:effectLst/>
                        </a:rPr>
                        <a:t>0.84</a:t>
                      </a:r>
                      <a:endParaRPr lang="en-US" sz="1800">
                        <a:effectLst/>
                        <a:latin typeface="Calibri"/>
                        <a:ea typeface="Calibri"/>
                        <a:cs typeface="Arial"/>
                      </a:endParaRPr>
                    </a:p>
                  </a:txBody>
                  <a:tcPr marL="68580" marR="68580" marT="0" marB="0"/>
                </a:tc>
                <a:tc>
                  <a:txBody>
                    <a:bodyPr/>
                    <a:lstStyle/>
                    <a:p>
                      <a:pPr algn="ctr">
                        <a:lnSpc>
                          <a:spcPct val="115000"/>
                        </a:lnSpc>
                        <a:spcAft>
                          <a:spcPts val="1000"/>
                        </a:spcAft>
                      </a:pPr>
                      <a:r>
                        <a:rPr lang="en-GB" sz="1800" dirty="0">
                          <a:effectLst/>
                        </a:rPr>
                        <a:t>-0.48</a:t>
                      </a:r>
                      <a:endParaRPr lang="en-US" sz="1800" dirty="0">
                        <a:effectLst/>
                        <a:latin typeface="Calibri"/>
                        <a:ea typeface="Calibri"/>
                        <a:cs typeface="Arial"/>
                      </a:endParaRPr>
                    </a:p>
                  </a:txBody>
                  <a:tcPr marL="68580" marR="68580" marT="0" marB="0"/>
                </a:tc>
                <a:extLst>
                  <a:ext uri="{0D108BD9-81ED-4DB2-BD59-A6C34878D82A}">
                    <a16:rowId xmlns="" xmlns:a16="http://schemas.microsoft.com/office/drawing/2014/main" val="10002"/>
                  </a:ext>
                </a:extLst>
              </a:tr>
            </a:tbl>
          </a:graphicData>
        </a:graphic>
      </p:graphicFrame>
      <p:sp>
        <p:nvSpPr>
          <p:cNvPr id="4" name="BlokTextu 3"/>
          <p:cNvSpPr txBox="1"/>
          <p:nvPr/>
        </p:nvSpPr>
        <p:spPr>
          <a:xfrm>
            <a:off x="649497" y="2276872"/>
            <a:ext cx="1220270" cy="307777"/>
          </a:xfrm>
          <a:prstGeom prst="rect">
            <a:avLst/>
          </a:prstGeom>
          <a:noFill/>
        </p:spPr>
        <p:txBody>
          <a:bodyPr wrap="none" rtlCol="0">
            <a:spAutoFit/>
          </a:bodyPr>
          <a:lstStyle/>
          <a:p>
            <a:r>
              <a:rPr lang="sk-SK" sz="1400" dirty="0" err="1" smtClean="0"/>
              <a:t>Source</a:t>
            </a:r>
            <a:r>
              <a:rPr lang="sk-SK" sz="1400" dirty="0" smtClean="0"/>
              <a:t>: INEKO</a:t>
            </a:r>
            <a:endParaRPr lang="en-US" sz="1400" dirty="0"/>
          </a:p>
        </p:txBody>
      </p:sp>
      <p:sp>
        <p:nvSpPr>
          <p:cNvPr id="5" name="BlokTextu 4"/>
          <p:cNvSpPr txBox="1"/>
          <p:nvPr/>
        </p:nvSpPr>
        <p:spPr>
          <a:xfrm>
            <a:off x="179512" y="589330"/>
            <a:ext cx="8856984" cy="369332"/>
          </a:xfrm>
          <a:prstGeom prst="rect">
            <a:avLst/>
          </a:prstGeom>
          <a:noFill/>
        </p:spPr>
        <p:txBody>
          <a:bodyPr wrap="square" rtlCol="0">
            <a:spAutoFit/>
          </a:bodyPr>
          <a:lstStyle/>
          <a:p>
            <a:r>
              <a:rPr lang="sk-SK" dirty="0" err="1"/>
              <a:t>Correlations</a:t>
            </a:r>
            <a:r>
              <a:rPr lang="sk-SK" dirty="0"/>
              <a:t> </a:t>
            </a:r>
            <a:r>
              <a:rPr lang="sk-SK" dirty="0" err="1"/>
              <a:t>between</a:t>
            </a:r>
            <a:r>
              <a:rPr lang="sk-SK" dirty="0"/>
              <a:t> </a:t>
            </a:r>
            <a:r>
              <a:rPr lang="sk-SK" dirty="0" err="1"/>
              <a:t>support</a:t>
            </a:r>
            <a:r>
              <a:rPr lang="sk-SK" dirty="0"/>
              <a:t> </a:t>
            </a:r>
            <a:r>
              <a:rPr lang="sk-SK" dirty="0" err="1"/>
              <a:t>for</a:t>
            </a:r>
            <a:r>
              <a:rPr lang="sk-SK" dirty="0"/>
              <a:t> ĽSNS, </a:t>
            </a:r>
            <a:r>
              <a:rPr lang="sk-SK" dirty="0" err="1"/>
              <a:t>poverty</a:t>
            </a:r>
            <a:r>
              <a:rPr lang="sk-SK" dirty="0"/>
              <a:t> </a:t>
            </a:r>
            <a:r>
              <a:rPr lang="sk-SK" dirty="0" err="1"/>
              <a:t>indicators</a:t>
            </a:r>
            <a:r>
              <a:rPr lang="sk-SK" dirty="0"/>
              <a:t> and </a:t>
            </a:r>
            <a:r>
              <a:rPr lang="sk-SK" dirty="0" err="1"/>
              <a:t>share</a:t>
            </a:r>
            <a:r>
              <a:rPr lang="sk-SK" dirty="0"/>
              <a:t> </a:t>
            </a:r>
            <a:r>
              <a:rPr lang="sk-SK" dirty="0" err="1"/>
              <a:t>of</a:t>
            </a:r>
            <a:r>
              <a:rPr lang="sk-SK" dirty="0"/>
              <a:t> </a:t>
            </a:r>
            <a:r>
              <a:rPr lang="sk-SK" dirty="0" err="1"/>
              <a:t>the</a:t>
            </a:r>
            <a:r>
              <a:rPr lang="sk-SK" dirty="0"/>
              <a:t> </a:t>
            </a:r>
            <a:r>
              <a:rPr lang="sk-SK" dirty="0" err="1"/>
              <a:t>Roma</a:t>
            </a:r>
            <a:r>
              <a:rPr lang="sk-SK" dirty="0"/>
              <a:t> in </a:t>
            </a:r>
            <a:r>
              <a:rPr lang="sk-SK" dirty="0" err="1"/>
              <a:t>districts</a:t>
            </a:r>
            <a:endParaRPr lang="en-US" dirty="0"/>
          </a:p>
        </p:txBody>
      </p:sp>
      <p:pic>
        <p:nvPicPr>
          <p:cNvPr id="12289" name="Graf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716476"/>
            <a:ext cx="57150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BlokTextu 5"/>
          <p:cNvSpPr txBox="1"/>
          <p:nvPr/>
        </p:nvSpPr>
        <p:spPr>
          <a:xfrm>
            <a:off x="1547663" y="6248333"/>
            <a:ext cx="4678717" cy="307777"/>
          </a:xfrm>
          <a:prstGeom prst="rect">
            <a:avLst/>
          </a:prstGeom>
          <a:noFill/>
        </p:spPr>
        <p:txBody>
          <a:bodyPr wrap="none" rtlCol="0">
            <a:spAutoFit/>
          </a:bodyPr>
          <a:lstStyle/>
          <a:p>
            <a:r>
              <a:rPr lang="en-US" sz="1400" dirty="0"/>
              <a:t>Source: </a:t>
            </a:r>
            <a:r>
              <a:rPr lang="sk-SK" sz="1400" dirty="0" err="1"/>
              <a:t>Statistics</a:t>
            </a:r>
            <a:r>
              <a:rPr lang="sk-SK" sz="1400" dirty="0"/>
              <a:t> Office, Atlas </a:t>
            </a:r>
            <a:r>
              <a:rPr lang="sk-SK" sz="1400" dirty="0" err="1"/>
              <a:t>of</a:t>
            </a:r>
            <a:r>
              <a:rPr lang="sk-SK" sz="1400" dirty="0"/>
              <a:t> </a:t>
            </a:r>
            <a:r>
              <a:rPr lang="sk-SK" sz="1400" dirty="0" err="1"/>
              <a:t>the</a:t>
            </a:r>
            <a:r>
              <a:rPr lang="sk-SK" sz="1400" dirty="0"/>
              <a:t> </a:t>
            </a:r>
            <a:r>
              <a:rPr lang="sk-SK" sz="1400" dirty="0" err="1"/>
              <a:t>Roma</a:t>
            </a:r>
            <a:r>
              <a:rPr lang="sk-SK" sz="1400" dirty="0"/>
              <a:t> </a:t>
            </a:r>
            <a:r>
              <a:rPr lang="sk-SK" sz="1400" dirty="0" err="1"/>
              <a:t>Communities</a:t>
            </a:r>
            <a:r>
              <a:rPr lang="sk-SK" sz="1400" dirty="0"/>
              <a:t> 2013</a:t>
            </a:r>
            <a:endParaRPr lang="en-US" sz="1400" dirty="0"/>
          </a:p>
        </p:txBody>
      </p:sp>
    </p:spTree>
    <p:extLst>
      <p:ext uri="{BB962C8B-B14F-4D97-AF65-F5344CB8AC3E}">
        <p14:creationId xmlns:p14="http://schemas.microsoft.com/office/powerpoint/2010/main" val="21605573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Conclusion</a:t>
            </a:r>
            <a:endParaRPr lang="en-US" b="1" dirty="0"/>
          </a:p>
        </p:txBody>
      </p:sp>
      <p:sp>
        <p:nvSpPr>
          <p:cNvPr id="3" name="Zástupný symbol obsahu 2"/>
          <p:cNvSpPr>
            <a:spLocks noGrp="1"/>
          </p:cNvSpPr>
          <p:nvPr>
            <p:ph idx="1"/>
          </p:nvPr>
        </p:nvSpPr>
        <p:spPr/>
        <p:txBody>
          <a:bodyPr>
            <a:normAutofit fontScale="85000" lnSpcReduction="10000"/>
          </a:bodyPr>
          <a:lstStyle/>
          <a:p>
            <a:r>
              <a:rPr lang="en-US" dirty="0"/>
              <a:t>The study reveals that a large part of most frustrated people is prone to give up democracy and support even extremist powers. They are mainly people who least realize the connection between the quality of democracy and the quality of life</a:t>
            </a:r>
            <a:r>
              <a:rPr lang="en-US" dirty="0" smtClean="0"/>
              <a:t>.</a:t>
            </a:r>
            <a:endParaRPr lang="sk-SK" dirty="0" smtClean="0"/>
          </a:p>
          <a:p>
            <a:r>
              <a:rPr lang="en-US" dirty="0" smtClean="0"/>
              <a:t>Paradoxically</a:t>
            </a:r>
            <a:r>
              <a:rPr lang="en-US" dirty="0"/>
              <a:t>, many </a:t>
            </a:r>
            <a:r>
              <a:rPr lang="sk-SK" dirty="0" err="1" smtClean="0"/>
              <a:t>people</a:t>
            </a:r>
            <a:r>
              <a:rPr lang="en-US" dirty="0" smtClean="0"/>
              <a:t> </a:t>
            </a:r>
            <a:r>
              <a:rPr lang="en-US" dirty="0"/>
              <a:t>consider as weakness of democracy that there is the abuse of power and the government does not address social problems. It is a challenge to explain that not democracy is guilty but, on contrary, that we have not got far enough on our way to functioning democracy.</a:t>
            </a:r>
          </a:p>
        </p:txBody>
      </p:sp>
    </p:spTree>
    <p:extLst>
      <p:ext uri="{BB962C8B-B14F-4D97-AF65-F5344CB8AC3E}">
        <p14:creationId xmlns:p14="http://schemas.microsoft.com/office/powerpoint/2010/main" val="24615975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132856"/>
            <a:ext cx="8229600" cy="1143000"/>
          </a:xfrm>
        </p:spPr>
        <p:txBody>
          <a:bodyPr>
            <a:normAutofit fontScale="90000"/>
          </a:bodyPr>
          <a:lstStyle/>
          <a:p>
            <a:r>
              <a:rPr lang="sk-SK" b="1" dirty="0" err="1" smtClean="0"/>
              <a:t>Thank</a:t>
            </a:r>
            <a:r>
              <a:rPr lang="sk-SK" b="1" dirty="0" smtClean="0"/>
              <a:t> </a:t>
            </a:r>
            <a:r>
              <a:rPr lang="sk-SK" b="1" dirty="0" err="1" smtClean="0"/>
              <a:t>you</a:t>
            </a:r>
            <a:r>
              <a:rPr lang="sk-SK" b="1" dirty="0" smtClean="0"/>
              <a:t> </a:t>
            </a:r>
            <a:r>
              <a:rPr lang="sk-SK" b="1" dirty="0" err="1" smtClean="0"/>
              <a:t>for</a:t>
            </a:r>
            <a:r>
              <a:rPr lang="sk-SK" b="1" dirty="0" smtClean="0"/>
              <a:t> </a:t>
            </a:r>
            <a:r>
              <a:rPr lang="sk-SK" b="1" dirty="0" err="1" smtClean="0"/>
              <a:t>your</a:t>
            </a:r>
            <a:r>
              <a:rPr lang="sk-SK" b="1" dirty="0" smtClean="0"/>
              <a:t> </a:t>
            </a:r>
            <a:r>
              <a:rPr lang="sk-SK" b="1" dirty="0" err="1" smtClean="0"/>
              <a:t>attention</a:t>
            </a:r>
            <a:r>
              <a:rPr lang="sk-SK" b="1" dirty="0"/>
              <a:t>!</a:t>
            </a:r>
            <a:br>
              <a:rPr lang="sk-SK" b="1" dirty="0"/>
            </a:br>
            <a:r>
              <a:rPr lang="sk-SK" sz="2000" dirty="0">
                <a:hlinkClick r:id="rId2"/>
              </a:rPr>
              <a:t>http://www.ineko.sk</a:t>
            </a:r>
            <a:r>
              <a:rPr lang="sk-SK" sz="2000" dirty="0" smtClean="0">
                <a:hlinkClick r:id="rId2"/>
              </a:rPr>
              <a:t>/</a:t>
            </a:r>
            <a:r>
              <a:rPr lang="sk-SK" sz="2000" dirty="0" smtClean="0"/>
              <a:t> </a:t>
            </a:r>
            <a:br>
              <a:rPr lang="sk-SK" sz="2000" dirty="0" smtClean="0"/>
            </a:br>
            <a:r>
              <a:rPr lang="sk-SK" sz="2000" dirty="0" smtClean="0"/>
              <a:t/>
            </a:r>
            <a:br>
              <a:rPr lang="sk-SK" sz="2000" dirty="0" smtClean="0"/>
            </a:br>
            <a:r>
              <a:rPr lang="en-US" sz="2700" b="1" dirty="0">
                <a:hlinkClick r:id="rId3"/>
              </a:rPr>
              <a:t>Populism and corruption are threats to democracy in Slovakia</a:t>
            </a:r>
            <a:r>
              <a:rPr lang="en-US" sz="2700" dirty="0"/>
              <a:t> </a:t>
            </a:r>
            <a:r>
              <a:rPr lang="sk-SK" sz="1800" dirty="0" smtClean="0"/>
              <a:t/>
            </a:r>
            <a:br>
              <a:rPr lang="sk-SK" sz="1800" dirty="0" smtClean="0"/>
            </a:br>
            <a:r>
              <a:rPr lang="en-US" sz="1800" dirty="0" smtClean="0"/>
              <a:t>(</a:t>
            </a:r>
            <a:r>
              <a:rPr lang="en-US" sz="1800" dirty="0"/>
              <a:t>Country Report, 28.2.2017)</a:t>
            </a:r>
            <a:endParaRPr lang="en-US" sz="2000" dirty="0"/>
          </a:p>
        </p:txBody>
      </p:sp>
    </p:spTree>
    <p:extLst>
      <p:ext uri="{BB962C8B-B14F-4D97-AF65-F5344CB8AC3E}">
        <p14:creationId xmlns:p14="http://schemas.microsoft.com/office/powerpoint/2010/main" val="15403073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pPr algn="l"/>
            <a:r>
              <a:rPr lang="sk-SK" b="1" dirty="0" smtClean="0"/>
              <a:t>HOW </a:t>
            </a:r>
            <a:r>
              <a:rPr lang="en-US" b="1" dirty="0" smtClean="0"/>
              <a:t>TO </a:t>
            </a:r>
            <a:r>
              <a:rPr lang="sk-SK" b="1" dirty="0" smtClean="0"/>
              <a:t>IMPROVE </a:t>
            </a:r>
            <a:r>
              <a:rPr lang="en-US" b="1" dirty="0" smtClean="0"/>
              <a:t>DEMOCRACY </a:t>
            </a:r>
            <a:r>
              <a:rPr lang="en-US" b="1" dirty="0"/>
              <a:t>IN </a:t>
            </a:r>
            <a:r>
              <a:rPr lang="en-US" b="1" dirty="0" smtClean="0"/>
              <a:t>SLOVAKIA</a:t>
            </a:r>
            <a:r>
              <a:rPr lang="sk-SK" b="1" dirty="0" smtClean="0"/>
              <a:t>?</a:t>
            </a:r>
            <a:endParaRPr lang="en-US" dirty="0"/>
          </a:p>
        </p:txBody>
      </p:sp>
      <p:sp>
        <p:nvSpPr>
          <p:cNvPr id="3" name="Podnadpis 2"/>
          <p:cNvSpPr>
            <a:spLocks noGrp="1"/>
          </p:cNvSpPr>
          <p:nvPr>
            <p:ph type="subTitle" idx="1"/>
          </p:nvPr>
        </p:nvSpPr>
        <p:spPr/>
        <p:txBody>
          <a:bodyPr>
            <a:normAutofit/>
          </a:bodyPr>
          <a:lstStyle/>
          <a:p>
            <a:pPr algn="l"/>
            <a:r>
              <a:rPr lang="en-US" sz="2400" b="1" dirty="0"/>
              <a:t>Country report on the state and development of democracy in </a:t>
            </a:r>
            <a:r>
              <a:rPr lang="en-US" sz="2400" b="1" dirty="0" smtClean="0"/>
              <a:t>Slovakia</a:t>
            </a:r>
            <a:endParaRPr lang="en-US" sz="2400" dirty="0"/>
          </a:p>
        </p:txBody>
      </p:sp>
      <p:sp>
        <p:nvSpPr>
          <p:cNvPr id="4" name="BlokTextu 3"/>
          <p:cNvSpPr txBox="1"/>
          <p:nvPr/>
        </p:nvSpPr>
        <p:spPr>
          <a:xfrm>
            <a:off x="4283968" y="5862552"/>
            <a:ext cx="4481548" cy="369332"/>
          </a:xfrm>
          <a:prstGeom prst="rect">
            <a:avLst/>
          </a:prstGeom>
          <a:noFill/>
        </p:spPr>
        <p:txBody>
          <a:bodyPr wrap="none" rtlCol="0">
            <a:spAutoFit/>
          </a:bodyPr>
          <a:lstStyle/>
          <a:p>
            <a:r>
              <a:rPr lang="sk-SK" dirty="0" smtClean="0"/>
              <a:t>Peter </a:t>
            </a:r>
            <a:r>
              <a:rPr lang="sk-SK" dirty="0" err="1" smtClean="0"/>
              <a:t>Goliaš</a:t>
            </a:r>
            <a:r>
              <a:rPr lang="sk-SK" dirty="0" smtClean="0"/>
              <a:t>, INEKO, </a:t>
            </a:r>
            <a:r>
              <a:rPr lang="sk-SK" dirty="0" err="1" smtClean="0"/>
              <a:t>March</a:t>
            </a:r>
            <a:r>
              <a:rPr lang="sk-SK" dirty="0" smtClean="0"/>
              <a:t> 23rd 2017, </a:t>
            </a:r>
            <a:r>
              <a:rPr lang="sk-SK" dirty="0" err="1" smtClean="0"/>
              <a:t>Vienna</a:t>
            </a:r>
            <a:endParaRPr lang="en-US"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620688"/>
            <a:ext cx="2382590" cy="9400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69764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b="1" dirty="0" err="1" smtClean="0"/>
              <a:t>Why</a:t>
            </a:r>
            <a:r>
              <a:rPr lang="sk-SK" b="1" dirty="0" smtClean="0"/>
              <a:t> </a:t>
            </a:r>
            <a:r>
              <a:rPr lang="sk-SK" b="1" dirty="0" err="1" smtClean="0"/>
              <a:t>is</a:t>
            </a:r>
            <a:r>
              <a:rPr lang="sk-SK" b="1" dirty="0" smtClean="0"/>
              <a:t> </a:t>
            </a:r>
            <a:r>
              <a:rPr lang="sk-SK" b="1" dirty="0" err="1" smtClean="0"/>
              <a:t>democracy</a:t>
            </a:r>
            <a:r>
              <a:rPr lang="sk-SK" b="1" dirty="0" smtClean="0"/>
              <a:t> </a:t>
            </a:r>
            <a:r>
              <a:rPr lang="sk-SK" b="1" dirty="0" err="1" smtClean="0"/>
              <a:t>backsliding</a:t>
            </a:r>
            <a:endParaRPr lang="en-US" b="1" dirty="0"/>
          </a:p>
        </p:txBody>
      </p:sp>
      <p:sp>
        <p:nvSpPr>
          <p:cNvPr id="3" name="Zástupný symbol obsahu 2"/>
          <p:cNvSpPr>
            <a:spLocks noGrp="1"/>
          </p:cNvSpPr>
          <p:nvPr>
            <p:ph idx="1"/>
          </p:nvPr>
        </p:nvSpPr>
        <p:spPr/>
        <p:txBody>
          <a:bodyPr>
            <a:normAutofit fontScale="92500" lnSpcReduction="10000"/>
          </a:bodyPr>
          <a:lstStyle/>
          <a:p>
            <a:pPr marL="0" indent="0">
              <a:buNone/>
            </a:pPr>
            <a:r>
              <a:rPr lang="sk-SK" dirty="0" smtClean="0"/>
              <a:t>DEMAND SIDE REASONS</a:t>
            </a:r>
          </a:p>
          <a:p>
            <a:r>
              <a:rPr lang="en-US" dirty="0" smtClean="0"/>
              <a:t>People </a:t>
            </a:r>
            <a:r>
              <a:rPr lang="en-US" dirty="0"/>
              <a:t>are </a:t>
            </a:r>
            <a:r>
              <a:rPr lang="en-US" dirty="0" smtClean="0"/>
              <a:t>disappointed</a:t>
            </a:r>
            <a:r>
              <a:rPr lang="sk-SK" dirty="0" smtClean="0"/>
              <a:t>:</a:t>
            </a:r>
          </a:p>
          <a:p>
            <a:pPr lvl="1"/>
            <a:r>
              <a:rPr lang="sk-SK" dirty="0" smtClean="0"/>
              <a:t>W</a:t>
            </a:r>
            <a:r>
              <a:rPr lang="en-US" dirty="0" err="1" smtClean="0"/>
              <a:t>ith</a:t>
            </a:r>
            <a:r>
              <a:rPr lang="en-US" dirty="0" smtClean="0"/>
              <a:t> </a:t>
            </a:r>
            <a:r>
              <a:rPr lang="en-US" dirty="0"/>
              <a:t>the bribery of standard politicians and their connections to oligarchs and business groups</a:t>
            </a:r>
          </a:p>
          <a:p>
            <a:pPr lvl="1"/>
            <a:r>
              <a:rPr lang="sk-SK" dirty="0" smtClean="0"/>
              <a:t>S</a:t>
            </a:r>
            <a:r>
              <a:rPr lang="en-US" dirty="0" err="1" smtClean="0"/>
              <a:t>tandard</a:t>
            </a:r>
            <a:r>
              <a:rPr lang="en-US" dirty="0" smtClean="0"/>
              <a:t> </a:t>
            </a:r>
            <a:r>
              <a:rPr lang="en-US" dirty="0"/>
              <a:t>politicians have not brought order and justness</a:t>
            </a:r>
          </a:p>
          <a:p>
            <a:pPr lvl="1"/>
            <a:r>
              <a:rPr lang="sk-SK" dirty="0" smtClean="0"/>
              <a:t>S</a:t>
            </a:r>
            <a:r>
              <a:rPr lang="en-US" dirty="0" err="1" smtClean="0"/>
              <a:t>tandard</a:t>
            </a:r>
            <a:r>
              <a:rPr lang="en-US" dirty="0" smtClean="0"/>
              <a:t> </a:t>
            </a:r>
            <a:r>
              <a:rPr lang="en-US" dirty="0"/>
              <a:t>politicians are not enhancing the quality of public services, e.g. in education, healthcare, judiciary, security, </a:t>
            </a:r>
            <a:r>
              <a:rPr lang="en-US" dirty="0" smtClean="0"/>
              <a:t>etc.</a:t>
            </a:r>
            <a:endParaRPr lang="sk-SK" dirty="0"/>
          </a:p>
          <a:p>
            <a:pPr marL="0" indent="0">
              <a:buNone/>
            </a:pPr>
            <a:endParaRPr lang="sk-SK" sz="2400" dirty="0" smtClean="0"/>
          </a:p>
          <a:p>
            <a:pPr marL="0" indent="0">
              <a:buNone/>
            </a:pPr>
            <a:r>
              <a:rPr lang="sk-SK" sz="2000" dirty="0" err="1" smtClean="0"/>
              <a:t>Source</a:t>
            </a:r>
            <a:r>
              <a:rPr lang="sk-SK" sz="2000" dirty="0" smtClean="0"/>
              <a:t>: INEKO </a:t>
            </a:r>
            <a:r>
              <a:rPr lang="sk-SK" sz="2000" dirty="0" err="1" smtClean="0"/>
              <a:t>survey</a:t>
            </a:r>
            <a:r>
              <a:rPr lang="sk-SK" sz="2000" dirty="0" smtClean="0"/>
              <a:t> </a:t>
            </a:r>
            <a:r>
              <a:rPr lang="sk-SK" sz="2000" dirty="0" err="1" smtClean="0"/>
              <a:t>among</a:t>
            </a:r>
            <a:r>
              <a:rPr lang="sk-SK" sz="2000" dirty="0" smtClean="0"/>
              <a:t> </a:t>
            </a:r>
            <a:r>
              <a:rPr lang="sk-SK" sz="2000" dirty="0" err="1" smtClean="0"/>
              <a:t>public</a:t>
            </a:r>
            <a:r>
              <a:rPr lang="sk-SK" sz="2000" dirty="0" smtClean="0"/>
              <a:t> </a:t>
            </a:r>
            <a:r>
              <a:rPr lang="sk-SK" sz="2000" dirty="0" err="1" smtClean="0"/>
              <a:t>figures</a:t>
            </a:r>
            <a:r>
              <a:rPr lang="sk-SK" sz="2000" dirty="0" smtClean="0"/>
              <a:t>, </a:t>
            </a:r>
            <a:r>
              <a:rPr lang="sk-SK" sz="2000" dirty="0" err="1" smtClean="0"/>
              <a:t>October</a:t>
            </a:r>
            <a:r>
              <a:rPr lang="sk-SK" sz="2000" dirty="0" smtClean="0"/>
              <a:t> 2016</a:t>
            </a:r>
            <a:endParaRPr lang="sk-SK" sz="2000" dirty="0"/>
          </a:p>
        </p:txBody>
      </p:sp>
    </p:spTree>
    <p:extLst>
      <p:ext uri="{BB962C8B-B14F-4D97-AF65-F5344CB8AC3E}">
        <p14:creationId xmlns:p14="http://schemas.microsoft.com/office/powerpoint/2010/main" val="330918684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a:t>Why</a:t>
            </a:r>
            <a:r>
              <a:rPr lang="sk-SK" b="1" dirty="0"/>
              <a:t> </a:t>
            </a:r>
            <a:r>
              <a:rPr lang="sk-SK" b="1" dirty="0" err="1"/>
              <a:t>is</a:t>
            </a:r>
            <a:r>
              <a:rPr lang="sk-SK" b="1" dirty="0"/>
              <a:t> </a:t>
            </a:r>
            <a:r>
              <a:rPr lang="sk-SK" b="1" dirty="0" err="1"/>
              <a:t>democracy</a:t>
            </a:r>
            <a:r>
              <a:rPr lang="sk-SK" b="1" dirty="0"/>
              <a:t> </a:t>
            </a:r>
            <a:r>
              <a:rPr lang="sk-SK" b="1" dirty="0" err="1"/>
              <a:t>backsliding</a:t>
            </a:r>
            <a:endParaRPr lang="en-US" b="1" dirty="0"/>
          </a:p>
        </p:txBody>
      </p:sp>
      <p:sp>
        <p:nvSpPr>
          <p:cNvPr id="3" name="Zástupný symbol obsahu 2"/>
          <p:cNvSpPr>
            <a:spLocks noGrp="1"/>
          </p:cNvSpPr>
          <p:nvPr>
            <p:ph idx="1"/>
          </p:nvPr>
        </p:nvSpPr>
        <p:spPr>
          <a:xfrm>
            <a:off x="457200" y="1600200"/>
            <a:ext cx="8229600" cy="4925144"/>
          </a:xfrm>
        </p:spPr>
        <p:txBody>
          <a:bodyPr>
            <a:normAutofit fontScale="77500" lnSpcReduction="20000"/>
          </a:bodyPr>
          <a:lstStyle/>
          <a:p>
            <a:pPr marL="0" lvl="0" indent="0">
              <a:buNone/>
            </a:pPr>
            <a:r>
              <a:rPr lang="sk-SK" dirty="0" smtClean="0"/>
              <a:t>SUPPLY SIDE REASONS</a:t>
            </a:r>
          </a:p>
          <a:p>
            <a:pPr lvl="0"/>
            <a:r>
              <a:rPr lang="en-US" dirty="0" smtClean="0"/>
              <a:t>Populism</a:t>
            </a:r>
            <a:r>
              <a:rPr lang="sk-SK" dirty="0" smtClean="0"/>
              <a:t>:</a:t>
            </a:r>
            <a:r>
              <a:rPr lang="en-US" dirty="0" smtClean="0"/>
              <a:t> </a:t>
            </a:r>
            <a:r>
              <a:rPr lang="sk-SK" dirty="0" smtClean="0"/>
              <a:t>P</a:t>
            </a:r>
            <a:r>
              <a:rPr lang="en-US" dirty="0" err="1" smtClean="0"/>
              <a:t>oliticians</a:t>
            </a:r>
            <a:r>
              <a:rPr lang="en-US" dirty="0" smtClean="0"/>
              <a:t> </a:t>
            </a:r>
            <a:r>
              <a:rPr lang="en-US" dirty="0"/>
              <a:t>are successfully using influential media to spread unreal or false promises/solutions which are insufficiently or only sometimes confronted with reality or the assessment of professionals</a:t>
            </a:r>
          </a:p>
          <a:p>
            <a:pPr lvl="0"/>
            <a:r>
              <a:rPr lang="en-US" dirty="0"/>
              <a:t>There is no decent democratic alternative among political parties</a:t>
            </a:r>
          </a:p>
          <a:p>
            <a:r>
              <a:rPr lang="sk-SK" dirty="0" err="1" smtClean="0"/>
              <a:t>Weak</a:t>
            </a:r>
            <a:r>
              <a:rPr lang="sk-SK" dirty="0" smtClean="0"/>
              <a:t> </a:t>
            </a:r>
            <a:r>
              <a:rPr lang="sk-SK" dirty="0" err="1" smtClean="0"/>
              <a:t>media</a:t>
            </a:r>
            <a:r>
              <a:rPr lang="sk-SK" dirty="0" smtClean="0"/>
              <a:t>: A</a:t>
            </a:r>
            <a:r>
              <a:rPr lang="en-US" dirty="0" err="1" smtClean="0"/>
              <a:t>uthoritative</a:t>
            </a:r>
            <a:r>
              <a:rPr lang="en-US" dirty="0" smtClean="0"/>
              <a:t> </a:t>
            </a:r>
            <a:r>
              <a:rPr lang="en-US" dirty="0"/>
              <a:t>and non-standard politicians are using the fact that, instead of searching for the truth, most popular media in SR usually content themselves with a political balance in which populism is </a:t>
            </a:r>
            <a:r>
              <a:rPr lang="en-US" dirty="0" smtClean="0"/>
              <a:t>winning</a:t>
            </a:r>
            <a:endParaRPr lang="sk-SK" dirty="0" smtClean="0"/>
          </a:p>
          <a:p>
            <a:pPr marL="0" indent="0">
              <a:buNone/>
            </a:pPr>
            <a:endParaRPr lang="sk-SK" dirty="0" smtClean="0"/>
          </a:p>
          <a:p>
            <a:pPr marL="0" indent="0">
              <a:buNone/>
            </a:pPr>
            <a:r>
              <a:rPr lang="sk-SK" sz="2400" dirty="0" err="1" smtClean="0"/>
              <a:t>Source</a:t>
            </a:r>
            <a:r>
              <a:rPr lang="sk-SK" sz="2400" dirty="0"/>
              <a:t>: INEKO </a:t>
            </a:r>
            <a:r>
              <a:rPr lang="sk-SK" sz="2400" dirty="0" err="1"/>
              <a:t>survey</a:t>
            </a:r>
            <a:r>
              <a:rPr lang="sk-SK" sz="2400" dirty="0"/>
              <a:t> </a:t>
            </a:r>
            <a:r>
              <a:rPr lang="sk-SK" sz="2400" dirty="0" err="1"/>
              <a:t>among</a:t>
            </a:r>
            <a:r>
              <a:rPr lang="sk-SK" sz="2400" dirty="0"/>
              <a:t> </a:t>
            </a:r>
            <a:r>
              <a:rPr lang="sk-SK" sz="2400" dirty="0" err="1"/>
              <a:t>public</a:t>
            </a:r>
            <a:r>
              <a:rPr lang="sk-SK" sz="2400" dirty="0"/>
              <a:t> </a:t>
            </a:r>
            <a:r>
              <a:rPr lang="sk-SK" sz="2400" dirty="0" err="1" smtClean="0"/>
              <a:t>figures</a:t>
            </a:r>
            <a:r>
              <a:rPr lang="sk-SK" sz="2400" dirty="0" smtClean="0"/>
              <a:t>, </a:t>
            </a:r>
            <a:r>
              <a:rPr lang="sk-SK" sz="2400" dirty="0" err="1" smtClean="0"/>
              <a:t>October</a:t>
            </a:r>
            <a:r>
              <a:rPr lang="sk-SK" sz="2400" dirty="0" smtClean="0"/>
              <a:t> 2016</a:t>
            </a:r>
            <a:endParaRPr lang="sk-SK" sz="2400" dirty="0"/>
          </a:p>
          <a:p>
            <a:endParaRPr lang="en-US" dirty="0"/>
          </a:p>
        </p:txBody>
      </p:sp>
    </p:spTree>
    <p:extLst>
      <p:ext uri="{BB962C8B-B14F-4D97-AF65-F5344CB8AC3E}">
        <p14:creationId xmlns:p14="http://schemas.microsoft.com/office/powerpoint/2010/main" val="30648316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Short-term</a:t>
            </a:r>
            <a:r>
              <a:rPr lang="sk-SK" b="1" dirty="0" smtClean="0"/>
              <a:t> </a:t>
            </a:r>
            <a:r>
              <a:rPr lang="sk-SK" b="1" dirty="0" err="1" smtClean="0"/>
              <a:t>solutions</a:t>
            </a:r>
            <a:endParaRPr lang="en-US" b="1" dirty="0"/>
          </a:p>
        </p:txBody>
      </p:sp>
      <p:sp>
        <p:nvSpPr>
          <p:cNvPr id="3" name="Zástupný symbol obsahu 2"/>
          <p:cNvSpPr>
            <a:spLocks noGrp="1"/>
          </p:cNvSpPr>
          <p:nvPr>
            <p:ph idx="1"/>
          </p:nvPr>
        </p:nvSpPr>
        <p:spPr/>
        <p:txBody>
          <a:bodyPr>
            <a:normAutofit lnSpcReduction="10000"/>
          </a:bodyPr>
          <a:lstStyle/>
          <a:p>
            <a:r>
              <a:rPr lang="en-US" dirty="0" smtClean="0"/>
              <a:t>Trustworthy investigation of the </a:t>
            </a:r>
            <a:r>
              <a:rPr lang="en-US" dirty="0" err="1" smtClean="0"/>
              <a:t>Baš</a:t>
            </a:r>
            <a:r>
              <a:rPr lang="sk-SK" dirty="0" smtClean="0"/>
              <a:t>t</a:t>
            </a:r>
            <a:r>
              <a:rPr lang="en-US" dirty="0" err="1" smtClean="0"/>
              <a:t>ernák</a:t>
            </a:r>
            <a:r>
              <a:rPr lang="en-US" dirty="0" smtClean="0"/>
              <a:t> case</a:t>
            </a:r>
          </a:p>
          <a:p>
            <a:r>
              <a:rPr lang="en-US" dirty="0" smtClean="0"/>
              <a:t>Monitoring </a:t>
            </a:r>
            <a:r>
              <a:rPr lang="en-US" dirty="0"/>
              <a:t>and assessing the efficiency of projects and tenders in areas where the largest public contracts are awarded (e.g. in transport, healthcare, IT, etc.)</a:t>
            </a:r>
          </a:p>
          <a:p>
            <a:r>
              <a:rPr lang="en-US" dirty="0"/>
              <a:t>Disclosure of detailed declarations of the assets of politicians and high state </a:t>
            </a:r>
            <a:r>
              <a:rPr lang="en-US" dirty="0" smtClean="0"/>
              <a:t>officials</a:t>
            </a:r>
            <a:endParaRPr lang="sk-SK" dirty="0" smtClean="0"/>
          </a:p>
          <a:p>
            <a:pPr marL="0" indent="0">
              <a:buNone/>
            </a:pPr>
            <a:endParaRPr lang="sk-SK" sz="2000" dirty="0" smtClean="0"/>
          </a:p>
          <a:p>
            <a:pPr marL="0" indent="0">
              <a:buNone/>
            </a:pPr>
            <a:r>
              <a:rPr lang="sk-SK" sz="2000" dirty="0" err="1" smtClean="0"/>
              <a:t>Source</a:t>
            </a:r>
            <a:r>
              <a:rPr lang="sk-SK" sz="2000" dirty="0" smtClean="0"/>
              <a:t>: INEKO </a:t>
            </a:r>
            <a:r>
              <a:rPr lang="sk-SK" sz="2000" dirty="0" err="1" smtClean="0"/>
              <a:t>survey</a:t>
            </a:r>
            <a:r>
              <a:rPr lang="sk-SK" sz="2000" dirty="0" smtClean="0"/>
              <a:t> </a:t>
            </a:r>
            <a:r>
              <a:rPr lang="sk-SK" sz="2000" dirty="0" err="1" smtClean="0"/>
              <a:t>among</a:t>
            </a:r>
            <a:r>
              <a:rPr lang="sk-SK" sz="2000" dirty="0" smtClean="0"/>
              <a:t> </a:t>
            </a:r>
            <a:r>
              <a:rPr lang="sk-SK" sz="2000" dirty="0" err="1" smtClean="0"/>
              <a:t>public</a:t>
            </a:r>
            <a:r>
              <a:rPr lang="sk-SK" sz="2000" dirty="0" smtClean="0"/>
              <a:t> </a:t>
            </a:r>
            <a:r>
              <a:rPr lang="sk-SK" sz="2000" dirty="0" err="1"/>
              <a:t>figures</a:t>
            </a:r>
            <a:r>
              <a:rPr lang="sk-SK" sz="2000" dirty="0"/>
              <a:t>, </a:t>
            </a:r>
            <a:r>
              <a:rPr lang="sk-SK" sz="2000" dirty="0" err="1"/>
              <a:t>October</a:t>
            </a:r>
            <a:r>
              <a:rPr lang="sk-SK" sz="2000" dirty="0"/>
              <a:t> </a:t>
            </a:r>
            <a:r>
              <a:rPr lang="sk-SK" sz="2000" dirty="0" smtClean="0"/>
              <a:t>2016</a:t>
            </a:r>
            <a:endParaRPr lang="sk-SK" sz="2000" dirty="0"/>
          </a:p>
        </p:txBody>
      </p:sp>
    </p:spTree>
    <p:extLst>
      <p:ext uri="{BB962C8B-B14F-4D97-AF65-F5344CB8AC3E}">
        <p14:creationId xmlns:p14="http://schemas.microsoft.com/office/powerpoint/2010/main" val="362645128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err="1" smtClean="0"/>
              <a:t>Long-term</a:t>
            </a:r>
            <a:r>
              <a:rPr lang="sk-SK" b="1" dirty="0" smtClean="0"/>
              <a:t> </a:t>
            </a:r>
            <a:r>
              <a:rPr lang="sk-SK" b="1" dirty="0" err="1" smtClean="0"/>
              <a:t>solutions</a:t>
            </a:r>
            <a:endParaRPr lang="en-US" b="1" dirty="0"/>
          </a:p>
        </p:txBody>
      </p:sp>
      <p:sp>
        <p:nvSpPr>
          <p:cNvPr id="3" name="Zástupný symbol obsahu 2"/>
          <p:cNvSpPr>
            <a:spLocks noGrp="1"/>
          </p:cNvSpPr>
          <p:nvPr>
            <p:ph idx="1"/>
          </p:nvPr>
        </p:nvSpPr>
        <p:spPr>
          <a:xfrm>
            <a:off x="457200" y="1600200"/>
            <a:ext cx="8229600" cy="5141168"/>
          </a:xfrm>
        </p:spPr>
        <p:txBody>
          <a:bodyPr>
            <a:normAutofit fontScale="70000" lnSpcReduction="20000"/>
          </a:bodyPr>
          <a:lstStyle/>
          <a:p>
            <a:r>
              <a:rPr lang="en-US" dirty="0"/>
              <a:t>Children and students at schools should learn to think critically and to understand the importance of democracy</a:t>
            </a:r>
          </a:p>
          <a:p>
            <a:r>
              <a:rPr lang="sk-SK" dirty="0" err="1"/>
              <a:t>Judicial</a:t>
            </a:r>
            <a:r>
              <a:rPr lang="sk-SK" dirty="0"/>
              <a:t> </a:t>
            </a:r>
            <a:r>
              <a:rPr lang="sk-SK" dirty="0" err="1"/>
              <a:t>reform</a:t>
            </a:r>
            <a:r>
              <a:rPr lang="sk-SK" dirty="0"/>
              <a:t>: </a:t>
            </a:r>
            <a:r>
              <a:rPr lang="en-US" dirty="0"/>
              <a:t>Strengthening an independent functioning of the police, public prosecution and courts, e.g. by separating them from the executive, establishing an independent inspection of the police and of public prosecution, abolishing the possibility to withdraw the Police President without a reason, opening the Prosecutorial Council to members from outside the prosecutorial </a:t>
            </a:r>
            <a:r>
              <a:rPr lang="en-US" dirty="0" smtClean="0"/>
              <a:t>environment</a:t>
            </a:r>
            <a:endParaRPr lang="en-US" dirty="0"/>
          </a:p>
          <a:p>
            <a:r>
              <a:rPr lang="en-US" dirty="0" smtClean="0"/>
              <a:t>Enhancing </a:t>
            </a:r>
            <a:r>
              <a:rPr lang="en-US" dirty="0"/>
              <a:t>the quality of public services, e.g. in education, healthcare, judiciary, security, etc. (e.g. by measuring and disclosing results, financial incentives, etc.)</a:t>
            </a:r>
          </a:p>
          <a:p>
            <a:r>
              <a:rPr lang="en-US" dirty="0"/>
              <a:t>Appearance of trustworthy democratic politicians (e.g. establishment of new political parties which would activate democratic voters</a:t>
            </a:r>
            <a:r>
              <a:rPr lang="en-US" dirty="0" smtClean="0"/>
              <a:t>)</a:t>
            </a:r>
            <a:endParaRPr lang="sk-SK" dirty="0" smtClean="0"/>
          </a:p>
          <a:p>
            <a:endParaRPr lang="sk-SK" dirty="0"/>
          </a:p>
          <a:p>
            <a:pPr marL="0" indent="0">
              <a:buNone/>
            </a:pPr>
            <a:r>
              <a:rPr lang="sk-SK" sz="2900" dirty="0" err="1"/>
              <a:t>Source</a:t>
            </a:r>
            <a:r>
              <a:rPr lang="sk-SK" sz="2900" dirty="0"/>
              <a:t>: INEKO </a:t>
            </a:r>
            <a:r>
              <a:rPr lang="sk-SK" sz="2900" dirty="0" err="1"/>
              <a:t>survey</a:t>
            </a:r>
            <a:r>
              <a:rPr lang="sk-SK" sz="2900" dirty="0"/>
              <a:t> </a:t>
            </a:r>
            <a:r>
              <a:rPr lang="sk-SK" sz="2900" dirty="0" err="1"/>
              <a:t>among</a:t>
            </a:r>
            <a:r>
              <a:rPr lang="sk-SK" sz="2900" dirty="0"/>
              <a:t> </a:t>
            </a:r>
            <a:r>
              <a:rPr lang="sk-SK" sz="2900" dirty="0" err="1"/>
              <a:t>public</a:t>
            </a:r>
            <a:r>
              <a:rPr lang="sk-SK" sz="2900" dirty="0"/>
              <a:t> </a:t>
            </a:r>
            <a:r>
              <a:rPr lang="sk-SK" sz="2900" dirty="0" err="1" smtClean="0"/>
              <a:t>figures</a:t>
            </a:r>
            <a:r>
              <a:rPr lang="sk-SK" sz="2900" dirty="0"/>
              <a:t>, </a:t>
            </a:r>
            <a:r>
              <a:rPr lang="sk-SK" sz="2900" dirty="0" err="1"/>
              <a:t>October</a:t>
            </a:r>
            <a:r>
              <a:rPr lang="sk-SK" sz="2900" dirty="0"/>
              <a:t> 2016</a:t>
            </a:r>
          </a:p>
          <a:p>
            <a:pPr marL="0" indent="0">
              <a:buNone/>
            </a:pPr>
            <a:endParaRPr lang="sk-SK" sz="2900" dirty="0"/>
          </a:p>
          <a:p>
            <a:endParaRPr lang="en-US" dirty="0"/>
          </a:p>
        </p:txBody>
      </p:sp>
    </p:spTree>
    <p:extLst>
      <p:ext uri="{BB962C8B-B14F-4D97-AF65-F5344CB8AC3E}">
        <p14:creationId xmlns:p14="http://schemas.microsoft.com/office/powerpoint/2010/main" val="329139428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b="1" dirty="0" smtClean="0"/>
              <a:t>Most </a:t>
            </a:r>
            <a:r>
              <a:rPr lang="sk-SK" b="1" dirty="0" err="1" smtClean="0"/>
              <a:t>wanted</a:t>
            </a:r>
            <a:r>
              <a:rPr lang="sk-SK" b="1" dirty="0" smtClean="0"/>
              <a:t> </a:t>
            </a:r>
            <a:r>
              <a:rPr lang="sk-SK" b="1" dirty="0" err="1" smtClean="0"/>
              <a:t>initiatives</a:t>
            </a:r>
            <a:endParaRPr lang="en-US" b="1" dirty="0"/>
          </a:p>
        </p:txBody>
      </p:sp>
      <p:sp>
        <p:nvSpPr>
          <p:cNvPr id="3" name="Zástupný symbol obsahu 2"/>
          <p:cNvSpPr>
            <a:spLocks noGrp="1"/>
          </p:cNvSpPr>
          <p:nvPr>
            <p:ph idx="1"/>
          </p:nvPr>
        </p:nvSpPr>
        <p:spPr>
          <a:xfrm>
            <a:off x="457200" y="1600200"/>
            <a:ext cx="8229600" cy="4925144"/>
          </a:xfrm>
        </p:spPr>
        <p:txBody>
          <a:bodyPr>
            <a:normAutofit fontScale="70000" lnSpcReduction="20000"/>
          </a:bodyPr>
          <a:lstStyle/>
          <a:p>
            <a:r>
              <a:rPr lang="en-US" dirty="0"/>
              <a:t>Public control, making the courts, police, public prosecution and other public auditing offices (e.g. Office for Public Procurement, Supreme Audit Office) </a:t>
            </a:r>
            <a:r>
              <a:rPr lang="sk-SK" dirty="0" err="1" smtClean="0"/>
              <a:t>accountable</a:t>
            </a:r>
            <a:endParaRPr lang="en-US" dirty="0"/>
          </a:p>
          <a:p>
            <a:r>
              <a:rPr lang="en-US" dirty="0"/>
              <a:t>Public control of efficient use of public resources, particularly in major projects in IT, transport, healthcare, </a:t>
            </a:r>
            <a:r>
              <a:rPr lang="en-US" dirty="0" err="1"/>
              <a:t>defence</a:t>
            </a:r>
            <a:r>
              <a:rPr lang="en-US" dirty="0"/>
              <a:t>, etc.</a:t>
            </a:r>
          </a:p>
          <a:p>
            <a:r>
              <a:rPr lang="en-US" dirty="0"/>
              <a:t>Education of young people aimed at democratic citizenship, developing critical thinking and supporting civic and community involvement </a:t>
            </a:r>
          </a:p>
          <a:p>
            <a:r>
              <a:rPr lang="sk-SK" dirty="0" err="1" smtClean="0"/>
              <a:t>Fact-c</a:t>
            </a:r>
            <a:r>
              <a:rPr lang="en-US" dirty="0" err="1" smtClean="0"/>
              <a:t>hecking</a:t>
            </a:r>
            <a:r>
              <a:rPr lang="en-US" dirty="0" smtClean="0"/>
              <a:t> </a:t>
            </a:r>
            <a:r>
              <a:rPr lang="en-US" dirty="0"/>
              <a:t>the actions and promises of politicians - verifying the truthfulness of politician's statements, verifying the extent of </a:t>
            </a:r>
            <a:r>
              <a:rPr lang="en-US" dirty="0" smtClean="0"/>
              <a:t>performance</a:t>
            </a:r>
            <a:r>
              <a:rPr lang="sk-SK" dirty="0" smtClean="0"/>
              <a:t>/</a:t>
            </a:r>
            <a:r>
              <a:rPr lang="sk-SK" dirty="0" err="1" smtClean="0"/>
              <a:t>fulfillment</a:t>
            </a:r>
            <a:r>
              <a:rPr lang="en-US" dirty="0" smtClean="0"/>
              <a:t> </a:t>
            </a:r>
            <a:r>
              <a:rPr lang="en-US" dirty="0"/>
              <a:t>of their pre-election </a:t>
            </a:r>
            <a:r>
              <a:rPr lang="en-US" dirty="0" err="1"/>
              <a:t>programmes</a:t>
            </a:r>
            <a:endParaRPr lang="sk-SK" dirty="0"/>
          </a:p>
          <a:p>
            <a:r>
              <a:rPr lang="en-US" dirty="0" smtClean="0"/>
              <a:t>Promoting </a:t>
            </a:r>
            <a:r>
              <a:rPr lang="en-US" dirty="0"/>
              <a:t>and educating the media, revealing distorted information in the public area - confronting facts (monitoring the ethics and professionalism of the media)</a:t>
            </a:r>
          </a:p>
          <a:p>
            <a:endParaRPr lang="sk-SK" dirty="0"/>
          </a:p>
          <a:p>
            <a:pPr marL="0" indent="0">
              <a:buNone/>
            </a:pPr>
            <a:r>
              <a:rPr lang="sk-SK" sz="2900" dirty="0" err="1"/>
              <a:t>Source</a:t>
            </a:r>
            <a:r>
              <a:rPr lang="sk-SK" sz="2900" dirty="0"/>
              <a:t>: INEKO </a:t>
            </a:r>
            <a:r>
              <a:rPr lang="sk-SK" sz="2900" dirty="0" err="1"/>
              <a:t>survey</a:t>
            </a:r>
            <a:r>
              <a:rPr lang="sk-SK" sz="2900" dirty="0"/>
              <a:t> </a:t>
            </a:r>
            <a:r>
              <a:rPr lang="sk-SK" sz="2900" dirty="0" err="1"/>
              <a:t>among</a:t>
            </a:r>
            <a:r>
              <a:rPr lang="sk-SK" sz="2900" dirty="0"/>
              <a:t> </a:t>
            </a:r>
            <a:r>
              <a:rPr lang="sk-SK" sz="2900" dirty="0" err="1"/>
              <a:t>public</a:t>
            </a:r>
            <a:r>
              <a:rPr lang="sk-SK" sz="2900" dirty="0"/>
              <a:t> </a:t>
            </a:r>
            <a:r>
              <a:rPr lang="sk-SK" sz="2900" dirty="0" err="1" smtClean="0"/>
              <a:t>fugures</a:t>
            </a:r>
            <a:r>
              <a:rPr lang="sk-SK" sz="2900" dirty="0" smtClean="0"/>
              <a:t>, </a:t>
            </a:r>
            <a:r>
              <a:rPr lang="sk-SK" sz="2900" dirty="0"/>
              <a:t>, </a:t>
            </a:r>
            <a:r>
              <a:rPr lang="sk-SK" sz="2900" dirty="0" err="1"/>
              <a:t>October</a:t>
            </a:r>
            <a:r>
              <a:rPr lang="sk-SK" sz="2900" dirty="0"/>
              <a:t> </a:t>
            </a:r>
            <a:r>
              <a:rPr lang="sk-SK" sz="2900" dirty="0" smtClean="0"/>
              <a:t>2016</a:t>
            </a:r>
            <a:endParaRPr lang="sk-SK" sz="2900" dirty="0"/>
          </a:p>
        </p:txBody>
      </p:sp>
    </p:spTree>
    <p:extLst>
      <p:ext uri="{BB962C8B-B14F-4D97-AF65-F5344CB8AC3E}">
        <p14:creationId xmlns:p14="http://schemas.microsoft.com/office/powerpoint/2010/main" val="10275093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t>INEKO </a:t>
            </a:r>
            <a:r>
              <a:rPr lang="sk-SK" b="1" dirty="0" err="1" smtClean="0"/>
              <a:t>recommendations</a:t>
            </a:r>
            <a:endParaRPr lang="en-US" b="1" dirty="0"/>
          </a:p>
        </p:txBody>
      </p:sp>
      <p:sp>
        <p:nvSpPr>
          <p:cNvPr id="3" name="Zástupný symbol obsahu 2"/>
          <p:cNvSpPr>
            <a:spLocks noGrp="1"/>
          </p:cNvSpPr>
          <p:nvPr>
            <p:ph idx="1"/>
          </p:nvPr>
        </p:nvSpPr>
        <p:spPr/>
        <p:txBody>
          <a:bodyPr>
            <a:normAutofit fontScale="85000" lnSpcReduction="20000"/>
          </a:bodyPr>
          <a:lstStyle/>
          <a:p>
            <a:r>
              <a:rPr lang="sk-SK" dirty="0" err="1" smtClean="0"/>
              <a:t>Around</a:t>
            </a:r>
            <a:r>
              <a:rPr lang="sk-SK" dirty="0" smtClean="0"/>
              <a:t> 70 </a:t>
            </a:r>
            <a:r>
              <a:rPr lang="sk-SK" dirty="0" err="1" smtClean="0"/>
              <a:t>recommendations</a:t>
            </a:r>
            <a:r>
              <a:rPr lang="sk-SK" dirty="0" smtClean="0"/>
              <a:t>:</a:t>
            </a:r>
          </a:p>
          <a:p>
            <a:r>
              <a:rPr lang="en-GB" dirty="0" smtClean="0"/>
              <a:t>For </a:t>
            </a:r>
            <a:r>
              <a:rPr lang="en-GB" dirty="0"/>
              <a:t>the government and other public </a:t>
            </a:r>
            <a:r>
              <a:rPr lang="en-GB" dirty="0" smtClean="0"/>
              <a:t>authorities</a:t>
            </a:r>
            <a:r>
              <a:rPr lang="sk-SK" dirty="0" smtClean="0"/>
              <a:t>:</a:t>
            </a:r>
          </a:p>
          <a:p>
            <a:pPr lvl="1"/>
            <a:r>
              <a:rPr lang="en-GB" dirty="0"/>
              <a:t>Enhance the quality of public </a:t>
            </a:r>
            <a:r>
              <a:rPr lang="en-GB" dirty="0" smtClean="0"/>
              <a:t>services</a:t>
            </a:r>
            <a:r>
              <a:rPr lang="sk-SK" dirty="0" smtClean="0"/>
              <a:t>, </a:t>
            </a:r>
            <a:r>
              <a:rPr lang="en-GB" dirty="0"/>
              <a:t>e.g. by measuring and disclosing results (higher accountability), financial incentives, exchanging best practices, etc.</a:t>
            </a:r>
            <a:endParaRPr lang="sk-SK" dirty="0" smtClean="0"/>
          </a:p>
          <a:p>
            <a:pPr lvl="1"/>
            <a:r>
              <a:rPr lang="en-GB" dirty="0" smtClean="0"/>
              <a:t>Reduce </a:t>
            </a:r>
            <a:r>
              <a:rPr lang="en-GB" dirty="0"/>
              <a:t>corruption by enhancing transparency in the public sector, in particular:</a:t>
            </a:r>
            <a:endParaRPr lang="en-US" dirty="0"/>
          </a:p>
          <a:p>
            <a:pPr lvl="2"/>
            <a:r>
              <a:rPr lang="en-GB" dirty="0"/>
              <a:t>Disclose the political nominations and CVs of high state officials as well as managers in state-owned companies</a:t>
            </a:r>
            <a:endParaRPr lang="en-US" dirty="0"/>
          </a:p>
          <a:p>
            <a:pPr lvl="2"/>
            <a:r>
              <a:rPr lang="en-GB" dirty="0" smtClean="0"/>
              <a:t>Systematically </a:t>
            </a:r>
            <a:r>
              <a:rPr lang="en-GB" dirty="0"/>
              <a:t>disclose all public data at one location in a </a:t>
            </a:r>
            <a:r>
              <a:rPr lang="en-GB" dirty="0" smtClean="0"/>
              <a:t>machine-</a:t>
            </a:r>
            <a:r>
              <a:rPr lang="en-GB" dirty="0" err="1" smtClean="0"/>
              <a:t>processable</a:t>
            </a:r>
            <a:r>
              <a:rPr lang="en-GB" dirty="0" smtClean="0"/>
              <a:t> </a:t>
            </a:r>
            <a:r>
              <a:rPr lang="en-GB" dirty="0"/>
              <a:t>and user-friendly </a:t>
            </a:r>
            <a:r>
              <a:rPr lang="en-GB" dirty="0" smtClean="0"/>
              <a:t>form</a:t>
            </a:r>
            <a:endParaRPr lang="sk-SK" dirty="0" smtClean="0"/>
          </a:p>
          <a:p>
            <a:pPr lvl="1"/>
            <a:r>
              <a:rPr lang="en-GB" dirty="0"/>
              <a:t>Eradicate poverty, social exclusion and regional disparities, e.g. </a:t>
            </a:r>
            <a:r>
              <a:rPr lang="en-GB" dirty="0" smtClean="0"/>
              <a:t>by</a:t>
            </a:r>
            <a:r>
              <a:rPr lang="sk-SK" dirty="0" smtClean="0"/>
              <a:t> d</a:t>
            </a:r>
            <a:r>
              <a:rPr lang="en-GB" dirty="0" err="1" smtClean="0"/>
              <a:t>ecreasing</a:t>
            </a:r>
            <a:r>
              <a:rPr lang="en-GB" dirty="0" smtClean="0"/>
              <a:t> </a:t>
            </a:r>
            <a:r>
              <a:rPr lang="en-GB" dirty="0"/>
              <a:t>levies for low-income population</a:t>
            </a:r>
            <a:endParaRPr lang="en-US" dirty="0"/>
          </a:p>
        </p:txBody>
      </p:sp>
    </p:spTree>
    <p:extLst>
      <p:ext uri="{BB962C8B-B14F-4D97-AF65-F5344CB8AC3E}">
        <p14:creationId xmlns:p14="http://schemas.microsoft.com/office/powerpoint/2010/main" val="13670554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t>INEKO </a:t>
            </a:r>
            <a:r>
              <a:rPr lang="sk-SK" b="1" dirty="0" err="1"/>
              <a:t>recommendations</a:t>
            </a:r>
            <a:endParaRPr lang="en-US" dirty="0"/>
          </a:p>
        </p:txBody>
      </p:sp>
      <p:sp>
        <p:nvSpPr>
          <p:cNvPr id="3" name="Zástupný symbol obsahu 2"/>
          <p:cNvSpPr>
            <a:spLocks noGrp="1"/>
          </p:cNvSpPr>
          <p:nvPr>
            <p:ph idx="1"/>
          </p:nvPr>
        </p:nvSpPr>
        <p:spPr/>
        <p:txBody>
          <a:bodyPr>
            <a:normAutofit fontScale="85000" lnSpcReduction="20000"/>
          </a:bodyPr>
          <a:lstStyle/>
          <a:p>
            <a:r>
              <a:rPr lang="en-GB" dirty="0"/>
              <a:t>For politicians and political </a:t>
            </a:r>
            <a:r>
              <a:rPr lang="en-GB" dirty="0" smtClean="0"/>
              <a:t>parties</a:t>
            </a:r>
            <a:r>
              <a:rPr lang="sk-SK" dirty="0" smtClean="0"/>
              <a:t>:</a:t>
            </a:r>
            <a:endParaRPr lang="en-US" dirty="0"/>
          </a:p>
          <a:p>
            <a:pPr lvl="1"/>
            <a:r>
              <a:rPr lang="en-GB" dirty="0"/>
              <a:t>Disclose information about sources of financing and about the use of funds in a clear manner and at one location, both for the entire political party and for individual candidates, disclose contracts on the provision of funds</a:t>
            </a:r>
            <a:endParaRPr lang="en-US" dirty="0"/>
          </a:p>
          <a:p>
            <a:pPr lvl="1"/>
            <a:r>
              <a:rPr lang="en-GB" dirty="0"/>
              <a:t>Disclose detailed declarations of assets, also for close family relatives</a:t>
            </a:r>
            <a:endParaRPr lang="en-US" dirty="0"/>
          </a:p>
          <a:p>
            <a:pPr lvl="1"/>
            <a:r>
              <a:rPr lang="en-GB" dirty="0"/>
              <a:t>Adopt codes of ethics for political parties obliging them to inform about any conflicts of interest, eliminate bribery, disclose information about sources and use of funds</a:t>
            </a:r>
            <a:endParaRPr lang="en-US" dirty="0"/>
          </a:p>
          <a:p>
            <a:pPr lvl="1"/>
            <a:r>
              <a:rPr lang="en-GB" dirty="0"/>
              <a:t>Assess and disclose the impact of election programmes on public finances, the labour market and the business environment</a:t>
            </a:r>
            <a:endParaRPr lang="en-US" dirty="0"/>
          </a:p>
        </p:txBody>
      </p:sp>
    </p:spTree>
    <p:extLst>
      <p:ext uri="{BB962C8B-B14F-4D97-AF65-F5344CB8AC3E}">
        <p14:creationId xmlns:p14="http://schemas.microsoft.com/office/powerpoint/2010/main" val="22810651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t>INEKO </a:t>
            </a:r>
            <a:r>
              <a:rPr lang="sk-SK" b="1" dirty="0" err="1"/>
              <a:t>recommendations</a:t>
            </a:r>
            <a:endParaRPr lang="en-US" dirty="0"/>
          </a:p>
        </p:txBody>
      </p:sp>
      <p:sp>
        <p:nvSpPr>
          <p:cNvPr id="3" name="Zástupný symbol obsahu 2"/>
          <p:cNvSpPr>
            <a:spLocks noGrp="1"/>
          </p:cNvSpPr>
          <p:nvPr>
            <p:ph idx="1"/>
          </p:nvPr>
        </p:nvSpPr>
        <p:spPr/>
        <p:txBody>
          <a:bodyPr>
            <a:normAutofit fontScale="77500" lnSpcReduction="20000"/>
          </a:bodyPr>
          <a:lstStyle/>
          <a:p>
            <a:r>
              <a:rPr lang="en-GB" dirty="0"/>
              <a:t>For businesses and foreign donors, including the </a:t>
            </a:r>
            <a:r>
              <a:rPr lang="en-GB" dirty="0" smtClean="0"/>
              <a:t>EU</a:t>
            </a:r>
            <a:r>
              <a:rPr lang="sk-SK" dirty="0" smtClean="0"/>
              <a:t>:</a:t>
            </a:r>
            <a:endParaRPr lang="en-US" dirty="0"/>
          </a:p>
          <a:p>
            <a:pPr lvl="1"/>
            <a:r>
              <a:rPr lang="en-GB" dirty="0"/>
              <a:t>Support NGOs focused on systemic changes and vigilance regarding the powerful ones, support projects and provide institutional grants (e.g. such as the Fund for Transparent </a:t>
            </a:r>
            <a:r>
              <a:rPr lang="en-GB" dirty="0" smtClean="0"/>
              <a:t>Slovakia)</a:t>
            </a:r>
            <a:endParaRPr lang="sk-SK" dirty="0" smtClean="0"/>
          </a:p>
          <a:p>
            <a:r>
              <a:rPr lang="sk-SK" dirty="0" err="1" smtClean="0"/>
              <a:t>For</a:t>
            </a:r>
            <a:r>
              <a:rPr lang="sk-SK" dirty="0" smtClean="0"/>
              <a:t> </a:t>
            </a:r>
            <a:r>
              <a:rPr lang="sk-SK" dirty="0" err="1" smtClean="0"/>
              <a:t>businesses</a:t>
            </a:r>
            <a:r>
              <a:rPr lang="sk-SK" dirty="0" smtClean="0"/>
              <a:t>:</a:t>
            </a:r>
          </a:p>
          <a:p>
            <a:pPr lvl="1"/>
            <a:r>
              <a:rPr lang="en-GB" dirty="0" smtClean="0"/>
              <a:t>Support </a:t>
            </a:r>
            <a:r>
              <a:rPr lang="en-GB" dirty="0"/>
              <a:t>democratic politicians and political parties, also at the regional level; support serious opinion-forming media and the independence of their opinions, particularly investigative journalism; disclose information about the form and amount of provided support, including the full wordings of related contracts; publicly declare that the businesses do not expect any counter-value for such support</a:t>
            </a:r>
            <a:endParaRPr lang="en-US" dirty="0"/>
          </a:p>
          <a:p>
            <a:pPr lvl="1"/>
            <a:r>
              <a:rPr lang="en-GB" dirty="0"/>
              <a:t>Organize themselves in alliances promoting enhancement of the business environment and democracy</a:t>
            </a:r>
            <a:endParaRPr lang="en-US" dirty="0"/>
          </a:p>
          <a:p>
            <a:endParaRPr lang="en-US" dirty="0"/>
          </a:p>
        </p:txBody>
      </p:sp>
    </p:spTree>
    <p:extLst>
      <p:ext uri="{BB962C8B-B14F-4D97-AF65-F5344CB8AC3E}">
        <p14:creationId xmlns:p14="http://schemas.microsoft.com/office/powerpoint/2010/main" val="338417731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t>INEKO </a:t>
            </a:r>
            <a:r>
              <a:rPr lang="sk-SK" b="1" dirty="0" err="1"/>
              <a:t>recommendations</a:t>
            </a:r>
            <a:endParaRPr lang="en-US" dirty="0"/>
          </a:p>
        </p:txBody>
      </p:sp>
      <p:sp>
        <p:nvSpPr>
          <p:cNvPr id="3" name="Zástupný symbol obsahu 2"/>
          <p:cNvSpPr>
            <a:spLocks noGrp="1"/>
          </p:cNvSpPr>
          <p:nvPr>
            <p:ph idx="1"/>
          </p:nvPr>
        </p:nvSpPr>
        <p:spPr>
          <a:xfrm>
            <a:off x="457200" y="1600200"/>
            <a:ext cx="8229600" cy="5069160"/>
          </a:xfrm>
        </p:spPr>
        <p:txBody>
          <a:bodyPr>
            <a:normAutofit fontScale="77500" lnSpcReduction="20000"/>
          </a:bodyPr>
          <a:lstStyle/>
          <a:p>
            <a:r>
              <a:rPr lang="en-GB" dirty="0"/>
              <a:t>For NGOs, civic activists and the media</a:t>
            </a:r>
            <a:endParaRPr lang="en-US" dirty="0"/>
          </a:p>
          <a:p>
            <a:pPr lvl="1"/>
            <a:r>
              <a:rPr lang="en-GB" dirty="0"/>
              <a:t>Fact-check politicians – continuously verify the truthfulness of statements of politicians, reveal and correct false statements made also in the past (e.g. such as the demagog.sk project)</a:t>
            </a:r>
            <a:endParaRPr lang="en-US" dirty="0"/>
          </a:p>
          <a:p>
            <a:pPr lvl="1"/>
            <a:r>
              <a:rPr lang="en-GB" dirty="0"/>
              <a:t>Track promises of politicians – continuously check the viability of politicians' promises as well as their fulfilment, assess election programmes, including quantification of their impacts on public finances, the labour market and the business environment</a:t>
            </a:r>
            <a:endParaRPr lang="en-US" dirty="0"/>
          </a:p>
          <a:p>
            <a:pPr lvl="1"/>
            <a:r>
              <a:rPr lang="en-GB" dirty="0"/>
              <a:t>Monitor and assess the efficiency of projects and tenders primarily in areas where the largest public contracts or subsidies are awarded, including EU funds (e.g. in transport, healthcare, IT, defence, etc.)</a:t>
            </a:r>
            <a:endParaRPr lang="en-US" dirty="0"/>
          </a:p>
          <a:p>
            <a:pPr lvl="1"/>
            <a:r>
              <a:rPr lang="en-GB" dirty="0"/>
              <a:t>Monitor and assess the work of the courts, police, public prosecution and other public auditing and regulatory offices (e.g. The Office for Public Procurement, Supreme Audit Office, Antimonopoly Office)</a:t>
            </a:r>
            <a:endParaRPr lang="en-US" dirty="0"/>
          </a:p>
        </p:txBody>
      </p:sp>
    </p:spTree>
    <p:extLst>
      <p:ext uri="{BB962C8B-B14F-4D97-AF65-F5344CB8AC3E}">
        <p14:creationId xmlns:p14="http://schemas.microsoft.com/office/powerpoint/2010/main" val="417589923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t>INEKO </a:t>
            </a:r>
            <a:r>
              <a:rPr lang="sk-SK" b="1" dirty="0" err="1"/>
              <a:t>recommendations</a:t>
            </a:r>
            <a:endParaRPr lang="en-US" dirty="0"/>
          </a:p>
        </p:txBody>
      </p:sp>
      <p:sp>
        <p:nvSpPr>
          <p:cNvPr id="3" name="Zástupný symbol obsahu 2"/>
          <p:cNvSpPr>
            <a:spLocks noGrp="1"/>
          </p:cNvSpPr>
          <p:nvPr>
            <p:ph idx="1"/>
          </p:nvPr>
        </p:nvSpPr>
        <p:spPr/>
        <p:txBody>
          <a:bodyPr>
            <a:normAutofit fontScale="85000" lnSpcReduction="10000"/>
          </a:bodyPr>
          <a:lstStyle/>
          <a:p>
            <a:r>
              <a:rPr lang="en-GB" dirty="0"/>
              <a:t>For schools and teachers</a:t>
            </a:r>
            <a:endParaRPr lang="en-US" dirty="0"/>
          </a:p>
          <a:p>
            <a:pPr lvl="1"/>
            <a:r>
              <a:rPr lang="en-GB" dirty="0"/>
              <a:t>Speak with pupils about the functioning and importance of democracy and of the European Union, about current events, social problems and potential solutions</a:t>
            </a:r>
            <a:endParaRPr lang="en-US" dirty="0"/>
          </a:p>
          <a:p>
            <a:r>
              <a:rPr lang="en-GB" dirty="0" smtClean="0"/>
              <a:t>For </a:t>
            </a:r>
            <a:r>
              <a:rPr lang="en-GB" dirty="0"/>
              <a:t>all citizens</a:t>
            </a:r>
            <a:endParaRPr lang="en-US" dirty="0"/>
          </a:p>
          <a:p>
            <a:pPr lvl="1"/>
            <a:r>
              <a:rPr lang="en-GB" dirty="0"/>
              <a:t>Be engaged in issues of public interest at both a central and local level or in your immediate surroundings including social networks, be active in politics, also in municipal politics</a:t>
            </a:r>
            <a:endParaRPr lang="en-US" dirty="0"/>
          </a:p>
          <a:p>
            <a:pPr lvl="1"/>
            <a:r>
              <a:rPr lang="en-GB" dirty="0" smtClean="0"/>
              <a:t>Critically </a:t>
            </a:r>
            <a:r>
              <a:rPr lang="en-GB" dirty="0"/>
              <a:t>assess the information appearing on social networks, take note and ask for the original sources, search for arguments in </a:t>
            </a:r>
            <a:r>
              <a:rPr lang="en-GB" dirty="0" err="1"/>
              <a:t>favor</a:t>
            </a:r>
            <a:r>
              <a:rPr lang="en-GB" dirty="0"/>
              <a:t> and against, ask questions</a:t>
            </a:r>
            <a:endParaRPr lang="en-US" dirty="0"/>
          </a:p>
        </p:txBody>
      </p:sp>
    </p:spTree>
    <p:extLst>
      <p:ext uri="{BB962C8B-B14F-4D97-AF65-F5344CB8AC3E}">
        <p14:creationId xmlns:p14="http://schemas.microsoft.com/office/powerpoint/2010/main" val="14922917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2132856"/>
            <a:ext cx="8229600" cy="1143000"/>
          </a:xfrm>
        </p:spPr>
        <p:txBody>
          <a:bodyPr>
            <a:normAutofit fontScale="90000"/>
          </a:bodyPr>
          <a:lstStyle/>
          <a:p>
            <a:r>
              <a:rPr lang="sk-SK" b="1" dirty="0" err="1" smtClean="0"/>
              <a:t>Thank</a:t>
            </a:r>
            <a:r>
              <a:rPr lang="sk-SK" b="1" dirty="0" smtClean="0"/>
              <a:t> </a:t>
            </a:r>
            <a:r>
              <a:rPr lang="sk-SK" b="1" dirty="0" err="1" smtClean="0"/>
              <a:t>you</a:t>
            </a:r>
            <a:r>
              <a:rPr lang="sk-SK" b="1" dirty="0" smtClean="0"/>
              <a:t> </a:t>
            </a:r>
            <a:r>
              <a:rPr lang="sk-SK" b="1" dirty="0" err="1" smtClean="0"/>
              <a:t>for</a:t>
            </a:r>
            <a:r>
              <a:rPr lang="sk-SK" b="1" dirty="0" smtClean="0"/>
              <a:t> </a:t>
            </a:r>
            <a:r>
              <a:rPr lang="sk-SK" b="1" dirty="0" err="1" smtClean="0"/>
              <a:t>your</a:t>
            </a:r>
            <a:r>
              <a:rPr lang="sk-SK" b="1" dirty="0" smtClean="0"/>
              <a:t> </a:t>
            </a:r>
            <a:r>
              <a:rPr lang="sk-SK" b="1" dirty="0" err="1" smtClean="0"/>
              <a:t>attention</a:t>
            </a:r>
            <a:r>
              <a:rPr lang="sk-SK" b="1" dirty="0"/>
              <a:t>!</a:t>
            </a:r>
            <a:br>
              <a:rPr lang="sk-SK" b="1" dirty="0"/>
            </a:br>
            <a:r>
              <a:rPr lang="sk-SK" sz="2000" dirty="0">
                <a:hlinkClick r:id="rId2"/>
              </a:rPr>
              <a:t>http://www.ineko.sk</a:t>
            </a:r>
            <a:r>
              <a:rPr lang="sk-SK" sz="2000" dirty="0" smtClean="0">
                <a:hlinkClick r:id="rId2"/>
              </a:rPr>
              <a:t>/</a:t>
            </a:r>
            <a:r>
              <a:rPr lang="sk-SK" sz="2000" dirty="0" smtClean="0"/>
              <a:t> </a:t>
            </a:r>
            <a:br>
              <a:rPr lang="sk-SK" sz="2000" dirty="0" smtClean="0"/>
            </a:br>
            <a:r>
              <a:rPr lang="sk-SK" sz="2000" dirty="0" smtClean="0"/>
              <a:t/>
            </a:r>
            <a:br>
              <a:rPr lang="sk-SK" sz="2000" dirty="0" smtClean="0"/>
            </a:br>
            <a:r>
              <a:rPr lang="en-US" sz="2700" b="1" dirty="0">
                <a:hlinkClick r:id="rId3"/>
              </a:rPr>
              <a:t>Populism and corruption are threats to democracy in Slovakia</a:t>
            </a:r>
            <a:r>
              <a:rPr lang="en-US" sz="2700" dirty="0"/>
              <a:t> </a:t>
            </a:r>
            <a:r>
              <a:rPr lang="sk-SK" sz="1800" dirty="0" smtClean="0"/>
              <a:t/>
            </a:r>
            <a:br>
              <a:rPr lang="sk-SK" sz="1800" dirty="0" smtClean="0"/>
            </a:br>
            <a:r>
              <a:rPr lang="en-US" sz="1800" dirty="0" smtClean="0"/>
              <a:t>(</a:t>
            </a:r>
            <a:r>
              <a:rPr lang="en-US" sz="1800" dirty="0"/>
              <a:t>Country Report, 28.2.2017)</a:t>
            </a:r>
            <a:endParaRPr lang="en-US" sz="2000" dirty="0"/>
          </a:p>
        </p:txBody>
      </p:sp>
    </p:spTree>
    <p:extLst>
      <p:ext uri="{BB962C8B-B14F-4D97-AF65-F5344CB8AC3E}">
        <p14:creationId xmlns:p14="http://schemas.microsoft.com/office/powerpoint/2010/main" val="830087109"/>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1151</TotalTime>
  <Words>2783</Words>
  <Application>Microsoft Office PowerPoint</Application>
  <PresentationFormat>Prezentácia na obrazovke (4:3)</PresentationFormat>
  <Paragraphs>319</Paragraphs>
  <Slides>38</Slides>
  <Notes>0</Notes>
  <HiddenSlides>0</HiddenSlides>
  <MMClips>0</MMClips>
  <ScaleCrop>false</ScaleCrop>
  <HeadingPairs>
    <vt:vector size="4" baseType="variant">
      <vt:variant>
        <vt:lpstr>Motív</vt:lpstr>
      </vt:variant>
      <vt:variant>
        <vt:i4>1</vt:i4>
      </vt:variant>
      <vt:variant>
        <vt:lpstr>Nadpisy snímok</vt:lpstr>
      </vt:variant>
      <vt:variant>
        <vt:i4>38</vt:i4>
      </vt:variant>
    </vt:vector>
  </HeadingPairs>
  <TitlesOfParts>
    <vt:vector size="39" baseType="lpstr">
      <vt:lpstr>Motív Office</vt:lpstr>
      <vt:lpstr>POPULISM AND CORRUPTION ARE MAIN THREATS TO DEMOCRACY IN SLOVAKIA</vt:lpstr>
      <vt:lpstr>Prezentácia programu PowerPoint</vt:lpstr>
      <vt:lpstr>Prezentácia programu PowerPoint</vt:lpstr>
      <vt:lpstr>Prezentácia programu PowerPoint</vt:lpstr>
      <vt:lpstr>Prezentácia programu PowerPoint</vt:lpstr>
      <vt:lpstr>Prezentácia programu PowerPoint</vt:lpstr>
      <vt:lpstr>V4 democracy rankings</vt:lpstr>
      <vt:lpstr>Prezentácia programu PowerPoint</vt:lpstr>
      <vt:lpstr>Prezentácia programu PowerPoint</vt:lpstr>
      <vt:lpstr>Key issues</vt:lpstr>
      <vt:lpstr>Key issues</vt:lpstr>
      <vt:lpstr>Voice of business</vt:lpstr>
      <vt:lpstr>Prezentácia programu PowerPoint</vt:lpstr>
      <vt:lpstr>Prezentácia programu PowerPoint</vt:lpstr>
      <vt:lpstr>Prezentácia programu PowerPoint</vt:lpstr>
      <vt:lpstr>Who is most frustrated?</vt:lpstr>
      <vt:lpstr>Prezentácia programu PowerPoint</vt:lpstr>
      <vt:lpstr>Who wants what</vt:lpstr>
      <vt:lpstr>Prezentácia programu PowerPoint</vt:lpstr>
      <vt:lpstr>Extremism is attractive to young</vt:lpstr>
      <vt:lpstr>Voice of students</vt:lpstr>
      <vt:lpstr>Voice of students</vt:lpstr>
      <vt:lpstr>Prezentácia programu PowerPoint</vt:lpstr>
      <vt:lpstr>Prezentácia programu PowerPoint</vt:lpstr>
      <vt:lpstr>Conclusion</vt:lpstr>
      <vt:lpstr>Thank you for your attention! http://www.ineko.sk/   Populism and corruption are threats to democracy in Slovakia  (Country Report, 28.2.2017)</vt:lpstr>
      <vt:lpstr>HOW TO IMPROVE DEMOCRACY IN SLOVAKIA?</vt:lpstr>
      <vt:lpstr>Why is democracy backsliding</vt:lpstr>
      <vt:lpstr>Why is democracy backsliding</vt:lpstr>
      <vt:lpstr>Short-term solutions</vt:lpstr>
      <vt:lpstr>Long-term solutions</vt:lpstr>
      <vt:lpstr>Most wanted initiatives</vt:lpstr>
      <vt:lpstr>INEKO recommendations</vt:lpstr>
      <vt:lpstr>INEKO recommendations</vt:lpstr>
      <vt:lpstr>INEKO recommendations</vt:lpstr>
      <vt:lpstr>INEKO recommendations</vt:lpstr>
      <vt:lpstr>INEKO recommendations</vt:lpstr>
      <vt:lpstr>Thank you for your attention! http://www.ineko.sk/   Populism and corruption are threats to democracy in Slovakia  (Country Report, 28.2.2017)</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POPULISM AND CORRUPTION ARE THREATS TO DEMOCRACY IN SLOVAKIA</dc:title>
  <dc:creator>Peter Golias</dc:creator>
  <cp:lastModifiedBy>Peter Golias</cp:lastModifiedBy>
  <cp:revision>73</cp:revision>
  <cp:lastPrinted>2017-03-21T07:50:42Z</cp:lastPrinted>
  <dcterms:created xsi:type="dcterms:W3CDTF">2017-03-15T09:06:38Z</dcterms:created>
  <dcterms:modified xsi:type="dcterms:W3CDTF">2017-03-27T08:10:03Z</dcterms:modified>
</cp:coreProperties>
</file>