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6" r:id="rId2"/>
    <p:sldId id="257" r:id="rId3"/>
    <p:sldId id="268" r:id="rId4"/>
    <p:sldId id="258" r:id="rId5"/>
    <p:sldId id="260" r:id="rId6"/>
    <p:sldId id="261" r:id="rId7"/>
    <p:sldId id="262" r:id="rId8"/>
    <p:sldId id="263" r:id="rId9"/>
    <p:sldId id="273" r:id="rId10"/>
    <p:sldId id="274" r:id="rId11"/>
    <p:sldId id="275" r:id="rId12"/>
    <p:sldId id="276" r:id="rId13"/>
    <p:sldId id="278" r:id="rId14"/>
    <p:sldId id="280" r:id="rId15"/>
    <p:sldId id="279" r:id="rId16"/>
    <p:sldId id="265" r:id="rId1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redný štýl 2 - zvýrazneni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-163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tabulky_nov2016.xlsx" TargetMode="External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INEKO_tabulky_nov2016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C:\Moje%20dokumenty\Projekty\CIPE\Omnibus%20k%20demokracii_prv&#233;%20grafy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Hárok1!$A$6</c:f>
              <c:strCache>
                <c:ptCount val="1"/>
                <c:pt idx="0">
                  <c:v>CELÁ VZORKA</c:v>
                </c:pt>
              </c:strCache>
            </c:strRef>
          </c:tx>
          <c:invertIfNegative val="0"/>
          <c:cat>
            <c:strRef>
              <c:f>Hárok1!$C$4:$J$4</c:f>
              <c:strCache>
                <c:ptCount val="8"/>
                <c:pt idx="0">
                  <c:v>Výborná</c:v>
                </c:pt>
                <c:pt idx="1">
                  <c:v>Dobrá</c:v>
                </c:pt>
                <c:pt idx="2">
                  <c:v>Skôr dobrá</c:v>
                </c:pt>
                <c:pt idx="3">
                  <c:v>Ani dobrá ani zlá</c:v>
                </c:pt>
                <c:pt idx="4">
                  <c:v>Skôr zlá</c:v>
                </c:pt>
                <c:pt idx="5">
                  <c:v>Zlá</c:v>
                </c:pt>
                <c:pt idx="6">
                  <c:v>Mizerná</c:v>
                </c:pt>
                <c:pt idx="7">
                  <c:v>nevie (nečítaná možnosť)</c:v>
                </c:pt>
              </c:strCache>
            </c:strRef>
          </c:cat>
          <c:val>
            <c:numRef>
              <c:f>Hárok1!$C$6:$J$6</c:f>
              <c:numCache>
                <c:formatCode>###0.0</c:formatCode>
                <c:ptCount val="8"/>
                <c:pt idx="0" formatCode="####.0">
                  <c:v>0.35083790818948818</c:v>
                </c:pt>
                <c:pt idx="1">
                  <c:v>7.0952222625803971</c:v>
                </c:pt>
                <c:pt idx="2">
                  <c:v>18.401164458998085</c:v>
                </c:pt>
                <c:pt idx="3">
                  <c:v>33.344864115810353</c:v>
                </c:pt>
                <c:pt idx="4">
                  <c:v>21.935352709170747</c:v>
                </c:pt>
                <c:pt idx="5">
                  <c:v>9.1971465230018161</c:v>
                </c:pt>
                <c:pt idx="6">
                  <c:v>8.621385400278859</c:v>
                </c:pt>
                <c:pt idx="7">
                  <c:v>1.054026621970265</c:v>
                </c:pt>
              </c:numCache>
            </c:numRef>
          </c:val>
        </c:ser>
        <c:ser>
          <c:idx val="1"/>
          <c:order val="1"/>
          <c:tx>
            <c:strRef>
              <c:f>Hárok1!$B$78</c:f>
              <c:strCache>
                <c:ptCount val="1"/>
                <c:pt idx="0">
                  <c:v>ĽS Naše Slovensko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val>
            <c:numRef>
              <c:f>Hárok1!$C$78:$J$78</c:f>
              <c:numCache>
                <c:formatCode>###0.0</c:formatCode>
                <c:ptCount val="8"/>
                <c:pt idx="0" formatCode="General">
                  <c:v>0</c:v>
                </c:pt>
                <c:pt idx="1">
                  <c:v>3.8351886755896127</c:v>
                </c:pt>
                <c:pt idx="2">
                  <c:v>12.129798091402032</c:v>
                </c:pt>
                <c:pt idx="3">
                  <c:v>27.261107528599808</c:v>
                </c:pt>
                <c:pt idx="4">
                  <c:v>26.516867385442467</c:v>
                </c:pt>
                <c:pt idx="5">
                  <c:v>14.858688400550658</c:v>
                </c:pt>
                <c:pt idx="6">
                  <c:v>15.398349918415445</c:v>
                </c:pt>
                <c:pt idx="7" formatCode="General">
                  <c:v>0</c:v>
                </c:pt>
              </c:numCache>
            </c:numRef>
          </c:val>
        </c:ser>
        <c:ser>
          <c:idx val="2"/>
          <c:order val="2"/>
          <c:tx>
            <c:strRef>
              <c:f>Hárok1!$B$76</c:f>
              <c:strCache>
                <c:ptCount val="1"/>
                <c:pt idx="0">
                  <c:v>SMER-SD</c:v>
                </c:pt>
              </c:strCache>
            </c:strRef>
          </c:tx>
          <c:spPr>
            <a:solidFill>
              <a:srgbClr val="FF0000"/>
            </a:solidFill>
          </c:spPr>
          <c:invertIfNegative val="0"/>
          <c:val>
            <c:numRef>
              <c:f>Hárok1!$C$76:$J$76</c:f>
              <c:numCache>
                <c:formatCode>###0.0</c:formatCode>
                <c:ptCount val="8"/>
                <c:pt idx="0" formatCode="####.0">
                  <c:v>0.93051438498349504</c:v>
                </c:pt>
                <c:pt idx="1">
                  <c:v>13.083409523210705</c:v>
                </c:pt>
                <c:pt idx="2">
                  <c:v>26.345937706321628</c:v>
                </c:pt>
                <c:pt idx="3">
                  <c:v>32.268324008683329</c:v>
                </c:pt>
                <c:pt idx="4">
                  <c:v>17.403632036965405</c:v>
                </c:pt>
                <c:pt idx="5">
                  <c:v>4.934059582904184</c:v>
                </c:pt>
                <c:pt idx="6">
                  <c:v>5.0341227569311382</c:v>
                </c:pt>
                <c:pt idx="7" formatCode="General">
                  <c:v>0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92246144"/>
        <c:axId val="192249216"/>
      </c:barChart>
      <c:catAx>
        <c:axId val="19224614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92249216"/>
        <c:crosses val="autoZero"/>
        <c:auto val="1"/>
        <c:lblAlgn val="ctr"/>
        <c:lblOffset val="100"/>
        <c:noMultiLvlLbl val="0"/>
      </c:catAx>
      <c:valAx>
        <c:axId val="192249216"/>
        <c:scaling>
          <c:orientation val="minMax"/>
        </c:scaling>
        <c:delete val="0"/>
        <c:axPos val="l"/>
        <c:majorGridlines/>
        <c:numFmt formatCode="####.0" sourceLinked="1"/>
        <c:majorTickMark val="out"/>
        <c:minorTickMark val="none"/>
        <c:tickLblPos val="nextTo"/>
        <c:crossAx val="192246144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Hárok1!$A$200</c:f>
              <c:strCache>
                <c:ptCount val="1"/>
                <c:pt idx="0">
                  <c:v>CELÁ VZORKA</c:v>
                </c:pt>
              </c:strCache>
            </c:strRef>
          </c:tx>
          <c:invertIfNegative val="0"/>
          <c:cat>
            <c:strRef>
              <c:f>Hárok1!$C$199:$H$199</c:f>
              <c:strCache>
                <c:ptCount val="6"/>
                <c:pt idx="0">
                  <c:v>Zásadne</c:v>
                </c:pt>
                <c:pt idx="1">
                  <c:v>Dosť výrazne</c:v>
                </c:pt>
                <c:pt idx="2">
                  <c:v>Čiastočne</c:v>
                </c:pt>
                <c:pt idx="3">
                  <c:v>Len málo</c:v>
                </c:pt>
                <c:pt idx="4">
                  <c:v>Vôbec neovplyvňuje</c:v>
                </c:pt>
                <c:pt idx="5">
                  <c:v>Nevie (nečítaná možnosť)</c:v>
                </c:pt>
              </c:strCache>
            </c:strRef>
          </c:cat>
          <c:val>
            <c:numRef>
              <c:f>Hárok1!$C$200:$H$200</c:f>
              <c:numCache>
                <c:formatCode>###0.0</c:formatCode>
                <c:ptCount val="6"/>
                <c:pt idx="0">
                  <c:v>10.509742507543612</c:v>
                </c:pt>
                <c:pt idx="1">
                  <c:v>41.843840745341012</c:v>
                </c:pt>
                <c:pt idx="2">
                  <c:v>34.422911288892585</c:v>
                </c:pt>
                <c:pt idx="3">
                  <c:v>8.3837150707841896</c:v>
                </c:pt>
                <c:pt idx="4">
                  <c:v>2.5167087277078255</c:v>
                </c:pt>
                <c:pt idx="5">
                  <c:v>2.3230816597307498</c:v>
                </c:pt>
              </c:numCache>
            </c:numRef>
          </c:val>
        </c:ser>
        <c:ser>
          <c:idx val="1"/>
          <c:order val="1"/>
          <c:tx>
            <c:strRef>
              <c:f>Hárok1!$B$273</c:f>
              <c:strCache>
                <c:ptCount val="1"/>
                <c:pt idx="0">
                  <c:v>SaS</c:v>
                </c:pt>
              </c:strCache>
            </c:strRef>
          </c:tx>
          <c:spPr>
            <a:solidFill>
              <a:srgbClr val="92D050"/>
            </a:solidFill>
          </c:spPr>
          <c:invertIfNegative val="0"/>
          <c:val>
            <c:numRef>
              <c:f>Hárok1!$C$273:$H$273</c:f>
              <c:numCache>
                <c:formatCode>###0.0</c:formatCode>
                <c:ptCount val="6"/>
                <c:pt idx="0">
                  <c:v>19.615164407716108</c:v>
                </c:pt>
                <c:pt idx="1">
                  <c:v>53.333886614349709</c:v>
                </c:pt>
                <c:pt idx="2">
                  <c:v>17.297172439827879</c:v>
                </c:pt>
                <c:pt idx="3">
                  <c:v>3.897103275200509</c:v>
                </c:pt>
                <c:pt idx="4">
                  <c:v>2.4540854344493974</c:v>
                </c:pt>
                <c:pt idx="5">
                  <c:v>3.4025878284564239</c:v>
                </c:pt>
              </c:numCache>
            </c:numRef>
          </c:val>
        </c:ser>
        <c:ser>
          <c:idx val="2"/>
          <c:order val="2"/>
          <c:tx>
            <c:strRef>
              <c:f>Hárok1!$B$272</c:f>
              <c:strCache>
                <c:ptCount val="1"/>
                <c:pt idx="0">
                  <c:v>ĽS Naše Slovensko</c:v>
                </c:pt>
              </c:strCache>
            </c:strRef>
          </c:tx>
          <c:spPr>
            <a:solidFill>
              <a:schemeClr val="bg2">
                <a:lumMod val="50000"/>
              </a:schemeClr>
            </a:solidFill>
          </c:spPr>
          <c:invertIfNegative val="0"/>
          <c:val>
            <c:numRef>
              <c:f>Hárok1!$C$272:$H$272</c:f>
              <c:numCache>
                <c:formatCode>###0.0</c:formatCode>
                <c:ptCount val="6"/>
                <c:pt idx="0">
                  <c:v>10.094020167298751</c:v>
                </c:pt>
                <c:pt idx="1">
                  <c:v>34.618899451601983</c:v>
                </c:pt>
                <c:pt idx="2">
                  <c:v>33.835424878679653</c:v>
                </c:pt>
                <c:pt idx="3">
                  <c:v>15.655509041539062</c:v>
                </c:pt>
                <c:pt idx="4">
                  <c:v>3.8640568620899929</c:v>
                </c:pt>
                <c:pt idx="5">
                  <c:v>1.9320895987905762</c:v>
                </c:pt>
              </c:numCache>
            </c:numRef>
          </c:val>
        </c:ser>
        <c:ser>
          <c:idx val="3"/>
          <c:order val="3"/>
          <c:tx>
            <c:strRef>
              <c:f>Hárok1!$B$267</c:f>
              <c:strCache>
                <c:ptCount val="1"/>
                <c:pt idx="0">
                  <c:v>SME RODINA – Boris Kollár</c:v>
                </c:pt>
              </c:strCache>
            </c:strRef>
          </c:tx>
          <c:invertIfNegative val="0"/>
          <c:val>
            <c:numRef>
              <c:f>Hárok1!$C$267:$H$267</c:f>
              <c:numCache>
                <c:formatCode>###0.0</c:formatCode>
                <c:ptCount val="6"/>
                <c:pt idx="0">
                  <c:v>11.186596756798512</c:v>
                </c:pt>
                <c:pt idx="1">
                  <c:v>27.472372853160564</c:v>
                </c:pt>
                <c:pt idx="2">
                  <c:v>46.468000502126536</c:v>
                </c:pt>
                <c:pt idx="3">
                  <c:v>11.925456262332741</c:v>
                </c:pt>
                <c:pt idx="4">
                  <c:v>1.5780397142855462</c:v>
                </c:pt>
                <c:pt idx="5">
                  <c:v>1.3695339112961504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axId val="153730432"/>
        <c:axId val="153732224"/>
      </c:barChart>
      <c:catAx>
        <c:axId val="153730432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400"/>
            </a:pPr>
            <a:endParaRPr lang="en-US"/>
          </a:p>
        </c:txPr>
        <c:crossAx val="153732224"/>
        <c:crosses val="autoZero"/>
        <c:auto val="1"/>
        <c:lblAlgn val="ctr"/>
        <c:lblOffset val="100"/>
        <c:noMultiLvlLbl val="0"/>
      </c:catAx>
      <c:valAx>
        <c:axId val="153732224"/>
        <c:scaling>
          <c:orientation val="minMax"/>
        </c:scaling>
        <c:delete val="0"/>
        <c:axPos val="l"/>
        <c:majorGridlines/>
        <c:numFmt formatCode="###0.0" sourceLinked="1"/>
        <c:majorTickMark val="out"/>
        <c:minorTickMark val="none"/>
        <c:tickLblPos val="nextTo"/>
        <c:crossAx val="153730432"/>
        <c:crosses val="autoZero"/>
        <c:crossBetween val="between"/>
      </c:valAx>
    </c:plotArea>
    <c:legend>
      <c:legendPos val="t"/>
      <c:layout/>
      <c:overlay val="0"/>
      <c:txPr>
        <a:bodyPr/>
        <a:lstStyle/>
        <a:p>
          <a:pPr>
            <a:defRPr sz="1400"/>
          </a:pPr>
          <a:endParaRPr lang="en-US"/>
        </a:p>
      </c:txPr>
    </c:legend>
    <c:plotVisOnly val="1"/>
    <c:dispBlanksAs val="gap"/>
    <c:showDLblsOverMax val="0"/>
  </c:chart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>
                <a:solidFill>
                  <a:schemeClr val="tx1">
                    <a:lumMod val="75000"/>
                    <a:lumOff val="25000"/>
                  </a:schemeClr>
                </a:solidFill>
              </a:rPr>
              <a:t>Prečo demokracia v SR zlyháva - súhlas (v %)</a:t>
            </a:r>
          </a:p>
        </c:rich>
      </c:tx>
      <c:layout/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946471140648696"/>
          <c:y val="0.14374429099488562"/>
          <c:w val="0.47794810160514445"/>
          <c:h val="0.78627066089870223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'4-súhlas'!$B$2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2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accent2">
                        <a:lumMod val="40000"/>
                        <a:lumOff val="6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'4-súhlas'!$B$3:$B$14</c:f>
              <c:numCache>
                <c:formatCode>0</c:formatCode>
                <c:ptCount val="12"/>
                <c:pt idx="0">
                  <c:v>24.9</c:v>
                </c:pt>
                <c:pt idx="1">
                  <c:v>28.3</c:v>
                </c:pt>
                <c:pt idx="2">
                  <c:v>28.9</c:v>
                </c:pt>
                <c:pt idx="3">
                  <c:v>35.200000000000003</c:v>
                </c:pt>
                <c:pt idx="4">
                  <c:v>36.9</c:v>
                </c:pt>
                <c:pt idx="5">
                  <c:v>43.7</c:v>
                </c:pt>
                <c:pt idx="6">
                  <c:v>40.799999999999997</c:v>
                </c:pt>
                <c:pt idx="7">
                  <c:v>41.4</c:v>
                </c:pt>
                <c:pt idx="8">
                  <c:v>42.4</c:v>
                </c:pt>
                <c:pt idx="9">
                  <c:v>46.9</c:v>
                </c:pt>
                <c:pt idx="10">
                  <c:v>51</c:v>
                </c:pt>
                <c:pt idx="11">
                  <c:v>48.1</c:v>
                </c:pt>
              </c:numCache>
            </c:numRef>
          </c:val>
        </c:ser>
        <c:ser>
          <c:idx val="1"/>
          <c:order val="1"/>
          <c:tx>
            <c:strRef>
              <c:f>'4-súhlas'!$C$2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'4-súhlas'!$C$3:$C$14</c:f>
              <c:numCache>
                <c:formatCode>0</c:formatCode>
                <c:ptCount val="12"/>
                <c:pt idx="0">
                  <c:v>12.6</c:v>
                </c:pt>
                <c:pt idx="1">
                  <c:v>14.1</c:v>
                </c:pt>
                <c:pt idx="2">
                  <c:v>14.8</c:v>
                </c:pt>
                <c:pt idx="3">
                  <c:v>14.8</c:v>
                </c:pt>
                <c:pt idx="4">
                  <c:v>17.600000000000001</c:v>
                </c:pt>
                <c:pt idx="5">
                  <c:v>14.1</c:v>
                </c:pt>
                <c:pt idx="6">
                  <c:v>15.4</c:v>
                </c:pt>
                <c:pt idx="7">
                  <c:v>17</c:v>
                </c:pt>
                <c:pt idx="8">
                  <c:v>15.3</c:v>
                </c:pt>
                <c:pt idx="9">
                  <c:v>15.1</c:v>
                </c:pt>
                <c:pt idx="10">
                  <c:v>12.8</c:v>
                </c:pt>
                <c:pt idx="11">
                  <c:v>15.4</c:v>
                </c:pt>
              </c:numCache>
            </c:numRef>
          </c:val>
        </c:ser>
        <c:ser>
          <c:idx val="2"/>
          <c:order val="2"/>
          <c:tx>
            <c:strRef>
              <c:f>'4-súhlas'!$D$2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2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'4-súhlas'!$A$3:$A$14</c:f>
              <c:strCache>
                <c:ptCount val="12"/>
                <c:pt idx="0">
                  <c:v>Nie sú dostatočne chránené a dodržiavané ľudské a menšinové práva</c:v>
                </c:pt>
                <c:pt idx="1">
                  <c:v>Slovensko stráca priveľa suverenity v prospech nadnárodných organizácií</c:v>
                </c:pt>
                <c:pt idx="2">
                  <c:v>Slušní ľudia sa verejne neangažujú, nie sú aktívni pri spravovaní verejných záležitostí</c:v>
                </c:pt>
                <c:pt idx="3">
                  <c:v>V spoločnosti sa rozširuje chudoba</c:v>
                </c:pt>
                <c:pt idx="4">
                  <c:v>Zákony sú nekvalitné a často sa menia</c:v>
                </c:pt>
                <c:pt idx="5">
                  <c:v>Sociálny systém sa zneužíva, nadmerne ho využívajú ľudia, ktorí nie sú ochotní pracovať</c:v>
                </c:pt>
                <c:pt idx="6">
                  <c:v>Regulačné a kontrolné inštitúcie nebránia zneužívaniu moci</c:v>
                </c:pt>
                <c:pt idx="7">
                  <c:v>Štát zlyháva v poskytovaní základných služieb ako napríklad bezpečnosť, kvalitné zdravotníctvo, školstvo, atď.</c:v>
                </c:pt>
                <c:pt idx="8">
                  <c:v>Vznikajú nespravodlivé majetkové rozdiely medzi ľuďmi</c:v>
                </c:pt>
                <c:pt idx="9">
                  <c:v>Ľudia si nie sú rovní pred zákonom a vymožiteľnosť práva je slabá</c:v>
                </c:pt>
                <c:pt idx="10">
                  <c:v>Nehospodárne nakladanie s majetkom a peniazmi štátu sa netrestá, lebo je v záujme mocných</c:v>
                </c:pt>
                <c:pt idx="11">
                  <c:v>Politici nepracujú vo verejnom záujme (neriešia naozajstné problémy ľudí) ale v záujme vlastnom alebo spriaznených podnikateľov</c:v>
                </c:pt>
              </c:strCache>
            </c:strRef>
          </c:cat>
          <c:val>
            <c:numRef>
              <c:f>'4-súhlas'!$D$3:$D$14</c:f>
              <c:numCache>
                <c:formatCode>0</c:formatCode>
                <c:ptCount val="12"/>
                <c:pt idx="0">
                  <c:v>19.3</c:v>
                </c:pt>
                <c:pt idx="1">
                  <c:v>19.2</c:v>
                </c:pt>
                <c:pt idx="2">
                  <c:v>17.899999999999999</c:v>
                </c:pt>
                <c:pt idx="3">
                  <c:v>21.5</c:v>
                </c:pt>
                <c:pt idx="4">
                  <c:v>18</c:v>
                </c:pt>
                <c:pt idx="5">
                  <c:v>16.5</c:v>
                </c:pt>
                <c:pt idx="6">
                  <c:v>19</c:v>
                </c:pt>
                <c:pt idx="7">
                  <c:v>16.899999999999999</c:v>
                </c:pt>
                <c:pt idx="8">
                  <c:v>18.100000000000001</c:v>
                </c:pt>
                <c:pt idx="9">
                  <c:v>15.6</c:v>
                </c:pt>
                <c:pt idx="10">
                  <c:v>13.8</c:v>
                </c:pt>
                <c:pt idx="11">
                  <c:v>16.3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198235264"/>
        <c:axId val="198236800"/>
      </c:barChart>
      <c:catAx>
        <c:axId val="198235264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0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8236800"/>
        <c:crosses val="autoZero"/>
        <c:auto val="1"/>
        <c:lblAlgn val="ctr"/>
        <c:lblOffset val="100"/>
        <c:noMultiLvlLbl val="0"/>
      </c:catAx>
      <c:valAx>
        <c:axId val="198236800"/>
        <c:scaling>
          <c:orientation val="minMax"/>
          <c:max val="80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19823526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05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0" i="0" u="none" strike="noStrike" kern="1200" spc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k-SK" sz="1800" b="1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Alternatívy súčasnej demokracie - súhlas (v %)</a:t>
            </a:r>
          </a:p>
        </c:rich>
      </c:tx>
      <c:layout>
        <c:manualLayout>
          <c:xMode val="edge"/>
          <c:yMode val="edge"/>
          <c:x val="0.23273479670841174"/>
          <c:y val="2.4162249018693131E-2"/>
        </c:manualLayout>
      </c:layout>
      <c:overlay val="0"/>
      <c:spPr>
        <a:noFill/>
        <a:ln>
          <a:noFill/>
        </a:ln>
        <a:effectLst/>
      </c:spPr>
    </c:title>
    <c:autoTitleDeleted val="0"/>
    <c:plotArea>
      <c:layout>
        <c:manualLayout>
          <c:layoutTarget val="inner"/>
          <c:xMode val="edge"/>
          <c:yMode val="edge"/>
          <c:x val="0.49305372758913163"/>
          <c:y val="0.14276123025016846"/>
          <c:w val="0.47488769865343211"/>
          <c:h val="0.78849743423005692"/>
        </c:manualLayout>
      </c:layout>
      <c:barChart>
        <c:barDir val="bar"/>
        <c:grouping val="stacked"/>
        <c:varyColors val="0"/>
        <c:ser>
          <c:idx val="0"/>
          <c:order val="0"/>
          <c:tx>
            <c:strRef>
              <c:f>'5-súhlas'!$B$3</c:f>
              <c:strCache>
                <c:ptCount val="1"/>
                <c:pt idx="0">
                  <c:v>Rozhodne súhlasím</c:v>
                </c:pt>
              </c:strCache>
            </c:strRef>
          </c:tx>
          <c:spPr>
            <a:solidFill>
              <a:schemeClr val="accent6">
                <a:lumMod val="5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>
                        <a:lumMod val="20000"/>
                        <a:lumOff val="8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'5-súhlas'!$B$4:$B$13</c:f>
              <c:numCache>
                <c:formatCode>0</c:formatCode>
                <c:ptCount val="10"/>
                <c:pt idx="0">
                  <c:v>6.5</c:v>
                </c:pt>
                <c:pt idx="1">
                  <c:v>10.1</c:v>
                </c:pt>
                <c:pt idx="2">
                  <c:v>11.9</c:v>
                </c:pt>
                <c:pt idx="3">
                  <c:v>11.7</c:v>
                </c:pt>
                <c:pt idx="4">
                  <c:v>15.8</c:v>
                </c:pt>
                <c:pt idx="5">
                  <c:v>15.3</c:v>
                </c:pt>
                <c:pt idx="6">
                  <c:v>17.3</c:v>
                </c:pt>
                <c:pt idx="7">
                  <c:v>24.6</c:v>
                </c:pt>
                <c:pt idx="8">
                  <c:v>29.3</c:v>
                </c:pt>
                <c:pt idx="9">
                  <c:v>29.1</c:v>
                </c:pt>
              </c:numCache>
            </c:numRef>
          </c:val>
        </c:ser>
        <c:ser>
          <c:idx val="1"/>
          <c:order val="1"/>
          <c:tx>
            <c:strRef>
              <c:f>'5-súhlas'!$C$3</c:f>
              <c:strCache>
                <c:ptCount val="1"/>
                <c:pt idx="0">
                  <c:v>Súhlasím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>
                        <a:lumMod val="20000"/>
                        <a:lumOff val="80000"/>
                      </a:schemeClr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'5-súhlas'!$C$4:$C$13</c:f>
              <c:numCache>
                <c:formatCode>0</c:formatCode>
                <c:ptCount val="10"/>
                <c:pt idx="0">
                  <c:v>6.4</c:v>
                </c:pt>
                <c:pt idx="1">
                  <c:v>6.7</c:v>
                </c:pt>
                <c:pt idx="2">
                  <c:v>9.6</c:v>
                </c:pt>
                <c:pt idx="3">
                  <c:v>11.7</c:v>
                </c:pt>
                <c:pt idx="4">
                  <c:v>10.5</c:v>
                </c:pt>
                <c:pt idx="5">
                  <c:v>11.8</c:v>
                </c:pt>
                <c:pt idx="6">
                  <c:v>10.7</c:v>
                </c:pt>
                <c:pt idx="7">
                  <c:v>14.5</c:v>
                </c:pt>
                <c:pt idx="8">
                  <c:v>14.9</c:v>
                </c:pt>
                <c:pt idx="9">
                  <c:v>17</c:v>
                </c:pt>
              </c:numCache>
            </c:numRef>
          </c:val>
        </c:ser>
        <c:ser>
          <c:idx val="2"/>
          <c:order val="2"/>
          <c:tx>
            <c:strRef>
              <c:f>'5-súhlas'!$D$3</c:f>
              <c:strCache>
                <c:ptCount val="1"/>
                <c:pt idx="0">
                  <c:v>Skôr súhlasím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2"/>
                    </a:solidFill>
                  </a:defRPr>
                </a:pPr>
                <a:endParaRPr lang="en-US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'5-súhlas'!$A$4:$A$13</c:f>
              <c:strCache>
                <c:ptCount val="10"/>
                <c:pt idx="0">
                  <c:v>Zrušenie parlamentného systému a nastolenie diktatúry</c:v>
                </c:pt>
                <c:pt idx="1">
                  <c:v>Návrat k socialistickému zriadeniu spred roka 1989</c:v>
                </c:pt>
                <c:pt idx="2">
                  <c:v>Vystúpenie Slovenska z Európskej únie a uplatňovanie vlastného modelu nezávislého od medzinárodných záväzkov</c:v>
                </c:pt>
                <c:pt idx="3">
                  <c:v>Príchod silného politického vodcu a posilnenie jeho právomocí pri riadení štátu</c:v>
                </c:pt>
                <c:pt idx="4">
                  <c:v>Posilnenie úlohy štátu v ekonomike (viac štátnych firiem, vyššie dane aj výdavky štátu)</c:v>
                </c:pt>
                <c:pt idx="5">
                  <c:v>Väčšia decentralizácia (presun väčších kompetencií i zdrojov do rúk samosprávnych krajov a obcí)</c:v>
                </c:pt>
                <c:pt idx="6">
                  <c:v>Posilňovanie a dozrievanie demokracie (nie je dokonalá, ale lepšiu možnosť nemáme)</c:v>
                </c:pt>
                <c:pt idx="7">
                  <c:v>Posilnenie priamej demokracie, aby mohli ľudia častejšie rozhodovať napríklad prostredníctvom referenda</c:v>
                </c:pt>
                <c:pt idx="8">
                  <c:v>Posilnenie nezávislosti a odbornosti policajných vyšetrovateľov, prokuratúry, súdnictva, kontrolných a regulačných orgánov, aby sa znížilo riziko zneužitia moci</c:v>
                </c:pt>
                <c:pt idx="9">
                  <c:v>Väčšia angažovanosť slušných ľudí pri spravovaní verejných záležitostí</c:v>
                </c:pt>
              </c:strCache>
            </c:strRef>
          </c:cat>
          <c:val>
            <c:numRef>
              <c:f>'5-súhlas'!$D$4:$D$13</c:f>
              <c:numCache>
                <c:formatCode>0</c:formatCode>
                <c:ptCount val="10"/>
                <c:pt idx="0">
                  <c:v>11</c:v>
                </c:pt>
                <c:pt idx="1">
                  <c:v>10.8</c:v>
                </c:pt>
                <c:pt idx="2">
                  <c:v>13.3</c:v>
                </c:pt>
                <c:pt idx="3">
                  <c:v>16.899999999999999</c:v>
                </c:pt>
                <c:pt idx="4">
                  <c:v>17.8</c:v>
                </c:pt>
                <c:pt idx="5">
                  <c:v>22.9</c:v>
                </c:pt>
                <c:pt idx="6">
                  <c:v>24</c:v>
                </c:pt>
                <c:pt idx="7">
                  <c:v>18.899999999999999</c:v>
                </c:pt>
                <c:pt idx="8">
                  <c:v>21</c:v>
                </c:pt>
                <c:pt idx="9">
                  <c:v>20.100000000000001</c:v>
                </c:pt>
              </c:numCache>
            </c:numRef>
          </c:val>
        </c:ser>
        <c:dLbls>
          <c:dLblPos val="inEnd"/>
          <c:showLegendKey val="0"/>
          <c:showVal val="1"/>
          <c:showCatName val="0"/>
          <c:showSerName val="0"/>
          <c:showPercent val="0"/>
          <c:showBubbleSize val="0"/>
        </c:dLbls>
        <c:gapWidth val="150"/>
        <c:overlap val="100"/>
        <c:axId val="48290816"/>
        <c:axId val="48296704"/>
      </c:barChart>
      <c:catAx>
        <c:axId val="48290816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96704"/>
        <c:crosses val="autoZero"/>
        <c:auto val="1"/>
        <c:lblAlgn val="ctr"/>
        <c:lblOffset val="100"/>
        <c:noMultiLvlLbl val="0"/>
      </c:catAx>
      <c:valAx>
        <c:axId val="48296704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200" b="1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482908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/>
      <c:overlay val="0"/>
      <c:spPr>
        <a:solidFill>
          <a:schemeClr val="bg1"/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á sním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sk-SK" smtClean="0"/>
              <a:t>Upravte štýl predlohy podnadpisov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10007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06109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Hlavička sekc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68276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62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4" name="Zástupný symbol obsah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5" name="Zástupný symbol tex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6" name="Zástupný symbol obsah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7" name="Zástupný symbol dátum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8" name="Zástupný symbol päty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Zástupný symbol čísla snímky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910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68156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35037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65254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ok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sk-SK" smtClean="0"/>
              <a:t>Upravte štýl predlohy textu.</a:t>
            </a:r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0595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129369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Z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558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nadpis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sk-SK" smtClean="0"/>
              <a:t>Upravte štýly predlohy textu</a:t>
            </a:r>
            <a:endParaRPr lang="en-US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sk-SK" smtClean="0"/>
              <a:t>Upravte štýl predlohy textu.</a:t>
            </a:r>
          </a:p>
          <a:p>
            <a:pPr lvl="1"/>
            <a:r>
              <a:rPr lang="sk-SK" smtClean="0"/>
              <a:t>Druhá úroveň</a:t>
            </a:r>
          </a:p>
          <a:p>
            <a:pPr lvl="2"/>
            <a:r>
              <a:rPr lang="sk-SK" smtClean="0"/>
              <a:t>Tretia úroveň</a:t>
            </a:r>
          </a:p>
          <a:p>
            <a:pPr lvl="3"/>
            <a:r>
              <a:rPr lang="sk-SK" smtClean="0"/>
              <a:t>Štvrtá úroveň</a:t>
            </a:r>
          </a:p>
          <a:p>
            <a:pPr lvl="4"/>
            <a:r>
              <a:rPr lang="sk-SK" smtClean="0"/>
              <a:t>Piata úroveň</a:t>
            </a:r>
            <a:endParaRPr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E81206-3E73-4BA2-8D05-4B256511F35F}" type="datetimeFigureOut">
              <a:rPr lang="en-US" smtClean="0"/>
              <a:t>12/15/2016</a:t>
            </a:fld>
            <a:endParaRPr lang="en-US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2A8CCF-73C2-4922-96FC-71483F64C6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34674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ipe.org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ineko.sk/" TargetMode="External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>
            <a:normAutofit fontScale="90000"/>
          </a:bodyPr>
          <a:lstStyle/>
          <a:p>
            <a:pPr algn="l"/>
            <a:r>
              <a:rPr lang="sk-SK" b="1" dirty="0" smtClean="0"/>
              <a:t>Prieskum verejnej mienky o vnímaní demokracie na Slovensku</a:t>
            </a:r>
            <a:endParaRPr lang="en-US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1560" y="4077072"/>
            <a:ext cx="7776863" cy="1561728"/>
          </a:xfrm>
        </p:spPr>
        <p:txBody>
          <a:bodyPr>
            <a:normAutofit fontScale="92500" lnSpcReduction="10000"/>
          </a:bodyPr>
          <a:lstStyle/>
          <a:p>
            <a:pPr algn="r"/>
            <a:r>
              <a:rPr lang="sk-SK" dirty="0" smtClean="0">
                <a:solidFill>
                  <a:schemeClr val="tx1"/>
                </a:solidFill>
              </a:rPr>
              <a:t>Peter </a:t>
            </a:r>
            <a:r>
              <a:rPr lang="sk-SK" dirty="0" err="1" smtClean="0">
                <a:solidFill>
                  <a:schemeClr val="tx1"/>
                </a:solidFill>
              </a:rPr>
              <a:t>Goliaš</a:t>
            </a:r>
            <a:endParaRPr lang="sk-SK" dirty="0" smtClean="0">
              <a:solidFill>
                <a:schemeClr val="tx1"/>
              </a:solidFill>
            </a:endParaRP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15. december 2016</a:t>
            </a:r>
          </a:p>
          <a:p>
            <a:pPr algn="r"/>
            <a:r>
              <a:rPr lang="sk-SK" dirty="0" smtClean="0">
                <a:solidFill>
                  <a:schemeClr val="tx1"/>
                </a:solidFill>
              </a:rPr>
              <a:t>Tlačová konferencia INEKO</a:t>
            </a: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2806" y="548680"/>
            <a:ext cx="2283889" cy="9361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34415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O prieskume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sk-SK" dirty="0" smtClean="0"/>
              <a:t>Reprezentatívny prieskum na vzorke 1020 respondentov</a:t>
            </a:r>
          </a:p>
          <a:p>
            <a:r>
              <a:rPr lang="sk-SK" dirty="0" smtClean="0"/>
              <a:t>Vykonaný agentúrou </a:t>
            </a:r>
            <a:r>
              <a:rPr lang="sk-SK" dirty="0" err="1" smtClean="0"/>
              <a:t>Focus</a:t>
            </a:r>
            <a:r>
              <a:rPr lang="sk-SK" dirty="0" smtClean="0"/>
              <a:t> na prelome októbra a novembra</a:t>
            </a:r>
          </a:p>
          <a:p>
            <a:r>
              <a:rPr lang="sk-SK" dirty="0" smtClean="0"/>
              <a:t>Súčasť projektu INEKO (v spolupráci s PAS) skúmajúceho stav a vývoj demokracie na Slovensku</a:t>
            </a:r>
          </a:p>
          <a:p>
            <a:pPr lvl="1"/>
            <a:r>
              <a:rPr lang="sk-SK" dirty="0" smtClean="0"/>
              <a:t>Cieľ: Identifikovať občianske iniciatívy dôležité pre podporu demokracie</a:t>
            </a:r>
          </a:p>
          <a:p>
            <a:pPr lvl="1"/>
            <a:r>
              <a:rPr lang="sk-SK" dirty="0" smtClean="0"/>
              <a:t>Zapojené štáty: SR, Poľsko, Maďarsko, Bulharsko</a:t>
            </a:r>
          </a:p>
          <a:p>
            <a:pPr lvl="1"/>
            <a:r>
              <a:rPr lang="sk-SK" dirty="0" err="1" smtClean="0"/>
              <a:t>Donor</a:t>
            </a:r>
            <a:r>
              <a:rPr lang="sk-SK" dirty="0" smtClean="0"/>
              <a:t>: Center </a:t>
            </a:r>
            <a:r>
              <a:rPr lang="sk-SK" dirty="0" err="1" smtClean="0"/>
              <a:t>for</a:t>
            </a:r>
            <a:r>
              <a:rPr lang="sk-SK" dirty="0" smtClean="0"/>
              <a:t> </a:t>
            </a:r>
            <a:r>
              <a:rPr lang="sk-SK" dirty="0" err="1" smtClean="0"/>
              <a:t>International</a:t>
            </a:r>
            <a:r>
              <a:rPr lang="sk-SK" dirty="0" smtClean="0"/>
              <a:t> </a:t>
            </a:r>
            <a:r>
              <a:rPr lang="sk-SK" dirty="0" err="1" smtClean="0"/>
              <a:t>Private</a:t>
            </a:r>
            <a:r>
              <a:rPr lang="sk-SK" dirty="0" smtClean="0"/>
              <a:t> </a:t>
            </a:r>
            <a:r>
              <a:rPr lang="sk-SK" dirty="0" err="1" smtClean="0"/>
              <a:t>Enterprise</a:t>
            </a:r>
            <a:r>
              <a:rPr lang="sk-SK" dirty="0" smtClean="0"/>
              <a:t> (CIPE), </a:t>
            </a:r>
            <a:r>
              <a:rPr lang="sk-SK" dirty="0" smtClean="0">
                <a:hlinkClick r:id="rId2"/>
              </a:rPr>
              <a:t>http://www.cipe.org/</a:t>
            </a:r>
            <a:r>
              <a:rPr lang="sk-SK" dirty="0" smtClean="0"/>
              <a:t> 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9063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95519937"/>
              </p:ext>
            </p:extLst>
          </p:nvPr>
        </p:nvGraphicFramePr>
        <p:xfrm>
          <a:off x="839745" y="1462718"/>
          <a:ext cx="7476671" cy="1577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71989"/>
                <a:gridCol w="2160240"/>
                <a:gridCol w="2144442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verejnej mienky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medzi osobnosťami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dobrá až výborná 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25 %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Ani dobrá ani zlá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25 %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zlá až mizerná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40 %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50 %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74265335"/>
              </p:ext>
            </p:extLst>
          </p:nvPr>
        </p:nvGraphicFramePr>
        <p:xfrm>
          <a:off x="827583" y="3937559"/>
          <a:ext cx="7476672" cy="15773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156193"/>
                <a:gridCol w="2160240"/>
                <a:gridCol w="2160239"/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verejnej mienky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Prieskum medzi osobnosťami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Skôr sa zlepšila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18 %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Ani sa nezlepšila ani nezhoršila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36 %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16 %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Skôr sa zhoršila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43 %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71 %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839745" y="1001053"/>
            <a:ext cx="3962239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sk-SK" altLang="en-US" sz="2400" b="1" dirty="0">
                <a:latin typeface="Calibri" pitchFamily="34" charset="0"/>
                <a:ea typeface="Calibri" pitchFamily="34" charset="0"/>
                <a:cs typeface="Times New Roman" pitchFamily="18" charset="0"/>
              </a:rPr>
              <a:t>Názory na kvalitu demokracie</a:t>
            </a:r>
            <a:endParaRPr lang="en-US" altLang="en-US" sz="2400" b="1" dirty="0"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6" name="BlokTextu 5"/>
          <p:cNvSpPr txBox="1"/>
          <p:nvPr/>
        </p:nvSpPr>
        <p:spPr>
          <a:xfrm>
            <a:off x="827583" y="3475894"/>
            <a:ext cx="773455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kumimoji="0" lang="sk-SK" alt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Názory na zmenu kvality demokracie za posledných 5 rokov</a:t>
            </a:r>
            <a:endParaRPr kumimoji="0" lang="en-US" alt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56867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/>
          </a:bodyPr>
          <a:lstStyle/>
          <a:p>
            <a:r>
              <a:rPr lang="sk-SK" sz="4000" b="1" dirty="0" smtClean="0"/>
              <a:t>Názory na kvalitu demokracie (v %)</a:t>
            </a:r>
            <a:endParaRPr lang="en-US" sz="4000" b="1" dirty="0"/>
          </a:p>
        </p:txBody>
      </p:sp>
      <p:graphicFrame>
        <p:nvGraphicFramePr>
          <p:cNvPr id="5" name="Graf 4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65864365"/>
              </p:ext>
            </p:extLst>
          </p:nvPr>
        </p:nvGraphicFramePr>
        <p:xfrm>
          <a:off x="827584" y="1556792"/>
          <a:ext cx="7632848" cy="4752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5483591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Vzťah s kvalitou života (v %)</a:t>
            </a:r>
            <a:endParaRPr lang="en-US" dirty="0"/>
          </a:p>
        </p:txBody>
      </p:sp>
      <p:graphicFrame>
        <p:nvGraphicFramePr>
          <p:cNvPr id="6" name="Graf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48538187"/>
              </p:ext>
            </p:extLst>
          </p:nvPr>
        </p:nvGraphicFramePr>
        <p:xfrm>
          <a:off x="827584" y="2060848"/>
          <a:ext cx="763284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467544" y="1556792"/>
            <a:ext cx="838620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/>
              <a:t>Do </a:t>
            </a:r>
            <a:r>
              <a:rPr lang="en-US" dirty="0" err="1"/>
              <a:t>akej</a:t>
            </a:r>
            <a:r>
              <a:rPr lang="en-US" dirty="0"/>
              <a:t> </a:t>
            </a:r>
            <a:r>
              <a:rPr lang="en-US" dirty="0" err="1"/>
              <a:t>miery</a:t>
            </a:r>
            <a:r>
              <a:rPr lang="en-US" dirty="0"/>
              <a:t> </a:t>
            </a:r>
            <a:r>
              <a:rPr lang="en-US" dirty="0" err="1"/>
              <a:t>podľa</a:t>
            </a:r>
            <a:r>
              <a:rPr lang="en-US" dirty="0"/>
              <a:t> </a:t>
            </a:r>
            <a:r>
              <a:rPr lang="en-US" dirty="0" err="1"/>
              <a:t>Vás</a:t>
            </a:r>
            <a:r>
              <a:rPr lang="en-US" dirty="0"/>
              <a:t> </a:t>
            </a:r>
            <a:r>
              <a:rPr lang="en-US" dirty="0" err="1"/>
              <a:t>kvalita</a:t>
            </a:r>
            <a:r>
              <a:rPr lang="en-US" dirty="0"/>
              <a:t> </a:t>
            </a:r>
            <a:r>
              <a:rPr lang="en-US" dirty="0" err="1"/>
              <a:t>demokracie</a:t>
            </a:r>
            <a:r>
              <a:rPr lang="en-US" dirty="0"/>
              <a:t> </a:t>
            </a:r>
            <a:r>
              <a:rPr lang="en-US" dirty="0" err="1"/>
              <a:t>ovplyvňuje</a:t>
            </a:r>
            <a:r>
              <a:rPr lang="en-US" dirty="0"/>
              <a:t> </a:t>
            </a:r>
            <a:r>
              <a:rPr lang="en-US" dirty="0" err="1"/>
              <a:t>kvalitu</a:t>
            </a:r>
            <a:r>
              <a:rPr lang="en-US" dirty="0"/>
              <a:t> </a:t>
            </a:r>
            <a:r>
              <a:rPr lang="en-US" dirty="0" err="1"/>
              <a:t>života</a:t>
            </a:r>
            <a:r>
              <a:rPr lang="en-US" dirty="0"/>
              <a:t> </a:t>
            </a:r>
            <a:r>
              <a:rPr lang="en-US" dirty="0" err="1"/>
              <a:t>ľudí</a:t>
            </a:r>
            <a:r>
              <a:rPr lang="en-US" dirty="0"/>
              <a:t> </a:t>
            </a:r>
            <a:r>
              <a:rPr lang="en-US" dirty="0" err="1"/>
              <a:t>na</a:t>
            </a:r>
            <a:r>
              <a:rPr lang="en-US" dirty="0"/>
              <a:t> </a:t>
            </a:r>
            <a:r>
              <a:rPr lang="en-US" dirty="0" err="1"/>
              <a:t>Slovensku</a:t>
            </a:r>
            <a:r>
              <a:rPr lang="en-US" dirty="0"/>
              <a:t>?</a:t>
            </a:r>
          </a:p>
        </p:txBody>
      </p:sp>
      <p:sp>
        <p:nvSpPr>
          <p:cNvPr id="7" name="BlokTextu 6"/>
          <p:cNvSpPr txBox="1"/>
          <p:nvPr/>
        </p:nvSpPr>
        <p:spPr>
          <a:xfrm>
            <a:off x="467544" y="6237312"/>
            <a:ext cx="432849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Vplývajúce faktory: vzdelanie, región, príjem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77096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109250076"/>
              </p:ext>
            </p:extLst>
          </p:nvPr>
        </p:nvGraphicFramePr>
        <p:xfrm>
          <a:off x="899592" y="485775"/>
          <a:ext cx="7488832" cy="588645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316529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/>
              <a:t>Príčiny podľa volebných preferencií</a:t>
            </a:r>
            <a:endParaRPr lang="en-US" b="1" dirty="0"/>
          </a:p>
        </p:txBody>
      </p:sp>
      <p:graphicFrame>
        <p:nvGraphicFramePr>
          <p:cNvPr id="4" name="Tabuľ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8340419"/>
              </p:ext>
            </p:extLst>
          </p:nvPr>
        </p:nvGraphicFramePr>
        <p:xfrm>
          <a:off x="539552" y="1268760"/>
          <a:ext cx="8208912" cy="488016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40359"/>
                <a:gridCol w="2664296"/>
                <a:gridCol w="2304257"/>
              </a:tblGrid>
              <a:tr h="370840">
                <a:tc>
                  <a:txBody>
                    <a:bodyPr/>
                    <a:lstStyle/>
                    <a:p>
                      <a:endParaRPr 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Nadpriemerný súhlas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Podpriemerný</a:t>
                      </a:r>
                      <a:r>
                        <a:rPr lang="sk-SK" sz="1300" baseline="0" dirty="0" smtClean="0">
                          <a:effectLst/>
                        </a:rPr>
                        <a:t> </a:t>
                      </a:r>
                      <a:r>
                        <a:rPr lang="sk-SK" sz="1300" dirty="0" smtClean="0">
                          <a:effectLst/>
                        </a:rPr>
                        <a:t>súhlas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772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Politici nepracujú vo verejnom záujme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KDH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1972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Netrestanie nehospodárneho nakladania s majetkom štátu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920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Nerovnosť pred zákonom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nerozhodnutí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Nespravodlivé majetkové rozdiely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r>
                        <a:rPr lang="sk-SK" sz="1300" dirty="0" smtClean="0">
                          <a:effectLst/>
                        </a:rPr>
                        <a:t>, </a:t>
                      </a: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Nerozhodnutí, 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650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Nekvalitné verejné služby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OĽANO-NOVA, </a:t>
                      </a: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428992">
                <a:tc>
                  <a:txBody>
                    <a:bodyPr/>
                    <a:lstStyle/>
                    <a:p>
                      <a:r>
                        <a:rPr lang="sk-SK" sz="1300" dirty="0" smtClean="0">
                          <a:effectLst/>
                        </a:rPr>
                        <a:t>Regulačné a kontrolné orgány nebránia zneužívaniu moci</a:t>
                      </a:r>
                      <a:endParaRPr lang="en-US" sz="13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0135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Sociálny systém sa zneužíva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OĽANO-NOVA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28803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Zákony sú nekvalitné a často sa menia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KDH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V spoločnosti sa rozširuje chudoba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SME Rodina- Boris Kollár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SMER-SD, SNS, MOST-HÍD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Slušní ľudia sa neangažujú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OĽANO-NOVA, </a:t>
                      </a: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1925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Strata suverenity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Slovensko, </a:t>
                      </a: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Nedodržujú sa ľudské a menšinové práva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err="1" smtClean="0">
                          <a:effectLst/>
                        </a:rPr>
                        <a:t>Nevoliči</a:t>
                      </a:r>
                      <a:r>
                        <a:rPr lang="sk-SK" sz="1300" dirty="0" smtClean="0">
                          <a:effectLst/>
                        </a:rPr>
                        <a:t>, nerozhodnutí, </a:t>
                      </a:r>
                      <a:r>
                        <a:rPr lang="sk-SK" sz="1300" dirty="0" err="1" smtClean="0">
                          <a:effectLst/>
                        </a:rPr>
                        <a:t>ĽS-Naše</a:t>
                      </a:r>
                      <a:r>
                        <a:rPr lang="sk-SK" sz="1300" dirty="0" smtClean="0">
                          <a:effectLst/>
                        </a:rPr>
                        <a:t> Slovensko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300" dirty="0" smtClean="0">
                          <a:effectLst/>
                        </a:rPr>
                        <a:t>SMER-SD</a:t>
                      </a:r>
                      <a:endParaRPr lang="en-US" sz="13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301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Graf 2"/>
          <p:cNvGraphicFramePr/>
          <p:nvPr>
            <p:extLst>
              <p:ext uri="{D42A27DB-BD31-4B8C-83A1-F6EECF244321}">
                <p14:modId xmlns:p14="http://schemas.microsoft.com/office/powerpoint/2010/main" val="517672968"/>
              </p:ext>
            </p:extLst>
          </p:nvPr>
        </p:nvGraphicFramePr>
        <p:xfrm>
          <a:off x="467544" y="776287"/>
          <a:ext cx="8352928" cy="530542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4641958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Ľudia s extrémnymi názormi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>
            <a:normAutofit fontScale="92500" lnSpcReduction="20000"/>
          </a:bodyPr>
          <a:lstStyle/>
          <a:p>
            <a:r>
              <a:rPr lang="sk-SK" dirty="0"/>
              <a:t>16 % respondentov podporuje vystúpenie z EÚ a zároveň nahradenie parlamentného systému vlády </a:t>
            </a:r>
            <a:r>
              <a:rPr lang="sk-SK" dirty="0" smtClean="0"/>
              <a:t>diktatúrou</a:t>
            </a:r>
          </a:p>
          <a:p>
            <a:pPr lvl="1"/>
            <a:r>
              <a:rPr lang="sk-SK" dirty="0" smtClean="0"/>
              <a:t>Častejší výskyt v </a:t>
            </a:r>
            <a:r>
              <a:rPr lang="sk-SK" dirty="0"/>
              <a:t>bratislavskom </a:t>
            </a:r>
            <a:r>
              <a:rPr lang="sk-SK" dirty="0" smtClean="0"/>
              <a:t>(</a:t>
            </a:r>
            <a:r>
              <a:rPr lang="sk-SK" dirty="0"/>
              <a:t>26 </a:t>
            </a:r>
            <a:r>
              <a:rPr lang="sk-SK" dirty="0" smtClean="0"/>
              <a:t>%) a prešovskom (</a:t>
            </a:r>
            <a:r>
              <a:rPr lang="sk-SK" dirty="0"/>
              <a:t>25 </a:t>
            </a:r>
            <a:r>
              <a:rPr lang="sk-SK" dirty="0" smtClean="0"/>
              <a:t>%) kraji</a:t>
            </a:r>
            <a:endParaRPr lang="en-US" dirty="0"/>
          </a:p>
          <a:p>
            <a:pPr lvl="1"/>
            <a:r>
              <a:rPr lang="sk-SK" dirty="0" smtClean="0"/>
              <a:t>Čistý mesačný príjem </a:t>
            </a:r>
            <a:r>
              <a:rPr lang="sk-SK" dirty="0"/>
              <a:t>domácnosti </a:t>
            </a:r>
            <a:r>
              <a:rPr lang="sk-SK" dirty="0" smtClean="0"/>
              <a:t>500-700 € (</a:t>
            </a:r>
            <a:r>
              <a:rPr lang="sk-SK" dirty="0"/>
              <a:t>27 %)</a:t>
            </a:r>
            <a:endParaRPr lang="en-US" dirty="0"/>
          </a:p>
          <a:p>
            <a:pPr lvl="1"/>
            <a:r>
              <a:rPr lang="sk-SK" dirty="0" smtClean="0"/>
              <a:t>Častejší výskyt medzi sympatizantmi </a:t>
            </a:r>
            <a:r>
              <a:rPr lang="sk-SK" dirty="0"/>
              <a:t>SME Rodina (22 %) a Ľudová Strana Naše Slovensko (21 </a:t>
            </a:r>
            <a:r>
              <a:rPr lang="sk-SK" dirty="0" smtClean="0"/>
              <a:t>%)</a:t>
            </a:r>
          </a:p>
          <a:p>
            <a:pPr lvl="1"/>
            <a:r>
              <a:rPr lang="sk-SK" dirty="0" smtClean="0"/>
              <a:t>Sú aj medzi voličmi iných strán (11-19 %), resp. </a:t>
            </a:r>
            <a:r>
              <a:rPr lang="sk-SK" dirty="0" err="1" smtClean="0"/>
              <a:t>nevoličmi</a:t>
            </a:r>
            <a:r>
              <a:rPr lang="sk-SK" dirty="0" smtClean="0"/>
              <a:t> (20 %)</a:t>
            </a:r>
          </a:p>
          <a:p>
            <a:r>
              <a:rPr lang="sk-SK" dirty="0"/>
              <a:t>11 % </a:t>
            </a:r>
            <a:r>
              <a:rPr lang="sk-SK" dirty="0" smtClean="0"/>
              <a:t>respondentov podporuje vystúpenie </a:t>
            </a:r>
            <a:r>
              <a:rPr lang="sk-SK" dirty="0"/>
              <a:t>z EÚ, </a:t>
            </a:r>
            <a:r>
              <a:rPr lang="sk-SK" dirty="0" smtClean="0"/>
              <a:t>zrušenie parlamentného systému a zároveň návrat </a:t>
            </a:r>
            <a:r>
              <a:rPr lang="sk-SK" dirty="0"/>
              <a:t>do systému spred roku 1989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1650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Kto chce vystúpiť z EÚ?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7898833"/>
              </p:ext>
            </p:extLst>
          </p:nvPr>
        </p:nvGraphicFramePr>
        <p:xfrm>
          <a:off x="827584" y="1484784"/>
          <a:ext cx="7704856" cy="4416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7722"/>
                <a:gridCol w="3074806"/>
                <a:gridCol w="2952328"/>
              </a:tblGrid>
              <a:tr h="0">
                <a:tc>
                  <a:txBody>
                    <a:bodyPr/>
                    <a:lstStyle/>
                    <a:p>
                      <a:pPr marL="45720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Nadpriemerná </a:t>
                      </a:r>
                      <a:r>
                        <a:rPr lang="sk-SK" sz="1800" dirty="0">
                          <a:effectLst/>
                        </a:rPr>
                        <a:t>miera súhlasu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Podpriemerná </a:t>
                      </a:r>
                      <a:r>
                        <a:rPr lang="sk-SK" sz="1800" dirty="0">
                          <a:effectLst/>
                        </a:rPr>
                        <a:t>miera súhlasu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sk-SK" sz="1800" dirty="0" smtClean="0">
                          <a:effectLst/>
                        </a:rPr>
                        <a:t>Volebné preferencie</a:t>
                      </a:r>
                      <a:endParaRPr lang="en-US" sz="18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ĽS Naše Slovensko, </a:t>
                      </a:r>
                      <a:r>
                        <a:rPr lang="sk-SK" sz="1800" dirty="0" err="1">
                          <a:effectLst/>
                        </a:rPr>
                        <a:t>nevoliči</a:t>
                      </a:r>
                      <a:r>
                        <a:rPr lang="sk-SK" sz="1800" dirty="0">
                          <a:effectLst/>
                        </a:rPr>
                        <a:t>, SME RODINA – Boris Kollár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SaS, KDH, OĽANO - NOVA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Kraj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Banskobystrický, Prešovský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Košický, Trenčiansky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Vzdelanie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Základné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Vysokoškolské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Ekonomický status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Rodič na materskej dovolenke alebo trvalo v domácnosti, nezamestnaný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Študent, podnikateľ, živnostník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Čistý mesačný príjem domácnosti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501 - 700 €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1 501 € a viac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Typ domácnosti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Trojgeneračná domácnosť (deti, 1-2 rodičia, 1-2 starí rodičia)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Mladí ľudia (bezdetní, 1-2 dospelí)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959841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Kto chce nastoliť diktatúru?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5347182"/>
              </p:ext>
            </p:extLst>
          </p:nvPr>
        </p:nvGraphicFramePr>
        <p:xfrm>
          <a:off x="899592" y="1340768"/>
          <a:ext cx="7416824" cy="510434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15003"/>
                <a:gridCol w="2921501"/>
                <a:gridCol w="2880320"/>
              </a:tblGrid>
              <a:tr h="539303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Nadpriemerná </a:t>
                      </a:r>
                      <a:r>
                        <a:rPr lang="sk-SK" sz="1800" dirty="0">
                          <a:effectLst/>
                        </a:rPr>
                        <a:t>miera súhlasu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Podpriemerná </a:t>
                      </a:r>
                      <a:r>
                        <a:rPr lang="sk-SK" sz="1800" dirty="0">
                          <a:effectLst/>
                        </a:rPr>
                        <a:t>miera súhlasu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539303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Volebné preferencie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SME </a:t>
                      </a:r>
                      <a:r>
                        <a:rPr lang="sk-SK" sz="1800" dirty="0">
                          <a:effectLst/>
                        </a:rPr>
                        <a:t>RODINA – Boris Kollár, </a:t>
                      </a:r>
                      <a:r>
                        <a:rPr lang="sk-SK" sz="1800" dirty="0" err="1">
                          <a:effectLst/>
                        </a:rPr>
                        <a:t>nevoliči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SaS, OĽANO-NOVA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1508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Kraj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Prešovský, Banskobystrický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Trenčiansky, Nitriansky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61508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Vzdelanie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Základné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Vysokoškolské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17100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Ekonomický status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Nezamestnaný, rodič na materskej dovolenke alebo trvalo v domácnosti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Študent, podnikateľ, živnostník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94895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Čistý mesačný príjem domácnosti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501 - 700 €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1 501 € a viac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094895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Typ domácnosti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Trojgeneračná domácnosť (deti, 1-2 rodičia, 1-2 starí rodičia)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Domácnosť s prevažne školopovinnými deťmi  (1-2 rodičia, deti prevažne vo veku 6-18 rokov)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4395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Kto chce návrat k socializmu?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0872684"/>
              </p:ext>
            </p:extLst>
          </p:nvPr>
        </p:nvGraphicFramePr>
        <p:xfrm>
          <a:off x="611560" y="1340768"/>
          <a:ext cx="7992888" cy="507814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99877"/>
                <a:gridCol w="2912691"/>
                <a:gridCol w="2880320"/>
              </a:tblGrid>
              <a:tr h="377164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 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Nadpriemerná </a:t>
                      </a:r>
                      <a:r>
                        <a:rPr lang="sk-SK" sz="1800" dirty="0">
                          <a:effectLst/>
                        </a:rPr>
                        <a:t>miera súhlasu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 smtClean="0">
                          <a:effectLst/>
                        </a:rPr>
                        <a:t>Podpriemerná </a:t>
                      </a:r>
                      <a:r>
                        <a:rPr lang="sk-SK" sz="1800" dirty="0">
                          <a:effectLst/>
                        </a:rPr>
                        <a:t>miera súhlasu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377164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Kraj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Prešovský, Trnavský, Banskobystrický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Nitriansky, Žilinský, Trenčiansky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754327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Čistý mesačný príjem domácnosti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701-900 €, do 500 €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1 501 € a viac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377164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Volebné preferencie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SME rodina – Boris Kollár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SAS, ĽS-Naše Slovensko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188582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Vzdelanie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Základné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Vysokoškolské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188582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Vek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65 a viac rokov, 55-64 rokov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25-34 rokov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377164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Ekonomický status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Dôchodca, nezamestnaný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Podnikateľ, živnostník, študent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1299516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Typ domácnosti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Trojgeneračná domácnosť (deti, 1-2 rodičia, 1-2 starí rodičia), starí ľudia (1-2 dospelí </a:t>
                      </a:r>
                      <a:r>
                        <a:rPr lang="sk-SK" sz="1800" dirty="0" smtClean="0">
                          <a:effectLst/>
                        </a:rPr>
                        <a:t>nad 60 </a:t>
                      </a:r>
                      <a:r>
                        <a:rPr lang="sk-SK" sz="1800" dirty="0">
                          <a:effectLst/>
                        </a:rPr>
                        <a:t>rokov)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Mladí ľudia (bezdetní, 1-2 dospelí), domácnosť </a:t>
                      </a:r>
                      <a:r>
                        <a:rPr lang="sk-SK" sz="1800" dirty="0" smtClean="0">
                          <a:effectLst/>
                        </a:rPr>
                        <a:t>so školopovinnými (6-18 rokov) a malými (do 6 rokov) deťmi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  <a:tr h="377164"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>
                          <a:effectLst/>
                        </a:rPr>
                        <a:t>Používanie internetu</a:t>
                      </a:r>
                      <a:endParaRPr lang="en-US" sz="18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Vôbec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  <a:tc>
                  <a:txBody>
                    <a:bodyPr/>
                    <a:lstStyle/>
                    <a:p>
                      <a:pPr marL="0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1800" dirty="0">
                          <a:effectLst/>
                        </a:rPr>
                        <a:t>Denne</a:t>
                      </a:r>
                      <a:endParaRPr lang="en-US" sz="1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7084" marR="67084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607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Komentár INEKO</a:t>
            </a:r>
            <a:endParaRPr lang="en-US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342900" lvl="1" indent="-342900">
              <a:buFont typeface="Arial" panose="020B0604020202020204" pitchFamily="34" charset="0"/>
              <a:buChar char="•"/>
            </a:pPr>
            <a:r>
              <a:rPr lang="sk-SK" sz="3200" dirty="0" smtClean="0"/>
              <a:t>Fungujúca demokracia je základným predpokladom rastu kvality života všetkých občanov</a:t>
            </a:r>
          </a:p>
          <a:p>
            <a:pPr lvl="1"/>
            <a:r>
              <a:rPr lang="sk-SK" dirty="0" smtClean="0"/>
              <a:t>Chráni pred zneužívaním moci</a:t>
            </a:r>
          </a:p>
          <a:p>
            <a:pPr lvl="1"/>
            <a:r>
              <a:rPr lang="sk-SK" dirty="0" smtClean="0"/>
              <a:t>Diskusiou umožňuje hľadať efektívne riešenia</a:t>
            </a:r>
          </a:p>
          <a:p>
            <a:r>
              <a:rPr lang="sk-SK" dirty="0" smtClean="0"/>
              <a:t>Vysoká nespokojnosť </a:t>
            </a:r>
            <a:r>
              <a:rPr lang="sk-SK" dirty="0"/>
              <a:t>so stavom demokracie </a:t>
            </a:r>
            <a:r>
              <a:rPr lang="sk-SK" dirty="0" smtClean="0"/>
              <a:t>je</a:t>
            </a:r>
            <a:r>
              <a:rPr lang="sk-SK" dirty="0"/>
              <a:t> </a:t>
            </a:r>
            <a:r>
              <a:rPr lang="sk-SK" dirty="0" smtClean="0"/>
              <a:t>živnou pôdou </a:t>
            </a:r>
            <a:r>
              <a:rPr lang="sk-SK" dirty="0"/>
              <a:t>pre </a:t>
            </a:r>
            <a:r>
              <a:rPr lang="sk-SK" dirty="0" smtClean="0"/>
              <a:t>ďalšie posilnenie extrémistov </a:t>
            </a:r>
            <a:r>
              <a:rPr lang="sk-SK" dirty="0"/>
              <a:t>a </a:t>
            </a:r>
            <a:r>
              <a:rPr lang="sk-SK" dirty="0" smtClean="0"/>
              <a:t>populistov v politike</a:t>
            </a:r>
          </a:p>
        </p:txBody>
      </p:sp>
    </p:spTree>
    <p:extLst>
      <p:ext uri="{BB962C8B-B14F-4D97-AF65-F5344CB8AC3E}">
        <p14:creationId xmlns:p14="http://schemas.microsoft.com/office/powerpoint/2010/main" val="255558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Top okamžité riešenia</a:t>
            </a:r>
            <a:endParaRPr lang="en-US" b="1" dirty="0"/>
          </a:p>
        </p:txBody>
      </p:sp>
      <p:graphicFrame>
        <p:nvGraphicFramePr>
          <p:cNvPr id="6" name="Tabuľ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09215451"/>
              </p:ext>
            </p:extLst>
          </p:nvPr>
        </p:nvGraphicFramePr>
        <p:xfrm>
          <a:off x="611560" y="1412776"/>
          <a:ext cx="8064896" cy="4416552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624736"/>
                <a:gridCol w="1440160"/>
              </a:tblGrid>
              <a:tr h="1331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Vážený priemer</a:t>
                      </a: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  <a:tr h="13311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dirty="0">
                          <a:effectLst/>
                        </a:rPr>
                        <a:t>Dôveryhodné vyšetrenie kauzy </a:t>
                      </a:r>
                      <a:r>
                        <a:rPr lang="sk-SK" sz="2800" b="0" dirty="0" err="1">
                          <a:effectLst/>
                        </a:rPr>
                        <a:t>Bašternák</a:t>
                      </a: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dirty="0">
                          <a:effectLst/>
                        </a:rPr>
                        <a:t>1,52</a:t>
                      </a: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  <a:tr h="44347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dirty="0">
                          <a:effectLst/>
                        </a:rPr>
                        <a:t>Monitoring a hodnotenie efektívnosti projektov a tendrov v rezortoch, kde sa rozdeľujú najväčšie verejné zákazky (napr. v doprave, zdravotníctve, IT a pod.)</a:t>
                      </a: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>
                          <a:effectLst/>
                        </a:rPr>
                        <a:t>2,00</a:t>
                      </a:r>
                      <a:endParaRPr lang="en-US" sz="2800" b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  <a:tr h="1990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dirty="0">
                          <a:effectLst/>
                        </a:rPr>
                        <a:t>Zverejňovanie podrobných </a:t>
                      </a:r>
                      <a:r>
                        <a:rPr lang="sk-SK" sz="2800" b="0" dirty="0" err="1" smtClean="0">
                          <a:effectLst/>
                        </a:rPr>
                        <a:t>majetk</a:t>
                      </a:r>
                      <a:r>
                        <a:rPr lang="sk-SK" sz="2800" b="0" dirty="0" smtClean="0">
                          <a:effectLst/>
                        </a:rPr>
                        <a:t>. </a:t>
                      </a:r>
                      <a:r>
                        <a:rPr lang="sk-SK" sz="2800" b="0" dirty="0">
                          <a:effectLst/>
                        </a:rPr>
                        <a:t>priznaní politikov a vysokých </a:t>
                      </a:r>
                      <a:r>
                        <a:rPr lang="sk-SK" sz="2800" b="0" dirty="0" smtClean="0">
                          <a:effectLst/>
                        </a:rPr>
                        <a:t>št. </a:t>
                      </a:r>
                      <a:r>
                        <a:rPr lang="sk-SK" sz="2800" b="0" dirty="0">
                          <a:effectLst/>
                        </a:rPr>
                        <a:t>funkcionárov</a:t>
                      </a: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800" b="0" dirty="0">
                          <a:effectLst/>
                        </a:rPr>
                        <a:t>2,50</a:t>
                      </a:r>
                      <a:endParaRPr lang="en-US" sz="28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7354" marR="47354" marT="0" marB="0"/>
                </a:tc>
              </a:tr>
            </a:tbl>
          </a:graphicData>
        </a:graphic>
      </p:graphicFrame>
      <p:sp>
        <p:nvSpPr>
          <p:cNvPr id="3" name="BlokTextu 2"/>
          <p:cNvSpPr txBox="1"/>
          <p:nvPr/>
        </p:nvSpPr>
        <p:spPr>
          <a:xfrm>
            <a:off x="611560" y="5836622"/>
            <a:ext cx="6918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Dotazníkový </a:t>
            </a:r>
            <a:r>
              <a:rPr lang="sk-SK" dirty="0"/>
              <a:t>prieskum </a:t>
            </a:r>
            <a:r>
              <a:rPr lang="sk-SK" dirty="0" smtClean="0"/>
              <a:t>INEKO medzi </a:t>
            </a:r>
            <a:r>
              <a:rPr lang="sk-SK" dirty="0"/>
              <a:t>81 odborníkmi a podnikateľmi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6931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b="1" dirty="0" smtClean="0"/>
              <a:t>Top dlhodobé riešenia</a:t>
            </a:r>
            <a:endParaRPr lang="en-US" b="1" dirty="0"/>
          </a:p>
        </p:txBody>
      </p:sp>
      <p:graphicFrame>
        <p:nvGraphicFramePr>
          <p:cNvPr id="3" name="Tabuľ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7637282"/>
              </p:ext>
            </p:extLst>
          </p:nvPr>
        </p:nvGraphicFramePr>
        <p:xfrm>
          <a:off x="539552" y="1594867"/>
          <a:ext cx="8136903" cy="42062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768752"/>
                <a:gridCol w="1368151"/>
              </a:tblGrid>
              <a:tr h="37716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Vážený priemer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25795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>
                          <a:effectLst/>
                        </a:rPr>
                        <a:t>Deti a študenti by sa na školách mali učiť lepšie kriticky myslieť a rozumieť významu demokracie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>
                          <a:effectLst/>
                        </a:rPr>
                        <a:t>1,52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251442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>
                          <a:effectLst/>
                        </a:rPr>
                        <a:t>Posilnenie nezávislosti a verejnej kontroly polície, prokuratúry a súdov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>
                          <a:effectLst/>
                        </a:rPr>
                        <a:t>1,53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  <a:tr h="46863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>
                          <a:effectLst/>
                        </a:rPr>
                        <a:t>Zvyšovanie kvality verejných služieb napríklad v školstve, zdravotníctve, súdnictve, bezpečnosti, atď. (napr. meraním a zverejňovaním výsledkov, finančnými motiváciami, atď.)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sk-SK" sz="2400" b="0" dirty="0">
                          <a:effectLst/>
                        </a:rPr>
                        <a:t>1,89</a:t>
                      </a:r>
                      <a:endParaRPr lang="en-US" sz="2400" b="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4723" marR="44723" marT="0" marB="0"/>
                </a:tc>
              </a:tr>
            </a:tbl>
          </a:graphicData>
        </a:graphic>
      </p:graphicFrame>
      <p:sp>
        <p:nvSpPr>
          <p:cNvPr id="4" name="BlokTextu 3"/>
          <p:cNvSpPr txBox="1"/>
          <p:nvPr/>
        </p:nvSpPr>
        <p:spPr>
          <a:xfrm>
            <a:off x="611560" y="5836622"/>
            <a:ext cx="69188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sk-SK" dirty="0" smtClean="0"/>
              <a:t>Zdroj: Dotazníkový </a:t>
            </a:r>
            <a:r>
              <a:rPr lang="sk-SK" dirty="0"/>
              <a:t>prieskum </a:t>
            </a:r>
            <a:r>
              <a:rPr lang="sk-SK" dirty="0" smtClean="0"/>
              <a:t>INEKO medzi </a:t>
            </a:r>
            <a:r>
              <a:rPr lang="sk-SK" dirty="0"/>
              <a:t>81 odborníkmi a podnikateľmi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87413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/>
          </a:bodyPr>
          <a:lstStyle/>
          <a:p>
            <a:r>
              <a:rPr lang="sk-SK" b="1" dirty="0" smtClean="0"/>
              <a:t>Ďakujem za pozornosť</a:t>
            </a:r>
            <a:r>
              <a:rPr lang="sk-SK" b="1" dirty="0"/>
              <a:t>!</a:t>
            </a:r>
            <a:br>
              <a:rPr lang="sk-SK" b="1" dirty="0"/>
            </a:br>
            <a:r>
              <a:rPr lang="sk-SK" sz="2200" b="1" dirty="0">
                <a:hlinkClick r:id="rId2"/>
              </a:rPr>
              <a:t>http://www.ineko.sk</a:t>
            </a:r>
            <a:r>
              <a:rPr lang="sk-SK" sz="2200" b="1" dirty="0" smtClean="0">
                <a:hlinkClick r:id="rId2"/>
              </a:rPr>
              <a:t>/</a:t>
            </a:r>
            <a:r>
              <a:rPr lang="sk-SK" sz="2200" b="1" dirty="0" smtClean="0"/>
              <a:t> </a:t>
            </a:r>
            <a:endParaRPr lang="en-US" sz="2200" b="1" dirty="0"/>
          </a:p>
        </p:txBody>
      </p:sp>
    </p:spTree>
    <p:extLst>
      <p:ext uri="{BB962C8B-B14F-4D97-AF65-F5344CB8AC3E}">
        <p14:creationId xmlns:p14="http://schemas.microsoft.com/office/powerpoint/2010/main" val="25258457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ív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88</TotalTime>
  <Words>804</Words>
  <Application>Microsoft Office PowerPoint</Application>
  <PresentationFormat>Prezentácia na obrazovke (4:3)</PresentationFormat>
  <Paragraphs>185</Paragraphs>
  <Slides>16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16</vt:i4>
      </vt:variant>
    </vt:vector>
  </HeadingPairs>
  <TitlesOfParts>
    <vt:vector size="17" baseType="lpstr">
      <vt:lpstr>Motív Office</vt:lpstr>
      <vt:lpstr>Prieskum verejnej mienky o vnímaní demokracie na Slovensku</vt:lpstr>
      <vt:lpstr>O prieskume</vt:lpstr>
      <vt:lpstr>Prezentácia programu PowerPoint</vt:lpstr>
      <vt:lpstr>Názory na kvalitu demokracie (v %)</vt:lpstr>
      <vt:lpstr>Vzťah s kvalitou života (v %)</vt:lpstr>
      <vt:lpstr>Prezentácia programu PowerPoint</vt:lpstr>
      <vt:lpstr>Príčiny podľa volebných preferencií</vt:lpstr>
      <vt:lpstr>Prezentácia programu PowerPoint</vt:lpstr>
      <vt:lpstr>Ľudia s extrémnymi názormi</vt:lpstr>
      <vt:lpstr>Kto chce vystúpiť z EÚ?</vt:lpstr>
      <vt:lpstr>Kto chce nastoliť diktatúru?</vt:lpstr>
      <vt:lpstr>Kto chce návrat k socializmu?</vt:lpstr>
      <vt:lpstr>Komentár INEKO</vt:lpstr>
      <vt:lpstr>Top okamžité riešenia</vt:lpstr>
      <vt:lpstr>Top dlhodobé riešenia</vt:lpstr>
      <vt:lpstr>Ďakujem za pozornosť! http://www.ineko.sk/ 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Prieskum verejnej mienky o vnímaní demokracie na Slovensku</dc:title>
  <dc:creator>Peter Golias</dc:creator>
  <cp:lastModifiedBy>Peter Golias</cp:lastModifiedBy>
  <cp:revision>25</cp:revision>
  <dcterms:created xsi:type="dcterms:W3CDTF">2016-12-14T07:59:27Z</dcterms:created>
  <dcterms:modified xsi:type="dcterms:W3CDTF">2016-12-15T06:42:17Z</dcterms:modified>
</cp:coreProperties>
</file>