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85" r:id="rId3"/>
    <p:sldId id="284" r:id="rId4"/>
    <p:sldId id="286" r:id="rId5"/>
    <p:sldId id="288" r:id="rId6"/>
    <p:sldId id="274" r:id="rId7"/>
    <p:sldId id="276" r:id="rId8"/>
    <p:sldId id="287" r:id="rId9"/>
    <p:sldId id="289" r:id="rId10"/>
    <p:sldId id="290" r:id="rId11"/>
    <p:sldId id="291" r:id="rId12"/>
    <p:sldId id="283" r:id="rId13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_rok_programu_Microsoft_Excel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_rok_programu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3407552798969172"/>
          <c:y val="6.327974628171476E-2"/>
          <c:w val="0.49004035229520898"/>
          <c:h val="0.9209379034513409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accent2"/>
            </a:solidFill>
            <a:effectLst>
              <a:softEdge rad="114300"/>
            </a:effectLst>
          </c:spPr>
          <c:explosion val="10"/>
          <c:dPt>
            <c:idx val="1"/>
            <c:bubble3D val="0"/>
            <c:spPr>
              <a:solidFill>
                <a:schemeClr val="accent1"/>
              </a:solidFill>
              <a:effectLst>
                <a:softEdge rad="114300"/>
              </a:effectLst>
            </c:spPr>
            <c:extLst>
              <c:ext xmlns:c16="http://schemas.microsoft.com/office/drawing/2014/chart" uri="{C3380CC4-5D6E-409C-BE32-E72D297353CC}">
                <c16:uniqueId val="{00000000-CC75-41A6-B26C-7DE28EA277E7}"/>
              </c:ext>
            </c:extLst>
          </c:dPt>
          <c:dPt>
            <c:idx val="2"/>
            <c:bubble3D val="0"/>
            <c:spPr>
              <a:solidFill>
                <a:schemeClr val="accent5"/>
              </a:solidFill>
              <a:effectLst>
                <a:softEdge rad="114300"/>
              </a:effectLst>
            </c:spPr>
            <c:extLst>
              <c:ext xmlns:c16="http://schemas.microsoft.com/office/drawing/2014/chart" uri="{C3380CC4-5D6E-409C-BE32-E72D297353CC}">
                <c16:uniqueId val="{00000001-CC75-41A6-B26C-7DE28EA277E7}"/>
              </c:ext>
            </c:extLst>
          </c:dPt>
          <c:dPt>
            <c:idx val="3"/>
            <c:bubble3D val="0"/>
            <c:spPr>
              <a:solidFill>
                <a:schemeClr val="accent3"/>
              </a:solidFill>
              <a:effectLst>
                <a:softEdge rad="114300"/>
              </a:effectLst>
            </c:spPr>
            <c:extLst>
              <c:ext xmlns:c16="http://schemas.microsoft.com/office/drawing/2014/chart" uri="{C3380CC4-5D6E-409C-BE32-E72D297353CC}">
                <c16:uniqueId val="{00000002-CC75-41A6-B26C-7DE28EA277E7}"/>
              </c:ext>
            </c:extLst>
          </c:dPt>
          <c:dLbls>
            <c:dLbl>
              <c:idx val="0"/>
              <c:layout>
                <c:manualLayout>
                  <c:x val="-0.1307530433649671"/>
                  <c:y val="0.250356517935258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CC75-41A6-B26C-7DE28EA277E7}"/>
                </c:ext>
              </c:extLst>
            </c:dLbl>
            <c:dLbl>
              <c:idx val="2"/>
              <c:layout>
                <c:manualLayout>
                  <c:x val="0.19097654604680633"/>
                  <c:y val="-8.3333333333333367E-3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CC75-41A6-B26C-7DE28EA277E7}"/>
                </c:ext>
              </c:extLst>
            </c:dLbl>
            <c:dLbl>
              <c:idx val="3"/>
              <c:layout>
                <c:manualLayout>
                  <c:x val="0.12240738088468361"/>
                  <c:y val="0.1570805993000875"/>
                </c:manualLayout>
              </c:layout>
              <c:tx>
                <c:rich>
                  <a:bodyPr wrap="square" lIns="38100" tIns="19050" rIns="38100" bIns="19050" anchor="ctr">
                    <a:noAutofit/>
                  </a:bodyPr>
                  <a:lstStyle/>
                  <a:p>
                    <a:pPr>
                      <a:defRPr/>
                    </a:pPr>
                    <a:r>
                      <a:rPr lang="en-US" sz="1700" dirty="0" err="1"/>
                      <a:t>Transparentnosť</a:t>
                    </a:r>
                    <a:r>
                      <a:rPr lang="en-US" dirty="0" err="1"/>
                      <a:t>
15%</a:t>
                    </a:r>
                    <a:endParaRPr 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3803614150968019"/>
                      <c:h val="0.1981944444444444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CC75-41A6-B26C-7DE28EA277E7}"/>
                </c:ext>
              </c:extLst>
            </c:dLbl>
            <c:spPr>
              <a:noFill/>
              <a:ln>
                <a:noFill/>
              </a:ln>
              <a:effectLst/>
            </c:spPr>
            <c:dLblPos val="ctr"/>
            <c:showLegendKey val="0"/>
            <c:showVal val="1"/>
            <c:showCatName val="1"/>
            <c:showSerName val="0"/>
            <c:showPercent val="0"/>
            <c:showBubbleSize val="0"/>
            <c:separator>
</c:separator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Spokojnosť pacientov</c:v>
                </c:pt>
                <c:pt idx="1">
                  <c:v>Kvalita ZS</c:v>
                </c:pt>
                <c:pt idx="2">
                  <c:v>Hospodárenie</c:v>
                </c:pt>
                <c:pt idx="3">
                  <c:v>Transparentnosť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0.25</c:v>
                </c:pt>
                <c:pt idx="1">
                  <c:v>0.4</c:v>
                </c:pt>
                <c:pt idx="2">
                  <c:v>0.2</c:v>
                </c:pt>
                <c:pt idx="3">
                  <c:v>0.15000000000000002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C75-41A6-B26C-7DE28EA277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sk-SK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98445010458485"/>
          <c:y val="0.10747734576812304"/>
          <c:w val="0.53602960513957276"/>
          <c:h val="0.83717266419988079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accent2"/>
            </a:solidFill>
            <a:effectLst>
              <a:softEdge rad="114300"/>
            </a:effectLst>
          </c:spPr>
          <c:explosion val="13"/>
          <c:dPt>
            <c:idx val="1"/>
            <c:bubble3D val="0"/>
            <c:extLst>
              <c:ext xmlns:c16="http://schemas.microsoft.com/office/drawing/2014/chart" uri="{C3380CC4-5D6E-409C-BE32-E72D297353CC}">
                <c16:uniqueId val="{00000000-F02F-4259-841A-E00FA3E99B62}"/>
              </c:ext>
            </c:extLst>
          </c:dPt>
          <c:dPt>
            <c:idx val="2"/>
            <c:bubble3D val="0"/>
            <c:spPr>
              <a:solidFill>
                <a:schemeClr val="accent1"/>
              </a:solidFill>
              <a:effectLst>
                <a:softEdge rad="114300"/>
              </a:effectLst>
            </c:spPr>
            <c:extLst>
              <c:ext xmlns:c16="http://schemas.microsoft.com/office/drawing/2014/chart" uri="{C3380CC4-5D6E-409C-BE32-E72D297353CC}">
                <c16:uniqueId val="{00000001-F02F-4259-841A-E00FA3E99B62}"/>
              </c:ext>
            </c:extLst>
          </c:dPt>
          <c:dPt>
            <c:idx val="3"/>
            <c:bubble3D val="0"/>
            <c:spPr>
              <a:solidFill>
                <a:schemeClr val="accent1"/>
              </a:solidFill>
              <a:effectLst>
                <a:softEdge rad="114300"/>
              </a:effectLst>
            </c:spPr>
            <c:extLst>
              <c:ext xmlns:c16="http://schemas.microsoft.com/office/drawing/2014/chart" uri="{C3380CC4-5D6E-409C-BE32-E72D297353CC}">
                <c16:uniqueId val="{00000002-F02F-4259-841A-E00FA3E99B62}"/>
              </c:ext>
            </c:extLst>
          </c:dPt>
          <c:dPt>
            <c:idx val="4"/>
            <c:bubble3D val="0"/>
            <c:spPr>
              <a:solidFill>
                <a:schemeClr val="accent1"/>
              </a:solidFill>
              <a:effectLst>
                <a:softEdge rad="114300"/>
              </a:effectLst>
            </c:spPr>
            <c:extLst>
              <c:ext xmlns:c16="http://schemas.microsoft.com/office/drawing/2014/chart" uri="{C3380CC4-5D6E-409C-BE32-E72D297353CC}">
                <c16:uniqueId val="{00000003-F02F-4259-841A-E00FA3E99B62}"/>
              </c:ext>
            </c:extLst>
          </c:dPt>
          <c:dPt>
            <c:idx val="5"/>
            <c:bubble3D val="0"/>
            <c:spPr>
              <a:solidFill>
                <a:schemeClr val="accent1"/>
              </a:solidFill>
              <a:effectLst>
                <a:softEdge rad="114300"/>
              </a:effectLst>
            </c:spPr>
            <c:extLst>
              <c:ext xmlns:c16="http://schemas.microsoft.com/office/drawing/2014/chart" uri="{C3380CC4-5D6E-409C-BE32-E72D297353CC}">
                <c16:uniqueId val="{00000004-F02F-4259-841A-E00FA3E99B62}"/>
              </c:ext>
            </c:extLst>
          </c:dPt>
          <c:dPt>
            <c:idx val="6"/>
            <c:bubble3D val="0"/>
            <c:spPr>
              <a:solidFill>
                <a:schemeClr val="accent1"/>
              </a:solidFill>
              <a:effectLst>
                <a:softEdge rad="114300"/>
              </a:effectLst>
            </c:spPr>
            <c:extLst>
              <c:ext xmlns:c16="http://schemas.microsoft.com/office/drawing/2014/chart" uri="{C3380CC4-5D6E-409C-BE32-E72D297353CC}">
                <c16:uniqueId val="{00000005-F02F-4259-841A-E00FA3E99B62}"/>
              </c:ext>
            </c:extLst>
          </c:dPt>
          <c:dPt>
            <c:idx val="7"/>
            <c:bubble3D val="0"/>
            <c:spPr>
              <a:solidFill>
                <a:schemeClr val="accent1"/>
              </a:solidFill>
              <a:effectLst>
                <a:softEdge rad="114300"/>
              </a:effectLst>
            </c:spPr>
            <c:extLst>
              <c:ext xmlns:c16="http://schemas.microsoft.com/office/drawing/2014/chart" uri="{C3380CC4-5D6E-409C-BE32-E72D297353CC}">
                <c16:uniqueId val="{00000006-F02F-4259-841A-E00FA3E99B62}"/>
              </c:ext>
            </c:extLst>
          </c:dPt>
          <c:dPt>
            <c:idx val="8"/>
            <c:bubble3D val="0"/>
            <c:spPr>
              <a:solidFill>
                <a:schemeClr val="accent1"/>
              </a:solidFill>
              <a:effectLst>
                <a:softEdge rad="114300"/>
              </a:effectLst>
            </c:spPr>
            <c:extLst>
              <c:ext xmlns:c16="http://schemas.microsoft.com/office/drawing/2014/chart" uri="{C3380CC4-5D6E-409C-BE32-E72D297353CC}">
                <c16:uniqueId val="{00000007-F02F-4259-841A-E00FA3E99B62}"/>
              </c:ext>
            </c:extLst>
          </c:dPt>
          <c:dPt>
            <c:idx val="9"/>
            <c:bubble3D val="0"/>
            <c:spPr>
              <a:solidFill>
                <a:schemeClr val="accent5"/>
              </a:solidFill>
              <a:effectLst>
                <a:softEdge rad="114300"/>
              </a:effectLst>
            </c:spPr>
            <c:extLst>
              <c:ext xmlns:c16="http://schemas.microsoft.com/office/drawing/2014/chart" uri="{C3380CC4-5D6E-409C-BE32-E72D297353CC}">
                <c16:uniqueId val="{00000008-F02F-4259-841A-E00FA3E99B62}"/>
              </c:ext>
            </c:extLst>
          </c:dPt>
          <c:dPt>
            <c:idx val="10"/>
            <c:bubble3D val="0"/>
            <c:spPr>
              <a:solidFill>
                <a:schemeClr val="accent5"/>
              </a:solidFill>
              <a:effectLst>
                <a:softEdge rad="114300"/>
              </a:effectLst>
            </c:spPr>
            <c:extLst>
              <c:ext xmlns:c16="http://schemas.microsoft.com/office/drawing/2014/chart" uri="{C3380CC4-5D6E-409C-BE32-E72D297353CC}">
                <c16:uniqueId val="{00000009-F02F-4259-841A-E00FA3E99B62}"/>
              </c:ext>
            </c:extLst>
          </c:dPt>
          <c:dPt>
            <c:idx val="11"/>
            <c:bubble3D val="0"/>
            <c:spPr>
              <a:solidFill>
                <a:schemeClr val="bg2">
                  <a:lumMod val="75000"/>
                </a:schemeClr>
              </a:solidFill>
              <a:effectLst>
                <a:softEdge rad="114300"/>
              </a:effectLst>
            </c:spPr>
            <c:extLst>
              <c:ext xmlns:c16="http://schemas.microsoft.com/office/drawing/2014/chart" uri="{C3380CC4-5D6E-409C-BE32-E72D297353CC}">
                <c16:uniqueId val="{0000000A-F02F-4259-841A-E00FA3E99B62}"/>
              </c:ext>
            </c:extLst>
          </c:dPt>
          <c:dLbls>
            <c:dLbl>
              <c:idx val="0"/>
              <c:layout>
                <c:manualLayout>
                  <c:x val="-0.15090229045573289"/>
                  <c:y val="0.208388180917141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 sz="1400"/>
                  </a:pPr>
                  <a:endParaRPr lang="sk-SK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19258006591493523"/>
                      <c:h val="0.1240123900161608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F02F-4259-841A-E00FA3E99B62}"/>
                </c:ext>
              </c:extLst>
            </c:dLbl>
            <c:dLbl>
              <c:idx val="1"/>
              <c:layout>
                <c:manualLayout>
                  <c:x val="-0.11858713359656455"/>
                  <c:y val="2.5775418762186066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02F-4259-841A-E00FA3E99B62}"/>
                </c:ext>
              </c:extLst>
            </c:dLbl>
            <c:dLbl>
              <c:idx val="3"/>
              <c:layout>
                <c:manualLayout>
                  <c:x val="8.6679361998469137E-2"/>
                  <c:y val="-0.18272339992336648"/>
                </c:manualLayout>
              </c:layout>
              <c:tx>
                <c:rich>
                  <a:bodyPr/>
                  <a:lstStyle/>
                  <a:p>
                    <a:r>
                      <a:rPr lang="sk-SK" dirty="0" err="1" smtClean="0"/>
                      <a:t>Rehospitalizovanosť</a:t>
                    </a:r>
                    <a:r>
                      <a:rPr lang="pt-BR" dirty="0" smtClean="0"/>
                      <a:t> </a:t>
                    </a:r>
                    <a:r>
                      <a:rPr lang="sk-SK" dirty="0" smtClean="0"/>
                      <a:t>5%</a:t>
                    </a:r>
                    <a:endParaRPr lang="pt-BR" dirty="0" smtClean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010441736891587"/>
                      <c:h val="0.1138669420003591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F02F-4259-841A-E00FA3E99B62}"/>
                </c:ext>
              </c:extLst>
            </c:dLbl>
            <c:dLbl>
              <c:idx val="4"/>
              <c:layout>
                <c:manualLayout>
                  <c:x val="0.17399079354575006"/>
                  <c:y val="-0.16731010953492542"/>
                </c:manualLayout>
              </c:layout>
              <c:tx>
                <c:rich>
                  <a:bodyPr wrap="square" lIns="38100" tIns="19050" rIns="38100" bIns="19050" anchor="ctr">
                    <a:noAutofit/>
                  </a:bodyPr>
                  <a:lstStyle/>
                  <a:p>
                    <a:pPr>
                      <a:defRPr sz="1400"/>
                    </a:pPr>
                    <a:r>
                      <a:rPr lang="sk-SK" baseline="0" dirty="0" smtClean="0"/>
                      <a:t>Úmrtnosť po operáciách</a:t>
                    </a:r>
                    <a:r>
                      <a:rPr lang="en-US" baseline="0" dirty="0" smtClean="0"/>
                      <a:t>; </a:t>
                    </a:r>
                    <a:r>
                      <a:rPr lang="sk-SK" dirty="0" smtClean="0"/>
                      <a:t>5%</a:t>
                    </a:r>
                    <a:endParaRPr lang="en-US" baseline="0" dirty="0" smtClean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18124083666069016"/>
                      <c:h val="0.1138669420003591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F02F-4259-841A-E00FA3E99B62}"/>
                </c:ext>
              </c:extLst>
            </c:dLbl>
            <c:dLbl>
              <c:idx val="5"/>
              <c:layout>
                <c:manualLayout>
                  <c:x val="0.24815929759538591"/>
                  <c:y val="-4.040222661159993E-2"/>
                </c:manualLayout>
              </c:layout>
              <c:tx>
                <c:rich>
                  <a:bodyPr wrap="square" lIns="38100" tIns="19050" rIns="38100" bIns="19050" anchor="ctr">
                    <a:noAutofit/>
                  </a:bodyPr>
                  <a:lstStyle/>
                  <a:p>
                    <a:pPr>
                      <a:defRPr sz="1400"/>
                    </a:pPr>
                    <a:r>
                      <a:rPr lang="sk-SK" dirty="0" smtClean="0"/>
                      <a:t>Úmrtnosť na mozgovú príhodu</a:t>
                    </a:r>
                  </a:p>
                  <a:p>
                    <a:pPr>
                      <a:defRPr sz="1400"/>
                    </a:pPr>
                    <a:r>
                      <a:rPr lang="sk-SK" dirty="0" smtClean="0"/>
                      <a:t>5%</a:t>
                    </a:r>
                    <a:endParaRPr lang="en-US" baseline="0" dirty="0" smtClean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8312144018837493"/>
                      <c:h val="0.1167175435446220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F02F-4259-841A-E00FA3E99B62}"/>
                </c:ext>
              </c:extLst>
            </c:dLbl>
            <c:dLbl>
              <c:idx val="6"/>
              <c:layout>
                <c:manualLayout>
                  <c:x val="-0.29668584168737172"/>
                  <c:y val="-7.3958520380678752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02F-4259-841A-E00FA3E99B62}"/>
                </c:ext>
              </c:extLst>
            </c:dLbl>
            <c:dLbl>
              <c:idx val="7"/>
              <c:layout>
                <c:manualLayout>
                  <c:x val="-0.18604798274134979"/>
                  <c:y val="-0.17011581971628659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F02F-4259-841A-E00FA3E99B62}"/>
                </c:ext>
              </c:extLst>
            </c:dLbl>
            <c:dLbl>
              <c:idx val="8"/>
              <c:layout>
                <c:manualLayout>
                  <c:x val="-0.12393417831071818"/>
                  <c:y val="-0.20667046770437597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F02F-4259-841A-E00FA3E99B62}"/>
                </c:ext>
              </c:extLst>
            </c:dLbl>
            <c:dLbl>
              <c:idx val="11"/>
              <c:layout>
                <c:manualLayout>
                  <c:x val="0.11296278399845014"/>
                  <c:y val="0.18327464465128249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F02F-4259-841A-E00FA3E99B6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/>
                </a:pPr>
                <a:endParaRPr lang="sk-SK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
</c:separator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Sheet1!$A$2:$A$13</c:f>
              <c:strCache>
                <c:ptCount val="12"/>
                <c:pt idx="0">
                  <c:v>Celková spokojnosť pacientov</c:v>
                </c:pt>
                <c:pt idx="1">
                  <c:v>Sťažnosti pacientov</c:v>
                </c:pt>
                <c:pt idx="2">
                  <c:v>Reoperovanosť</c:v>
                </c:pt>
                <c:pt idx="3">
                  <c:v>Rehospitalizovanosť do 30 dní</c:v>
                </c:pt>
                <c:pt idx="4">
                  <c:v>Úmrtnosť po operáciách</c:v>
                </c:pt>
                <c:pt idx="5">
                  <c:v>Úmrtnosť na mozgovo-cievnu príhodu</c:v>
                </c:pt>
                <c:pt idx="6">
                  <c:v>Úmrtnosť na JIS</c:v>
                </c:pt>
                <c:pt idx="7">
                  <c:v>Úmrtnosť po preložení z JIS</c:v>
                </c:pt>
                <c:pt idx="8">
                  <c:v>Pokuty od ÚDZS</c:v>
                </c:pt>
                <c:pt idx="9">
                  <c:v>Generovanie vlastných zdrojov</c:v>
                </c:pt>
                <c:pt idx="10">
                  <c:v>Dlh po splatnosti</c:v>
                </c:pt>
                <c:pt idx="11">
                  <c:v>Index transparentnosti</c:v>
                </c:pt>
              </c:strCache>
            </c:strRef>
          </c:cat>
          <c:val>
            <c:numRef>
              <c:f>Sheet1!$B$2:$B$13</c:f>
              <c:numCache>
                <c:formatCode>0%</c:formatCode>
                <c:ptCount val="12"/>
                <c:pt idx="0">
                  <c:v>0.2</c:v>
                </c:pt>
                <c:pt idx="1">
                  <c:v>0.05</c:v>
                </c:pt>
                <c:pt idx="2">
                  <c:v>0.1</c:v>
                </c:pt>
                <c:pt idx="3">
                  <c:v>0.05</c:v>
                </c:pt>
                <c:pt idx="4">
                  <c:v>0.05</c:v>
                </c:pt>
                <c:pt idx="5">
                  <c:v>0.05</c:v>
                </c:pt>
                <c:pt idx="6">
                  <c:v>0.05</c:v>
                </c:pt>
                <c:pt idx="7">
                  <c:v>0.05</c:v>
                </c:pt>
                <c:pt idx="8">
                  <c:v>0.05</c:v>
                </c:pt>
                <c:pt idx="9">
                  <c:v>0.1</c:v>
                </c:pt>
                <c:pt idx="10">
                  <c:v>0.1</c:v>
                </c:pt>
                <c:pt idx="11">
                  <c:v>0.15000000000000002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F02F-4259-841A-E00FA3E99B6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sk-SK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93B172D-ABD1-4448-9643-72697E61F0D1}" type="doc">
      <dgm:prSet loTypeId="urn:microsoft.com/office/officeart/2005/8/layout/hList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364B60F-DC7A-1944-A585-C25505605AB5}">
      <dgm:prSet phldrT="[Text]"/>
      <dgm:spPr>
        <a:solidFill>
          <a:srgbClr val="61898A"/>
        </a:solidFill>
      </dgm:spPr>
      <dgm:t>
        <a:bodyPr/>
        <a:lstStyle/>
        <a:p>
          <a:r>
            <a:rPr lang="en-US" dirty="0" err="1" smtClean="0"/>
            <a:t>Komplexnosť</a:t>
          </a:r>
          <a:r>
            <a:rPr lang="sk-SK" dirty="0" smtClean="0"/>
            <a:t> (min. 5 zo 7)</a:t>
          </a:r>
          <a:endParaRPr lang="en-US" dirty="0"/>
        </a:p>
      </dgm:t>
    </dgm:pt>
    <dgm:pt modelId="{6B3A020C-F1AF-AF4C-8948-E7CBBF2E1467}" type="parTrans" cxnId="{64DE84E1-77DD-7546-A78C-630FD3B3F00B}">
      <dgm:prSet/>
      <dgm:spPr/>
      <dgm:t>
        <a:bodyPr/>
        <a:lstStyle/>
        <a:p>
          <a:endParaRPr lang="en-US"/>
        </a:p>
      </dgm:t>
    </dgm:pt>
    <dgm:pt modelId="{8441E752-9E05-6446-8262-3A0C6009E577}" type="sibTrans" cxnId="{64DE84E1-77DD-7546-A78C-630FD3B3F00B}">
      <dgm:prSet/>
      <dgm:spPr/>
      <dgm:t>
        <a:bodyPr/>
        <a:lstStyle/>
        <a:p>
          <a:endParaRPr lang="en-US"/>
        </a:p>
      </dgm:t>
    </dgm:pt>
    <dgm:pt modelId="{0CB9788E-C946-534A-8707-D43C405A4C84}">
      <dgm:prSet phldrT="[Text]"/>
      <dgm:spPr>
        <a:solidFill>
          <a:srgbClr val="61898A"/>
        </a:solidFill>
      </dgm:spPr>
      <dgm:t>
        <a:bodyPr/>
        <a:lstStyle/>
        <a:p>
          <a:r>
            <a:rPr lang="en-US" dirty="0" err="1" smtClean="0"/>
            <a:t>Veľkosť</a:t>
          </a:r>
          <a:r>
            <a:rPr lang="en-US" dirty="0" smtClean="0"/>
            <a:t> </a:t>
          </a:r>
          <a:r>
            <a:rPr lang="en-US" dirty="0" err="1" smtClean="0"/>
            <a:t>vzorky</a:t>
          </a:r>
          <a:endParaRPr lang="en-US" dirty="0"/>
        </a:p>
      </dgm:t>
    </dgm:pt>
    <dgm:pt modelId="{4F7C0802-90A0-7F45-8013-6F51DF093929}" type="parTrans" cxnId="{47AA949A-E047-F04E-A661-4CDD6A4C1FF6}">
      <dgm:prSet/>
      <dgm:spPr/>
      <dgm:t>
        <a:bodyPr/>
        <a:lstStyle/>
        <a:p>
          <a:endParaRPr lang="en-US"/>
        </a:p>
      </dgm:t>
    </dgm:pt>
    <dgm:pt modelId="{1567C7B2-1F8A-694F-87F8-8DF122DEA5B4}" type="sibTrans" cxnId="{47AA949A-E047-F04E-A661-4CDD6A4C1FF6}">
      <dgm:prSet/>
      <dgm:spPr/>
      <dgm:t>
        <a:bodyPr/>
        <a:lstStyle/>
        <a:p>
          <a:endParaRPr lang="en-US"/>
        </a:p>
      </dgm:t>
    </dgm:pt>
    <dgm:pt modelId="{6C9E99A0-CEB4-ED42-80AC-9AF54B60960C}">
      <dgm:prSet phldrT="[Text]"/>
      <dgm:spPr/>
      <dgm:t>
        <a:bodyPr/>
        <a:lstStyle/>
        <a:p>
          <a:r>
            <a:rPr lang="en-US" dirty="0" err="1" smtClean="0"/>
            <a:t>Individuálna</a:t>
          </a:r>
          <a:r>
            <a:rPr lang="en-US" dirty="0" smtClean="0"/>
            <a:t> pre </a:t>
          </a:r>
          <a:r>
            <a:rPr lang="en-US" dirty="0" err="1" smtClean="0"/>
            <a:t>každý</a:t>
          </a:r>
          <a:r>
            <a:rPr lang="en-US" dirty="0" smtClean="0"/>
            <a:t> </a:t>
          </a:r>
          <a:r>
            <a:rPr lang="en-US" dirty="0" err="1" smtClean="0"/>
            <a:t>ukazovateľ</a:t>
          </a:r>
          <a:endParaRPr lang="en-US" dirty="0"/>
        </a:p>
      </dgm:t>
    </dgm:pt>
    <dgm:pt modelId="{D4D54417-17E7-B044-A598-10A93B456966}" type="parTrans" cxnId="{C0D83721-00FD-AC4A-A9A8-0045BA99FEFF}">
      <dgm:prSet/>
      <dgm:spPr/>
      <dgm:t>
        <a:bodyPr/>
        <a:lstStyle/>
        <a:p>
          <a:endParaRPr lang="en-US"/>
        </a:p>
      </dgm:t>
    </dgm:pt>
    <dgm:pt modelId="{8CF4CE8F-2149-604B-AF10-0E0FE8B01459}" type="sibTrans" cxnId="{C0D83721-00FD-AC4A-A9A8-0045BA99FEFF}">
      <dgm:prSet/>
      <dgm:spPr/>
      <dgm:t>
        <a:bodyPr/>
        <a:lstStyle/>
        <a:p>
          <a:endParaRPr lang="en-US"/>
        </a:p>
      </dgm:t>
    </dgm:pt>
    <dgm:pt modelId="{AB8198BB-DE26-2944-9697-0A2956AC226D}">
      <dgm:prSet phldrT="[Text]"/>
      <dgm:spPr/>
      <dgm:t>
        <a:bodyPr/>
        <a:lstStyle/>
        <a:p>
          <a:r>
            <a:rPr lang="en-US" dirty="0" err="1" smtClean="0"/>
            <a:t>Vnútorné</a:t>
          </a:r>
          <a:r>
            <a:rPr lang="en-US" dirty="0" smtClean="0"/>
            <a:t> le</a:t>
          </a:r>
          <a:r>
            <a:rPr lang="sk-SK" dirty="0" smtClean="0"/>
            <a:t>k</a:t>
          </a:r>
          <a:r>
            <a:rPr lang="en-US" dirty="0" err="1" smtClean="0"/>
            <a:t>árstvo</a:t>
          </a:r>
          <a:endParaRPr lang="en-US" dirty="0"/>
        </a:p>
      </dgm:t>
    </dgm:pt>
    <dgm:pt modelId="{2E9E720E-7191-5C4D-8857-83C47DFD4F9C}" type="parTrans" cxnId="{42F7C2ED-22A3-DB4E-86E2-F9B4BB001253}">
      <dgm:prSet/>
      <dgm:spPr/>
      <dgm:t>
        <a:bodyPr/>
        <a:lstStyle/>
        <a:p>
          <a:endParaRPr lang="en-US"/>
        </a:p>
      </dgm:t>
    </dgm:pt>
    <dgm:pt modelId="{EB4CD452-0354-4E45-8724-5F2A6F064557}" type="sibTrans" cxnId="{42F7C2ED-22A3-DB4E-86E2-F9B4BB001253}">
      <dgm:prSet/>
      <dgm:spPr/>
      <dgm:t>
        <a:bodyPr/>
        <a:lstStyle/>
        <a:p>
          <a:endParaRPr lang="en-US"/>
        </a:p>
      </dgm:t>
    </dgm:pt>
    <dgm:pt modelId="{090F935A-72C6-984A-ADBE-629121C4ECF9}">
      <dgm:prSet phldrT="[Text]"/>
      <dgm:spPr/>
      <dgm:t>
        <a:bodyPr/>
        <a:lstStyle/>
        <a:p>
          <a:r>
            <a:rPr lang="en-US" dirty="0" err="1" smtClean="0"/>
            <a:t>Chirurgia</a:t>
          </a:r>
          <a:endParaRPr lang="en-US" dirty="0"/>
        </a:p>
      </dgm:t>
    </dgm:pt>
    <dgm:pt modelId="{2D75B5F7-1111-6D4F-B150-B291BD68983F}" type="parTrans" cxnId="{1A4CD7DF-9C71-A842-A23A-8E8469D64869}">
      <dgm:prSet/>
      <dgm:spPr/>
      <dgm:t>
        <a:bodyPr/>
        <a:lstStyle/>
        <a:p>
          <a:endParaRPr lang="en-US"/>
        </a:p>
      </dgm:t>
    </dgm:pt>
    <dgm:pt modelId="{1CB39245-35A0-FA40-B045-029BB68A4BC0}" type="sibTrans" cxnId="{1A4CD7DF-9C71-A842-A23A-8E8469D64869}">
      <dgm:prSet/>
      <dgm:spPr/>
      <dgm:t>
        <a:bodyPr/>
        <a:lstStyle/>
        <a:p>
          <a:endParaRPr lang="en-US"/>
        </a:p>
      </dgm:t>
    </dgm:pt>
    <dgm:pt modelId="{FECE64A6-0A41-DC4D-8152-0A46418B1E57}">
      <dgm:prSet phldrT="[Text]"/>
      <dgm:spPr/>
      <dgm:t>
        <a:bodyPr/>
        <a:lstStyle/>
        <a:p>
          <a:r>
            <a:rPr lang="en-US" dirty="0" err="1" smtClean="0"/>
            <a:t>Neurológia</a:t>
          </a:r>
          <a:endParaRPr lang="en-US" dirty="0"/>
        </a:p>
      </dgm:t>
    </dgm:pt>
    <dgm:pt modelId="{8A76EE54-090D-7645-BB48-593D43DF4A7D}" type="parTrans" cxnId="{79F36613-5BD8-BE45-9CB4-FB2B1868AC63}">
      <dgm:prSet/>
      <dgm:spPr/>
      <dgm:t>
        <a:bodyPr/>
        <a:lstStyle/>
        <a:p>
          <a:endParaRPr lang="en-US"/>
        </a:p>
      </dgm:t>
    </dgm:pt>
    <dgm:pt modelId="{4877E1AC-DBC0-CA4C-BC52-16B0AE3F9259}" type="sibTrans" cxnId="{79F36613-5BD8-BE45-9CB4-FB2B1868AC63}">
      <dgm:prSet/>
      <dgm:spPr/>
      <dgm:t>
        <a:bodyPr/>
        <a:lstStyle/>
        <a:p>
          <a:endParaRPr lang="en-US"/>
        </a:p>
      </dgm:t>
    </dgm:pt>
    <dgm:pt modelId="{288AD74A-1E72-B64E-A461-606A27D2E8A3}">
      <dgm:prSet phldrT="[Text]"/>
      <dgm:spPr/>
      <dgm:t>
        <a:bodyPr/>
        <a:lstStyle/>
        <a:p>
          <a:r>
            <a:rPr lang="en-US" dirty="0" err="1" smtClean="0"/>
            <a:t>Pediatria</a:t>
          </a:r>
          <a:endParaRPr lang="en-US" dirty="0"/>
        </a:p>
      </dgm:t>
    </dgm:pt>
    <dgm:pt modelId="{5B96C258-0632-9347-90B6-81BEA256B7BC}" type="parTrans" cxnId="{A004C05D-3C86-D348-B93F-FE1392B17810}">
      <dgm:prSet/>
      <dgm:spPr/>
      <dgm:t>
        <a:bodyPr/>
        <a:lstStyle/>
        <a:p>
          <a:endParaRPr lang="en-US"/>
        </a:p>
      </dgm:t>
    </dgm:pt>
    <dgm:pt modelId="{B2C4F36B-FE17-894F-8562-E14AA00AD5D5}" type="sibTrans" cxnId="{A004C05D-3C86-D348-B93F-FE1392B17810}">
      <dgm:prSet/>
      <dgm:spPr/>
      <dgm:t>
        <a:bodyPr/>
        <a:lstStyle/>
        <a:p>
          <a:endParaRPr lang="en-US"/>
        </a:p>
      </dgm:t>
    </dgm:pt>
    <dgm:pt modelId="{8A685CE9-1CE8-6044-9338-17A702D1A475}">
      <dgm:prSet phldrT="[Text]"/>
      <dgm:spPr/>
      <dgm:t>
        <a:bodyPr/>
        <a:lstStyle/>
        <a:p>
          <a:r>
            <a:rPr lang="en-US" dirty="0" err="1" smtClean="0"/>
            <a:t>Gynekologicko-pôrodnické</a:t>
          </a:r>
          <a:r>
            <a:rPr lang="en-US" dirty="0" smtClean="0"/>
            <a:t> </a:t>
          </a:r>
          <a:r>
            <a:rPr lang="en-US" dirty="0" err="1" smtClean="0"/>
            <a:t>oddelenie</a:t>
          </a:r>
          <a:endParaRPr lang="en-US" dirty="0"/>
        </a:p>
      </dgm:t>
    </dgm:pt>
    <dgm:pt modelId="{F50C574C-C4BC-964D-9EDA-DD399B3F193F}" type="parTrans" cxnId="{83406027-5C18-2A46-9ECB-AF4C3119978B}">
      <dgm:prSet/>
      <dgm:spPr/>
      <dgm:t>
        <a:bodyPr/>
        <a:lstStyle/>
        <a:p>
          <a:endParaRPr lang="en-US"/>
        </a:p>
      </dgm:t>
    </dgm:pt>
    <dgm:pt modelId="{64A0CCE6-E2FB-CD4F-8323-28CFB5BABAA5}" type="sibTrans" cxnId="{83406027-5C18-2A46-9ECB-AF4C3119978B}">
      <dgm:prSet/>
      <dgm:spPr/>
      <dgm:t>
        <a:bodyPr/>
        <a:lstStyle/>
        <a:p>
          <a:endParaRPr lang="en-US"/>
        </a:p>
      </dgm:t>
    </dgm:pt>
    <dgm:pt modelId="{0FF9ADBD-E3CF-DF4E-855F-0AA2DF5A1FEA}">
      <dgm:prSet phldrT="[Text]"/>
      <dgm:spPr/>
      <dgm:t>
        <a:bodyPr/>
        <a:lstStyle/>
        <a:p>
          <a:r>
            <a:rPr lang="en-US" dirty="0" err="1" smtClean="0"/>
            <a:t>Novorodenecké</a:t>
          </a:r>
          <a:r>
            <a:rPr lang="en-US" dirty="0" smtClean="0"/>
            <a:t> </a:t>
          </a:r>
          <a:r>
            <a:rPr lang="en-US" dirty="0" err="1" smtClean="0"/>
            <a:t>oddelenie</a:t>
          </a:r>
          <a:r>
            <a:rPr lang="en-US" dirty="0" smtClean="0"/>
            <a:t> (</a:t>
          </a:r>
          <a:r>
            <a:rPr lang="en-US" dirty="0" err="1" smtClean="0"/>
            <a:t>neonatológia</a:t>
          </a:r>
          <a:r>
            <a:rPr lang="en-US" dirty="0" smtClean="0"/>
            <a:t>)</a:t>
          </a:r>
          <a:endParaRPr lang="en-US" dirty="0"/>
        </a:p>
      </dgm:t>
    </dgm:pt>
    <dgm:pt modelId="{213A6A8A-4BEE-FB4A-AD12-2222048D657D}" type="parTrans" cxnId="{CBD96034-AC30-8144-B484-593E02551AAC}">
      <dgm:prSet/>
      <dgm:spPr/>
      <dgm:t>
        <a:bodyPr/>
        <a:lstStyle/>
        <a:p>
          <a:endParaRPr lang="en-US"/>
        </a:p>
      </dgm:t>
    </dgm:pt>
    <dgm:pt modelId="{D0007CAA-B82D-8E45-8410-5D53F20BF169}" type="sibTrans" cxnId="{CBD96034-AC30-8144-B484-593E02551AAC}">
      <dgm:prSet/>
      <dgm:spPr/>
      <dgm:t>
        <a:bodyPr/>
        <a:lstStyle/>
        <a:p>
          <a:endParaRPr lang="en-US"/>
        </a:p>
      </dgm:t>
    </dgm:pt>
    <dgm:pt modelId="{255BB1E2-9725-F84D-BB02-7044B19712C8}">
      <dgm:prSet phldrT="[Text]"/>
      <dgm:spPr/>
      <dgm:t>
        <a:bodyPr/>
        <a:lstStyle/>
        <a:p>
          <a:r>
            <a:rPr lang="en-US" dirty="0" err="1" smtClean="0"/>
            <a:t>Oddelenie</a:t>
          </a:r>
          <a:r>
            <a:rPr lang="en-US" dirty="0" smtClean="0"/>
            <a:t> </a:t>
          </a:r>
          <a:r>
            <a:rPr lang="en-US" dirty="0" err="1" smtClean="0"/>
            <a:t>anesteziológie</a:t>
          </a:r>
          <a:r>
            <a:rPr lang="en-US" dirty="0" smtClean="0"/>
            <a:t> a </a:t>
          </a:r>
          <a:r>
            <a:rPr lang="en-US" dirty="0" err="1" smtClean="0"/>
            <a:t>intenzívnej</a:t>
          </a:r>
          <a:r>
            <a:rPr lang="en-US" dirty="0" smtClean="0"/>
            <a:t> </a:t>
          </a:r>
          <a:r>
            <a:rPr lang="en-US" dirty="0" err="1" smtClean="0"/>
            <a:t>medicíny</a:t>
          </a:r>
          <a:r>
            <a:rPr lang="en-US" dirty="0" smtClean="0"/>
            <a:t> (OAIM)</a:t>
          </a:r>
          <a:endParaRPr lang="en-US" dirty="0"/>
        </a:p>
      </dgm:t>
    </dgm:pt>
    <dgm:pt modelId="{AEEC496F-245E-6E40-B945-97B741FE38E9}" type="parTrans" cxnId="{5545EDAA-AD9E-8641-92A3-56206A9C7538}">
      <dgm:prSet/>
      <dgm:spPr/>
      <dgm:t>
        <a:bodyPr/>
        <a:lstStyle/>
        <a:p>
          <a:endParaRPr lang="en-US"/>
        </a:p>
      </dgm:t>
    </dgm:pt>
    <dgm:pt modelId="{9DAA4F7D-2B32-0144-A923-5BA771E0B842}" type="sibTrans" cxnId="{5545EDAA-AD9E-8641-92A3-56206A9C7538}">
      <dgm:prSet/>
      <dgm:spPr/>
      <dgm:t>
        <a:bodyPr/>
        <a:lstStyle/>
        <a:p>
          <a:endParaRPr lang="en-US"/>
        </a:p>
      </dgm:t>
    </dgm:pt>
    <dgm:pt modelId="{F19B4042-6570-5B43-B89A-7A27DC968A14}" type="pres">
      <dgm:prSet presAssocID="{A93B172D-ABD1-4448-9643-72697E61F0D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AFFF68D-8FAA-F748-AA57-01617EED2BDD}" type="pres">
      <dgm:prSet presAssocID="{A364B60F-DC7A-1944-A585-C25505605AB5}" presName="composite" presStyleCnt="0"/>
      <dgm:spPr/>
    </dgm:pt>
    <dgm:pt modelId="{A3B52B4D-07AD-4B4F-A903-BAC402BE8E8F}" type="pres">
      <dgm:prSet presAssocID="{A364B60F-DC7A-1944-A585-C25505605AB5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404F18-E61F-6B48-90F9-91101C1C02DF}" type="pres">
      <dgm:prSet presAssocID="{A364B60F-DC7A-1944-A585-C25505605AB5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9C6A0B-7593-B64E-9DC6-6AE28C06493C}" type="pres">
      <dgm:prSet presAssocID="{8441E752-9E05-6446-8262-3A0C6009E577}" presName="space" presStyleCnt="0"/>
      <dgm:spPr/>
    </dgm:pt>
    <dgm:pt modelId="{298E8EC4-77FA-C842-9DB7-404BC2182CD6}" type="pres">
      <dgm:prSet presAssocID="{0CB9788E-C946-534A-8707-D43C405A4C84}" presName="composite" presStyleCnt="0"/>
      <dgm:spPr/>
    </dgm:pt>
    <dgm:pt modelId="{645FBA78-625F-3E44-A7DD-AF67670400F6}" type="pres">
      <dgm:prSet presAssocID="{0CB9788E-C946-534A-8707-D43C405A4C84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0F09DE-F6F6-8047-8C73-FE431FBAEE60}" type="pres">
      <dgm:prSet presAssocID="{0CB9788E-C946-534A-8707-D43C405A4C84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3406027-5C18-2A46-9ECB-AF4C3119978B}" srcId="{A364B60F-DC7A-1944-A585-C25505605AB5}" destId="{8A685CE9-1CE8-6044-9338-17A702D1A475}" srcOrd="4" destOrd="0" parTransId="{F50C574C-C4BC-964D-9EDA-DD399B3F193F}" sibTransId="{64A0CCE6-E2FB-CD4F-8323-28CFB5BABAA5}"/>
    <dgm:cxn modelId="{64DE84E1-77DD-7546-A78C-630FD3B3F00B}" srcId="{A93B172D-ABD1-4448-9643-72697E61F0D1}" destId="{A364B60F-DC7A-1944-A585-C25505605AB5}" srcOrd="0" destOrd="0" parTransId="{6B3A020C-F1AF-AF4C-8948-E7CBBF2E1467}" sibTransId="{8441E752-9E05-6446-8262-3A0C6009E577}"/>
    <dgm:cxn modelId="{CBD96034-AC30-8144-B484-593E02551AAC}" srcId="{A364B60F-DC7A-1944-A585-C25505605AB5}" destId="{0FF9ADBD-E3CF-DF4E-855F-0AA2DF5A1FEA}" srcOrd="5" destOrd="0" parTransId="{213A6A8A-4BEE-FB4A-AD12-2222048D657D}" sibTransId="{D0007CAA-B82D-8E45-8410-5D53F20BF169}"/>
    <dgm:cxn modelId="{42F7C2ED-22A3-DB4E-86E2-F9B4BB001253}" srcId="{A364B60F-DC7A-1944-A585-C25505605AB5}" destId="{AB8198BB-DE26-2944-9697-0A2956AC226D}" srcOrd="0" destOrd="0" parTransId="{2E9E720E-7191-5C4D-8857-83C47DFD4F9C}" sibTransId="{EB4CD452-0354-4E45-8724-5F2A6F064557}"/>
    <dgm:cxn modelId="{3F3D00B6-A2B8-2549-ACF9-3BB69782E27B}" type="presOf" srcId="{A364B60F-DC7A-1944-A585-C25505605AB5}" destId="{A3B52B4D-07AD-4B4F-A903-BAC402BE8E8F}" srcOrd="0" destOrd="0" presId="urn:microsoft.com/office/officeart/2005/8/layout/hList1"/>
    <dgm:cxn modelId="{2D37A45A-5912-FB45-9381-9B613245671B}" type="presOf" srcId="{8A685CE9-1CE8-6044-9338-17A702D1A475}" destId="{E4404F18-E61F-6B48-90F9-91101C1C02DF}" srcOrd="0" destOrd="4" presId="urn:microsoft.com/office/officeart/2005/8/layout/hList1"/>
    <dgm:cxn modelId="{AF27E57B-BA0A-4F4D-8D10-6B5C805341E6}" type="presOf" srcId="{0FF9ADBD-E3CF-DF4E-855F-0AA2DF5A1FEA}" destId="{E4404F18-E61F-6B48-90F9-91101C1C02DF}" srcOrd="0" destOrd="5" presId="urn:microsoft.com/office/officeart/2005/8/layout/hList1"/>
    <dgm:cxn modelId="{47AA949A-E047-F04E-A661-4CDD6A4C1FF6}" srcId="{A93B172D-ABD1-4448-9643-72697E61F0D1}" destId="{0CB9788E-C946-534A-8707-D43C405A4C84}" srcOrd="1" destOrd="0" parTransId="{4F7C0802-90A0-7F45-8013-6F51DF093929}" sibTransId="{1567C7B2-1F8A-694F-87F8-8DF122DEA5B4}"/>
    <dgm:cxn modelId="{1A4CD7DF-9C71-A842-A23A-8E8469D64869}" srcId="{A364B60F-DC7A-1944-A585-C25505605AB5}" destId="{090F935A-72C6-984A-ADBE-629121C4ECF9}" srcOrd="1" destOrd="0" parTransId="{2D75B5F7-1111-6D4F-B150-B291BD68983F}" sibTransId="{1CB39245-35A0-FA40-B045-029BB68A4BC0}"/>
    <dgm:cxn modelId="{5545EDAA-AD9E-8641-92A3-56206A9C7538}" srcId="{A364B60F-DC7A-1944-A585-C25505605AB5}" destId="{255BB1E2-9725-F84D-BB02-7044B19712C8}" srcOrd="6" destOrd="0" parTransId="{AEEC496F-245E-6E40-B945-97B741FE38E9}" sibTransId="{9DAA4F7D-2B32-0144-A923-5BA771E0B842}"/>
    <dgm:cxn modelId="{C0D83721-00FD-AC4A-A9A8-0045BA99FEFF}" srcId="{0CB9788E-C946-534A-8707-D43C405A4C84}" destId="{6C9E99A0-CEB4-ED42-80AC-9AF54B60960C}" srcOrd="0" destOrd="0" parTransId="{D4D54417-17E7-B044-A598-10A93B456966}" sibTransId="{8CF4CE8F-2149-604B-AF10-0E0FE8B01459}"/>
    <dgm:cxn modelId="{38238A8C-D5DA-3842-8D4E-922C905BF854}" type="presOf" srcId="{FECE64A6-0A41-DC4D-8152-0A46418B1E57}" destId="{E4404F18-E61F-6B48-90F9-91101C1C02DF}" srcOrd="0" destOrd="2" presId="urn:microsoft.com/office/officeart/2005/8/layout/hList1"/>
    <dgm:cxn modelId="{6902E116-5A48-3C45-B1A5-58429F328642}" type="presOf" srcId="{A93B172D-ABD1-4448-9643-72697E61F0D1}" destId="{F19B4042-6570-5B43-B89A-7A27DC968A14}" srcOrd="0" destOrd="0" presId="urn:microsoft.com/office/officeart/2005/8/layout/hList1"/>
    <dgm:cxn modelId="{9B2F75F1-81ED-1048-9F7C-87663E0E3F05}" type="presOf" srcId="{AB8198BB-DE26-2944-9697-0A2956AC226D}" destId="{E4404F18-E61F-6B48-90F9-91101C1C02DF}" srcOrd="0" destOrd="0" presId="urn:microsoft.com/office/officeart/2005/8/layout/hList1"/>
    <dgm:cxn modelId="{C57C31B0-AAD0-3D4B-8B0B-31982BFC52C3}" type="presOf" srcId="{6C9E99A0-CEB4-ED42-80AC-9AF54B60960C}" destId="{160F09DE-F6F6-8047-8C73-FE431FBAEE60}" srcOrd="0" destOrd="0" presId="urn:microsoft.com/office/officeart/2005/8/layout/hList1"/>
    <dgm:cxn modelId="{79F36613-5BD8-BE45-9CB4-FB2B1868AC63}" srcId="{A364B60F-DC7A-1944-A585-C25505605AB5}" destId="{FECE64A6-0A41-DC4D-8152-0A46418B1E57}" srcOrd="2" destOrd="0" parTransId="{8A76EE54-090D-7645-BB48-593D43DF4A7D}" sibTransId="{4877E1AC-DBC0-CA4C-BC52-16B0AE3F9259}"/>
    <dgm:cxn modelId="{A004C05D-3C86-D348-B93F-FE1392B17810}" srcId="{A364B60F-DC7A-1944-A585-C25505605AB5}" destId="{288AD74A-1E72-B64E-A461-606A27D2E8A3}" srcOrd="3" destOrd="0" parTransId="{5B96C258-0632-9347-90B6-81BEA256B7BC}" sibTransId="{B2C4F36B-FE17-894F-8562-E14AA00AD5D5}"/>
    <dgm:cxn modelId="{A540A287-A0DF-9C42-BC2A-CA33805F1B57}" type="presOf" srcId="{090F935A-72C6-984A-ADBE-629121C4ECF9}" destId="{E4404F18-E61F-6B48-90F9-91101C1C02DF}" srcOrd="0" destOrd="1" presId="urn:microsoft.com/office/officeart/2005/8/layout/hList1"/>
    <dgm:cxn modelId="{F6DB2CBA-699E-F14C-B1B5-EFF3C968A1BB}" type="presOf" srcId="{288AD74A-1E72-B64E-A461-606A27D2E8A3}" destId="{E4404F18-E61F-6B48-90F9-91101C1C02DF}" srcOrd="0" destOrd="3" presId="urn:microsoft.com/office/officeart/2005/8/layout/hList1"/>
    <dgm:cxn modelId="{F75C8D26-B1F2-3F46-AA19-8EA2D34F08AA}" type="presOf" srcId="{0CB9788E-C946-534A-8707-D43C405A4C84}" destId="{645FBA78-625F-3E44-A7DD-AF67670400F6}" srcOrd="0" destOrd="0" presId="urn:microsoft.com/office/officeart/2005/8/layout/hList1"/>
    <dgm:cxn modelId="{2E15E8E5-33A9-3F4E-B59F-9D4005ED5D2F}" type="presOf" srcId="{255BB1E2-9725-F84D-BB02-7044B19712C8}" destId="{E4404F18-E61F-6B48-90F9-91101C1C02DF}" srcOrd="0" destOrd="6" presId="urn:microsoft.com/office/officeart/2005/8/layout/hList1"/>
    <dgm:cxn modelId="{E20F5E7F-2D3D-C148-8400-8C4000567E0C}" type="presParOf" srcId="{F19B4042-6570-5B43-B89A-7A27DC968A14}" destId="{1AFFF68D-8FAA-F748-AA57-01617EED2BDD}" srcOrd="0" destOrd="0" presId="urn:microsoft.com/office/officeart/2005/8/layout/hList1"/>
    <dgm:cxn modelId="{6A2E35D9-A839-A946-AB0F-B6F9C166E988}" type="presParOf" srcId="{1AFFF68D-8FAA-F748-AA57-01617EED2BDD}" destId="{A3B52B4D-07AD-4B4F-A903-BAC402BE8E8F}" srcOrd="0" destOrd="0" presId="urn:microsoft.com/office/officeart/2005/8/layout/hList1"/>
    <dgm:cxn modelId="{6D4C20CD-BC05-7845-9799-85B0C955AEEA}" type="presParOf" srcId="{1AFFF68D-8FAA-F748-AA57-01617EED2BDD}" destId="{E4404F18-E61F-6B48-90F9-91101C1C02DF}" srcOrd="1" destOrd="0" presId="urn:microsoft.com/office/officeart/2005/8/layout/hList1"/>
    <dgm:cxn modelId="{26ADFE94-C2E6-184F-82E9-7F59D7EB623F}" type="presParOf" srcId="{F19B4042-6570-5B43-B89A-7A27DC968A14}" destId="{429C6A0B-7593-B64E-9DC6-6AE28C06493C}" srcOrd="1" destOrd="0" presId="urn:microsoft.com/office/officeart/2005/8/layout/hList1"/>
    <dgm:cxn modelId="{233E0FCF-C80A-EB41-98A0-B75229D5123B}" type="presParOf" srcId="{F19B4042-6570-5B43-B89A-7A27DC968A14}" destId="{298E8EC4-77FA-C842-9DB7-404BC2182CD6}" srcOrd="2" destOrd="0" presId="urn:microsoft.com/office/officeart/2005/8/layout/hList1"/>
    <dgm:cxn modelId="{C89EB32C-82BC-654B-A36A-5B851DF5D390}" type="presParOf" srcId="{298E8EC4-77FA-C842-9DB7-404BC2182CD6}" destId="{645FBA78-625F-3E44-A7DD-AF67670400F6}" srcOrd="0" destOrd="0" presId="urn:microsoft.com/office/officeart/2005/8/layout/hList1"/>
    <dgm:cxn modelId="{27B9AA25-C828-0A45-8A49-3BE4DCE39E53}" type="presParOf" srcId="{298E8EC4-77FA-C842-9DB7-404BC2182CD6}" destId="{160F09DE-F6F6-8047-8C73-FE431FBAEE60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B52B4D-07AD-4B4F-A903-BAC402BE8E8F}">
      <dsp:nvSpPr>
        <dsp:cNvPr id="0" name=""/>
        <dsp:cNvSpPr/>
      </dsp:nvSpPr>
      <dsp:spPr>
        <a:xfrm>
          <a:off x="41" y="97110"/>
          <a:ext cx="3973755" cy="633600"/>
        </a:xfrm>
        <a:prstGeom prst="rect">
          <a:avLst/>
        </a:prstGeom>
        <a:solidFill>
          <a:srgbClr val="61898A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accent1"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/>
            <a:t>Komplexnosť</a:t>
          </a:r>
          <a:r>
            <a:rPr lang="sk-SK" sz="2200" kern="1200" dirty="0" smtClean="0"/>
            <a:t> (min. 5 zo 7)</a:t>
          </a:r>
          <a:endParaRPr lang="en-US" sz="2200" kern="1200" dirty="0"/>
        </a:p>
      </dsp:txBody>
      <dsp:txXfrm>
        <a:off x="41" y="97110"/>
        <a:ext cx="3973755" cy="633600"/>
      </dsp:txXfrm>
    </dsp:sp>
    <dsp:sp modelId="{E4404F18-E61F-6B48-90F9-91101C1C02DF}">
      <dsp:nvSpPr>
        <dsp:cNvPr id="0" name=""/>
        <dsp:cNvSpPr/>
      </dsp:nvSpPr>
      <dsp:spPr>
        <a:xfrm>
          <a:off x="41" y="730710"/>
          <a:ext cx="3973755" cy="37441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err="1" smtClean="0"/>
            <a:t>Vnútorné</a:t>
          </a:r>
          <a:r>
            <a:rPr lang="en-US" sz="2200" kern="1200" dirty="0" smtClean="0"/>
            <a:t> le</a:t>
          </a:r>
          <a:r>
            <a:rPr lang="sk-SK" sz="2200" kern="1200" dirty="0" smtClean="0"/>
            <a:t>k</a:t>
          </a:r>
          <a:r>
            <a:rPr lang="en-US" sz="2200" kern="1200" dirty="0" err="1" smtClean="0"/>
            <a:t>árstvo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err="1" smtClean="0"/>
            <a:t>Chirurgia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err="1" smtClean="0"/>
            <a:t>Neurológia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err="1" smtClean="0"/>
            <a:t>Pediatria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err="1" smtClean="0"/>
            <a:t>Gynekologicko-pôrodnické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oddelenie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err="1" smtClean="0"/>
            <a:t>Novorodenecké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oddelenie</a:t>
          </a:r>
          <a:r>
            <a:rPr lang="en-US" sz="2200" kern="1200" dirty="0" smtClean="0"/>
            <a:t> (</a:t>
          </a:r>
          <a:r>
            <a:rPr lang="en-US" sz="2200" kern="1200" dirty="0" err="1" smtClean="0"/>
            <a:t>neonatológia</a:t>
          </a:r>
          <a:r>
            <a:rPr lang="en-US" sz="2200" kern="1200" dirty="0" smtClean="0"/>
            <a:t>)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err="1" smtClean="0"/>
            <a:t>Oddelenie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anesteziológie</a:t>
          </a:r>
          <a:r>
            <a:rPr lang="en-US" sz="2200" kern="1200" dirty="0" smtClean="0"/>
            <a:t> a </a:t>
          </a:r>
          <a:r>
            <a:rPr lang="en-US" sz="2200" kern="1200" dirty="0" err="1" smtClean="0"/>
            <a:t>intenzívnej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medicíny</a:t>
          </a:r>
          <a:r>
            <a:rPr lang="en-US" sz="2200" kern="1200" dirty="0" smtClean="0"/>
            <a:t> (OAIM)</a:t>
          </a:r>
          <a:endParaRPr lang="en-US" sz="2200" kern="1200" dirty="0"/>
        </a:p>
      </dsp:txBody>
      <dsp:txXfrm>
        <a:off x="41" y="730710"/>
        <a:ext cx="3973755" cy="3744180"/>
      </dsp:txXfrm>
    </dsp:sp>
    <dsp:sp modelId="{645FBA78-625F-3E44-A7DD-AF67670400F6}">
      <dsp:nvSpPr>
        <dsp:cNvPr id="0" name=""/>
        <dsp:cNvSpPr/>
      </dsp:nvSpPr>
      <dsp:spPr>
        <a:xfrm>
          <a:off x="4530122" y="97110"/>
          <a:ext cx="3973755" cy="633600"/>
        </a:xfrm>
        <a:prstGeom prst="rect">
          <a:avLst/>
        </a:prstGeom>
        <a:solidFill>
          <a:srgbClr val="61898A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accent1"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/>
            <a:t>Veľkosť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vzorky</a:t>
          </a:r>
          <a:endParaRPr lang="en-US" sz="2200" kern="1200" dirty="0"/>
        </a:p>
      </dsp:txBody>
      <dsp:txXfrm>
        <a:off x="4530122" y="97110"/>
        <a:ext cx="3973755" cy="633600"/>
      </dsp:txXfrm>
    </dsp:sp>
    <dsp:sp modelId="{160F09DE-F6F6-8047-8C73-FE431FBAEE60}">
      <dsp:nvSpPr>
        <dsp:cNvPr id="0" name=""/>
        <dsp:cNvSpPr/>
      </dsp:nvSpPr>
      <dsp:spPr>
        <a:xfrm>
          <a:off x="4530122" y="730710"/>
          <a:ext cx="3973755" cy="37441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err="1" smtClean="0"/>
            <a:t>Individuálna</a:t>
          </a:r>
          <a:r>
            <a:rPr lang="en-US" sz="2200" kern="1200" dirty="0" smtClean="0"/>
            <a:t> pre </a:t>
          </a:r>
          <a:r>
            <a:rPr lang="en-US" sz="2200" kern="1200" dirty="0" err="1" smtClean="0"/>
            <a:t>každý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ukazovateľ</a:t>
          </a:r>
          <a:endParaRPr lang="en-US" sz="2200" kern="1200" dirty="0"/>
        </a:p>
      </dsp:txBody>
      <dsp:txXfrm>
        <a:off x="4530122" y="730710"/>
        <a:ext cx="3973755" cy="37441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ĺžni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ĺžni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ĺžni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ĺžni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ĺžni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sk-SK" smtClean="0"/>
              <a:t>Kliknite sem a upravte štýl predlohy podnadpisov.</a:t>
            </a:r>
            <a:endParaRPr kumimoji="0" lang="en-US"/>
          </a:p>
        </p:txBody>
      </p:sp>
      <p:sp>
        <p:nvSpPr>
          <p:cNvPr id="28" name="Zástupný symbol dátumu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1ECD8-26D6-4643-8FE0-292436A5CA62}" type="datetimeFigureOut">
              <a:rPr lang="sk-SK" smtClean="0"/>
              <a:pPr/>
              <a:t>02.11.2016</a:t>
            </a:fld>
            <a:endParaRPr lang="sk-SK"/>
          </a:p>
        </p:txBody>
      </p:sp>
      <p:sp>
        <p:nvSpPr>
          <p:cNvPr id="17" name="Zástupný symbol päty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Rovná spojnic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ĺžni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čísla snímky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5D3B67A-2C4C-4499-B677-7C60F120E4AD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1ECD8-26D6-4643-8FE0-292436A5CA62}" type="datetimeFigureOut">
              <a:rPr lang="sk-SK" smtClean="0"/>
              <a:pPr/>
              <a:t>02.11.2016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5D3B67A-2C4C-4499-B677-7C60F120E4AD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8" name="Zástupný symbol obsahu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ĺžni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ĺžni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ĺžni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ĺžni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ĺžni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ĺžni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13" name="Obdĺžni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ĺžni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1ECD8-26D6-4643-8FE0-292436A5CA62}" type="datetimeFigureOut">
              <a:rPr lang="sk-SK" smtClean="0"/>
              <a:pPr/>
              <a:t>02.11.2016</a:t>
            </a:fld>
            <a:endParaRPr lang="sk-SK"/>
          </a:p>
        </p:txBody>
      </p:sp>
      <p:sp>
        <p:nvSpPr>
          <p:cNvPr id="8" name="Rovná spojnic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5D3B67A-2C4C-4499-B677-7C60F120E4AD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BFE1ECD8-26D6-4643-8FE0-292436A5CA62}" type="datetimeFigureOut">
              <a:rPr lang="sk-SK" smtClean="0"/>
              <a:pPr/>
              <a:t>02.11.2016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3B67A-2C4C-4499-B677-7C60F120E4AD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8" name="Rovná spojnic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obsahu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12" name="Zástupný symbol obsahu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an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vná spojnic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ĺžni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ĺžni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ĺžni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ĺžni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ĺžni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ĺžni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1ECD8-26D6-4643-8FE0-292436A5CA62}" type="datetimeFigureOut">
              <a:rPr lang="sk-SK" smtClean="0"/>
              <a:pPr/>
              <a:t>02.11.2016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sk-SK"/>
          </a:p>
        </p:txBody>
      </p:sp>
      <p:sp>
        <p:nvSpPr>
          <p:cNvPr id="15" name="Rovná spojnic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ĺžni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obsahu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26" name="Zástupný symbol obsahu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25D3B67A-2C4C-4499-B677-7C60F120E4AD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1ECD8-26D6-4643-8FE0-292436A5CA62}" type="datetimeFigureOut">
              <a:rPr lang="sk-SK" smtClean="0"/>
              <a:pPr/>
              <a:t>02.11.2016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5D3B67A-2C4C-4499-B677-7C60F120E4AD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ĺžni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ĺžni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ĺžni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ĺžni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ĺžni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ĺžni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1ECD8-26D6-4643-8FE0-292436A5CA62}" type="datetimeFigureOut">
              <a:rPr lang="sk-SK" smtClean="0"/>
              <a:pPr/>
              <a:t>02.11.2016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5D3B67A-2C4C-4499-B677-7C60F120E4AD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ĺžni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ĺžni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ĺžni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ĺžni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ĺžni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ĺžni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8" name="Obdĺžni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Rovná spojnic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obsahu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5D3B67A-2C4C-4499-B677-7C60F120E4AD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1" name="Obdĺžni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1ECD8-26D6-4643-8FE0-292436A5CA62}" type="datetimeFigureOut">
              <a:rPr lang="sk-SK" smtClean="0"/>
              <a:pPr/>
              <a:t>02.11.2016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sk-SK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vná spojnic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ĺžni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ĺžni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ĺžni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ĺžni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ĺžni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ĺžni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ĺžni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25D3B67A-2C4C-4499-B677-7C60F120E4AD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sk-SK" smtClean="0"/>
              <a:t>Ak chcete pridať obrázok, kliknite na ikonu</a:t>
            </a:r>
            <a:endParaRPr kumimoji="0" lang="en-US" dirty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22" name="Obdĺžni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BFE1ECD8-26D6-4643-8FE0-292436A5CA62}" type="datetimeFigureOut">
              <a:rPr lang="sk-SK" smtClean="0"/>
              <a:pPr/>
              <a:t>02.11.2016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1ECD8-26D6-4643-8FE0-292436A5CA62}" type="datetimeFigureOut">
              <a:rPr lang="sk-SK" smtClean="0"/>
              <a:pPr/>
              <a:t>02.11.2016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3B67A-2C4C-4499-B677-7C60F120E4AD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Z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ĺžni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ĺžni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ĺžni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ĺžni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ĺžni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ĺžni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Rovná spojnic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25D3B67A-2C4C-4499-B677-7C60F120E4AD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1ECD8-26D6-4643-8FE0-292436A5CA62}" type="datetimeFigureOut">
              <a:rPr lang="sk-SK" smtClean="0"/>
              <a:pPr/>
              <a:t>02.11.2016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ĺžni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ĺžni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ĺžni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ĺžni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ĺžni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dátumu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FE1ECD8-26D6-4643-8FE0-292436A5CA62}" type="datetimeFigureOut">
              <a:rPr lang="sk-SK" smtClean="0"/>
              <a:pPr/>
              <a:t>02.11.2016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sk-SK"/>
          </a:p>
        </p:txBody>
      </p:sp>
      <p:sp>
        <p:nvSpPr>
          <p:cNvPr id="8" name="Obdĺžni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Rovná spojnic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čísla snímky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5D3B67A-2C4C-4499-B677-7C60F120E4AD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2" name="Zástupný symbol nadpisu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13" name="Zástupný symbol textu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nemocnice.ineko.sk/nemocnica_roka/2016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nemocnice.ineko.sk/nemocnica_roka/2016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nemocnice.ineko.sk/nemocnica_roka/2016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nemocnice.ineko.sk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71472" y="3571876"/>
            <a:ext cx="8143932" cy="3025476"/>
          </a:xfrm>
        </p:spPr>
        <p:txBody>
          <a:bodyPr/>
          <a:lstStyle/>
          <a:p>
            <a:r>
              <a:rPr lang="sk-SK" i="1" cap="none" dirty="0" smtClean="0"/>
              <a:t>Ocenenie nemocníc podľa vybraných ukazovateľov spokojnosti pacientov, kvality poskytovanej zdravotnej starostlivosti, hospodárenia a transparentnosti</a:t>
            </a:r>
          </a:p>
          <a:p>
            <a:r>
              <a:rPr lang="sk-SK" i="1" cap="none" dirty="0" smtClean="0"/>
              <a:t>za obdobie 2012-2015</a:t>
            </a:r>
          </a:p>
          <a:p>
            <a:endParaRPr lang="sk-SK" i="1" cap="none" dirty="0"/>
          </a:p>
          <a:p>
            <a:endParaRPr lang="sk-SK" i="1" cap="none" dirty="0" smtClean="0"/>
          </a:p>
          <a:p>
            <a:endParaRPr lang="sk-SK" i="1" cap="none" dirty="0"/>
          </a:p>
          <a:p>
            <a:endParaRPr lang="sk-SK" i="1" cap="none" dirty="0" smtClean="0"/>
          </a:p>
          <a:p>
            <a:endParaRPr lang="sk-SK" i="1" cap="none" dirty="0"/>
          </a:p>
          <a:p>
            <a:r>
              <a:rPr lang="sk-SK" sz="1400" b="0" i="1" cap="none" dirty="0" smtClean="0"/>
              <a:t>Bratislava, 2.11.2016</a:t>
            </a:r>
          </a:p>
          <a:p>
            <a:endParaRPr lang="sk-SK" i="1" cap="none" dirty="0" smtClean="0"/>
          </a:p>
          <a:p>
            <a:endParaRPr lang="sk-SK" cap="none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k-SK" dirty="0" smtClean="0"/>
              <a:t>Nemocnica roka 2016</a:t>
            </a:r>
            <a:endParaRPr lang="sk-SK" dirty="0"/>
          </a:p>
        </p:txBody>
      </p:sp>
      <p:pic>
        <p:nvPicPr>
          <p:cNvPr id="1026" name="Obrázok 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06" y="357166"/>
            <a:ext cx="1928826" cy="752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Prečo merať a zverejňovať ?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 anchor="ctr">
            <a:normAutofit lnSpcReduction="10000"/>
          </a:bodyPr>
          <a:lstStyle/>
          <a:p>
            <a:endParaRPr lang="sk-SK" dirty="0" smtClean="0"/>
          </a:p>
          <a:p>
            <a:pPr>
              <a:spcBef>
                <a:spcPts val="0"/>
              </a:spcBef>
            </a:pPr>
            <a:r>
              <a:rPr lang="sk-SK" dirty="0" smtClean="0"/>
              <a:t>vysoká </a:t>
            </a:r>
            <a:r>
              <a:rPr lang="sk-SK" dirty="0"/>
              <a:t>informačná </a:t>
            </a:r>
            <a:r>
              <a:rPr lang="sk-SK" dirty="0" smtClean="0"/>
              <a:t>asymetria v zdravotníctve</a:t>
            </a:r>
          </a:p>
          <a:p>
            <a:pPr>
              <a:spcBef>
                <a:spcPts val="0"/>
              </a:spcBef>
            </a:pPr>
            <a:r>
              <a:rPr lang="sk-SK" dirty="0"/>
              <a:t>n</a:t>
            </a:r>
            <a:r>
              <a:rPr lang="sk-SK" dirty="0" smtClean="0"/>
              <a:t>eplatia zákony ponuky </a:t>
            </a:r>
            <a:r>
              <a:rPr lang="sk-SK" dirty="0"/>
              <a:t>a </a:t>
            </a:r>
            <a:r>
              <a:rPr lang="sk-SK" dirty="0" smtClean="0"/>
              <a:t>dopytu a cenový mechanizmus</a:t>
            </a:r>
          </a:p>
          <a:p>
            <a:pPr>
              <a:spcBef>
                <a:spcPts val="0"/>
              </a:spcBef>
            </a:pPr>
            <a:r>
              <a:rPr lang="sk-SK" dirty="0"/>
              <a:t>v</a:t>
            </a:r>
            <a:r>
              <a:rPr lang="sk-SK" dirty="0" smtClean="0"/>
              <a:t>äčšie riziko neefektívností</a:t>
            </a:r>
          </a:p>
          <a:p>
            <a:pPr>
              <a:spcBef>
                <a:spcPts val="0"/>
              </a:spcBef>
            </a:pPr>
            <a:endParaRPr lang="sk-SK" dirty="0" smtClean="0"/>
          </a:p>
          <a:p>
            <a:pPr marL="0" indent="0">
              <a:spcBef>
                <a:spcPts val="0"/>
              </a:spcBef>
              <a:buNone/>
            </a:pPr>
            <a:endParaRPr lang="sk-SK" dirty="0"/>
          </a:p>
          <a:p>
            <a:pPr>
              <a:spcBef>
                <a:spcPts val="0"/>
              </a:spcBef>
            </a:pPr>
            <a:r>
              <a:rPr lang="sk-SK" dirty="0"/>
              <a:t>informovaná verejnosť </a:t>
            </a:r>
            <a:r>
              <a:rPr lang="en-US" dirty="0"/>
              <a:t>→</a:t>
            </a:r>
            <a:r>
              <a:rPr lang="sk-SK" dirty="0"/>
              <a:t> kvalifikovanejší výber poskytovateľa </a:t>
            </a:r>
            <a:r>
              <a:rPr lang="en-US" dirty="0"/>
              <a:t>→</a:t>
            </a:r>
            <a:r>
              <a:rPr lang="sk-SK" dirty="0"/>
              <a:t> väčší tlak na poskytovateľov zvyšovať kvalitu a efektívnosť zdravotnej starostlivosti</a:t>
            </a:r>
          </a:p>
          <a:p>
            <a:endParaRPr lang="sk-SK" dirty="0"/>
          </a:p>
        </p:txBody>
      </p:sp>
      <p:pic>
        <p:nvPicPr>
          <p:cNvPr id="5" name="Obrázok 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0616" y="76577"/>
            <a:ext cx="1465740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31493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Prečo merať a zverejňovať ?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 anchor="ctr"/>
          <a:lstStyle/>
          <a:p>
            <a:r>
              <a:rPr lang="sk-SK" dirty="0"/>
              <a:t>Zvyšovanie transparentnosti zverejňovaním relevantných informácií o kvalite a efektívnosti poskytovanej zdravotnej starostlivosti je jedným z kľúčových predpokladov na to, aby pacienti dostávali najlepšiu starostlivosť za najlepšiu cenu.</a:t>
            </a:r>
          </a:p>
          <a:p>
            <a:endParaRPr lang="sk-SK" dirty="0" smtClean="0"/>
          </a:p>
          <a:p>
            <a:endParaRPr lang="sk-SK" dirty="0"/>
          </a:p>
          <a:p>
            <a:pPr algn="ctr"/>
            <a:r>
              <a:rPr lang="sk-SK" b="1" dirty="0" smtClean="0"/>
              <a:t>HODNOTA ZA PENIAZE !</a:t>
            </a:r>
            <a:endParaRPr lang="sk-SK" b="1" dirty="0"/>
          </a:p>
        </p:txBody>
      </p:sp>
      <p:pic>
        <p:nvPicPr>
          <p:cNvPr id="5" name="Obrázok 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0616" y="76577"/>
            <a:ext cx="1465740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Šípka nadol 3"/>
          <p:cNvSpPr/>
          <p:nvPr/>
        </p:nvSpPr>
        <p:spPr>
          <a:xfrm>
            <a:off x="4315400" y="4221088"/>
            <a:ext cx="507104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51216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Upozornenie !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 anchor="ctr">
            <a:normAutofit/>
          </a:bodyPr>
          <a:lstStyle/>
          <a:p>
            <a:r>
              <a:rPr lang="sk-SK" dirty="0" smtClean="0"/>
              <a:t>Výsledky </a:t>
            </a:r>
            <a:r>
              <a:rPr lang="sk-SK" dirty="0"/>
              <a:t>ocenenia Nemocnica roka 2016 </a:t>
            </a:r>
            <a:r>
              <a:rPr lang="sk-SK" dirty="0" smtClean="0"/>
              <a:t>nemožno brať ako </a:t>
            </a:r>
            <a:r>
              <a:rPr lang="sk-SK" dirty="0"/>
              <a:t>komplexný obraz o kvalite </a:t>
            </a:r>
            <a:r>
              <a:rPr lang="sk-SK" dirty="0" smtClean="0"/>
              <a:t>porovnávaných zdravotníckych zariadení, keďže nie </a:t>
            </a:r>
            <a:r>
              <a:rPr lang="sk-SK" dirty="0"/>
              <a:t>sú dostupné </a:t>
            </a:r>
            <a:r>
              <a:rPr lang="sk-SK" dirty="0" smtClean="0"/>
              <a:t>dáta o </a:t>
            </a:r>
            <a:r>
              <a:rPr lang="sk-SK" dirty="0"/>
              <a:t>tom, s akými náročnými diagnózami a zdravotným stavom sú v jednotlivých nemocniciach </a:t>
            </a:r>
            <a:r>
              <a:rPr lang="sk-SK" dirty="0" smtClean="0"/>
              <a:t>pacienti hospitalizovaní.</a:t>
            </a:r>
          </a:p>
          <a:p>
            <a:r>
              <a:rPr lang="sk-SK" dirty="0" smtClean="0"/>
              <a:t>Nemocnice </a:t>
            </a:r>
            <a:r>
              <a:rPr lang="sk-SK" dirty="0"/>
              <a:t>s komplikovanejšími prípadmi môžu byť </a:t>
            </a:r>
            <a:r>
              <a:rPr lang="sk-SK" dirty="0" smtClean="0"/>
              <a:t>preto znevýhodnené </a:t>
            </a:r>
            <a:r>
              <a:rPr lang="sk-SK" dirty="0"/>
              <a:t>a </a:t>
            </a:r>
            <a:r>
              <a:rPr lang="sk-SK" dirty="0" smtClean="0"/>
              <a:t>nemusia </a:t>
            </a:r>
            <a:r>
              <a:rPr lang="sk-SK" dirty="0"/>
              <a:t>byť vždy priamo porovnateľné s ostatnými zariadeniami, </a:t>
            </a:r>
            <a:r>
              <a:rPr lang="sk-SK" dirty="0" smtClean="0"/>
              <a:t>kde napr. prevládajú ľahšie </a:t>
            </a:r>
            <a:r>
              <a:rPr lang="sk-SK" dirty="0"/>
              <a:t>diagnózy.</a:t>
            </a:r>
          </a:p>
        </p:txBody>
      </p:sp>
      <p:pic>
        <p:nvPicPr>
          <p:cNvPr id="4" name="Obrázok 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0616" y="76577"/>
            <a:ext cx="1465740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60241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Upozornenie !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 anchor="ctr">
            <a:normAutofit/>
          </a:bodyPr>
          <a:lstStyle/>
          <a:p>
            <a:r>
              <a:rPr lang="sk-SK" dirty="0"/>
              <a:t>INEKO preberá dáta od zdravotných poisťovní, zdravotníckych zariadení, MZ SR, VÚC, ÚDZS a ďalších inštitúcií, a preto nemôže garantovať a niesť právnu zodpovednosť za správnosť použitých originálnych dát. Prípadné chyby sa snaží zisťovať a po ich verifikovaní relevantnými inštitúciami aj priebežne odstraňovať</a:t>
            </a:r>
            <a:r>
              <a:rPr lang="sk-SK" dirty="0" smtClean="0"/>
              <a:t>.</a:t>
            </a:r>
            <a:endParaRPr lang="sk-SK" dirty="0"/>
          </a:p>
        </p:txBody>
      </p:sp>
      <p:pic>
        <p:nvPicPr>
          <p:cNvPr id="4" name="Obrázok 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0616" y="76577"/>
            <a:ext cx="1465740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91855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Kvalifikačné</a:t>
            </a:r>
            <a:r>
              <a:rPr lang="en-US" dirty="0" smtClean="0"/>
              <a:t> </a:t>
            </a:r>
            <a:r>
              <a:rPr lang="en-US" dirty="0" err="1" smtClean="0"/>
              <a:t>kritéri</a:t>
            </a:r>
            <a:r>
              <a:rPr lang="sk-SK" dirty="0" smtClean="0"/>
              <a:t>á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48941528"/>
              </p:ext>
            </p:extLst>
          </p:nvPr>
        </p:nvGraphicFramePr>
        <p:xfrm>
          <a:off x="301752" y="1527048"/>
          <a:ext cx="850392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ok 1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50616" y="76577"/>
            <a:ext cx="1465740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25962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3B52B4D-07AD-4B4F-A903-BAC402BE8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45FBA78-625F-3E44-A7DD-AF67670400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4404F18-E61F-6B48-90F9-91101C1C02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60F09DE-F6F6-8047-8C73-FE431FBAEE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lvl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4 h</a:t>
            </a:r>
            <a:r>
              <a:rPr lang="en-US" dirty="0" err="1" smtClean="0"/>
              <a:t>lavné</a:t>
            </a:r>
            <a:r>
              <a:rPr lang="sk-SK" dirty="0" smtClean="0"/>
              <a:t> kategórie ukazovateľov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901229072"/>
              </p:ext>
            </p:extLst>
          </p:nvPr>
        </p:nvGraphicFramePr>
        <p:xfrm>
          <a:off x="500102" y="1556792"/>
          <a:ext cx="8504238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Obrázok 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0616" y="76577"/>
            <a:ext cx="1465740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02046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Chart bld="category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12 ukazovateľov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4013887370"/>
              </p:ext>
            </p:extLst>
          </p:nvPr>
        </p:nvGraphicFramePr>
        <p:xfrm>
          <a:off x="150802" y="956726"/>
          <a:ext cx="8836844" cy="56581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Obrázok 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0616" y="76577"/>
            <a:ext cx="1465740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4086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Chart bld="category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>
                <a:hlinkClick r:id="rId2"/>
              </a:rPr>
              <a:t>Nemocnica </a:t>
            </a:r>
            <a:r>
              <a:rPr lang="sk-SK" dirty="0">
                <a:hlinkClick r:id="rId2"/>
              </a:rPr>
              <a:t>roka 2016</a:t>
            </a:r>
            <a:endParaRPr lang="sk-SK" dirty="0"/>
          </a:p>
        </p:txBody>
      </p:sp>
      <p:pic>
        <p:nvPicPr>
          <p:cNvPr id="7" name="Zástupný symbol obsahu 6"/>
          <p:cNvPicPr>
            <a:picLocks noGrp="1" noChangeAspect="1"/>
          </p:cNvPicPr>
          <p:nvPr>
            <p:ph sz="quarter" idx="1"/>
          </p:nvPr>
        </p:nvPicPr>
        <p:blipFill rotWithShape="1">
          <a:blip r:embed="rId3"/>
          <a:srcRect l="8859" t="26776" r="9636" b="10226"/>
          <a:stretch/>
        </p:blipFill>
        <p:spPr>
          <a:xfrm>
            <a:off x="23446" y="1844824"/>
            <a:ext cx="9120554" cy="4104456"/>
          </a:xfrm>
          <a:prstGeom prst="rect">
            <a:avLst/>
          </a:prstGeom>
        </p:spPr>
      </p:pic>
      <p:pic>
        <p:nvPicPr>
          <p:cNvPr id="4" name="Obrázok 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50616" y="76577"/>
            <a:ext cx="1465740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29771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>
                <a:hlinkClick r:id="rId2"/>
              </a:rPr>
              <a:t>Nemocnica </a:t>
            </a:r>
            <a:r>
              <a:rPr lang="sk-SK" dirty="0">
                <a:hlinkClick r:id="rId2"/>
              </a:rPr>
              <a:t>roka 2016</a:t>
            </a:r>
            <a:endParaRPr lang="sk-SK" dirty="0"/>
          </a:p>
        </p:txBody>
      </p:sp>
      <p:pic>
        <p:nvPicPr>
          <p:cNvPr id="4" name="Obrázok 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0616" y="76577"/>
            <a:ext cx="1465740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Zástupný symbol obsahu 8"/>
          <p:cNvPicPr>
            <a:picLocks noGrp="1" noChangeAspect="1"/>
          </p:cNvPicPr>
          <p:nvPr>
            <p:ph sz="quarter" idx="1"/>
          </p:nvPr>
        </p:nvPicPr>
        <p:blipFill rotWithShape="1">
          <a:blip r:embed="rId4"/>
          <a:srcRect l="10358" t="17973" r="10795" b="6429"/>
          <a:stretch/>
        </p:blipFill>
        <p:spPr>
          <a:xfrm>
            <a:off x="301752" y="1628800"/>
            <a:ext cx="8563630" cy="461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250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>
                <a:hlinkClick r:id="rId2"/>
              </a:rPr>
              <a:t>Nemocnica </a:t>
            </a:r>
            <a:r>
              <a:rPr lang="sk-SK" dirty="0">
                <a:hlinkClick r:id="rId2"/>
              </a:rPr>
              <a:t>roka 2016</a:t>
            </a:r>
            <a:endParaRPr lang="sk-SK" dirty="0"/>
          </a:p>
        </p:txBody>
      </p:sp>
      <p:pic>
        <p:nvPicPr>
          <p:cNvPr id="4" name="Obrázok 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0616" y="76577"/>
            <a:ext cx="1465740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Zástupný symbol obsahu 4"/>
          <p:cNvPicPr>
            <a:picLocks noGrp="1" noChangeAspect="1"/>
          </p:cNvPicPr>
          <p:nvPr>
            <p:ph sz="quarter" idx="1"/>
          </p:nvPr>
        </p:nvPicPr>
        <p:blipFill rotWithShape="1">
          <a:blip r:embed="rId4"/>
          <a:srcRect l="10358" t="16398" r="10795" b="8003"/>
          <a:stretch/>
        </p:blipFill>
        <p:spPr>
          <a:xfrm>
            <a:off x="301752" y="1623972"/>
            <a:ext cx="8553902" cy="4613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40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3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Ďakujeme 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80557" y="5760485"/>
            <a:ext cx="8503920" cy="4542256"/>
          </a:xfrm>
        </p:spPr>
        <p:txBody>
          <a:bodyPr/>
          <a:lstStyle/>
          <a:p>
            <a:endParaRPr lang="en-US" dirty="0"/>
          </a:p>
          <a:p>
            <a:pPr lvl="0">
              <a:buClr>
                <a:srgbClr val="D16349"/>
              </a:buClr>
            </a:pPr>
            <a:endParaRPr lang="en-US" dirty="0">
              <a:solidFill>
                <a:prstClr val="black"/>
              </a:solidFill>
            </a:endParaRPr>
          </a:p>
          <a:p>
            <a:endParaRPr lang="en-US" dirty="0"/>
          </a:p>
        </p:txBody>
      </p:sp>
      <p:sp>
        <p:nvSpPr>
          <p:cNvPr id="17" name="Obdĺžnik 16"/>
          <p:cNvSpPr/>
          <p:nvPr/>
        </p:nvSpPr>
        <p:spPr>
          <a:xfrm>
            <a:off x="328610" y="1744147"/>
            <a:ext cx="8734744" cy="25083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sk-SK" sz="1900" dirty="0"/>
              <a:t>Údaje tu použité boli prevzaté od zdravotných poisťovní, zdravotníckych zariadení, </a:t>
            </a:r>
            <a:r>
              <a:rPr lang="sk-SK" sz="1900" dirty="0" smtClean="0"/>
              <a:t>MZ SR, VÚC</a:t>
            </a:r>
            <a:r>
              <a:rPr lang="sk-SK" sz="1900" dirty="0"/>
              <a:t>, </a:t>
            </a:r>
            <a:r>
              <a:rPr lang="sk-SK" sz="1900" dirty="0" smtClean="0"/>
              <a:t>ÚDZS, Registra účtovných závierok </a:t>
            </a:r>
            <a:r>
              <a:rPr lang="sk-SK" sz="1900" dirty="0"/>
              <a:t>a z vlastného výskumu INEKO a </a:t>
            </a:r>
            <a:r>
              <a:rPr lang="sk-SK" sz="1900" dirty="0" err="1"/>
              <a:t>Transparency</a:t>
            </a:r>
            <a:r>
              <a:rPr lang="sk-SK" sz="1900" dirty="0"/>
              <a:t> International Slovensko. </a:t>
            </a:r>
            <a:endParaRPr lang="sk-SK" sz="1900" dirty="0" smtClean="0"/>
          </a:p>
          <a:p>
            <a:r>
              <a:rPr lang="sk-SK" sz="1900" dirty="0" smtClean="0"/>
              <a:t>Všetky </a:t>
            </a:r>
            <a:r>
              <a:rPr lang="sk-SK" sz="1900" dirty="0"/>
              <a:t>tieto dáta, ako aj mnoho ďalších od roku 2009 je voľne prístupných na portáli nemocníc </a:t>
            </a:r>
            <a:r>
              <a:rPr lang="sk-SK" sz="1900" i="1" dirty="0">
                <a:hlinkClick r:id="rId2"/>
              </a:rPr>
              <a:t>nemocnice.ineko.sk</a:t>
            </a:r>
            <a:r>
              <a:rPr lang="sk-SK" sz="1900" dirty="0"/>
              <a:t>. </a:t>
            </a:r>
            <a:endParaRPr lang="sk-SK" sz="1900" dirty="0" smtClean="0"/>
          </a:p>
          <a:p>
            <a:endParaRPr lang="sk-SK" sz="1900" dirty="0" smtClean="0"/>
          </a:p>
          <a:p>
            <a:endParaRPr lang="sk-SK" sz="1900" dirty="0" smtClean="0"/>
          </a:p>
          <a:p>
            <a:r>
              <a:rPr lang="sk-SK" sz="1900" dirty="0" smtClean="0"/>
              <a:t>Portál </a:t>
            </a:r>
            <a:r>
              <a:rPr lang="sk-SK" sz="1900" dirty="0"/>
              <a:t>finančne podporujú:</a:t>
            </a:r>
          </a:p>
        </p:txBody>
      </p:sp>
      <p:pic>
        <p:nvPicPr>
          <p:cNvPr id="1047" name="Picture 23" descr="dover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18" y="4572008"/>
            <a:ext cx="2118448" cy="660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8" name="Picture 24" descr="uni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818" y="4572008"/>
            <a:ext cx="2227224" cy="662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ok 1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50616" y="76577"/>
            <a:ext cx="1465740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52174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bčiansky">
  <a:themeElements>
    <a:clrScheme name="Občiansky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Občiansky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bčiansky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924</TotalTime>
  <Words>293</Words>
  <Application>Microsoft Office PowerPoint</Application>
  <PresentationFormat>Prezentácia na obrazovke (4:3)</PresentationFormat>
  <Paragraphs>55</Paragraphs>
  <Slides>12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3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12</vt:i4>
      </vt:variant>
    </vt:vector>
  </HeadingPairs>
  <TitlesOfParts>
    <vt:vector size="16" baseType="lpstr">
      <vt:lpstr>Georgia</vt:lpstr>
      <vt:lpstr>Wingdings</vt:lpstr>
      <vt:lpstr>Wingdings 2</vt:lpstr>
      <vt:lpstr>Občiansky</vt:lpstr>
      <vt:lpstr>Nemocnica roka 2016</vt:lpstr>
      <vt:lpstr>Prečo merať a zverejňovať ?</vt:lpstr>
      <vt:lpstr>Prečo merať a zverejňovať ?</vt:lpstr>
      <vt:lpstr>Upozornenie !</vt:lpstr>
      <vt:lpstr>Upozornenie !</vt:lpstr>
      <vt:lpstr>Kvalifikačné kritériá</vt:lpstr>
      <vt:lpstr>4 hlavné kategórie ukazovateľov</vt:lpstr>
      <vt:lpstr>12 ukazovateľov</vt:lpstr>
      <vt:lpstr>Nemocnica roka 2016</vt:lpstr>
      <vt:lpstr>Nemocnica roka 2016</vt:lpstr>
      <vt:lpstr>Nemocnica roka 2016</vt:lpstr>
      <vt:lpstr>Ďakujeme 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Nemocnica roka 2015</dc:title>
  <dc:creator>Dusan</dc:creator>
  <cp:lastModifiedBy>Rastislav Kovacik</cp:lastModifiedBy>
  <cp:revision>74</cp:revision>
  <dcterms:created xsi:type="dcterms:W3CDTF">2015-12-17T09:40:24Z</dcterms:created>
  <dcterms:modified xsi:type="dcterms:W3CDTF">2016-11-02T11:28:21Z</dcterms:modified>
</cp:coreProperties>
</file>