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59" r:id="rId6"/>
    <p:sldId id="260" r:id="rId7"/>
    <p:sldId id="262" r:id="rId8"/>
    <p:sldId id="270" r:id="rId9"/>
    <p:sldId id="269" r:id="rId10"/>
    <p:sldId id="261" r:id="rId11"/>
    <p:sldId id="271" r:id="rId12"/>
    <p:sldId id="272" r:id="rId13"/>
    <p:sldId id="273" r:id="rId14"/>
    <p:sldId id="274" r:id="rId15"/>
    <p:sldId id="282" r:id="rId16"/>
    <p:sldId id="275" r:id="rId17"/>
    <p:sldId id="276" r:id="rId18"/>
    <p:sldId id="278" r:id="rId19"/>
    <p:sldId id="279" r:id="rId20"/>
    <p:sldId id="280" r:id="rId21"/>
    <p:sldId id="281" r:id="rId22"/>
    <p:sldId id="264" r:id="rId23"/>
    <p:sldId id="265" r:id="rId24"/>
    <p:sldId id="266" r:id="rId25"/>
    <p:sldId id="267" r:id="rId26"/>
    <p:sldId id="277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redný štýl 4 - zvýrazneni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Štýl s motívom 1 - zvýrazneni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SK-Aditional%20Data%20to%20Comparative%20Analysis%20Table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SK-Aditional%20Data%20to%20Comparative%20Analysis%20Table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6\SK-Aditional%20Data%20to%20Comparative%20Analysis%20Table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6\SK-Aditional%20Data%20to%20Comparative%20Analysis%20Tabl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/>
              <a:t>Suppliers  of electricity - households in 2014 (GWh)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4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5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6"/>
            <c:invertIfNegative val="0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7"/>
            <c:invertIfNegative val="0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'[SK-Aditional Data to Comparative Analysis Tables.xlsx]SK-Electricity-suppliers'!$A$30:$A$38</c:f>
              <c:strCache>
                <c:ptCount val="9"/>
                <c:pt idx="0">
                  <c:v>ZSE energia</c:v>
                </c:pt>
                <c:pt idx="1">
                  <c:v>SSE</c:v>
                </c:pt>
                <c:pt idx="2">
                  <c:v>VSE</c:v>
                </c:pt>
                <c:pt idx="3">
                  <c:v>Slovakia Energy</c:v>
                </c:pt>
                <c:pt idx="4">
                  <c:v>SPP</c:v>
                </c:pt>
                <c:pt idx="5">
                  <c:v>ČEZ</c:v>
                </c:pt>
                <c:pt idx="6">
                  <c:v>Energie 2</c:v>
                </c:pt>
                <c:pt idx="7">
                  <c:v>Magna E.A.</c:v>
                </c:pt>
                <c:pt idx="8">
                  <c:v>Others</c:v>
                </c:pt>
              </c:strCache>
            </c:strRef>
          </c:cat>
          <c:val>
            <c:numRef>
              <c:f>'[SK-Aditional Data to Comparative Analysis Tables.xlsx]SK-Electricity-suppliers'!$B$30:$B$38</c:f>
              <c:numCache>
                <c:formatCode>General</c:formatCode>
                <c:ptCount val="9"/>
                <c:pt idx="0">
                  <c:v>1912</c:v>
                </c:pt>
                <c:pt idx="1">
                  <c:v>1404</c:v>
                </c:pt>
                <c:pt idx="2">
                  <c:v>1086</c:v>
                </c:pt>
                <c:pt idx="3">
                  <c:v>190</c:v>
                </c:pt>
                <c:pt idx="4">
                  <c:v>160</c:v>
                </c:pt>
                <c:pt idx="5">
                  <c:v>132</c:v>
                </c:pt>
                <c:pt idx="6">
                  <c:v>29</c:v>
                </c:pt>
                <c:pt idx="7">
                  <c:v>25</c:v>
                </c:pt>
                <c:pt idx="8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74526552"/>
        <c:axId val="274526944"/>
      </c:barChart>
      <c:catAx>
        <c:axId val="274526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74526944"/>
        <c:crosses val="autoZero"/>
        <c:auto val="1"/>
        <c:lblAlgn val="ctr"/>
        <c:lblOffset val="100"/>
        <c:noMultiLvlLbl val="0"/>
      </c:catAx>
      <c:valAx>
        <c:axId val="2745269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74526552"/>
        <c:crosses val="autoZero"/>
        <c:crossBetween val="between"/>
      </c:valAx>
      <c:spPr>
        <a:noFill/>
        <a:ln>
          <a:noFill/>
        </a:ln>
        <a:effectLst/>
        <a:sp3d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dirty="0" err="1"/>
              <a:t>Overview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gas</a:t>
            </a:r>
            <a:r>
              <a:rPr lang="sk-SK" dirty="0"/>
              <a:t> </a:t>
            </a:r>
            <a:r>
              <a:rPr lang="sk-SK" dirty="0" err="1"/>
              <a:t>suppliers</a:t>
            </a:r>
            <a:r>
              <a:rPr lang="sk-SK" dirty="0"/>
              <a:t> to end </a:t>
            </a:r>
            <a:r>
              <a:rPr lang="sk-SK" dirty="0" err="1"/>
              <a:t>customers</a:t>
            </a:r>
            <a:r>
              <a:rPr lang="sk-SK" dirty="0"/>
              <a:t> in </a:t>
            </a:r>
            <a:r>
              <a:rPr lang="sk-SK" dirty="0" smtClean="0"/>
              <a:t>2014 (in %)</a:t>
            </a:r>
            <a:endParaRPr lang="sk-SK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4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5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6"/>
            <c:invertIfNegative val="0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7"/>
            <c:invertIfNegative val="0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'[SK-Aditional Data to Comparative Analysis Tables.xlsx]SK-Gas-suppliers'!$A$4:$A$11</c:f>
              <c:strCache>
                <c:ptCount val="8"/>
                <c:pt idx="0">
                  <c:v>Slovenský plynárenský priemysel</c:v>
                </c:pt>
                <c:pt idx="1">
                  <c:v>RWE Gas Slovensko</c:v>
                </c:pt>
                <c:pt idx="2">
                  <c:v>ELGAS</c:v>
                </c:pt>
                <c:pt idx="3">
                  <c:v>ČEZ Slovensko</c:v>
                </c:pt>
                <c:pt idx="4">
                  <c:v>ZSE Energia*</c:v>
                </c:pt>
                <c:pt idx="5">
                  <c:v>VEMEX Energo</c:v>
                </c:pt>
                <c:pt idx="6">
                  <c:v>GAS Trading</c:v>
                </c:pt>
                <c:pt idx="7">
                  <c:v>other</c:v>
                </c:pt>
              </c:strCache>
            </c:strRef>
          </c:cat>
          <c:val>
            <c:numRef>
              <c:f>'[SK-Aditional Data to Comparative Analysis Tables.xlsx]SK-Gas-suppliers'!$B$4:$B$11</c:f>
              <c:numCache>
                <c:formatCode>General</c:formatCode>
                <c:ptCount val="8"/>
                <c:pt idx="0">
                  <c:v>61</c:v>
                </c:pt>
                <c:pt idx="1">
                  <c:v>18.3</c:v>
                </c:pt>
                <c:pt idx="2">
                  <c:v>5.2</c:v>
                </c:pt>
                <c:pt idx="3">
                  <c:v>2.9</c:v>
                </c:pt>
                <c:pt idx="4">
                  <c:v>2.5</c:v>
                </c:pt>
                <c:pt idx="5">
                  <c:v>2.4</c:v>
                </c:pt>
                <c:pt idx="6">
                  <c:v>2.2000000000000002</c:v>
                </c:pt>
                <c:pt idx="7">
                  <c:v>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74527728"/>
        <c:axId val="274528120"/>
      </c:barChart>
      <c:catAx>
        <c:axId val="274527728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74528120"/>
        <c:crosses val="autoZero"/>
        <c:auto val="1"/>
        <c:lblAlgn val="ctr"/>
        <c:lblOffset val="100"/>
        <c:noMultiLvlLbl val="0"/>
      </c:catAx>
      <c:valAx>
        <c:axId val="2745281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74527728"/>
        <c:crosses val="autoZero"/>
        <c:crossBetween val="between"/>
      </c:valAx>
      <c:spPr>
        <a:noFill/>
        <a:ln>
          <a:noFill/>
        </a:ln>
        <a:effectLst/>
        <a:sp3d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/>
              <a:t>Structure of electricity price for small companies in 2014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'SK-Electricity-companies'!$A$4:$A$12</c:f>
              <c:strCache>
                <c:ptCount val="9"/>
                <c:pt idx="0">
                  <c:v>active power</c:v>
                </c:pt>
                <c:pt idx="1">
                  <c:v>promotion of renewable energy sources</c:v>
                </c:pt>
                <c:pt idx="2">
                  <c:v>promotion of electricity produced from domestic coal</c:v>
                </c:pt>
                <c:pt idx="3">
                  <c:v>promotion of electricity produced from combined sources</c:v>
                </c:pt>
                <c:pt idx="4">
                  <c:v>electricity distribution, excluding losses</c:v>
                </c:pt>
                <c:pt idx="5">
                  <c:v>tariff for balancing services </c:v>
                </c:pt>
                <c:pt idx="6">
                  <c:v>cost fo supply and fair profit</c:v>
                </c:pt>
                <c:pt idx="7">
                  <c:v>electricity transmission, inluding losses</c:v>
                </c:pt>
                <c:pt idx="8">
                  <c:v>electricity distribution losses</c:v>
                </c:pt>
              </c:strCache>
            </c:strRef>
          </c:cat>
          <c:val>
            <c:numRef>
              <c:f>'SK-Electricity-companies'!$B$4:$B$12</c:f>
              <c:numCache>
                <c:formatCode>0</c:formatCode>
                <c:ptCount val="9"/>
                <c:pt idx="0">
                  <c:v>31</c:v>
                </c:pt>
                <c:pt idx="1">
                  <c:v>9</c:v>
                </c:pt>
                <c:pt idx="2">
                  <c:v>3</c:v>
                </c:pt>
                <c:pt idx="3">
                  <c:v>2</c:v>
                </c:pt>
                <c:pt idx="4">
                  <c:v>35</c:v>
                </c:pt>
                <c:pt idx="5">
                  <c:v>5</c:v>
                </c:pt>
                <c:pt idx="6">
                  <c:v>6</c:v>
                </c:pt>
                <c:pt idx="7">
                  <c:v>4</c:v>
                </c:pt>
                <c:pt idx="8">
                  <c:v>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7608736733995212"/>
          <c:y val="0.10979904435022543"/>
          <c:w val="0.32391263266004794"/>
          <c:h val="0.87564708257621648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/>
              <a:t>Structure of electricity price for households </a:t>
            </a:r>
          </a:p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/>
              <a:t>in 2014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50"/>
      <c:rotY val="26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accentCallout1">
                    <a:avLst/>
                  </a:prstGeom>
                </c15:spPr>
              </c:ext>
            </c:extLst>
          </c:dLbls>
          <c:cat>
            <c:strRef>
              <c:f>'SK-Electricity-households'!$A$4:$A$12</c:f>
              <c:strCache>
                <c:ptCount val="9"/>
                <c:pt idx="0">
                  <c:v>active power</c:v>
                </c:pt>
                <c:pt idx="1">
                  <c:v>promotion of renewable energy sources</c:v>
                </c:pt>
                <c:pt idx="2">
                  <c:v>promotion of electricity produced from domestic coal</c:v>
                </c:pt>
                <c:pt idx="3">
                  <c:v>promotion of electricity produced from combined sources</c:v>
                </c:pt>
                <c:pt idx="4">
                  <c:v>electricity distribution, excluding losses</c:v>
                </c:pt>
                <c:pt idx="5">
                  <c:v>tariff for balancing services </c:v>
                </c:pt>
                <c:pt idx="6">
                  <c:v>cost fo supply and fair profit</c:v>
                </c:pt>
                <c:pt idx="7">
                  <c:v>electricity transmission, inluding losses</c:v>
                </c:pt>
                <c:pt idx="8">
                  <c:v>electricity distribution losses</c:v>
                </c:pt>
              </c:strCache>
            </c:strRef>
          </c:cat>
          <c:val>
            <c:numRef>
              <c:f>'SK-Electricity-households'!$B$4:$B$12</c:f>
              <c:numCache>
                <c:formatCode>0</c:formatCode>
                <c:ptCount val="9"/>
                <c:pt idx="0">
                  <c:v>36.1</c:v>
                </c:pt>
                <c:pt idx="1">
                  <c:v>10.8</c:v>
                </c:pt>
                <c:pt idx="2">
                  <c:v>3.3</c:v>
                </c:pt>
                <c:pt idx="3">
                  <c:v>2.2999999999999998</c:v>
                </c:pt>
                <c:pt idx="4">
                  <c:v>26.8</c:v>
                </c:pt>
                <c:pt idx="5">
                  <c:v>5.9</c:v>
                </c:pt>
                <c:pt idx="6">
                  <c:v>4.8</c:v>
                </c:pt>
                <c:pt idx="7">
                  <c:v>4</c:v>
                </c:pt>
                <c:pt idx="8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2637244867788411"/>
          <c:y val="0.17948028426271279"/>
          <c:w val="0.32278988523315"/>
          <c:h val="0.71491826679559789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D4204-59EB-42C0-9211-D112AA5FF3B5}" type="datetimeFigureOut">
              <a:rPr lang="en-US" smtClean="0"/>
              <a:t>9/16/2016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FC0EF-7B29-4A6E-8363-116B55A77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850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D4204-59EB-42C0-9211-D112AA5FF3B5}" type="datetimeFigureOut">
              <a:rPr lang="en-US" smtClean="0"/>
              <a:t>9/16/2016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FC0EF-7B29-4A6E-8363-116B55A77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297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D4204-59EB-42C0-9211-D112AA5FF3B5}" type="datetimeFigureOut">
              <a:rPr lang="en-US" smtClean="0"/>
              <a:t>9/16/2016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FC0EF-7B29-4A6E-8363-116B55A77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727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D4204-59EB-42C0-9211-D112AA5FF3B5}" type="datetimeFigureOut">
              <a:rPr lang="en-US" smtClean="0"/>
              <a:t>9/16/2016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FC0EF-7B29-4A6E-8363-116B55A77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34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D4204-59EB-42C0-9211-D112AA5FF3B5}" type="datetimeFigureOut">
              <a:rPr lang="en-US" smtClean="0"/>
              <a:t>9/16/2016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FC0EF-7B29-4A6E-8363-116B55A77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819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D4204-59EB-42C0-9211-D112AA5FF3B5}" type="datetimeFigureOut">
              <a:rPr lang="en-US" smtClean="0"/>
              <a:t>9/16/2016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FC0EF-7B29-4A6E-8363-116B55A77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D4204-59EB-42C0-9211-D112AA5FF3B5}" type="datetimeFigureOut">
              <a:rPr lang="en-US" smtClean="0"/>
              <a:t>9/16/2016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FC0EF-7B29-4A6E-8363-116B55A77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42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D4204-59EB-42C0-9211-D112AA5FF3B5}" type="datetimeFigureOut">
              <a:rPr lang="en-US" smtClean="0"/>
              <a:t>9/16/2016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FC0EF-7B29-4A6E-8363-116B55A77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90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D4204-59EB-42C0-9211-D112AA5FF3B5}" type="datetimeFigureOut">
              <a:rPr lang="en-US" smtClean="0"/>
              <a:t>9/16/2016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FC0EF-7B29-4A6E-8363-116B55A77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223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D4204-59EB-42C0-9211-D112AA5FF3B5}" type="datetimeFigureOut">
              <a:rPr lang="en-US" smtClean="0"/>
              <a:t>9/16/2016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FC0EF-7B29-4A6E-8363-116B55A77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741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D4204-59EB-42C0-9211-D112AA5FF3B5}" type="datetimeFigureOut">
              <a:rPr lang="en-US" smtClean="0"/>
              <a:t>9/16/2016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FC0EF-7B29-4A6E-8363-116B55A77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106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D4204-59EB-42C0-9211-D112AA5FF3B5}" type="datetimeFigureOut">
              <a:rPr lang="en-US" smtClean="0"/>
              <a:t>9/16/2016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FC0EF-7B29-4A6E-8363-116B55A77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612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sk-SK" b="1" dirty="0" err="1" smtClean="0"/>
              <a:t>Energy</a:t>
            </a:r>
            <a:r>
              <a:rPr lang="sk-SK" b="1" dirty="0" smtClean="0"/>
              <a:t> </a:t>
            </a:r>
            <a:r>
              <a:rPr lang="sk-SK" b="1" dirty="0" err="1" smtClean="0"/>
              <a:t>Sector</a:t>
            </a:r>
            <a:r>
              <a:rPr lang="sk-SK" b="1" dirty="0" smtClean="0"/>
              <a:t> </a:t>
            </a:r>
            <a:r>
              <a:rPr lang="sk-SK" b="1" dirty="0" err="1"/>
              <a:t>Reforms</a:t>
            </a:r>
            <a:r>
              <a:rPr lang="sk-SK" b="1" dirty="0"/>
              <a:t> </a:t>
            </a:r>
            <a:r>
              <a:rPr lang="sk-SK" b="1" dirty="0" smtClean="0"/>
              <a:t>in Slovakia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Golias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15th September, 2016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Kyiv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Ukraine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235" y="836712"/>
            <a:ext cx="2382590" cy="94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9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Content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/>
              <a:t>Milestones of the </a:t>
            </a:r>
            <a:r>
              <a:rPr lang="en-US" u="sng" dirty="0" smtClean="0"/>
              <a:t>energy </a:t>
            </a:r>
            <a:r>
              <a:rPr lang="en-US" u="sng" dirty="0"/>
              <a:t>sector </a:t>
            </a:r>
            <a:r>
              <a:rPr lang="en-US" u="sng" dirty="0" smtClean="0"/>
              <a:t>development</a:t>
            </a:r>
            <a:endParaRPr lang="sk-SK" u="sng" dirty="0" smtClean="0"/>
          </a:p>
          <a:p>
            <a:r>
              <a:rPr lang="en-US" dirty="0"/>
              <a:t>National Energy </a:t>
            </a:r>
            <a:r>
              <a:rPr lang="en-US" dirty="0" smtClean="0"/>
              <a:t>Regulator</a:t>
            </a:r>
            <a:endParaRPr lang="sk-SK" dirty="0" smtClean="0"/>
          </a:p>
          <a:p>
            <a:r>
              <a:rPr lang="en-US" dirty="0"/>
              <a:t>Energy Efficiency </a:t>
            </a:r>
            <a:r>
              <a:rPr lang="en-US" dirty="0" smtClean="0"/>
              <a:t>Funds/</a:t>
            </a:r>
            <a:r>
              <a:rPr lang="en-US" dirty="0" err="1" smtClean="0"/>
              <a:t>Programmes</a:t>
            </a:r>
            <a:endParaRPr lang="sk-SK" dirty="0" smtClean="0"/>
          </a:p>
          <a:p>
            <a:r>
              <a:rPr lang="en-US" dirty="0"/>
              <a:t>Lessons </a:t>
            </a:r>
            <a:r>
              <a:rPr lang="en-US" dirty="0" smtClean="0"/>
              <a:t>learned</a:t>
            </a:r>
            <a:endParaRPr lang="sk-SK" dirty="0" smtClean="0"/>
          </a:p>
          <a:p>
            <a:r>
              <a:rPr lang="en-US" dirty="0"/>
              <a:t>Recommendations for Ukraine</a:t>
            </a:r>
          </a:p>
        </p:txBody>
      </p:sp>
    </p:spTree>
    <p:extLst>
      <p:ext uri="{BB962C8B-B14F-4D97-AF65-F5344CB8AC3E}">
        <p14:creationId xmlns:p14="http://schemas.microsoft.com/office/powerpoint/2010/main" val="351911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Price</a:t>
            </a:r>
            <a:r>
              <a:rPr lang="sk-SK" b="1" dirty="0"/>
              <a:t> </a:t>
            </a:r>
            <a:r>
              <a:rPr lang="sk-SK" b="1" dirty="0" err="1" smtClean="0"/>
              <a:t>liberalization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sk-SK" dirty="0" err="1" smtClean="0"/>
              <a:t>Goals</a:t>
            </a:r>
            <a:r>
              <a:rPr lang="sk-SK" dirty="0" smtClean="0"/>
              <a:t>: </a:t>
            </a:r>
            <a:r>
              <a:rPr lang="sk-SK" dirty="0" err="1" smtClean="0"/>
              <a:t>Setting</a:t>
            </a:r>
            <a:r>
              <a:rPr lang="sk-SK" dirty="0" smtClean="0"/>
              <a:t> </a:t>
            </a:r>
            <a:r>
              <a:rPr lang="sk-SK" dirty="0" err="1" smtClean="0"/>
              <a:t>right</a:t>
            </a:r>
            <a:r>
              <a:rPr lang="sk-SK" dirty="0" smtClean="0"/>
              <a:t> </a:t>
            </a:r>
            <a:r>
              <a:rPr lang="sk-SK" dirty="0" err="1" smtClean="0"/>
              <a:t>incentives</a:t>
            </a:r>
            <a:r>
              <a:rPr lang="sk-SK" dirty="0" smtClean="0"/>
              <a:t>,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stabilization</a:t>
            </a:r>
            <a:r>
              <a:rPr lang="sk-SK" dirty="0" smtClean="0"/>
              <a:t>, </a:t>
            </a:r>
            <a:r>
              <a:rPr lang="sk-SK" dirty="0" err="1" smtClean="0"/>
              <a:t>partial</a:t>
            </a:r>
            <a:r>
              <a:rPr lang="sk-SK" dirty="0" smtClean="0"/>
              <a:t> </a:t>
            </a:r>
            <a:r>
              <a:rPr lang="sk-SK" dirty="0" err="1" smtClean="0"/>
              <a:t>privatization</a:t>
            </a:r>
            <a:r>
              <a:rPr lang="sk-SK" dirty="0" smtClean="0"/>
              <a:t>, </a:t>
            </a:r>
            <a:r>
              <a:rPr lang="sk-SK" dirty="0" err="1" smtClean="0"/>
              <a:t>increased</a:t>
            </a:r>
            <a:r>
              <a:rPr lang="sk-SK" dirty="0" smtClean="0"/>
              <a:t> </a:t>
            </a:r>
            <a:r>
              <a:rPr lang="sk-SK" dirty="0" err="1" smtClean="0"/>
              <a:t>competition</a:t>
            </a:r>
            <a:r>
              <a:rPr lang="sk-SK" dirty="0" smtClean="0"/>
              <a:t>, </a:t>
            </a:r>
            <a:r>
              <a:rPr lang="sk-SK" dirty="0" err="1" smtClean="0"/>
              <a:t>efficiency</a:t>
            </a:r>
            <a:endParaRPr lang="sk-SK" dirty="0" smtClean="0"/>
          </a:p>
          <a:p>
            <a:endParaRPr lang="sk-SK" sz="1400" dirty="0" smtClean="0"/>
          </a:p>
          <a:p>
            <a:r>
              <a:rPr lang="sk-SK" dirty="0" smtClean="0"/>
              <a:t>1990-93: </a:t>
            </a:r>
          </a:p>
          <a:p>
            <a:pPr lvl="1"/>
            <a:r>
              <a:rPr lang="sk-SK" dirty="0" err="1" smtClean="0"/>
              <a:t>Electricity</a:t>
            </a:r>
            <a:r>
              <a:rPr lang="sk-SK" dirty="0" smtClean="0"/>
              <a:t>: +70-80%</a:t>
            </a:r>
          </a:p>
          <a:p>
            <a:pPr lvl="1"/>
            <a:r>
              <a:rPr lang="sk-SK" dirty="0" smtClean="0"/>
              <a:t>N</a:t>
            </a:r>
            <a:r>
              <a:rPr lang="en-US" dirty="0" err="1" smtClean="0"/>
              <a:t>atural</a:t>
            </a:r>
            <a:r>
              <a:rPr lang="en-US" dirty="0" smtClean="0"/>
              <a:t> gas</a:t>
            </a:r>
            <a:r>
              <a:rPr lang="sk-SK" dirty="0" smtClean="0"/>
              <a:t>: +</a:t>
            </a:r>
            <a:r>
              <a:rPr lang="en-US" dirty="0" smtClean="0"/>
              <a:t>130%</a:t>
            </a:r>
            <a:endParaRPr lang="sk-SK" dirty="0" smtClean="0"/>
          </a:p>
          <a:p>
            <a:pPr lvl="1"/>
            <a:r>
              <a:rPr lang="sk-SK" dirty="0" smtClean="0"/>
              <a:t>C</a:t>
            </a:r>
            <a:r>
              <a:rPr lang="en-US" dirty="0" err="1" smtClean="0"/>
              <a:t>oal</a:t>
            </a:r>
            <a:r>
              <a:rPr lang="sk-SK" dirty="0" smtClean="0"/>
              <a:t>: +</a:t>
            </a:r>
            <a:r>
              <a:rPr lang="en-US" dirty="0" smtClean="0"/>
              <a:t>240%</a:t>
            </a:r>
            <a:endParaRPr lang="sk-SK" dirty="0" smtClean="0"/>
          </a:p>
          <a:p>
            <a:pPr lvl="1"/>
            <a:r>
              <a:rPr lang="sk-SK" dirty="0" smtClean="0"/>
              <a:t>H</a:t>
            </a:r>
            <a:r>
              <a:rPr lang="en-US" dirty="0" smtClean="0"/>
              <a:t>eat</a:t>
            </a:r>
            <a:r>
              <a:rPr lang="sk-SK" dirty="0" smtClean="0"/>
              <a:t>: +</a:t>
            </a:r>
            <a:r>
              <a:rPr lang="en-US" dirty="0" smtClean="0"/>
              <a:t>320%</a:t>
            </a:r>
            <a:endParaRPr lang="sk-SK" dirty="0" smtClean="0"/>
          </a:p>
          <a:p>
            <a:r>
              <a:rPr lang="sk-SK" dirty="0" smtClean="0"/>
              <a:t>1999-2007:</a:t>
            </a:r>
          </a:p>
          <a:p>
            <a:pPr lvl="1"/>
            <a:r>
              <a:rPr lang="sk-SK" dirty="0" err="1" smtClean="0"/>
              <a:t>Electricity</a:t>
            </a:r>
            <a:r>
              <a:rPr lang="sk-SK" dirty="0" smtClean="0"/>
              <a:t>: +100%</a:t>
            </a:r>
          </a:p>
          <a:p>
            <a:pPr lvl="1"/>
            <a:r>
              <a:rPr lang="sk-SK" dirty="0" err="1" smtClean="0"/>
              <a:t>Natural</a:t>
            </a:r>
            <a:r>
              <a:rPr lang="sk-SK" dirty="0" smtClean="0"/>
              <a:t> </a:t>
            </a:r>
            <a:r>
              <a:rPr lang="sk-SK" dirty="0" err="1" smtClean="0"/>
              <a:t>gas</a:t>
            </a:r>
            <a:r>
              <a:rPr lang="sk-SK" dirty="0" smtClean="0"/>
              <a:t>: +100%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76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8" y="1724025"/>
            <a:ext cx="7553325" cy="340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795338" y="5589240"/>
            <a:ext cx="7716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Source: Eurostat, other sources, until 2009 rough conversion local currency/euro</a:t>
            </a:r>
          </a:p>
        </p:txBody>
      </p:sp>
    </p:spTree>
    <p:extLst>
      <p:ext uri="{BB962C8B-B14F-4D97-AF65-F5344CB8AC3E}">
        <p14:creationId xmlns:p14="http://schemas.microsoft.com/office/powerpoint/2010/main" val="164543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Unbundling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0000" lnSpcReduction="20000"/>
          </a:bodyPr>
          <a:lstStyle/>
          <a:p>
            <a:r>
              <a:rPr lang="sk-SK" dirty="0" err="1" smtClean="0"/>
              <a:t>Goals</a:t>
            </a:r>
            <a:r>
              <a:rPr lang="sk-SK" dirty="0" smtClean="0"/>
              <a:t>: </a:t>
            </a:r>
            <a:r>
              <a:rPr lang="sk-SK" dirty="0" err="1" smtClean="0"/>
              <a:t>Eliminating</a:t>
            </a:r>
            <a:r>
              <a:rPr lang="sk-SK" dirty="0" smtClean="0"/>
              <a:t> </a:t>
            </a:r>
            <a:r>
              <a:rPr lang="sk-SK" dirty="0" err="1" smtClean="0"/>
              <a:t>cross-subsidies</a:t>
            </a:r>
            <a:r>
              <a:rPr lang="sk-SK" dirty="0" smtClean="0"/>
              <a:t>, </a:t>
            </a:r>
            <a:r>
              <a:rPr lang="sk-SK" dirty="0" err="1"/>
              <a:t>partial</a:t>
            </a:r>
            <a:r>
              <a:rPr lang="sk-SK" dirty="0"/>
              <a:t> </a:t>
            </a:r>
            <a:r>
              <a:rPr lang="sk-SK" dirty="0" err="1"/>
              <a:t>privatization</a:t>
            </a:r>
            <a:r>
              <a:rPr lang="sk-SK" dirty="0"/>
              <a:t>, </a:t>
            </a:r>
            <a:r>
              <a:rPr lang="sk-SK" dirty="0" err="1" smtClean="0"/>
              <a:t>trade</a:t>
            </a:r>
            <a:r>
              <a:rPr lang="sk-SK" dirty="0" smtClean="0"/>
              <a:t> </a:t>
            </a:r>
            <a:r>
              <a:rPr lang="sk-SK" dirty="0" err="1" smtClean="0"/>
              <a:t>liberalization</a:t>
            </a:r>
            <a:r>
              <a:rPr lang="sk-SK" dirty="0" smtClean="0"/>
              <a:t>, </a:t>
            </a:r>
            <a:r>
              <a:rPr lang="sk-SK" dirty="0" err="1" smtClean="0"/>
              <a:t>increased</a:t>
            </a:r>
            <a:r>
              <a:rPr lang="sk-SK" dirty="0" smtClean="0"/>
              <a:t> </a:t>
            </a:r>
            <a:r>
              <a:rPr lang="sk-SK" dirty="0" err="1"/>
              <a:t>competition</a:t>
            </a:r>
            <a:r>
              <a:rPr lang="sk-SK" dirty="0"/>
              <a:t>, </a:t>
            </a:r>
            <a:r>
              <a:rPr lang="sk-SK" dirty="0" err="1" smtClean="0"/>
              <a:t>efficiency</a:t>
            </a:r>
            <a:endParaRPr lang="sk-SK" dirty="0" smtClean="0"/>
          </a:p>
          <a:p>
            <a:endParaRPr lang="sk-SK" sz="1200" dirty="0"/>
          </a:p>
          <a:p>
            <a:r>
              <a:rPr lang="sk-SK" dirty="0" smtClean="0"/>
              <a:t>1990-94:</a:t>
            </a:r>
          </a:p>
          <a:p>
            <a:pPr lvl="1"/>
            <a:r>
              <a:rPr lang="sk-SK" dirty="0" err="1" smtClean="0"/>
              <a:t>Separating</a:t>
            </a:r>
            <a:r>
              <a:rPr lang="sk-SK" dirty="0" smtClean="0"/>
              <a:t> </a:t>
            </a:r>
            <a:r>
              <a:rPr lang="en-US" dirty="0" smtClean="0"/>
              <a:t>three territorial distribution companies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power</a:t>
            </a:r>
            <a:r>
              <a:rPr lang="sk-SK" dirty="0" smtClean="0"/>
              <a:t> </a:t>
            </a:r>
            <a:r>
              <a:rPr lang="sk-SK" dirty="0" err="1" smtClean="0"/>
              <a:t>generation</a:t>
            </a:r>
            <a:endParaRPr lang="sk-SK" dirty="0" smtClean="0"/>
          </a:p>
          <a:p>
            <a:pPr lvl="1"/>
            <a:r>
              <a:rPr lang="sk-SK" dirty="0" err="1" smtClean="0"/>
              <a:t>Separating</a:t>
            </a:r>
            <a:r>
              <a:rPr lang="sk-SK" dirty="0" smtClean="0"/>
              <a:t> </a:t>
            </a:r>
            <a:r>
              <a:rPr lang="en-US" dirty="0"/>
              <a:t>storage and local exploration &amp; production of hydrocarbons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/>
              <a:t>t</a:t>
            </a:r>
            <a:r>
              <a:rPr lang="en-US" dirty="0" err="1" smtClean="0"/>
              <a:t>ransmission</a:t>
            </a:r>
            <a:r>
              <a:rPr lang="en-US" dirty="0" smtClean="0"/>
              <a:t> </a:t>
            </a:r>
            <a:r>
              <a:rPr lang="en-US" dirty="0"/>
              <a:t>and distribution of natural </a:t>
            </a:r>
            <a:r>
              <a:rPr lang="en-US" dirty="0" smtClean="0"/>
              <a:t>gas</a:t>
            </a:r>
            <a:endParaRPr lang="sk-SK" dirty="0" smtClean="0"/>
          </a:p>
          <a:p>
            <a:r>
              <a:rPr lang="sk-SK" dirty="0" smtClean="0"/>
              <a:t>2002:</a:t>
            </a:r>
          </a:p>
          <a:p>
            <a:pPr lvl="1"/>
            <a:r>
              <a:rPr lang="sk-SK" dirty="0" err="1" smtClean="0"/>
              <a:t>Separating</a:t>
            </a:r>
            <a:r>
              <a:rPr lang="sk-SK" dirty="0" smtClean="0"/>
              <a:t> </a:t>
            </a:r>
            <a:r>
              <a:rPr lang="en-US" dirty="0" smtClean="0"/>
              <a:t>high-voltage </a:t>
            </a:r>
            <a:r>
              <a:rPr lang="sk-SK" dirty="0" err="1" smtClean="0"/>
              <a:t>electricity</a:t>
            </a:r>
            <a:r>
              <a:rPr lang="sk-SK" dirty="0" smtClean="0"/>
              <a:t> </a:t>
            </a:r>
            <a:r>
              <a:rPr lang="sk-SK" dirty="0" err="1" smtClean="0"/>
              <a:t>transmission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power</a:t>
            </a:r>
            <a:r>
              <a:rPr lang="sk-SK" dirty="0" smtClean="0"/>
              <a:t> </a:t>
            </a:r>
            <a:r>
              <a:rPr lang="sk-SK" dirty="0" err="1" smtClean="0"/>
              <a:t>generation</a:t>
            </a:r>
            <a:endParaRPr lang="sk-SK" dirty="0" smtClean="0"/>
          </a:p>
          <a:p>
            <a:r>
              <a:rPr lang="sk-SK" dirty="0" smtClean="0"/>
              <a:t>2006:</a:t>
            </a:r>
          </a:p>
          <a:p>
            <a:pPr lvl="1"/>
            <a:r>
              <a:rPr lang="sk-SK" dirty="0" err="1" smtClean="0"/>
              <a:t>Legal</a:t>
            </a:r>
            <a:r>
              <a:rPr lang="sk-SK" dirty="0" smtClean="0"/>
              <a:t> </a:t>
            </a:r>
            <a:r>
              <a:rPr lang="sk-SK" dirty="0" err="1" smtClean="0"/>
              <a:t>separation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gas</a:t>
            </a:r>
            <a:r>
              <a:rPr lang="sk-SK" dirty="0" smtClean="0"/>
              <a:t> </a:t>
            </a:r>
            <a:r>
              <a:rPr lang="sk-SK" dirty="0" err="1" smtClean="0"/>
              <a:t>distribution</a:t>
            </a:r>
            <a:r>
              <a:rPr lang="sk-SK" dirty="0" smtClean="0"/>
              <a:t> and </a:t>
            </a:r>
            <a:r>
              <a:rPr lang="sk-SK" dirty="0" err="1" smtClean="0"/>
              <a:t>transmission</a:t>
            </a:r>
            <a:endParaRPr lang="sk-SK" dirty="0" smtClean="0"/>
          </a:p>
          <a:p>
            <a:r>
              <a:rPr lang="sk-SK" dirty="0" smtClean="0"/>
              <a:t>2007:</a:t>
            </a:r>
          </a:p>
          <a:p>
            <a:pPr lvl="1"/>
            <a:r>
              <a:rPr lang="sk-SK" dirty="0" err="1" smtClean="0"/>
              <a:t>Legal</a:t>
            </a:r>
            <a:r>
              <a:rPr lang="sk-SK" dirty="0" smtClean="0"/>
              <a:t> </a:t>
            </a:r>
            <a:r>
              <a:rPr lang="sk-SK" dirty="0" err="1" smtClean="0"/>
              <a:t>separation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electricity</a:t>
            </a:r>
            <a:r>
              <a:rPr lang="sk-SK" dirty="0" smtClean="0"/>
              <a:t> </a:t>
            </a:r>
            <a:r>
              <a:rPr lang="sk-SK" dirty="0" err="1" smtClean="0"/>
              <a:t>trade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distribution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4406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Privatization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62500" lnSpcReduction="20000"/>
          </a:bodyPr>
          <a:lstStyle/>
          <a:p>
            <a:r>
              <a:rPr lang="sk-SK" dirty="0" err="1" smtClean="0"/>
              <a:t>Goals</a:t>
            </a:r>
            <a:r>
              <a:rPr lang="sk-SK" dirty="0" smtClean="0"/>
              <a:t>: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stabilization</a:t>
            </a:r>
            <a:r>
              <a:rPr lang="sk-SK" dirty="0" smtClean="0"/>
              <a:t>, state </a:t>
            </a:r>
            <a:r>
              <a:rPr lang="sk-SK" dirty="0" err="1" smtClean="0"/>
              <a:t>budget</a:t>
            </a:r>
            <a:r>
              <a:rPr lang="sk-SK" dirty="0" smtClean="0"/>
              <a:t> </a:t>
            </a:r>
            <a:r>
              <a:rPr lang="sk-SK" dirty="0" err="1" smtClean="0"/>
              <a:t>revenues</a:t>
            </a:r>
            <a:r>
              <a:rPr lang="sk-SK" dirty="0" smtClean="0"/>
              <a:t>, </a:t>
            </a:r>
            <a:r>
              <a:rPr lang="sk-SK" dirty="0" err="1" smtClean="0"/>
              <a:t>unbiased</a:t>
            </a:r>
            <a:r>
              <a:rPr lang="sk-SK" dirty="0" smtClean="0"/>
              <a:t> </a:t>
            </a:r>
            <a:r>
              <a:rPr lang="sk-SK" dirty="0" err="1" smtClean="0"/>
              <a:t>regulation</a:t>
            </a:r>
            <a:r>
              <a:rPr lang="sk-SK" dirty="0" smtClean="0"/>
              <a:t>, </a:t>
            </a:r>
            <a:r>
              <a:rPr lang="sk-SK" dirty="0" err="1" smtClean="0"/>
              <a:t>increased</a:t>
            </a:r>
            <a:r>
              <a:rPr lang="sk-SK" dirty="0" smtClean="0"/>
              <a:t> </a:t>
            </a:r>
            <a:r>
              <a:rPr lang="sk-SK" dirty="0" err="1"/>
              <a:t>competition</a:t>
            </a:r>
            <a:r>
              <a:rPr lang="sk-SK" dirty="0"/>
              <a:t>, </a:t>
            </a:r>
            <a:r>
              <a:rPr lang="sk-SK" dirty="0" err="1" smtClean="0"/>
              <a:t>efficiency</a:t>
            </a:r>
            <a:endParaRPr lang="sk-SK" dirty="0" smtClean="0"/>
          </a:p>
          <a:p>
            <a:endParaRPr lang="sk-SK" sz="1200" dirty="0" smtClean="0"/>
          </a:p>
          <a:p>
            <a:r>
              <a:rPr lang="sk-SK" dirty="0" smtClean="0"/>
              <a:t>1992-96: </a:t>
            </a:r>
            <a:r>
              <a:rPr lang="sk-SK" dirty="0" err="1" smtClean="0"/>
              <a:t>Direct</a:t>
            </a:r>
            <a:r>
              <a:rPr lang="sk-SK" dirty="0" smtClean="0"/>
              <a:t> </a:t>
            </a:r>
            <a:r>
              <a:rPr lang="sk-SK" dirty="0" err="1" smtClean="0"/>
              <a:t>non-transparent</a:t>
            </a:r>
            <a:r>
              <a:rPr lang="sk-SK" dirty="0" smtClean="0"/>
              <a:t> </a:t>
            </a:r>
            <a:r>
              <a:rPr lang="sk-SK" dirty="0" err="1" smtClean="0"/>
              <a:t>sales</a:t>
            </a:r>
            <a:r>
              <a:rPr lang="sk-SK" dirty="0" smtClean="0"/>
              <a:t> to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investors</a:t>
            </a:r>
            <a:r>
              <a:rPr lang="sk-SK" dirty="0" smtClean="0"/>
              <a:t> (</a:t>
            </a:r>
            <a:r>
              <a:rPr lang="sk-SK" dirty="0" err="1" smtClean="0"/>
              <a:t>almost</a:t>
            </a:r>
            <a:r>
              <a:rPr lang="sk-SK" dirty="0" smtClean="0"/>
              <a:t> 100%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shares</a:t>
            </a:r>
            <a:r>
              <a:rPr lang="sk-SK" dirty="0" smtClean="0"/>
              <a:t> </a:t>
            </a:r>
            <a:r>
              <a:rPr lang="sk-SK" dirty="0" err="1" smtClean="0"/>
              <a:t>privatized</a:t>
            </a:r>
            <a:r>
              <a:rPr lang="sk-SK" dirty="0" smtClean="0"/>
              <a:t>):</a:t>
            </a:r>
          </a:p>
          <a:p>
            <a:pPr lvl="1"/>
            <a:r>
              <a:rPr lang="sk-SK" dirty="0" err="1" smtClean="0"/>
              <a:t>Oil</a:t>
            </a:r>
            <a:r>
              <a:rPr lang="sk-SK" dirty="0" smtClean="0"/>
              <a:t> </a:t>
            </a:r>
            <a:r>
              <a:rPr lang="sk-SK" dirty="0" err="1" smtClean="0"/>
              <a:t>producer</a:t>
            </a:r>
            <a:r>
              <a:rPr lang="sk-SK" dirty="0" smtClean="0"/>
              <a:t> and </a:t>
            </a:r>
            <a:r>
              <a:rPr lang="sk-SK" dirty="0" err="1" smtClean="0"/>
              <a:t>distributor</a:t>
            </a:r>
            <a:r>
              <a:rPr lang="sk-SK" dirty="0" smtClean="0"/>
              <a:t>, </a:t>
            </a:r>
            <a:r>
              <a:rPr lang="sk-SK" dirty="0" err="1" smtClean="0"/>
              <a:t>gas</a:t>
            </a:r>
            <a:r>
              <a:rPr lang="sk-SK" dirty="0" smtClean="0"/>
              <a:t> </a:t>
            </a:r>
            <a:r>
              <a:rPr lang="en-US" dirty="0" smtClean="0"/>
              <a:t>storage </a:t>
            </a:r>
            <a:r>
              <a:rPr lang="en-US" dirty="0"/>
              <a:t>and local exploration &amp; </a:t>
            </a:r>
            <a:r>
              <a:rPr lang="en-US" dirty="0" smtClean="0"/>
              <a:t>production</a:t>
            </a:r>
            <a:r>
              <a:rPr lang="sk-SK" dirty="0" smtClean="0"/>
              <a:t> (</a:t>
            </a:r>
            <a:r>
              <a:rPr lang="sk-SK" dirty="0" err="1" smtClean="0"/>
              <a:t>both</a:t>
            </a:r>
            <a:r>
              <a:rPr lang="sk-SK" dirty="0" smtClean="0"/>
              <a:t> </a:t>
            </a:r>
            <a:r>
              <a:rPr lang="sk-SK" dirty="0" err="1" smtClean="0"/>
              <a:t>were</a:t>
            </a:r>
            <a:r>
              <a:rPr lang="sk-SK" dirty="0" smtClean="0"/>
              <a:t> </a:t>
            </a:r>
            <a:r>
              <a:rPr lang="sk-SK" dirty="0" err="1" smtClean="0"/>
              <a:t>later</a:t>
            </a:r>
            <a:r>
              <a:rPr lang="sk-SK" dirty="0" smtClean="0"/>
              <a:t> </a:t>
            </a:r>
            <a:r>
              <a:rPr lang="sk-SK" dirty="0" err="1"/>
              <a:t>re-sold</a:t>
            </a:r>
            <a:r>
              <a:rPr lang="sk-SK" dirty="0"/>
              <a:t> to </a:t>
            </a:r>
            <a:r>
              <a:rPr lang="sk-SK" dirty="0" err="1"/>
              <a:t>strategic</a:t>
            </a:r>
            <a:r>
              <a:rPr lang="sk-SK" dirty="0"/>
              <a:t> </a:t>
            </a:r>
            <a:r>
              <a:rPr lang="sk-SK" dirty="0" err="1"/>
              <a:t>foreign</a:t>
            </a:r>
            <a:r>
              <a:rPr lang="sk-SK" dirty="0"/>
              <a:t> </a:t>
            </a:r>
            <a:r>
              <a:rPr lang="sk-SK" dirty="0" err="1"/>
              <a:t>investors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Coal</a:t>
            </a:r>
            <a:r>
              <a:rPr lang="sk-SK" dirty="0" smtClean="0"/>
              <a:t> </a:t>
            </a:r>
            <a:r>
              <a:rPr lang="sk-SK" dirty="0" err="1" smtClean="0"/>
              <a:t>mining</a:t>
            </a:r>
            <a:r>
              <a:rPr lang="sk-SK" dirty="0" smtClean="0"/>
              <a:t> </a:t>
            </a:r>
            <a:r>
              <a:rPr lang="sk-SK" dirty="0" err="1" smtClean="0"/>
              <a:t>company</a:t>
            </a:r>
            <a:endParaRPr lang="sk-SK" dirty="0" smtClean="0"/>
          </a:p>
          <a:p>
            <a:r>
              <a:rPr lang="sk-SK" dirty="0" smtClean="0"/>
              <a:t>2001-04: Transparent </a:t>
            </a:r>
            <a:r>
              <a:rPr lang="sk-SK" dirty="0" err="1" smtClean="0"/>
              <a:t>international</a:t>
            </a:r>
            <a:r>
              <a:rPr lang="sk-SK" dirty="0" smtClean="0"/>
              <a:t> </a:t>
            </a:r>
            <a:r>
              <a:rPr lang="sk-SK" dirty="0" err="1" smtClean="0"/>
              <a:t>tenders</a:t>
            </a:r>
            <a:r>
              <a:rPr lang="sk-SK" dirty="0" smtClean="0"/>
              <a:t> (49%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shares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managerial</a:t>
            </a:r>
            <a:r>
              <a:rPr lang="sk-SK" dirty="0" smtClean="0"/>
              <a:t> </a:t>
            </a:r>
            <a:r>
              <a:rPr lang="sk-SK" dirty="0" err="1" smtClean="0"/>
              <a:t>rights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Oil</a:t>
            </a:r>
            <a:r>
              <a:rPr lang="sk-SK" dirty="0" smtClean="0"/>
              <a:t> </a:t>
            </a:r>
            <a:r>
              <a:rPr lang="sk-SK" dirty="0" err="1" smtClean="0"/>
              <a:t>transit</a:t>
            </a:r>
            <a:r>
              <a:rPr lang="sk-SK" dirty="0" smtClean="0"/>
              <a:t> </a:t>
            </a:r>
            <a:r>
              <a:rPr lang="sk-SK" dirty="0" err="1" smtClean="0"/>
              <a:t>sold</a:t>
            </a:r>
            <a:r>
              <a:rPr lang="sk-SK" dirty="0" smtClean="0"/>
              <a:t> to </a:t>
            </a:r>
            <a:r>
              <a:rPr lang="sk-SK" dirty="0" err="1" smtClean="0"/>
              <a:t>Russian</a:t>
            </a:r>
            <a:r>
              <a:rPr lang="sk-SK" dirty="0" smtClean="0"/>
              <a:t> </a:t>
            </a:r>
            <a:r>
              <a:rPr lang="sk-SK" dirty="0" err="1" smtClean="0"/>
              <a:t>Yukos</a:t>
            </a:r>
            <a:r>
              <a:rPr lang="sk-SK" dirty="0" smtClean="0"/>
              <a:t>; in 2009 </a:t>
            </a:r>
            <a:r>
              <a:rPr lang="sk-SK" dirty="0" err="1" smtClean="0"/>
              <a:t>re-sold</a:t>
            </a:r>
            <a:r>
              <a:rPr lang="sk-SK" dirty="0" smtClean="0"/>
              <a:t> </a:t>
            </a:r>
            <a:r>
              <a:rPr lang="sk-SK" dirty="0" err="1" smtClean="0"/>
              <a:t>back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state</a:t>
            </a:r>
          </a:p>
          <a:p>
            <a:pPr lvl="1"/>
            <a:r>
              <a:rPr lang="sk-SK" dirty="0" smtClean="0"/>
              <a:t>T</a:t>
            </a:r>
            <a:r>
              <a:rPr lang="en-US" dirty="0" err="1" smtClean="0"/>
              <a:t>ransmission</a:t>
            </a:r>
            <a:r>
              <a:rPr lang="en-US" dirty="0" smtClean="0"/>
              <a:t> </a:t>
            </a:r>
            <a:r>
              <a:rPr lang="en-US" dirty="0"/>
              <a:t>and distribution of natural </a:t>
            </a:r>
            <a:r>
              <a:rPr lang="en-US" dirty="0" smtClean="0"/>
              <a:t>gas</a:t>
            </a:r>
            <a:r>
              <a:rPr lang="sk-SK" dirty="0" smtClean="0"/>
              <a:t> </a:t>
            </a:r>
            <a:r>
              <a:rPr lang="sk-SK" dirty="0" err="1" smtClean="0"/>
              <a:t>sold</a:t>
            </a:r>
            <a:r>
              <a:rPr lang="sk-SK" dirty="0" smtClean="0"/>
              <a:t> to </a:t>
            </a:r>
            <a:r>
              <a:rPr lang="en-US" dirty="0" smtClean="0"/>
              <a:t>Gazprom</a:t>
            </a:r>
            <a:r>
              <a:rPr lang="en-US" dirty="0"/>
              <a:t>, </a:t>
            </a:r>
            <a:r>
              <a:rPr lang="en-US" dirty="0" err="1"/>
              <a:t>Gaz</a:t>
            </a:r>
            <a:r>
              <a:rPr lang="en-US" dirty="0"/>
              <a:t> de France </a:t>
            </a:r>
            <a:r>
              <a:rPr lang="en-US" dirty="0" smtClean="0"/>
              <a:t>and</a:t>
            </a:r>
            <a:r>
              <a:rPr lang="en-US" dirty="0"/>
              <a:t> </a:t>
            </a:r>
            <a:r>
              <a:rPr lang="en-US" dirty="0" err="1" smtClean="0"/>
              <a:t>Ruhrgas</a:t>
            </a:r>
            <a:r>
              <a:rPr lang="sk-SK" dirty="0" smtClean="0"/>
              <a:t>; in 2013-14 </a:t>
            </a:r>
            <a:r>
              <a:rPr lang="sk-SK" dirty="0" err="1" smtClean="0"/>
              <a:t>re-sold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 smtClean="0"/>
              <a:t>Czech </a:t>
            </a:r>
            <a:r>
              <a:rPr lang="en-US" dirty="0"/>
              <a:t>company </a:t>
            </a:r>
            <a:r>
              <a:rPr lang="en-US" dirty="0" smtClean="0"/>
              <a:t>EPH</a:t>
            </a:r>
            <a:r>
              <a:rPr lang="sk-SK" dirty="0" smtClean="0"/>
              <a:t> </a:t>
            </a:r>
            <a:r>
              <a:rPr lang="sk-SK" dirty="0" err="1" smtClean="0"/>
              <a:t>except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en-US" dirty="0" smtClean="0"/>
              <a:t>the </a:t>
            </a:r>
            <a:r>
              <a:rPr lang="en-US" dirty="0"/>
              <a:t>gas </a:t>
            </a:r>
            <a:r>
              <a:rPr lang="sk-SK" dirty="0" err="1" smtClean="0"/>
              <a:t>trade</a:t>
            </a:r>
            <a:r>
              <a:rPr lang="sk-SK" dirty="0" smtClean="0"/>
              <a:t> </a:t>
            </a:r>
            <a:r>
              <a:rPr lang="sk-SK" dirty="0" err="1" smtClean="0"/>
              <a:t>that</a:t>
            </a:r>
            <a:r>
              <a:rPr lang="sk-SK" dirty="0" smtClean="0"/>
              <a:t> </a:t>
            </a:r>
            <a:r>
              <a:rPr lang="sk-SK" dirty="0" err="1" smtClean="0"/>
              <a:t>was</a:t>
            </a:r>
            <a:r>
              <a:rPr lang="sk-SK" dirty="0" smtClean="0"/>
              <a:t> </a:t>
            </a:r>
            <a:r>
              <a:rPr lang="sk-SK" dirty="0" err="1" smtClean="0"/>
              <a:t>re-sold</a:t>
            </a:r>
            <a:r>
              <a:rPr lang="sk-SK" dirty="0" smtClean="0"/>
              <a:t> </a:t>
            </a:r>
            <a:r>
              <a:rPr lang="sk-SK" dirty="0" err="1" smtClean="0"/>
              <a:t>back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state</a:t>
            </a:r>
          </a:p>
          <a:p>
            <a:pPr lvl="1"/>
            <a:r>
              <a:rPr lang="sk-SK" dirty="0" smtClean="0"/>
              <a:t>T</a:t>
            </a:r>
            <a:r>
              <a:rPr lang="en-US" dirty="0" err="1" smtClean="0"/>
              <a:t>hree</a:t>
            </a:r>
            <a:r>
              <a:rPr lang="en-US" dirty="0" smtClean="0"/>
              <a:t> </a:t>
            </a:r>
            <a:r>
              <a:rPr lang="sk-SK" dirty="0" err="1" smtClean="0"/>
              <a:t>electricity</a:t>
            </a:r>
            <a:r>
              <a:rPr lang="sk-SK" dirty="0" smtClean="0"/>
              <a:t> </a:t>
            </a:r>
            <a:r>
              <a:rPr lang="en-US" dirty="0" smtClean="0"/>
              <a:t>distribution companies</a:t>
            </a:r>
            <a:r>
              <a:rPr lang="sk-SK" dirty="0" smtClean="0"/>
              <a:t> </a:t>
            </a:r>
            <a:r>
              <a:rPr lang="sk-SK" dirty="0" err="1" smtClean="0"/>
              <a:t>sold</a:t>
            </a:r>
            <a:r>
              <a:rPr lang="sk-SK" dirty="0" smtClean="0"/>
              <a:t> to </a:t>
            </a:r>
            <a:r>
              <a:rPr lang="en-US" dirty="0"/>
              <a:t>E.ON </a:t>
            </a:r>
            <a:r>
              <a:rPr lang="en-US" dirty="0" err="1"/>
              <a:t>Energie</a:t>
            </a:r>
            <a:r>
              <a:rPr lang="en-US" dirty="0"/>
              <a:t>, </a:t>
            </a:r>
            <a:r>
              <a:rPr lang="en-US" dirty="0" err="1"/>
              <a:t>Elektricité</a:t>
            </a:r>
            <a:r>
              <a:rPr lang="en-US" dirty="0"/>
              <a:t> de France International </a:t>
            </a:r>
            <a:r>
              <a:rPr lang="sk-SK" dirty="0" smtClean="0"/>
              <a:t>(in 2013 </a:t>
            </a:r>
            <a:r>
              <a:rPr lang="sk-SK" dirty="0" err="1" smtClean="0"/>
              <a:t>re-sold</a:t>
            </a:r>
            <a:r>
              <a:rPr lang="sk-SK" dirty="0" smtClean="0"/>
              <a:t> to EPH) </a:t>
            </a:r>
            <a:r>
              <a:rPr lang="en-US" dirty="0" smtClean="0"/>
              <a:t>and </a:t>
            </a:r>
            <a:r>
              <a:rPr lang="en-US" dirty="0"/>
              <a:t>RWE </a:t>
            </a:r>
            <a:r>
              <a:rPr lang="en-US" dirty="0" smtClean="0"/>
              <a:t>Plus</a:t>
            </a:r>
            <a:endParaRPr lang="sk-SK" dirty="0" smtClean="0"/>
          </a:p>
          <a:p>
            <a:pPr lvl="1"/>
            <a:r>
              <a:rPr lang="sk-SK" dirty="0" err="1" smtClean="0"/>
              <a:t>Power</a:t>
            </a:r>
            <a:r>
              <a:rPr lang="sk-SK" dirty="0" smtClean="0"/>
              <a:t> </a:t>
            </a:r>
            <a:r>
              <a:rPr lang="sk-SK" dirty="0" err="1" smtClean="0"/>
              <a:t>production</a:t>
            </a:r>
            <a:r>
              <a:rPr lang="sk-SK" dirty="0" smtClean="0"/>
              <a:t> (66%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shares</a:t>
            </a:r>
            <a:r>
              <a:rPr lang="sk-SK" dirty="0" smtClean="0"/>
              <a:t>) </a:t>
            </a:r>
            <a:r>
              <a:rPr lang="sk-SK" dirty="0" err="1" smtClean="0"/>
              <a:t>sold</a:t>
            </a:r>
            <a:r>
              <a:rPr lang="sk-SK" dirty="0" smtClean="0"/>
              <a:t> </a:t>
            </a:r>
            <a:r>
              <a:rPr lang="en-US" dirty="0" smtClean="0"/>
              <a:t>to </a:t>
            </a:r>
            <a:r>
              <a:rPr lang="en-US" dirty="0"/>
              <a:t>the Italian company </a:t>
            </a:r>
            <a:r>
              <a:rPr lang="en-US" dirty="0" smtClean="0"/>
              <a:t>ENEL</a:t>
            </a:r>
            <a:r>
              <a:rPr lang="sk-SK" dirty="0" smtClean="0"/>
              <a:t>; in 2015-16 </a:t>
            </a:r>
            <a:r>
              <a:rPr lang="sk-SK" dirty="0" err="1" smtClean="0"/>
              <a:t>re-sold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EPH</a:t>
            </a:r>
          </a:p>
        </p:txBody>
      </p:sp>
    </p:spTree>
    <p:extLst>
      <p:ext uri="{BB962C8B-B14F-4D97-AF65-F5344CB8AC3E}">
        <p14:creationId xmlns:p14="http://schemas.microsoft.com/office/powerpoint/2010/main" val="265364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Opening</a:t>
            </a:r>
            <a:r>
              <a:rPr lang="sk-SK" b="1" dirty="0" smtClean="0"/>
              <a:t> </a:t>
            </a:r>
            <a:r>
              <a:rPr lang="sk-SK" b="1" dirty="0" err="1" smtClean="0"/>
              <a:t>markets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Goals</a:t>
            </a:r>
            <a:r>
              <a:rPr lang="sk-SK" dirty="0" smtClean="0"/>
              <a:t>: Fair </a:t>
            </a:r>
            <a:r>
              <a:rPr lang="sk-SK" dirty="0" err="1" smtClean="0"/>
              <a:t>access</a:t>
            </a:r>
            <a:r>
              <a:rPr lang="sk-SK" dirty="0" smtClean="0"/>
              <a:t> to </a:t>
            </a:r>
            <a:r>
              <a:rPr lang="sk-SK" dirty="0" err="1" smtClean="0"/>
              <a:t>infrastructure</a:t>
            </a:r>
            <a:r>
              <a:rPr lang="sk-SK" dirty="0" smtClean="0"/>
              <a:t>, </a:t>
            </a:r>
            <a:r>
              <a:rPr lang="sk-SK" dirty="0" err="1" smtClean="0"/>
              <a:t>higher</a:t>
            </a:r>
            <a:r>
              <a:rPr lang="sk-SK" dirty="0" smtClean="0"/>
              <a:t> </a:t>
            </a:r>
            <a:r>
              <a:rPr lang="en-US" dirty="0" smtClean="0"/>
              <a:t>transparency</a:t>
            </a:r>
            <a:r>
              <a:rPr lang="en-US" dirty="0"/>
              <a:t>, </a:t>
            </a:r>
            <a:r>
              <a:rPr lang="sk-SK" dirty="0" err="1"/>
              <a:t>increased</a:t>
            </a:r>
            <a:r>
              <a:rPr lang="sk-SK" dirty="0"/>
              <a:t> </a:t>
            </a:r>
            <a:r>
              <a:rPr lang="sk-SK" dirty="0" err="1"/>
              <a:t>competition</a:t>
            </a:r>
            <a:r>
              <a:rPr lang="sk-SK" dirty="0"/>
              <a:t>, </a:t>
            </a:r>
            <a:r>
              <a:rPr lang="sk-SK" dirty="0" err="1"/>
              <a:t>efficiency</a:t>
            </a:r>
            <a:endParaRPr lang="sk-SK" dirty="0" smtClean="0"/>
          </a:p>
          <a:p>
            <a:endParaRPr lang="sk-SK" sz="1200" dirty="0" smtClean="0"/>
          </a:p>
          <a:p>
            <a:r>
              <a:rPr lang="sk-SK" dirty="0" smtClean="0"/>
              <a:t>2001: </a:t>
            </a:r>
            <a:r>
              <a:rPr lang="sk-SK" dirty="0" err="1" smtClean="0"/>
              <a:t>Opening</a:t>
            </a:r>
            <a:r>
              <a:rPr lang="sk-SK" dirty="0" smtClean="0"/>
              <a:t> </a:t>
            </a:r>
            <a:r>
              <a:rPr lang="sk-SK" dirty="0" err="1" smtClean="0"/>
              <a:t>markets</a:t>
            </a:r>
            <a:r>
              <a:rPr lang="sk-SK" dirty="0" smtClean="0"/>
              <a:t> </a:t>
            </a:r>
            <a:r>
              <a:rPr lang="en-US" dirty="0" smtClean="0"/>
              <a:t>to </a:t>
            </a:r>
            <a:r>
              <a:rPr lang="en-US" dirty="0"/>
              <a:t>large electricity and gas </a:t>
            </a:r>
            <a:r>
              <a:rPr lang="en-US" dirty="0" smtClean="0"/>
              <a:t>customers</a:t>
            </a:r>
            <a:endParaRPr lang="sk-SK" dirty="0" smtClean="0"/>
          </a:p>
          <a:p>
            <a:r>
              <a:rPr lang="sk-SK" dirty="0" smtClean="0"/>
              <a:t>2005: </a:t>
            </a:r>
            <a:r>
              <a:rPr lang="sk-SK" dirty="0" err="1" smtClean="0"/>
              <a:t>Opening</a:t>
            </a:r>
            <a:r>
              <a:rPr lang="sk-SK" dirty="0" smtClean="0"/>
              <a:t> </a:t>
            </a:r>
            <a:r>
              <a:rPr lang="sk-SK" dirty="0" err="1" smtClean="0"/>
              <a:t>electricity</a:t>
            </a:r>
            <a:r>
              <a:rPr lang="sk-SK" dirty="0" smtClean="0"/>
              <a:t> </a:t>
            </a:r>
            <a:r>
              <a:rPr lang="sk-SK" dirty="0" err="1" smtClean="0"/>
              <a:t>market</a:t>
            </a:r>
            <a:r>
              <a:rPr lang="sk-SK" dirty="0" smtClean="0"/>
              <a:t> to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businesses</a:t>
            </a:r>
            <a:endParaRPr lang="sk-SK" dirty="0" smtClean="0"/>
          </a:p>
          <a:p>
            <a:r>
              <a:rPr lang="sk-SK" dirty="0" smtClean="0"/>
              <a:t>2008: </a:t>
            </a:r>
            <a:r>
              <a:rPr lang="sk-SK" dirty="0" err="1"/>
              <a:t>Opening</a:t>
            </a:r>
            <a:r>
              <a:rPr lang="sk-SK" dirty="0"/>
              <a:t> </a:t>
            </a:r>
            <a:r>
              <a:rPr lang="sk-SK" dirty="0" err="1"/>
              <a:t>electricity</a:t>
            </a:r>
            <a:r>
              <a:rPr lang="sk-SK" dirty="0"/>
              <a:t> </a:t>
            </a:r>
            <a:r>
              <a:rPr lang="sk-SK" dirty="0" err="1"/>
              <a:t>market</a:t>
            </a:r>
            <a:r>
              <a:rPr lang="sk-SK" dirty="0"/>
              <a:t> to </a:t>
            </a:r>
            <a:r>
              <a:rPr lang="sk-SK" dirty="0" err="1"/>
              <a:t>all</a:t>
            </a:r>
            <a:r>
              <a:rPr lang="sk-SK" dirty="0"/>
              <a:t> </a:t>
            </a:r>
            <a:r>
              <a:rPr lang="sk-SK" dirty="0" err="1" smtClean="0"/>
              <a:t>households</a:t>
            </a:r>
            <a:endParaRPr lang="sk-SK" dirty="0" smtClean="0"/>
          </a:p>
          <a:p>
            <a:r>
              <a:rPr lang="sk-SK" dirty="0" smtClean="0"/>
              <a:t>2009: </a:t>
            </a:r>
            <a:r>
              <a:rPr lang="sk-SK" dirty="0" err="1"/>
              <a:t>Opening</a:t>
            </a:r>
            <a:r>
              <a:rPr lang="sk-SK" dirty="0"/>
              <a:t> </a:t>
            </a:r>
            <a:r>
              <a:rPr lang="sk-SK" dirty="0" err="1" smtClean="0"/>
              <a:t>gas</a:t>
            </a:r>
            <a:r>
              <a:rPr lang="sk-SK" dirty="0" smtClean="0"/>
              <a:t> </a:t>
            </a:r>
            <a:r>
              <a:rPr lang="sk-SK" dirty="0" err="1" smtClean="0"/>
              <a:t>market</a:t>
            </a:r>
            <a:r>
              <a:rPr lang="sk-SK" dirty="0" smtClean="0"/>
              <a:t> </a:t>
            </a:r>
            <a:r>
              <a:rPr lang="sk-SK" dirty="0"/>
              <a:t>to </a:t>
            </a:r>
            <a:r>
              <a:rPr lang="sk-SK" dirty="0" err="1"/>
              <a:t>all</a:t>
            </a:r>
            <a:r>
              <a:rPr lang="sk-SK" dirty="0"/>
              <a:t> </a:t>
            </a:r>
            <a:r>
              <a:rPr lang="sk-SK" dirty="0" err="1"/>
              <a:t>businesses</a:t>
            </a:r>
            <a:endParaRPr lang="sk-SK" dirty="0" smtClean="0"/>
          </a:p>
          <a:p>
            <a:r>
              <a:rPr lang="sk-SK" dirty="0" smtClean="0"/>
              <a:t>2011: </a:t>
            </a:r>
            <a:r>
              <a:rPr lang="sk-SK" dirty="0" err="1"/>
              <a:t>Opening</a:t>
            </a:r>
            <a:r>
              <a:rPr lang="sk-SK" dirty="0"/>
              <a:t> </a:t>
            </a:r>
            <a:r>
              <a:rPr lang="sk-SK" dirty="0" err="1"/>
              <a:t>gas</a:t>
            </a:r>
            <a:r>
              <a:rPr lang="sk-SK" dirty="0"/>
              <a:t> </a:t>
            </a:r>
            <a:r>
              <a:rPr lang="sk-SK" dirty="0" err="1"/>
              <a:t>market</a:t>
            </a:r>
            <a:r>
              <a:rPr lang="sk-SK" dirty="0"/>
              <a:t> to </a:t>
            </a:r>
            <a:r>
              <a:rPr lang="sk-SK" dirty="0" err="1"/>
              <a:t>all</a:t>
            </a:r>
            <a:r>
              <a:rPr lang="sk-SK" dirty="0"/>
              <a:t> </a:t>
            </a:r>
            <a:r>
              <a:rPr lang="sk-SK" dirty="0" err="1"/>
              <a:t>households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28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2158058"/>
              </p:ext>
            </p:extLst>
          </p:nvPr>
        </p:nvGraphicFramePr>
        <p:xfrm>
          <a:off x="827585" y="836712"/>
          <a:ext cx="756084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1187624" y="5805264"/>
            <a:ext cx="4721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Source: Regulatory Office for Network Industries</a:t>
            </a:r>
          </a:p>
        </p:txBody>
      </p:sp>
    </p:spTree>
    <p:extLst>
      <p:ext uri="{BB962C8B-B14F-4D97-AF65-F5344CB8AC3E}">
        <p14:creationId xmlns:p14="http://schemas.microsoft.com/office/powerpoint/2010/main" val="189663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6679815"/>
              </p:ext>
            </p:extLst>
          </p:nvPr>
        </p:nvGraphicFramePr>
        <p:xfrm>
          <a:off x="971600" y="980728"/>
          <a:ext cx="727280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899592" y="5795972"/>
            <a:ext cx="4721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Source: Regulatory Office for Network Industries</a:t>
            </a:r>
          </a:p>
        </p:txBody>
      </p:sp>
    </p:spTree>
    <p:extLst>
      <p:ext uri="{BB962C8B-B14F-4D97-AF65-F5344CB8AC3E}">
        <p14:creationId xmlns:p14="http://schemas.microsoft.com/office/powerpoint/2010/main" val="339551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Infrastructure</a:t>
            </a:r>
            <a:r>
              <a:rPr lang="sk-SK" b="1" dirty="0" smtClean="0"/>
              <a:t> </a:t>
            </a:r>
            <a:r>
              <a:rPr lang="sk-SK" b="1" dirty="0" err="1" smtClean="0"/>
              <a:t>development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1992: </a:t>
            </a:r>
            <a:r>
              <a:rPr lang="en-US" dirty="0" err="1" smtClean="0"/>
              <a:t>Gabčíkovo</a:t>
            </a:r>
            <a:r>
              <a:rPr lang="en-US" dirty="0" smtClean="0"/>
              <a:t> </a:t>
            </a:r>
            <a:r>
              <a:rPr lang="en-US" dirty="0"/>
              <a:t>hydropower </a:t>
            </a:r>
            <a:r>
              <a:rPr lang="en-US" dirty="0" smtClean="0"/>
              <a:t>plant</a:t>
            </a:r>
            <a:endParaRPr lang="sk-SK" dirty="0" smtClean="0"/>
          </a:p>
          <a:p>
            <a:pPr lvl="1"/>
            <a:r>
              <a:rPr lang="sk-SK" dirty="0" smtClean="0"/>
              <a:t>10%</a:t>
            </a:r>
            <a:r>
              <a:rPr lang="en-US" dirty="0" smtClean="0"/>
              <a:t> </a:t>
            </a:r>
            <a:r>
              <a:rPr lang="en-US" dirty="0"/>
              <a:t>of the total electrical power </a:t>
            </a:r>
            <a:r>
              <a:rPr lang="en-US" dirty="0" smtClean="0"/>
              <a:t>generated</a:t>
            </a:r>
            <a:endParaRPr lang="sk-SK" dirty="0"/>
          </a:p>
          <a:p>
            <a:pPr lvl="1"/>
            <a:r>
              <a:rPr lang="sk-SK" dirty="0" err="1" smtClean="0"/>
              <a:t>Owned</a:t>
            </a:r>
            <a:r>
              <a:rPr lang="sk-SK" dirty="0" smtClean="0"/>
              <a:t> by state</a:t>
            </a:r>
          </a:p>
          <a:p>
            <a:r>
              <a:rPr lang="sk-SK" dirty="0" smtClean="0"/>
              <a:t>1998-99: </a:t>
            </a:r>
            <a:r>
              <a:rPr lang="sk-SK" dirty="0" err="1" smtClean="0"/>
              <a:t>Two</a:t>
            </a:r>
            <a:r>
              <a:rPr lang="sk-SK" dirty="0" smtClean="0"/>
              <a:t> </a:t>
            </a:r>
            <a:r>
              <a:rPr lang="sk-SK" dirty="0" err="1" smtClean="0"/>
              <a:t>blocks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Mochovce </a:t>
            </a:r>
            <a:r>
              <a:rPr lang="sk-SK" dirty="0" err="1" smtClean="0"/>
              <a:t>nuclear</a:t>
            </a:r>
            <a:r>
              <a:rPr lang="sk-SK" dirty="0" smtClean="0"/>
              <a:t> </a:t>
            </a:r>
            <a:r>
              <a:rPr lang="sk-SK" dirty="0" err="1" smtClean="0"/>
              <a:t>power</a:t>
            </a:r>
            <a:r>
              <a:rPr lang="sk-SK" dirty="0" smtClean="0"/>
              <a:t> </a:t>
            </a:r>
            <a:r>
              <a:rPr lang="sk-SK" dirty="0" err="1" smtClean="0"/>
              <a:t>plant</a:t>
            </a:r>
            <a:endParaRPr lang="sk-SK" dirty="0" smtClean="0"/>
          </a:p>
          <a:p>
            <a:pPr lvl="1"/>
            <a:r>
              <a:rPr lang="sk-SK" dirty="0" smtClean="0"/>
              <a:t>25%</a:t>
            </a:r>
            <a:r>
              <a:rPr lang="en-US" dirty="0" smtClean="0"/>
              <a:t> </a:t>
            </a:r>
            <a:r>
              <a:rPr lang="en-US" dirty="0"/>
              <a:t>of the total electrical power </a:t>
            </a:r>
            <a:r>
              <a:rPr lang="en-US" dirty="0" smtClean="0"/>
              <a:t>generated</a:t>
            </a:r>
            <a:endParaRPr lang="sk-SK" dirty="0" smtClean="0"/>
          </a:p>
          <a:p>
            <a:pPr lvl="1"/>
            <a:r>
              <a:rPr lang="sk-SK" dirty="0" err="1" smtClean="0"/>
              <a:t>Other</a:t>
            </a:r>
            <a:r>
              <a:rPr lang="sk-SK" dirty="0" smtClean="0"/>
              <a:t> </a:t>
            </a:r>
            <a:r>
              <a:rPr lang="sk-SK" dirty="0" err="1" smtClean="0"/>
              <a:t>two</a:t>
            </a:r>
            <a:r>
              <a:rPr lang="sk-SK" dirty="0" smtClean="0"/>
              <a:t> </a:t>
            </a:r>
            <a:r>
              <a:rPr lang="sk-SK" dirty="0" err="1" smtClean="0"/>
              <a:t>blocks</a:t>
            </a:r>
            <a:r>
              <a:rPr lang="sk-SK" dirty="0" smtClean="0"/>
              <a:t> to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launched</a:t>
            </a:r>
            <a:r>
              <a:rPr lang="sk-SK" dirty="0" smtClean="0"/>
              <a:t> </a:t>
            </a:r>
            <a:r>
              <a:rPr lang="sk-SK" dirty="0" err="1" smtClean="0"/>
              <a:t>soon</a:t>
            </a:r>
            <a:endParaRPr lang="sk-SK" dirty="0" smtClean="0"/>
          </a:p>
          <a:p>
            <a:r>
              <a:rPr lang="sk-SK" dirty="0" smtClean="0"/>
              <a:t>2006-08: </a:t>
            </a:r>
            <a:r>
              <a:rPr lang="sk-SK" dirty="0" err="1" smtClean="0"/>
              <a:t>Shutting</a:t>
            </a:r>
            <a:r>
              <a:rPr lang="sk-SK" dirty="0" smtClean="0"/>
              <a:t> </a:t>
            </a:r>
            <a:r>
              <a:rPr lang="sk-SK" dirty="0" err="1" smtClean="0"/>
              <a:t>down</a:t>
            </a:r>
            <a:r>
              <a:rPr lang="sk-SK" dirty="0" smtClean="0"/>
              <a:t> </a:t>
            </a:r>
            <a:r>
              <a:rPr lang="sk-SK" dirty="0" err="1" smtClean="0"/>
              <a:t>two</a:t>
            </a:r>
            <a:r>
              <a:rPr lang="sk-SK" dirty="0" smtClean="0"/>
              <a:t> </a:t>
            </a:r>
            <a:r>
              <a:rPr lang="sk-SK" dirty="0" err="1" smtClean="0"/>
              <a:t>blocks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Jaslovské Bohunice </a:t>
            </a:r>
            <a:r>
              <a:rPr lang="sk-SK" dirty="0" err="1"/>
              <a:t>nuclear</a:t>
            </a:r>
            <a:r>
              <a:rPr lang="sk-SK" dirty="0"/>
              <a:t> </a:t>
            </a:r>
            <a:r>
              <a:rPr lang="sk-SK" dirty="0" err="1"/>
              <a:t>power</a:t>
            </a:r>
            <a:r>
              <a:rPr lang="sk-SK" dirty="0"/>
              <a:t> </a:t>
            </a:r>
            <a:r>
              <a:rPr lang="sk-SK" dirty="0" err="1" smtClean="0"/>
              <a:t>plant</a:t>
            </a:r>
            <a:endParaRPr lang="sk-SK" dirty="0" smtClean="0"/>
          </a:p>
          <a:p>
            <a:pPr lvl="1"/>
            <a:r>
              <a:rPr lang="sk-SK" dirty="0" err="1" smtClean="0"/>
              <a:t>Due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EU </a:t>
            </a:r>
            <a:r>
              <a:rPr lang="sk-SK" dirty="0" err="1" smtClean="0"/>
              <a:t>accession</a:t>
            </a:r>
            <a:r>
              <a:rPr lang="sk-SK" dirty="0" smtClean="0"/>
              <a:t> and </a:t>
            </a:r>
            <a:r>
              <a:rPr lang="sk-SK" dirty="0" err="1" smtClean="0"/>
              <a:t>security</a:t>
            </a:r>
            <a:r>
              <a:rPr lang="sk-SK" dirty="0" smtClean="0"/>
              <a:t> </a:t>
            </a:r>
            <a:r>
              <a:rPr lang="sk-SK" dirty="0" err="1" smtClean="0"/>
              <a:t>requirements</a:t>
            </a:r>
            <a:endParaRPr lang="sk-SK" dirty="0" smtClean="0"/>
          </a:p>
          <a:p>
            <a:pPr lvl="1"/>
            <a:r>
              <a:rPr lang="sk-SK" dirty="0" err="1" smtClean="0"/>
              <a:t>Loss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20%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power</a:t>
            </a:r>
            <a:r>
              <a:rPr lang="sk-SK" dirty="0" smtClean="0"/>
              <a:t> </a:t>
            </a:r>
            <a:r>
              <a:rPr lang="sk-SK" dirty="0" err="1" smtClean="0"/>
              <a:t>generation</a:t>
            </a:r>
            <a:endParaRPr lang="sk-SK" dirty="0" smtClean="0"/>
          </a:p>
          <a:p>
            <a:r>
              <a:rPr lang="sk-SK" dirty="0" smtClean="0"/>
              <a:t>2009: </a:t>
            </a:r>
            <a:r>
              <a:rPr lang="sk-SK" dirty="0" err="1" smtClean="0"/>
              <a:t>Gas</a:t>
            </a:r>
            <a:r>
              <a:rPr lang="sk-SK" dirty="0" smtClean="0"/>
              <a:t> </a:t>
            </a:r>
            <a:r>
              <a:rPr lang="sk-SK" dirty="0" err="1" smtClean="0"/>
              <a:t>transit</a:t>
            </a:r>
            <a:r>
              <a:rPr lang="sk-SK" dirty="0" smtClean="0"/>
              <a:t> </a:t>
            </a:r>
            <a:r>
              <a:rPr lang="sk-SK" dirty="0" err="1" smtClean="0"/>
              <a:t>reverse</a:t>
            </a:r>
            <a:r>
              <a:rPr lang="sk-SK" dirty="0" smtClean="0"/>
              <a:t> </a:t>
            </a:r>
            <a:r>
              <a:rPr lang="sk-SK" dirty="0" err="1" smtClean="0"/>
              <a:t>operation</a:t>
            </a:r>
            <a:r>
              <a:rPr lang="sk-SK" dirty="0" smtClean="0"/>
              <a:t> </a:t>
            </a:r>
            <a:r>
              <a:rPr lang="sk-SK" dirty="0" err="1" smtClean="0"/>
              <a:t>due</a:t>
            </a:r>
            <a:r>
              <a:rPr lang="sk-SK" dirty="0" smtClean="0"/>
              <a:t> to </a:t>
            </a:r>
            <a:r>
              <a:rPr lang="sk-SK" dirty="0" err="1" smtClean="0"/>
              <a:t>Ukrainian-Russian</a:t>
            </a:r>
            <a:r>
              <a:rPr lang="sk-SK" dirty="0" smtClean="0"/>
              <a:t> </a:t>
            </a:r>
            <a:r>
              <a:rPr lang="sk-SK" dirty="0" err="1" smtClean="0"/>
              <a:t>controversies</a:t>
            </a:r>
            <a:endParaRPr lang="sk-SK" dirty="0" smtClean="0"/>
          </a:p>
          <a:p>
            <a:r>
              <a:rPr lang="sk-SK" dirty="0" smtClean="0"/>
              <a:t>2015: </a:t>
            </a:r>
            <a:r>
              <a:rPr lang="sk-SK" dirty="0" err="1" smtClean="0"/>
              <a:t>Gas</a:t>
            </a:r>
            <a:r>
              <a:rPr lang="sk-SK" dirty="0" smtClean="0"/>
              <a:t> </a:t>
            </a:r>
            <a:r>
              <a:rPr lang="sk-SK" dirty="0" err="1" smtClean="0"/>
              <a:t>transmission</a:t>
            </a:r>
            <a:r>
              <a:rPr lang="sk-SK" dirty="0" smtClean="0"/>
              <a:t> </a:t>
            </a:r>
            <a:r>
              <a:rPr lang="sk-SK" dirty="0" err="1" smtClean="0"/>
              <a:t>connection</a:t>
            </a:r>
            <a:r>
              <a:rPr lang="sk-SK" dirty="0" smtClean="0"/>
              <a:t> </a:t>
            </a:r>
            <a:r>
              <a:rPr lang="sk-SK" dirty="0" err="1" smtClean="0"/>
              <a:t>between</a:t>
            </a:r>
            <a:r>
              <a:rPr lang="sk-SK" dirty="0" smtClean="0"/>
              <a:t> Slovakia and </a:t>
            </a:r>
            <a:r>
              <a:rPr lang="sk-SK" dirty="0" err="1" smtClean="0"/>
              <a:t>Hungary</a:t>
            </a:r>
            <a:endParaRPr lang="sk-SK" dirty="0" smtClean="0"/>
          </a:p>
          <a:p>
            <a:r>
              <a:rPr lang="sk-SK" dirty="0" smtClean="0"/>
              <a:t>2015: </a:t>
            </a:r>
            <a:r>
              <a:rPr lang="sk-SK" dirty="0" err="1" smtClean="0"/>
              <a:t>Oil</a:t>
            </a:r>
            <a:r>
              <a:rPr lang="sk-SK" dirty="0" smtClean="0"/>
              <a:t> </a:t>
            </a:r>
            <a:r>
              <a:rPr lang="sk-SK" dirty="0" err="1" smtClean="0"/>
              <a:t>pipeline</a:t>
            </a:r>
            <a:r>
              <a:rPr lang="sk-SK" dirty="0" smtClean="0"/>
              <a:t> </a:t>
            </a:r>
            <a:r>
              <a:rPr lang="sk-SK" dirty="0" err="1" smtClean="0"/>
              <a:t>Adria</a:t>
            </a:r>
            <a:r>
              <a:rPr lang="sk-SK" dirty="0" smtClean="0"/>
              <a:t> </a:t>
            </a:r>
            <a:r>
              <a:rPr lang="sk-SK" dirty="0" err="1" smtClean="0"/>
              <a:t>renovated</a:t>
            </a:r>
            <a:r>
              <a:rPr lang="sk-SK" dirty="0" smtClean="0"/>
              <a:t> </a:t>
            </a:r>
            <a:r>
              <a:rPr lang="sk-SK" dirty="0" err="1" smtClean="0"/>
              <a:t>connecting</a:t>
            </a:r>
            <a:r>
              <a:rPr lang="sk-SK" dirty="0" smtClean="0"/>
              <a:t> </a:t>
            </a:r>
            <a:r>
              <a:rPr lang="sk-SK" dirty="0" err="1" smtClean="0"/>
              <a:t>Druzhba</a:t>
            </a:r>
            <a:endParaRPr lang="sk-SK" dirty="0"/>
          </a:p>
          <a:p>
            <a:endParaRPr lang="sk-SK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63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Content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Milestones of the </a:t>
            </a:r>
            <a:r>
              <a:rPr lang="en-US" dirty="0" smtClean="0"/>
              <a:t>energy </a:t>
            </a:r>
            <a:r>
              <a:rPr lang="en-US" dirty="0"/>
              <a:t>sector </a:t>
            </a:r>
            <a:r>
              <a:rPr lang="en-US" dirty="0" smtClean="0"/>
              <a:t>development</a:t>
            </a:r>
            <a:endParaRPr lang="sk-SK" dirty="0" smtClean="0"/>
          </a:p>
          <a:p>
            <a:r>
              <a:rPr lang="en-US" u="sng" dirty="0"/>
              <a:t>National Energy </a:t>
            </a:r>
            <a:r>
              <a:rPr lang="en-US" u="sng" dirty="0" smtClean="0"/>
              <a:t>Regulator</a:t>
            </a:r>
            <a:endParaRPr lang="sk-SK" u="sng" dirty="0" smtClean="0"/>
          </a:p>
          <a:p>
            <a:r>
              <a:rPr lang="en-US" dirty="0"/>
              <a:t>Energy Efficiency </a:t>
            </a:r>
            <a:r>
              <a:rPr lang="en-US" dirty="0" smtClean="0"/>
              <a:t>Funds/</a:t>
            </a:r>
            <a:r>
              <a:rPr lang="en-US" dirty="0" err="1" smtClean="0"/>
              <a:t>Programmes</a:t>
            </a:r>
            <a:endParaRPr lang="sk-SK" dirty="0" smtClean="0"/>
          </a:p>
          <a:p>
            <a:r>
              <a:rPr lang="en-US" dirty="0"/>
              <a:t>Lessons </a:t>
            </a:r>
            <a:r>
              <a:rPr lang="en-US" dirty="0" smtClean="0"/>
              <a:t>learned</a:t>
            </a:r>
            <a:endParaRPr lang="sk-SK" dirty="0" smtClean="0"/>
          </a:p>
          <a:p>
            <a:r>
              <a:rPr lang="en-US" dirty="0"/>
              <a:t>Recommendations for Ukraine</a:t>
            </a:r>
          </a:p>
        </p:txBody>
      </p:sp>
    </p:spTree>
    <p:extLst>
      <p:ext uri="{BB962C8B-B14F-4D97-AF65-F5344CB8AC3E}">
        <p14:creationId xmlns:p14="http://schemas.microsoft.com/office/powerpoint/2010/main" val="57912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Independent</a:t>
            </a:r>
            <a:r>
              <a:rPr lang="sk-SK" b="1" dirty="0" smtClean="0"/>
              <a:t> </a:t>
            </a:r>
            <a:r>
              <a:rPr lang="sk-SK" b="1" dirty="0" err="1" smtClean="0"/>
              <a:t>regulation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Goals</a:t>
            </a:r>
            <a:r>
              <a:rPr lang="sk-SK" dirty="0" smtClean="0"/>
              <a:t>: Fair </a:t>
            </a:r>
            <a:r>
              <a:rPr lang="sk-SK" dirty="0" err="1" smtClean="0"/>
              <a:t>prices</a:t>
            </a:r>
            <a:r>
              <a:rPr lang="sk-SK" dirty="0" smtClean="0"/>
              <a:t>, fair </a:t>
            </a:r>
            <a:r>
              <a:rPr lang="sk-SK" dirty="0" err="1"/>
              <a:t>access</a:t>
            </a:r>
            <a:r>
              <a:rPr lang="sk-SK" dirty="0"/>
              <a:t> to </a:t>
            </a:r>
            <a:r>
              <a:rPr lang="sk-SK" dirty="0" err="1"/>
              <a:t>infrastructure</a:t>
            </a:r>
            <a:r>
              <a:rPr lang="sk-SK" dirty="0"/>
              <a:t>, </a:t>
            </a:r>
            <a:r>
              <a:rPr lang="sk-SK" dirty="0" err="1"/>
              <a:t>higher</a:t>
            </a:r>
            <a:r>
              <a:rPr lang="sk-SK" dirty="0"/>
              <a:t> </a:t>
            </a:r>
            <a:r>
              <a:rPr lang="en-US" dirty="0" err="1" smtClean="0"/>
              <a:t>transpa</a:t>
            </a:r>
            <a:r>
              <a:rPr lang="sk-SK" dirty="0" smtClean="0"/>
              <a:t>r</a:t>
            </a:r>
            <a:r>
              <a:rPr lang="en-US" dirty="0" err="1" smtClean="0"/>
              <a:t>ency</a:t>
            </a:r>
            <a:r>
              <a:rPr lang="sk-SK" dirty="0" smtClean="0"/>
              <a:t> and </a:t>
            </a:r>
            <a:r>
              <a:rPr lang="sk-SK" dirty="0" err="1" smtClean="0"/>
              <a:t>predictability</a:t>
            </a:r>
            <a:endParaRPr lang="sk-SK" dirty="0" smtClean="0"/>
          </a:p>
          <a:p>
            <a:endParaRPr lang="sk-SK" sz="1200" dirty="0" smtClean="0"/>
          </a:p>
          <a:p>
            <a:r>
              <a:rPr lang="sk-SK" dirty="0" smtClean="0"/>
              <a:t>2001: </a:t>
            </a:r>
            <a:r>
              <a:rPr lang="sk-SK" dirty="0" err="1" smtClean="0"/>
              <a:t>Setting</a:t>
            </a:r>
            <a:r>
              <a:rPr lang="sk-SK" dirty="0" smtClean="0"/>
              <a:t> </a:t>
            </a:r>
            <a:r>
              <a:rPr lang="sk-SK" dirty="0" err="1" smtClean="0"/>
              <a:t>up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/>
              <a:t>Regulatory Office for Network Industries (RONI</a:t>
            </a:r>
            <a:r>
              <a:rPr lang="en-US" dirty="0" smtClean="0"/>
              <a:t>)</a:t>
            </a:r>
            <a:endParaRPr lang="sk-SK" dirty="0" smtClean="0"/>
          </a:p>
          <a:p>
            <a:r>
              <a:rPr lang="sk-SK" dirty="0" smtClean="0"/>
              <a:t>2003: </a:t>
            </a:r>
            <a:r>
              <a:rPr lang="sk-SK" dirty="0"/>
              <a:t>RONI </a:t>
            </a:r>
            <a:r>
              <a:rPr lang="sk-SK" dirty="0" err="1" smtClean="0"/>
              <a:t>assumes</a:t>
            </a:r>
            <a:r>
              <a:rPr lang="sk-SK" dirty="0" smtClean="0"/>
              <a:t> </a:t>
            </a:r>
            <a:r>
              <a:rPr lang="sk-SK" dirty="0" err="1" smtClean="0"/>
              <a:t>full</a:t>
            </a:r>
            <a:r>
              <a:rPr lang="sk-SK" dirty="0" smtClean="0"/>
              <a:t> </a:t>
            </a:r>
            <a:r>
              <a:rPr lang="sk-SK" dirty="0" err="1" smtClean="0"/>
              <a:t>responsibility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r</a:t>
            </a:r>
            <a:r>
              <a:rPr lang="en-US" dirty="0" err="1" smtClean="0"/>
              <a:t>egulation</a:t>
            </a:r>
            <a:r>
              <a:rPr lang="en-US" dirty="0" smtClean="0"/>
              <a:t> </a:t>
            </a:r>
            <a:r>
              <a:rPr lang="en-US" dirty="0"/>
              <a:t>of energy </a:t>
            </a:r>
            <a:r>
              <a:rPr lang="sk-SK" dirty="0" smtClean="0"/>
              <a:t>and </a:t>
            </a:r>
            <a:r>
              <a:rPr lang="en-US" dirty="0" smtClean="0"/>
              <a:t>legal unbundling</a:t>
            </a:r>
            <a:endParaRPr lang="sk-SK" dirty="0" smtClean="0"/>
          </a:p>
          <a:p>
            <a:r>
              <a:rPr lang="sk-SK" dirty="0" smtClean="0"/>
              <a:t>2012: </a:t>
            </a:r>
            <a:r>
              <a:rPr lang="sk-SK" dirty="0"/>
              <a:t>C</a:t>
            </a:r>
            <a:r>
              <a:rPr lang="en-US" dirty="0" err="1" smtClean="0"/>
              <a:t>reation</a:t>
            </a:r>
            <a:r>
              <a:rPr lang="en-US" dirty="0" smtClean="0"/>
              <a:t> </a:t>
            </a:r>
            <a:r>
              <a:rPr lang="en-US" dirty="0"/>
              <a:t>of a </a:t>
            </a:r>
            <a:r>
              <a:rPr lang="sk-SK" dirty="0" smtClean="0"/>
              <a:t>R</a:t>
            </a:r>
            <a:r>
              <a:rPr lang="en-US" dirty="0" err="1" smtClean="0"/>
              <a:t>egulatory</a:t>
            </a:r>
            <a:r>
              <a:rPr lang="en-US" dirty="0" smtClean="0"/>
              <a:t> </a:t>
            </a:r>
            <a:r>
              <a:rPr lang="sk-SK" dirty="0" smtClean="0"/>
              <a:t>C</a:t>
            </a:r>
            <a:r>
              <a:rPr lang="en-US" dirty="0" err="1" smtClean="0"/>
              <a:t>ouncil</a:t>
            </a:r>
            <a:r>
              <a:rPr lang="sk-SK" dirty="0" smtClean="0"/>
              <a:t> </a:t>
            </a:r>
            <a:r>
              <a:rPr lang="sk-SK" dirty="0" err="1" smtClean="0"/>
              <a:t>totally</a:t>
            </a:r>
            <a:r>
              <a:rPr lang="sk-SK" dirty="0" smtClean="0"/>
              <a:t> </a:t>
            </a:r>
            <a:r>
              <a:rPr lang="sk-SK" dirty="0" err="1" smtClean="0"/>
              <a:t>independent</a:t>
            </a:r>
            <a:r>
              <a:rPr lang="sk-SK" dirty="0" smtClean="0"/>
              <a:t> in </a:t>
            </a:r>
            <a:r>
              <a:rPr lang="sk-SK" dirty="0" err="1" smtClean="0"/>
              <a:t>adopting</a:t>
            </a:r>
            <a:r>
              <a:rPr lang="sk-SK" dirty="0" smtClean="0"/>
              <a:t> </a:t>
            </a:r>
            <a:r>
              <a:rPr lang="sk-SK" dirty="0" err="1" smtClean="0"/>
              <a:t>regulatory</a:t>
            </a:r>
            <a:r>
              <a:rPr lang="sk-SK" dirty="0" smtClean="0"/>
              <a:t> </a:t>
            </a:r>
            <a:r>
              <a:rPr lang="sk-SK" dirty="0" err="1" smtClean="0"/>
              <a:t>policy</a:t>
            </a:r>
            <a:endParaRPr lang="sk-SK" dirty="0" smtClean="0"/>
          </a:p>
          <a:p>
            <a:r>
              <a:rPr lang="sk-SK" dirty="0" err="1" smtClean="0"/>
              <a:t>Funded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state </a:t>
            </a:r>
            <a:r>
              <a:rPr lang="sk-SK" dirty="0" err="1" smtClean="0"/>
              <a:t>budget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8785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Regulated</a:t>
            </a:r>
            <a:r>
              <a:rPr lang="sk-SK" b="1" dirty="0" smtClean="0"/>
              <a:t> </a:t>
            </a:r>
            <a:r>
              <a:rPr lang="sk-SK" b="1" dirty="0" err="1" smtClean="0"/>
              <a:t>areas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n-GB" dirty="0"/>
              <a:t>Electricity </a:t>
            </a:r>
            <a:endParaRPr lang="sk-SK" dirty="0" smtClean="0"/>
          </a:p>
          <a:p>
            <a:pPr lvl="1"/>
            <a:r>
              <a:rPr lang="sk-SK" dirty="0" smtClean="0"/>
              <a:t>G</a:t>
            </a:r>
            <a:r>
              <a:rPr lang="en-GB" dirty="0" err="1" smtClean="0"/>
              <a:t>eneration</a:t>
            </a:r>
            <a:r>
              <a:rPr lang="en-GB" dirty="0"/>
              <a:t>, transmission, distribution and </a:t>
            </a:r>
            <a:r>
              <a:rPr lang="en-GB" dirty="0" smtClean="0"/>
              <a:t>supply</a:t>
            </a:r>
            <a:endParaRPr lang="sk-SK" dirty="0" smtClean="0"/>
          </a:p>
          <a:p>
            <a:pPr lvl="1"/>
            <a:r>
              <a:rPr lang="sk-SK" dirty="0" smtClean="0"/>
              <a:t>P</a:t>
            </a:r>
            <a:r>
              <a:rPr lang="en-GB" dirty="0" err="1" smtClean="0"/>
              <a:t>erformance</a:t>
            </a:r>
            <a:r>
              <a:rPr lang="en-GB" dirty="0" smtClean="0"/>
              <a:t> </a:t>
            </a:r>
            <a:r>
              <a:rPr lang="en-GB" dirty="0"/>
              <a:t>of the short-term electricity market administrator´s activities)</a:t>
            </a:r>
            <a:endParaRPr lang="en-US" dirty="0"/>
          </a:p>
          <a:p>
            <a:pPr lvl="0"/>
            <a:r>
              <a:rPr lang="en-GB" dirty="0"/>
              <a:t>Gas </a:t>
            </a:r>
            <a:endParaRPr lang="sk-SK" dirty="0" smtClean="0"/>
          </a:p>
          <a:p>
            <a:pPr lvl="1"/>
            <a:r>
              <a:rPr lang="sk-SK" dirty="0" smtClean="0"/>
              <a:t>P</a:t>
            </a:r>
            <a:r>
              <a:rPr lang="en-GB" dirty="0" err="1" smtClean="0"/>
              <a:t>roduction</a:t>
            </a:r>
            <a:r>
              <a:rPr lang="en-GB" dirty="0"/>
              <a:t>, transport, distribution, storage and </a:t>
            </a:r>
            <a:r>
              <a:rPr lang="en-GB" dirty="0" smtClean="0"/>
              <a:t>supply</a:t>
            </a:r>
            <a:endParaRPr lang="en-US" dirty="0"/>
          </a:p>
          <a:p>
            <a:pPr lvl="0"/>
            <a:r>
              <a:rPr lang="en-GB" dirty="0"/>
              <a:t>Heat </a:t>
            </a:r>
            <a:endParaRPr lang="sk-SK" dirty="0" smtClean="0"/>
          </a:p>
          <a:p>
            <a:pPr lvl="1"/>
            <a:r>
              <a:rPr lang="sk-SK" dirty="0" smtClean="0"/>
              <a:t>P</a:t>
            </a:r>
            <a:r>
              <a:rPr lang="en-GB" dirty="0" err="1" smtClean="0"/>
              <a:t>roduction</a:t>
            </a:r>
            <a:r>
              <a:rPr lang="en-GB" dirty="0"/>
              <a:t>, distribution and </a:t>
            </a:r>
            <a:r>
              <a:rPr lang="en-GB" dirty="0" smtClean="0"/>
              <a:t>supply</a:t>
            </a:r>
            <a:endParaRPr lang="en-US" dirty="0"/>
          </a:p>
          <a:p>
            <a:pPr lvl="0"/>
            <a:r>
              <a:rPr lang="sk-SK" dirty="0" smtClean="0"/>
              <a:t>W</a:t>
            </a:r>
            <a:r>
              <a:rPr lang="en-GB" dirty="0" err="1" smtClean="0"/>
              <a:t>ater</a:t>
            </a:r>
            <a:r>
              <a:rPr lang="en-GB" dirty="0" smtClean="0"/>
              <a:t> </a:t>
            </a:r>
            <a:endParaRPr lang="sk-SK" dirty="0" smtClean="0"/>
          </a:p>
          <a:p>
            <a:pPr lvl="1"/>
            <a:r>
              <a:rPr lang="sk-SK" dirty="0" smtClean="0"/>
              <a:t>P</a:t>
            </a:r>
            <a:r>
              <a:rPr lang="en-GB" dirty="0" err="1" smtClean="0"/>
              <a:t>roduction</a:t>
            </a:r>
            <a:r>
              <a:rPr lang="en-GB" dirty="0"/>
              <a:t>, distribution and </a:t>
            </a:r>
            <a:r>
              <a:rPr lang="en-GB" dirty="0" smtClean="0"/>
              <a:t>supply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potable</a:t>
            </a:r>
            <a:r>
              <a:rPr lang="sk-SK" dirty="0" smtClean="0"/>
              <a:t> </a:t>
            </a:r>
            <a:r>
              <a:rPr lang="sk-SK" dirty="0" err="1" smtClean="0"/>
              <a:t>water</a:t>
            </a:r>
            <a:r>
              <a:rPr lang="en-GB" dirty="0" smtClean="0"/>
              <a:t>, </a:t>
            </a:r>
            <a:endParaRPr lang="sk-SK" dirty="0" smtClean="0"/>
          </a:p>
          <a:p>
            <a:pPr lvl="1"/>
            <a:r>
              <a:rPr lang="sk-SK" dirty="0" smtClean="0"/>
              <a:t>A</a:t>
            </a:r>
            <a:r>
              <a:rPr lang="en-GB" dirty="0" err="1" smtClean="0"/>
              <a:t>bstraction</a:t>
            </a:r>
            <a:r>
              <a:rPr lang="en-GB" dirty="0" smtClean="0"/>
              <a:t> </a:t>
            </a:r>
            <a:r>
              <a:rPr lang="en-GB" dirty="0"/>
              <a:t>of surface water and energy water from water </a:t>
            </a:r>
            <a:r>
              <a:rPr lang="en-GB" dirty="0" smtClean="0"/>
              <a:t>flows</a:t>
            </a:r>
            <a:endParaRPr lang="sk-SK" dirty="0" smtClean="0"/>
          </a:p>
          <a:p>
            <a:pPr lvl="1"/>
            <a:r>
              <a:rPr lang="sk-SK" dirty="0" smtClean="0"/>
              <a:t>U</a:t>
            </a:r>
            <a:r>
              <a:rPr lang="en-GB" dirty="0" err="1" smtClean="0"/>
              <a:t>tilization</a:t>
            </a:r>
            <a:r>
              <a:rPr lang="en-GB" dirty="0" smtClean="0"/>
              <a:t> </a:t>
            </a:r>
            <a:r>
              <a:rPr lang="en-GB" dirty="0"/>
              <a:t>of the hydro-potential of the water </a:t>
            </a:r>
            <a:r>
              <a:rPr lang="en-GB" dirty="0" smtClean="0"/>
              <a:t>flows</a:t>
            </a:r>
            <a:endParaRPr lang="sk-SK" dirty="0"/>
          </a:p>
          <a:p>
            <a:pPr lvl="1"/>
            <a:r>
              <a:rPr lang="sk-SK" dirty="0" smtClean="0"/>
              <a:t>D</a:t>
            </a:r>
            <a:r>
              <a:rPr lang="en-GB" dirty="0" err="1" smtClean="0"/>
              <a:t>iversion</a:t>
            </a:r>
            <a:r>
              <a:rPr lang="en-GB" dirty="0" smtClean="0"/>
              <a:t> </a:t>
            </a:r>
            <a:r>
              <a:rPr lang="en-GB" dirty="0"/>
              <a:t>and purification of </a:t>
            </a:r>
            <a:r>
              <a:rPr lang="en-GB" dirty="0" err="1" smtClean="0"/>
              <a:t>sewag</a:t>
            </a:r>
            <a:r>
              <a:rPr lang="sk-SK" dirty="0" smtClean="0"/>
              <a:t>e</a:t>
            </a:r>
            <a:r>
              <a:rPr lang="en-GB" dirty="0" smtClean="0"/>
              <a:t> </a:t>
            </a:r>
            <a:r>
              <a:rPr lang="en-GB" dirty="0"/>
              <a:t>through public sewerage </a:t>
            </a:r>
            <a:r>
              <a:rPr lang="en-GB" dirty="0" smtClean="0"/>
              <a:t>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2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activities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88839"/>
          </a:xfrm>
        </p:spPr>
        <p:txBody>
          <a:bodyPr>
            <a:normAutofit fontScale="92500" lnSpcReduction="20000"/>
          </a:bodyPr>
          <a:lstStyle/>
          <a:p>
            <a:r>
              <a:rPr lang="sk-SK" dirty="0" err="1" smtClean="0"/>
              <a:t>Issuing</a:t>
            </a:r>
            <a:r>
              <a:rPr lang="sk-SK" dirty="0" smtClean="0"/>
              <a:t> l</a:t>
            </a:r>
            <a:r>
              <a:rPr lang="en-GB" dirty="0" err="1" smtClean="0"/>
              <a:t>icenses</a:t>
            </a:r>
            <a:r>
              <a:rPr lang="en-GB" dirty="0" smtClean="0"/>
              <a:t> </a:t>
            </a:r>
            <a:r>
              <a:rPr lang="en-GB" dirty="0"/>
              <a:t>for </a:t>
            </a:r>
            <a:r>
              <a:rPr lang="en-GB" dirty="0" smtClean="0"/>
              <a:t>performance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en-GB" dirty="0" smtClean="0"/>
              <a:t>regulated activities</a:t>
            </a:r>
            <a:endParaRPr lang="sk-SK" dirty="0" smtClean="0"/>
          </a:p>
          <a:p>
            <a:r>
              <a:rPr lang="sk-SK" dirty="0" err="1" smtClean="0"/>
              <a:t>Price</a:t>
            </a:r>
            <a:r>
              <a:rPr lang="sk-SK" dirty="0" smtClean="0"/>
              <a:t> </a:t>
            </a:r>
            <a:r>
              <a:rPr lang="sk-SK" dirty="0" err="1" smtClean="0"/>
              <a:t>regulation</a:t>
            </a:r>
            <a:r>
              <a:rPr lang="sk-SK" dirty="0" smtClean="0"/>
              <a:t> </a:t>
            </a:r>
            <a:r>
              <a:rPr lang="en-GB" dirty="0"/>
              <a:t>based on the price cap </a:t>
            </a:r>
            <a:r>
              <a:rPr lang="en-GB" dirty="0" smtClean="0"/>
              <a:t>method</a:t>
            </a:r>
            <a:endParaRPr lang="sk-SK" dirty="0" smtClean="0"/>
          </a:p>
          <a:p>
            <a:pPr lvl="1"/>
            <a:r>
              <a:rPr lang="en-GB" dirty="0"/>
              <a:t>The regulated entity </a:t>
            </a:r>
            <a:r>
              <a:rPr lang="sk-SK" dirty="0" err="1" smtClean="0"/>
              <a:t>can</a:t>
            </a:r>
            <a:r>
              <a:rPr lang="en-GB" dirty="0" smtClean="0"/>
              <a:t> </a:t>
            </a:r>
            <a:r>
              <a:rPr lang="en-GB" dirty="0"/>
              <a:t>appeal against the Office`s </a:t>
            </a:r>
            <a:r>
              <a:rPr lang="en-GB" dirty="0" smtClean="0"/>
              <a:t>decision</a:t>
            </a:r>
            <a:r>
              <a:rPr lang="sk-SK" dirty="0" smtClean="0"/>
              <a:t> </a:t>
            </a:r>
            <a:r>
              <a:rPr lang="en-GB" dirty="0" smtClean="0"/>
              <a:t>within </a:t>
            </a:r>
            <a:r>
              <a:rPr lang="en-GB" dirty="0"/>
              <a:t>40 days from the notification date</a:t>
            </a:r>
            <a:endParaRPr lang="en-US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735192"/>
              </p:ext>
            </p:extLst>
          </p:nvPr>
        </p:nvGraphicFramePr>
        <p:xfrm>
          <a:off x="827584" y="4077072"/>
          <a:ext cx="7560841" cy="21941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01207"/>
                <a:gridCol w="1387310"/>
                <a:gridCol w="2046283"/>
                <a:gridCol w="1526041"/>
              </a:tblGrid>
              <a:tr h="36569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Households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Small companies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Large companies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6569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Electricity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regulated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regulated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deregulated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6569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Gas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regulated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regulated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deregulated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6569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Solid fuels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deregulated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deregulated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deregulated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6569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Fuels in transport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deregulated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deregulated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deregulated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6569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Heat - centralized </a:t>
                      </a:r>
                      <a:r>
                        <a:rPr lang="en-US" sz="1600" u="none" strike="noStrike" dirty="0" smtClean="0">
                          <a:effectLst/>
                        </a:rPr>
                        <a:t>supply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regulated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regulated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regulated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827584" y="3789040"/>
            <a:ext cx="6258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Setting of energy prices for end-consumers in the Slovak Republic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84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040459"/>
              </p:ext>
            </p:extLst>
          </p:nvPr>
        </p:nvGraphicFramePr>
        <p:xfrm>
          <a:off x="323528" y="188641"/>
          <a:ext cx="5476875" cy="32403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234044"/>
              </p:ext>
            </p:extLst>
          </p:nvPr>
        </p:nvGraphicFramePr>
        <p:xfrm>
          <a:off x="3347864" y="3501008"/>
          <a:ext cx="5495925" cy="30891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416326" y="594928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Regulatory Office for Network Industries</a:t>
            </a:r>
          </a:p>
        </p:txBody>
      </p:sp>
    </p:spTree>
    <p:extLst>
      <p:ext uri="{BB962C8B-B14F-4D97-AF65-F5344CB8AC3E}">
        <p14:creationId xmlns:p14="http://schemas.microsoft.com/office/powerpoint/2010/main" val="267149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bodies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Chairman of the </a:t>
            </a:r>
            <a:r>
              <a:rPr lang="en-GB" dirty="0" smtClean="0"/>
              <a:t>Office</a:t>
            </a:r>
            <a:endParaRPr lang="sk-SK" dirty="0" smtClean="0"/>
          </a:p>
          <a:p>
            <a:pPr lvl="1"/>
            <a:r>
              <a:rPr lang="sk-SK" dirty="0"/>
              <a:t>A</a:t>
            </a:r>
            <a:r>
              <a:rPr lang="en-GB" dirty="0" err="1" smtClean="0"/>
              <a:t>ppointed</a:t>
            </a:r>
            <a:r>
              <a:rPr lang="en-GB" dirty="0" smtClean="0"/>
              <a:t> </a:t>
            </a:r>
            <a:r>
              <a:rPr lang="sk-SK" dirty="0" smtClean="0"/>
              <a:t>(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/>
              <a:t>6-year </a:t>
            </a:r>
            <a:r>
              <a:rPr lang="sk-SK" dirty="0" smtClean="0"/>
              <a:t>term) </a:t>
            </a:r>
            <a:r>
              <a:rPr lang="en-GB" dirty="0" smtClean="0"/>
              <a:t>and </a:t>
            </a:r>
            <a:r>
              <a:rPr lang="en-GB" dirty="0"/>
              <a:t>recalled by the President of the Slovak Republic upon proposal of the </a:t>
            </a:r>
            <a:r>
              <a:rPr lang="en-GB" dirty="0" smtClean="0"/>
              <a:t>Government</a:t>
            </a:r>
            <a:endParaRPr lang="sk-SK" dirty="0" smtClean="0"/>
          </a:p>
          <a:p>
            <a:pPr lvl="1"/>
            <a:r>
              <a:rPr lang="sk-SK" dirty="0"/>
              <a:t>C</a:t>
            </a:r>
            <a:r>
              <a:rPr lang="en-GB" dirty="0" smtClean="0"/>
              <a:t>hairs </a:t>
            </a:r>
            <a:r>
              <a:rPr lang="en-GB" dirty="0"/>
              <a:t>the Council for </a:t>
            </a:r>
            <a:r>
              <a:rPr lang="en-GB" dirty="0" smtClean="0"/>
              <a:t>Regulation</a:t>
            </a:r>
            <a:endParaRPr lang="sk-SK" dirty="0" smtClean="0"/>
          </a:p>
          <a:p>
            <a:pPr lvl="1"/>
            <a:r>
              <a:rPr lang="sk-SK" dirty="0" smtClean="0"/>
              <a:t>G</a:t>
            </a:r>
            <a:r>
              <a:rPr lang="en-GB" dirty="0" err="1" smtClean="0"/>
              <a:t>overns</a:t>
            </a:r>
            <a:r>
              <a:rPr lang="en-GB" dirty="0" smtClean="0"/>
              <a:t> </a:t>
            </a:r>
            <a:r>
              <a:rPr lang="en-GB" dirty="0"/>
              <a:t>the </a:t>
            </a:r>
            <a:r>
              <a:rPr lang="en-GB" dirty="0" smtClean="0"/>
              <a:t>Office</a:t>
            </a:r>
            <a:r>
              <a:rPr lang="sk-SK" dirty="0" smtClean="0"/>
              <a:t>;</a:t>
            </a:r>
            <a:r>
              <a:rPr lang="en-GB" dirty="0" smtClean="0"/>
              <a:t> </a:t>
            </a:r>
            <a:r>
              <a:rPr lang="en-GB" dirty="0"/>
              <a:t>acts on behalf of the Office externally in all </a:t>
            </a:r>
            <a:r>
              <a:rPr lang="en-GB" dirty="0" smtClean="0"/>
              <a:t>matters</a:t>
            </a:r>
            <a:r>
              <a:rPr lang="sk-SK" dirty="0" smtClean="0"/>
              <a:t>;</a:t>
            </a:r>
            <a:r>
              <a:rPr lang="en-GB" dirty="0" smtClean="0"/>
              <a:t> </a:t>
            </a:r>
            <a:r>
              <a:rPr lang="en-GB" dirty="0"/>
              <a:t>appoints and recalls the </a:t>
            </a:r>
            <a:r>
              <a:rPr lang="en-GB" dirty="0" smtClean="0"/>
              <a:t>Vice-Chairman</a:t>
            </a:r>
            <a:r>
              <a:rPr lang="sk-SK" dirty="0" smtClean="0"/>
              <a:t>;</a:t>
            </a:r>
            <a:r>
              <a:rPr lang="en-GB" dirty="0" smtClean="0"/>
              <a:t> </a:t>
            </a:r>
            <a:r>
              <a:rPr lang="en-GB" dirty="0"/>
              <a:t>decides in regulation procedures as the first-level </a:t>
            </a:r>
            <a:r>
              <a:rPr lang="en-GB" dirty="0" smtClean="0"/>
              <a:t>authority</a:t>
            </a:r>
            <a:r>
              <a:rPr lang="sk-SK" dirty="0" smtClean="0"/>
              <a:t>;</a:t>
            </a:r>
            <a:r>
              <a:rPr lang="en-GB" dirty="0" smtClean="0"/>
              <a:t> </a:t>
            </a:r>
            <a:r>
              <a:rPr lang="en-GB" dirty="0"/>
              <a:t>decides on the imposition of penalties in appeal proceedings</a:t>
            </a:r>
            <a:endParaRPr lang="sk-SK" dirty="0" smtClean="0"/>
          </a:p>
          <a:p>
            <a:r>
              <a:rPr lang="en-GB" dirty="0" smtClean="0"/>
              <a:t>Council </a:t>
            </a:r>
            <a:r>
              <a:rPr lang="en-GB" dirty="0"/>
              <a:t>for </a:t>
            </a:r>
            <a:r>
              <a:rPr lang="en-GB" dirty="0" smtClean="0"/>
              <a:t>Regulation</a:t>
            </a:r>
            <a:endParaRPr lang="sk-SK" dirty="0" smtClean="0"/>
          </a:p>
          <a:p>
            <a:pPr lvl="1"/>
            <a:r>
              <a:rPr lang="sk-SK" dirty="0" err="1" smtClean="0"/>
              <a:t>Members</a:t>
            </a:r>
            <a:r>
              <a:rPr lang="sk-SK" dirty="0" smtClean="0"/>
              <a:t> </a:t>
            </a:r>
            <a:r>
              <a:rPr lang="en-GB" dirty="0" smtClean="0"/>
              <a:t>are </a:t>
            </a:r>
            <a:r>
              <a:rPr lang="en-GB" dirty="0"/>
              <a:t>appointed </a:t>
            </a:r>
            <a:r>
              <a:rPr lang="sk-SK" dirty="0" smtClean="0"/>
              <a:t>(</a:t>
            </a:r>
            <a:r>
              <a:rPr lang="sk-SK" dirty="0" err="1" smtClean="0"/>
              <a:t>for</a:t>
            </a:r>
            <a:r>
              <a:rPr lang="sk-SK" dirty="0" smtClean="0"/>
              <a:t> 6 </a:t>
            </a:r>
            <a:r>
              <a:rPr lang="sk-SK" dirty="0" err="1" smtClean="0"/>
              <a:t>year</a:t>
            </a:r>
            <a:r>
              <a:rPr lang="sk-SK" dirty="0" smtClean="0"/>
              <a:t> term) </a:t>
            </a:r>
            <a:r>
              <a:rPr lang="en-GB" dirty="0" smtClean="0"/>
              <a:t>and </a:t>
            </a:r>
            <a:r>
              <a:rPr lang="en-GB" dirty="0"/>
              <a:t>recalled by the President of the Slovak Republic upon proposal of the National Council of the Slovak Republic </a:t>
            </a:r>
            <a:r>
              <a:rPr lang="sk-SK" dirty="0" smtClean="0"/>
              <a:t>(3 </a:t>
            </a:r>
            <a:r>
              <a:rPr lang="sk-SK" dirty="0" err="1" smtClean="0"/>
              <a:t>members</a:t>
            </a:r>
            <a:r>
              <a:rPr lang="sk-SK" dirty="0" smtClean="0"/>
              <a:t>) </a:t>
            </a:r>
            <a:r>
              <a:rPr lang="en-GB" dirty="0" smtClean="0"/>
              <a:t>and </a:t>
            </a:r>
            <a:r>
              <a:rPr lang="en-GB" dirty="0"/>
              <a:t>the </a:t>
            </a:r>
            <a:r>
              <a:rPr lang="sk-SK" dirty="0"/>
              <a:t>G</a:t>
            </a:r>
            <a:r>
              <a:rPr lang="en-GB" dirty="0" err="1" smtClean="0"/>
              <a:t>overnment</a:t>
            </a:r>
            <a:r>
              <a:rPr lang="sk-SK" dirty="0" smtClean="0"/>
              <a:t> (3 </a:t>
            </a:r>
            <a:r>
              <a:rPr lang="sk-SK" dirty="0" err="1" smtClean="0"/>
              <a:t>members</a:t>
            </a:r>
            <a:r>
              <a:rPr lang="sk-SK" dirty="0" smtClean="0"/>
              <a:t>)</a:t>
            </a:r>
          </a:p>
          <a:p>
            <a:pPr lvl="1"/>
            <a:r>
              <a:rPr lang="sk-SK" dirty="0" smtClean="0"/>
              <a:t>T</a:t>
            </a:r>
            <a:r>
              <a:rPr lang="en-GB" dirty="0" smtClean="0"/>
              <a:t>he </a:t>
            </a:r>
            <a:r>
              <a:rPr lang="en-GB" dirty="0"/>
              <a:t>Council is renewed by replacing one third of members every two </a:t>
            </a:r>
            <a:r>
              <a:rPr lang="en-GB" dirty="0" smtClean="0"/>
              <a:t>years</a:t>
            </a:r>
            <a:endParaRPr lang="sk-SK" dirty="0" smtClean="0"/>
          </a:p>
          <a:p>
            <a:pPr lvl="1"/>
            <a:r>
              <a:rPr lang="sk-SK" dirty="0" smtClean="0"/>
              <a:t>S</a:t>
            </a:r>
            <a:r>
              <a:rPr lang="en-GB" dirty="0" err="1" smtClean="0"/>
              <a:t>trategic</a:t>
            </a:r>
            <a:r>
              <a:rPr lang="en-GB" dirty="0" smtClean="0"/>
              <a:t> management</a:t>
            </a:r>
            <a:r>
              <a:rPr lang="sk-SK" dirty="0" smtClean="0"/>
              <a:t>; </a:t>
            </a:r>
            <a:r>
              <a:rPr lang="sk-SK" dirty="0" err="1" smtClean="0"/>
              <a:t>adopts</a:t>
            </a:r>
            <a:r>
              <a:rPr lang="sk-SK" dirty="0" smtClean="0"/>
              <a:t> </a:t>
            </a:r>
            <a:r>
              <a:rPr lang="en-GB" dirty="0" smtClean="0"/>
              <a:t>regulation policy</a:t>
            </a:r>
            <a:r>
              <a:rPr lang="sk-SK" dirty="0" smtClean="0"/>
              <a:t>; </a:t>
            </a:r>
            <a:r>
              <a:rPr lang="en-GB" dirty="0"/>
              <a:t>decides in appeal </a:t>
            </a:r>
            <a:r>
              <a:rPr lang="en-GB" dirty="0" smtClean="0"/>
              <a:t>proceedings</a:t>
            </a:r>
            <a:endParaRPr lang="sk-SK" dirty="0" smtClean="0"/>
          </a:p>
          <a:p>
            <a:r>
              <a:rPr lang="en-GB" dirty="0"/>
              <a:t>Number of employees (2014): 106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38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Content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Milestones of the </a:t>
            </a:r>
            <a:r>
              <a:rPr lang="en-US" dirty="0" smtClean="0"/>
              <a:t>energy </a:t>
            </a:r>
            <a:r>
              <a:rPr lang="en-US" dirty="0"/>
              <a:t>sector </a:t>
            </a:r>
            <a:r>
              <a:rPr lang="en-US" dirty="0" smtClean="0"/>
              <a:t>development</a:t>
            </a:r>
            <a:endParaRPr lang="sk-SK" dirty="0" smtClean="0"/>
          </a:p>
          <a:p>
            <a:r>
              <a:rPr lang="en-US" dirty="0"/>
              <a:t>National Energy </a:t>
            </a:r>
            <a:r>
              <a:rPr lang="en-US" dirty="0" smtClean="0"/>
              <a:t>Regulator</a:t>
            </a:r>
            <a:endParaRPr lang="sk-SK" dirty="0" smtClean="0"/>
          </a:p>
          <a:p>
            <a:r>
              <a:rPr lang="en-US" u="sng" dirty="0"/>
              <a:t>Energy Efficiency </a:t>
            </a:r>
            <a:r>
              <a:rPr lang="en-US" u="sng" dirty="0" smtClean="0"/>
              <a:t>Funds/</a:t>
            </a:r>
            <a:r>
              <a:rPr lang="en-US" u="sng" dirty="0" err="1" smtClean="0"/>
              <a:t>Programmes</a:t>
            </a:r>
            <a:endParaRPr lang="sk-SK" u="sng" dirty="0" smtClean="0"/>
          </a:p>
          <a:p>
            <a:r>
              <a:rPr lang="en-US" dirty="0"/>
              <a:t>Lessons </a:t>
            </a:r>
            <a:r>
              <a:rPr lang="en-US" dirty="0" smtClean="0"/>
              <a:t>learned</a:t>
            </a:r>
            <a:endParaRPr lang="sk-SK" dirty="0" smtClean="0"/>
          </a:p>
          <a:p>
            <a:r>
              <a:rPr lang="en-US" dirty="0"/>
              <a:t>Recommendations for Ukraine</a:t>
            </a:r>
          </a:p>
        </p:txBody>
      </p:sp>
    </p:spTree>
    <p:extLst>
      <p:ext uri="{BB962C8B-B14F-4D97-AF65-F5344CB8AC3E}">
        <p14:creationId xmlns:p14="http://schemas.microsoft.com/office/powerpoint/2010/main" val="213445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drivers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Market</a:t>
            </a:r>
            <a:r>
              <a:rPr lang="sk-SK" dirty="0" smtClean="0"/>
              <a:t> </a:t>
            </a:r>
            <a:r>
              <a:rPr lang="sk-SK" dirty="0" err="1" smtClean="0"/>
              <a:t>prices</a:t>
            </a:r>
            <a:endParaRPr lang="sk-SK" dirty="0"/>
          </a:p>
          <a:p>
            <a:r>
              <a:rPr lang="sk-SK" dirty="0" err="1" smtClean="0"/>
              <a:t>European</a:t>
            </a:r>
            <a:r>
              <a:rPr lang="sk-SK" dirty="0" smtClean="0"/>
              <a:t> </a:t>
            </a:r>
            <a:r>
              <a:rPr lang="sk-SK" dirty="0" err="1" smtClean="0"/>
              <a:t>Union</a:t>
            </a:r>
            <a:r>
              <a:rPr lang="sk-SK" dirty="0" smtClean="0"/>
              <a:t>: </a:t>
            </a:r>
          </a:p>
          <a:p>
            <a:pPr lvl="1"/>
            <a:r>
              <a:rPr lang="en-GB" dirty="0" smtClean="0"/>
              <a:t>Directive </a:t>
            </a:r>
            <a:r>
              <a:rPr lang="en-GB" dirty="0"/>
              <a:t>2006/32/EC on energy </a:t>
            </a:r>
            <a:r>
              <a:rPr lang="en-GB" dirty="0" smtClean="0"/>
              <a:t>services</a:t>
            </a:r>
            <a:endParaRPr lang="sk-SK" dirty="0" smtClean="0"/>
          </a:p>
          <a:p>
            <a:pPr lvl="1"/>
            <a:r>
              <a:rPr lang="en-GB" dirty="0"/>
              <a:t>Directive </a:t>
            </a:r>
            <a:r>
              <a:rPr lang="en-GB" dirty="0" smtClean="0"/>
              <a:t>2012/27/EU </a:t>
            </a:r>
            <a:r>
              <a:rPr lang="en-GB" dirty="0"/>
              <a:t>on energy efficiency </a:t>
            </a:r>
            <a:endParaRPr lang="sk-SK" dirty="0" smtClean="0"/>
          </a:p>
          <a:p>
            <a:r>
              <a:rPr lang="sk-SK" dirty="0" err="1" smtClean="0"/>
              <a:t>Own</a:t>
            </a:r>
            <a:r>
              <a:rPr lang="sk-SK" dirty="0" smtClean="0"/>
              <a:t> </a:t>
            </a:r>
            <a:r>
              <a:rPr lang="sk-SK" dirty="0" err="1" smtClean="0"/>
              <a:t>legislation</a:t>
            </a:r>
            <a:endParaRPr lang="sk-SK" dirty="0" smtClean="0"/>
          </a:p>
          <a:p>
            <a:pPr lvl="1"/>
            <a:r>
              <a:rPr lang="sk-SK" dirty="0" smtClean="0"/>
              <a:t>2007: </a:t>
            </a:r>
            <a:r>
              <a:rPr lang="en-GB" dirty="0" smtClean="0"/>
              <a:t>Energy </a:t>
            </a:r>
            <a:r>
              <a:rPr lang="en-GB" dirty="0"/>
              <a:t>Efficiency Policy of the </a:t>
            </a:r>
            <a:r>
              <a:rPr lang="sk-SK" dirty="0" smtClean="0"/>
              <a:t>SR</a:t>
            </a:r>
          </a:p>
          <a:p>
            <a:pPr lvl="1"/>
            <a:r>
              <a:rPr lang="sk-SK" dirty="0" smtClean="0"/>
              <a:t>2007-14: </a:t>
            </a:r>
            <a:r>
              <a:rPr lang="sk-SK" dirty="0" err="1" smtClean="0"/>
              <a:t>Three</a:t>
            </a:r>
            <a:r>
              <a:rPr lang="sk-SK" dirty="0" smtClean="0"/>
              <a:t> </a:t>
            </a:r>
            <a:r>
              <a:rPr lang="en-GB" dirty="0" smtClean="0"/>
              <a:t>Energy </a:t>
            </a:r>
            <a:r>
              <a:rPr lang="en-GB" dirty="0"/>
              <a:t>Efficiency Action </a:t>
            </a:r>
            <a:r>
              <a:rPr lang="en-GB" dirty="0" smtClean="0"/>
              <a:t>Plan</a:t>
            </a:r>
            <a:r>
              <a:rPr lang="sk-SK" dirty="0" smtClean="0"/>
              <a:t>s</a:t>
            </a:r>
            <a:r>
              <a:rPr lang="en-GB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en-GB" dirty="0" smtClean="0"/>
              <a:t>2008–2010</a:t>
            </a:r>
            <a:r>
              <a:rPr lang="sk-SK" dirty="0" smtClean="0"/>
              <a:t>; </a:t>
            </a:r>
            <a:r>
              <a:rPr lang="en-GB" dirty="0" smtClean="0"/>
              <a:t>2011–2013</a:t>
            </a:r>
            <a:r>
              <a:rPr lang="sk-SK" dirty="0" smtClean="0"/>
              <a:t>; </a:t>
            </a:r>
            <a:r>
              <a:rPr lang="en-GB" dirty="0"/>
              <a:t>2014–2016 with an </a:t>
            </a:r>
            <a:r>
              <a:rPr lang="sk-SK" dirty="0" smtClean="0"/>
              <a:t>o</a:t>
            </a:r>
            <a:r>
              <a:rPr lang="en-GB" dirty="0" err="1" smtClean="0"/>
              <a:t>utlook</a:t>
            </a:r>
            <a:r>
              <a:rPr lang="en-GB" dirty="0" smtClean="0"/>
              <a:t> </a:t>
            </a:r>
            <a:r>
              <a:rPr lang="en-GB" dirty="0"/>
              <a:t>up to </a:t>
            </a:r>
            <a:r>
              <a:rPr lang="en-GB" dirty="0" smtClean="0"/>
              <a:t>2020</a:t>
            </a:r>
            <a:endParaRPr lang="sk-SK" dirty="0" smtClean="0"/>
          </a:p>
          <a:p>
            <a:pPr lvl="1"/>
            <a:r>
              <a:rPr lang="sk-SK" dirty="0" smtClean="0"/>
              <a:t>2014: </a:t>
            </a:r>
            <a:r>
              <a:rPr lang="en-GB" dirty="0" smtClean="0"/>
              <a:t>Energy </a:t>
            </a:r>
            <a:r>
              <a:rPr lang="en-GB" dirty="0"/>
              <a:t>Efficiency </a:t>
            </a:r>
            <a:r>
              <a:rPr lang="sk-SK" dirty="0" err="1" smtClean="0"/>
              <a:t>Act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316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Targets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360489"/>
              </p:ext>
            </p:extLst>
          </p:nvPr>
        </p:nvGraphicFramePr>
        <p:xfrm>
          <a:off x="683567" y="1595580"/>
          <a:ext cx="7776864" cy="2212434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3096345"/>
                <a:gridCol w="1922159"/>
                <a:gridCol w="2758360"/>
              </a:tblGrid>
              <a:tr h="5372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033" marR="34033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effectLst/>
                        </a:rPr>
                        <a:t>Energy savings based on the recalculated average final energy consumption in 2001–2005 </a:t>
                      </a:r>
                      <a:endParaRPr lang="en-US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378" marR="45378" marT="22689" marB="22689"/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 marL="45378" marR="45378" marT="22689" marB="22689"/>
                </a:tc>
              </a:tr>
              <a:tr h="1815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059" marR="22059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effectLst/>
                        </a:rPr>
                        <a:t>[%]</a:t>
                      </a:r>
                      <a:endParaRPr lang="en-US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2059" marR="22059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effectLst/>
                        </a:rPr>
                        <a:t>[TJ]</a:t>
                      </a:r>
                      <a:endParaRPr lang="en-US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5378" marR="45378" marT="22689" marB="22689"/>
                </a:tc>
              </a:tr>
              <a:tr h="1815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Annual target 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033" marR="340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12750" algn="dec"/>
                        </a:tabLst>
                      </a:pPr>
                      <a:r>
                        <a:rPr lang="en-GB" sz="1600" dirty="0">
                          <a:effectLst/>
                        </a:rPr>
                        <a:t>  1 %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059" marR="2205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12750" algn="dec"/>
                        </a:tabLst>
                      </a:pPr>
                      <a:r>
                        <a:rPr lang="en-GB" sz="1600" dirty="0">
                          <a:effectLst/>
                        </a:rPr>
                        <a:t>3 122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059" marR="22059" marT="0" marB="0" anchor="b"/>
                </a:tc>
              </a:tr>
              <a:tr h="2419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Three-year target up to </a:t>
                      </a:r>
                      <a:r>
                        <a:rPr lang="en-GB" sz="1600" dirty="0" smtClean="0">
                          <a:effectLst/>
                        </a:rPr>
                        <a:t>201</a:t>
                      </a:r>
                      <a:r>
                        <a:rPr lang="sk-SK" sz="1600" dirty="0" smtClean="0">
                          <a:effectLst/>
                        </a:rPr>
                        <a:t>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033" marR="340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12750" algn="dec"/>
                        </a:tabLst>
                      </a:pPr>
                      <a:r>
                        <a:rPr lang="en-GB" sz="1600" dirty="0">
                          <a:effectLst/>
                        </a:rPr>
                        <a:t> 3 %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059" marR="2205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12750" algn="dec"/>
                        </a:tabLst>
                      </a:pPr>
                      <a:r>
                        <a:rPr lang="en-GB" sz="1600" dirty="0">
                          <a:effectLst/>
                        </a:rPr>
                        <a:t>9 366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059" marR="22059" marT="0" marB="0" anchor="b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Medium-term target up to </a:t>
                      </a:r>
                      <a:r>
                        <a:rPr lang="en-GB" sz="1600" dirty="0" smtClean="0">
                          <a:effectLst/>
                        </a:rPr>
                        <a:t>2013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033" marR="340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12750" algn="dec"/>
                        </a:tabLst>
                      </a:pPr>
                      <a:r>
                        <a:rPr lang="en-GB" sz="1600" dirty="0">
                          <a:effectLst/>
                        </a:rPr>
                        <a:t> 6 %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059" marR="2205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12750" algn="dec"/>
                        </a:tabLst>
                      </a:pPr>
                      <a:r>
                        <a:rPr lang="en-GB" sz="1600" dirty="0">
                          <a:effectLst/>
                        </a:rPr>
                        <a:t>18 722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059" marR="22059" marT="0" marB="0" anchor="b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Long-term target up to </a:t>
                      </a:r>
                      <a:r>
                        <a:rPr lang="en-GB" sz="1600" dirty="0" smtClean="0">
                          <a:effectLst/>
                        </a:rPr>
                        <a:t>2016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033" marR="340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12750" algn="dec"/>
                        </a:tabLst>
                      </a:pPr>
                      <a:r>
                        <a:rPr lang="en-GB" sz="1600" dirty="0">
                          <a:effectLst/>
                        </a:rPr>
                        <a:t> 9 %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059" marR="2205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12750" algn="dec"/>
                        </a:tabLst>
                      </a:pPr>
                      <a:r>
                        <a:rPr lang="en-GB" sz="1600" dirty="0">
                          <a:effectLst/>
                        </a:rPr>
                        <a:t>28 098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059" marR="22059" marT="0" marB="0" anchor="b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Long-term target up to </a:t>
                      </a:r>
                      <a:r>
                        <a:rPr lang="en-GB" sz="1600" dirty="0" smtClean="0">
                          <a:effectLst/>
                        </a:rPr>
                        <a:t>2020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033" marR="340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12750" algn="dec"/>
                        </a:tabLst>
                      </a:pPr>
                      <a:r>
                        <a:rPr lang="en-GB" sz="1600">
                          <a:effectLst/>
                        </a:rPr>
                        <a:t> 11 %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059" marR="2205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12750" algn="dec"/>
                        </a:tabLst>
                      </a:pPr>
                      <a:r>
                        <a:rPr lang="en-GB" sz="1600" dirty="0">
                          <a:effectLst/>
                        </a:rPr>
                        <a:t>34 342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059" marR="22059" marT="0" marB="0" anchor="b"/>
                </a:tc>
              </a:tr>
            </a:tbl>
          </a:graphicData>
        </a:graphic>
      </p:graphicFrame>
      <p:graphicFrame>
        <p:nvGraphicFramePr>
          <p:cNvPr id="5" name="Tabuľ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5946747"/>
              </p:ext>
            </p:extLst>
          </p:nvPr>
        </p:nvGraphicFramePr>
        <p:xfrm>
          <a:off x="683568" y="4005064"/>
          <a:ext cx="7776864" cy="1043686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6048672"/>
                <a:gridCol w="969202"/>
                <a:gridCol w="758990"/>
              </a:tblGrid>
              <a:tr h="2095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Energy efficiency target – to achieve the following level of final energy consumption in 2020 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>
                          <a:effectLst/>
                        </a:rPr>
                        <a:t>105 TWh</a:t>
                      </a:r>
                      <a:endParaRPr lang="en-US" sz="16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378 PJ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2095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Energy efficiency target – to achieve the following level of primary energy consumption in 2020 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191 </a:t>
                      </a:r>
                      <a:r>
                        <a:rPr lang="en-GB" sz="1600" b="0" dirty="0" err="1">
                          <a:effectLst/>
                        </a:rPr>
                        <a:t>TWh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686 PJ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335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Methodology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 err="1" smtClean="0"/>
              <a:t>Defined</a:t>
            </a:r>
            <a:r>
              <a:rPr lang="sk-SK" dirty="0" smtClean="0"/>
              <a:t> m</a:t>
            </a:r>
            <a:r>
              <a:rPr lang="en-GB" dirty="0" err="1" smtClean="0"/>
              <a:t>easures</a:t>
            </a:r>
            <a:r>
              <a:rPr lang="en-GB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en-GB" dirty="0" smtClean="0"/>
              <a:t>specific sectors</a:t>
            </a:r>
            <a:r>
              <a:rPr lang="sk-SK" dirty="0" smtClean="0"/>
              <a:t>: </a:t>
            </a:r>
            <a:r>
              <a:rPr lang="en-GB" dirty="0" smtClean="0"/>
              <a:t>buildings</a:t>
            </a:r>
            <a:r>
              <a:rPr lang="en-GB" dirty="0"/>
              <a:t>, industry, public sector, transport, appliances, energy transformation, transmission and </a:t>
            </a:r>
            <a:r>
              <a:rPr lang="en-GB" dirty="0" smtClean="0"/>
              <a:t>distribution</a:t>
            </a:r>
            <a:endParaRPr lang="sk-SK" dirty="0" smtClean="0"/>
          </a:p>
          <a:p>
            <a:r>
              <a:rPr lang="sk-SK" dirty="0" smtClean="0"/>
              <a:t>E</a:t>
            </a:r>
            <a:r>
              <a:rPr lang="en-GB" dirty="0" smtClean="0"/>
              <a:t>ach </a:t>
            </a:r>
            <a:r>
              <a:rPr lang="en-GB" dirty="0"/>
              <a:t>sector has its own </a:t>
            </a:r>
            <a:r>
              <a:rPr lang="en-GB" dirty="0" smtClean="0"/>
              <a:t>sub-targets</a:t>
            </a:r>
            <a:endParaRPr lang="sk-SK" dirty="0" smtClean="0"/>
          </a:p>
          <a:p>
            <a:r>
              <a:rPr lang="en-GB" dirty="0" smtClean="0"/>
              <a:t>Measures </a:t>
            </a:r>
            <a:r>
              <a:rPr lang="en-GB" dirty="0"/>
              <a:t>are </a:t>
            </a:r>
            <a:r>
              <a:rPr lang="en-GB" dirty="0" smtClean="0"/>
              <a:t>structured</a:t>
            </a:r>
            <a:r>
              <a:rPr lang="sk-SK" dirty="0" smtClean="0"/>
              <a:t>: </a:t>
            </a:r>
            <a:r>
              <a:rPr lang="en-GB" dirty="0" smtClean="0"/>
              <a:t>specific programs</a:t>
            </a:r>
            <a:r>
              <a:rPr lang="en-GB" dirty="0"/>
              <a:t>, projects, legislative regulation, information </a:t>
            </a:r>
            <a:r>
              <a:rPr lang="en-GB" dirty="0" smtClean="0"/>
              <a:t>campaigns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 </a:t>
            </a:r>
          </a:p>
          <a:p>
            <a:r>
              <a:rPr lang="sk-SK" dirty="0" smtClean="0"/>
              <a:t>R</a:t>
            </a:r>
            <a:r>
              <a:rPr lang="en-GB" dirty="0" err="1" smtClean="0"/>
              <a:t>esponsibilities</a:t>
            </a:r>
            <a:r>
              <a:rPr lang="en-GB" dirty="0" smtClean="0"/>
              <a:t> </a:t>
            </a:r>
            <a:r>
              <a:rPr lang="en-GB" dirty="0"/>
              <a:t>of individual competent ministries are </a:t>
            </a:r>
            <a:r>
              <a:rPr lang="en-GB" dirty="0" smtClean="0"/>
              <a:t>defined</a:t>
            </a:r>
            <a:endParaRPr lang="sk-SK" dirty="0" smtClean="0"/>
          </a:p>
          <a:p>
            <a:r>
              <a:rPr lang="en-GB" dirty="0" smtClean="0"/>
              <a:t>Annual </a:t>
            </a:r>
            <a:r>
              <a:rPr lang="en-GB" dirty="0"/>
              <a:t>targets are set as total amounts as well as broken down for individual </a:t>
            </a:r>
            <a:r>
              <a:rPr lang="en-GB" dirty="0" smtClean="0"/>
              <a:t>areas</a:t>
            </a:r>
            <a:endParaRPr lang="sk-SK" dirty="0" smtClean="0"/>
          </a:p>
          <a:p>
            <a:r>
              <a:rPr lang="en-GB" dirty="0" smtClean="0"/>
              <a:t>The </a:t>
            </a:r>
            <a:r>
              <a:rPr lang="en-GB" dirty="0"/>
              <a:t>implementation of </a:t>
            </a:r>
            <a:r>
              <a:rPr lang="en-GB" dirty="0" smtClean="0"/>
              <a:t>measures </a:t>
            </a:r>
            <a:r>
              <a:rPr lang="en-GB" dirty="0"/>
              <a:t>is evaluated on an ongoing basis </a:t>
            </a:r>
            <a:r>
              <a:rPr lang="sk-SK" dirty="0" smtClean="0"/>
              <a:t>(</a:t>
            </a:r>
            <a:r>
              <a:rPr lang="sk-SK" dirty="0" err="1" smtClean="0"/>
              <a:t>Annual</a:t>
            </a:r>
            <a:r>
              <a:rPr lang="sk-SK" dirty="0" smtClean="0"/>
              <a:t> </a:t>
            </a:r>
            <a:r>
              <a:rPr lang="sk-SK" dirty="0" err="1" smtClean="0"/>
              <a:t>reports</a:t>
            </a:r>
            <a:r>
              <a:rPr lang="sk-SK" dirty="0" smtClean="0"/>
              <a:t>) </a:t>
            </a:r>
            <a:r>
              <a:rPr lang="en-GB" dirty="0" smtClean="0"/>
              <a:t>and </a:t>
            </a:r>
            <a:r>
              <a:rPr lang="en-GB" dirty="0"/>
              <a:t>any deflection relative to sub-targets triggers corrective </a:t>
            </a:r>
            <a:r>
              <a:rPr lang="en-GB" dirty="0" smtClean="0"/>
              <a:t>action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6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Funding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340968"/>
          </a:xfrm>
        </p:spPr>
        <p:txBody>
          <a:bodyPr>
            <a:normAutofit fontScale="70000" lnSpcReduction="20000"/>
          </a:bodyPr>
          <a:lstStyle/>
          <a:p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sources</a:t>
            </a:r>
            <a:r>
              <a:rPr lang="sk-SK" dirty="0" smtClean="0"/>
              <a:t>:</a:t>
            </a:r>
          </a:p>
          <a:p>
            <a:pPr lvl="1"/>
            <a:r>
              <a:rPr lang="en-GB" dirty="0" smtClean="0"/>
              <a:t>State budget</a:t>
            </a:r>
            <a:r>
              <a:rPr lang="sk-SK" dirty="0" smtClean="0"/>
              <a:t>, </a:t>
            </a:r>
            <a:r>
              <a:rPr lang="sk-SK" dirty="0" err="1" smtClean="0"/>
              <a:t>state-owned</a:t>
            </a:r>
            <a:r>
              <a:rPr lang="sk-SK" dirty="0" smtClean="0"/>
              <a:t> </a:t>
            </a:r>
            <a:r>
              <a:rPr lang="sk-SK" dirty="0" err="1" smtClean="0"/>
              <a:t>companies</a:t>
            </a:r>
            <a:endParaRPr lang="en-US" dirty="0"/>
          </a:p>
          <a:p>
            <a:pPr lvl="1"/>
            <a:r>
              <a:rPr lang="en-GB" dirty="0"/>
              <a:t>Funds of European Union</a:t>
            </a:r>
            <a:endParaRPr lang="en-US" dirty="0"/>
          </a:p>
          <a:p>
            <a:pPr lvl="1"/>
            <a:r>
              <a:rPr lang="en-GB" dirty="0"/>
              <a:t>Municipalities</a:t>
            </a:r>
            <a:endParaRPr lang="en-US" dirty="0"/>
          </a:p>
          <a:p>
            <a:r>
              <a:rPr lang="sk-SK" dirty="0" err="1" smtClean="0"/>
              <a:t>Private</a:t>
            </a:r>
            <a:r>
              <a:rPr lang="sk-SK" dirty="0" smtClean="0"/>
              <a:t> </a:t>
            </a:r>
            <a:r>
              <a:rPr lang="sk-SK" dirty="0" err="1" smtClean="0"/>
              <a:t>sources</a:t>
            </a:r>
            <a:r>
              <a:rPr lang="sk-SK" dirty="0" smtClean="0"/>
              <a:t> (</a:t>
            </a:r>
            <a:r>
              <a:rPr lang="sk-SK" dirty="0" err="1" smtClean="0"/>
              <a:t>significant</a:t>
            </a:r>
            <a:r>
              <a:rPr lang="sk-SK" dirty="0" smtClean="0"/>
              <a:t> majority):</a:t>
            </a:r>
          </a:p>
          <a:p>
            <a:pPr lvl="1"/>
            <a:r>
              <a:rPr lang="sk-SK" dirty="0" err="1" smtClean="0"/>
              <a:t>Loans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c</a:t>
            </a:r>
            <a:r>
              <a:rPr lang="en-GB" dirty="0" err="1" smtClean="0"/>
              <a:t>ommercial</a:t>
            </a:r>
            <a:r>
              <a:rPr lang="en-GB" dirty="0" smtClean="0"/>
              <a:t> </a:t>
            </a:r>
            <a:r>
              <a:rPr lang="en-GB" dirty="0"/>
              <a:t>banks</a:t>
            </a:r>
            <a:endParaRPr lang="en-US" dirty="0"/>
          </a:p>
          <a:p>
            <a:pPr lvl="1"/>
            <a:r>
              <a:rPr lang="en-GB" dirty="0" smtClean="0"/>
              <a:t>Voluntary </a:t>
            </a:r>
            <a:r>
              <a:rPr lang="en-GB" dirty="0"/>
              <a:t>contributions by parties to the agreement</a:t>
            </a:r>
            <a:endParaRPr lang="en-US" dirty="0"/>
          </a:p>
          <a:p>
            <a:pPr lvl="1"/>
            <a:r>
              <a:rPr lang="en-GB" dirty="0"/>
              <a:t>Special offers from retailers and manufacturers </a:t>
            </a:r>
            <a:endParaRPr lang="en-US" dirty="0"/>
          </a:p>
          <a:p>
            <a:pPr lvl="1"/>
            <a:r>
              <a:rPr lang="en-GB" dirty="0"/>
              <a:t>Consumer </a:t>
            </a:r>
            <a:r>
              <a:rPr lang="en-GB" dirty="0" smtClean="0"/>
              <a:t>associations</a:t>
            </a:r>
            <a:endParaRPr lang="en-US" dirty="0"/>
          </a:p>
          <a:p>
            <a:pPr lvl="1"/>
            <a:r>
              <a:rPr lang="en-GB" dirty="0"/>
              <a:t>Consultancy services of energy </a:t>
            </a:r>
            <a:r>
              <a:rPr lang="en-GB" dirty="0" smtClean="0"/>
              <a:t>companies</a:t>
            </a:r>
            <a:endParaRPr lang="en-US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522097"/>
              </p:ext>
            </p:extLst>
          </p:nvPr>
        </p:nvGraphicFramePr>
        <p:xfrm>
          <a:off x="683568" y="4869160"/>
          <a:ext cx="7776863" cy="14401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3166"/>
                <a:gridCol w="1303178"/>
                <a:gridCol w="1224136"/>
                <a:gridCol w="1296144"/>
                <a:gridCol w="1158872"/>
                <a:gridCol w="1001367"/>
              </a:tblGrid>
              <a:tr h="72007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Investment cost</a:t>
                      </a:r>
                      <a:endParaRPr lang="en-US" sz="16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Total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Average annual amount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Years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2008 – 2010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2011 – 2013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2014 – </a:t>
                      </a:r>
                      <a:r>
                        <a:rPr lang="en-GB" sz="1600" dirty="0" smtClean="0">
                          <a:effectLst/>
                        </a:rPr>
                        <a:t>2020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(EUR thousands)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3 890 550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6 886 333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19 589 886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30 366 769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2 335 905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972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Content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Milestones of the </a:t>
            </a:r>
            <a:r>
              <a:rPr lang="en-US" dirty="0" smtClean="0"/>
              <a:t>energy </a:t>
            </a:r>
            <a:r>
              <a:rPr lang="en-US" dirty="0"/>
              <a:t>sector </a:t>
            </a:r>
            <a:r>
              <a:rPr lang="en-US" dirty="0" smtClean="0"/>
              <a:t>development</a:t>
            </a:r>
            <a:endParaRPr lang="sk-SK" dirty="0" smtClean="0"/>
          </a:p>
          <a:p>
            <a:r>
              <a:rPr lang="en-US" dirty="0"/>
              <a:t>National Energy </a:t>
            </a:r>
            <a:r>
              <a:rPr lang="en-US" dirty="0" smtClean="0"/>
              <a:t>Regulator</a:t>
            </a:r>
            <a:endParaRPr lang="sk-SK" dirty="0" smtClean="0"/>
          </a:p>
          <a:p>
            <a:r>
              <a:rPr lang="en-US" dirty="0"/>
              <a:t>Energy Efficiency </a:t>
            </a:r>
            <a:r>
              <a:rPr lang="en-US" dirty="0" smtClean="0"/>
              <a:t>Funds/</a:t>
            </a:r>
            <a:r>
              <a:rPr lang="en-US" dirty="0" err="1" smtClean="0"/>
              <a:t>Programmes</a:t>
            </a:r>
            <a:endParaRPr lang="sk-SK" dirty="0" smtClean="0"/>
          </a:p>
          <a:p>
            <a:r>
              <a:rPr lang="en-US" u="sng" dirty="0"/>
              <a:t>Lessons </a:t>
            </a:r>
            <a:r>
              <a:rPr lang="en-US" u="sng" dirty="0" smtClean="0"/>
              <a:t>learned</a:t>
            </a:r>
            <a:endParaRPr lang="sk-SK" u="sng" dirty="0" smtClean="0"/>
          </a:p>
          <a:p>
            <a:r>
              <a:rPr lang="en-US" dirty="0"/>
              <a:t>Recommendations for Ukraine</a:t>
            </a:r>
          </a:p>
        </p:txBody>
      </p:sp>
    </p:spTree>
    <p:extLst>
      <p:ext uri="{BB962C8B-B14F-4D97-AF65-F5344CB8AC3E}">
        <p14:creationId xmlns:p14="http://schemas.microsoft.com/office/powerpoint/2010/main" val="18850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Lessons</a:t>
            </a:r>
            <a:r>
              <a:rPr lang="sk-SK" b="1" dirty="0" smtClean="0"/>
              <a:t> </a:t>
            </a:r>
            <a:r>
              <a:rPr lang="sk-SK" b="1" dirty="0" err="1" smtClean="0"/>
              <a:t>learned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Fair/Market prices are the best incentive to increase efficiency</a:t>
            </a:r>
          </a:p>
          <a:p>
            <a:r>
              <a:rPr lang="en-US" dirty="0" smtClean="0"/>
              <a:t>Keeping artificially low prices for a long time leads to steep price increases which is highly unpopular, often harming poor people, impeding political stability and reversing</a:t>
            </a:r>
            <a:r>
              <a:rPr lang="sk-SK" dirty="0" smtClean="0"/>
              <a:t> </a:t>
            </a:r>
            <a:r>
              <a:rPr lang="en-US" dirty="0" smtClean="0"/>
              <a:t>the reforms</a:t>
            </a:r>
          </a:p>
          <a:p>
            <a:r>
              <a:rPr lang="en-US" dirty="0" smtClean="0"/>
              <a:t>Direct </a:t>
            </a:r>
            <a:r>
              <a:rPr lang="sk-SK" dirty="0" smtClean="0"/>
              <a:t>non-</a:t>
            </a:r>
            <a:r>
              <a:rPr lang="en-US" dirty="0" smtClean="0"/>
              <a:t>transparent sales to local investors may create oligarchs capable of capturing the state</a:t>
            </a:r>
          </a:p>
          <a:p>
            <a:r>
              <a:rPr lang="en-US" dirty="0" smtClean="0"/>
              <a:t>Privatizing for low prices may lead to later re-sales to strategic investors for market prices – the state loses privatization revenues, the money pours into private pockets of oligarchs</a:t>
            </a:r>
          </a:p>
          <a:p>
            <a:r>
              <a:rPr lang="en-US" dirty="0" smtClean="0"/>
              <a:t>Privatization through transparent international tenders maximizes state budget revenues and welcomes strategic investors with better culture and know-how</a:t>
            </a:r>
          </a:p>
          <a:p>
            <a:r>
              <a:rPr lang="en-US" dirty="0" smtClean="0"/>
              <a:t>People are important – independent Regulator as well as the Government should employ the best people, who deserve to be well-paid</a:t>
            </a:r>
          </a:p>
        </p:txBody>
      </p:sp>
    </p:spTree>
    <p:extLst>
      <p:ext uri="{BB962C8B-B14F-4D97-AF65-F5344CB8AC3E}">
        <p14:creationId xmlns:p14="http://schemas.microsoft.com/office/powerpoint/2010/main" val="178567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Content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Milestones of the </a:t>
            </a:r>
            <a:r>
              <a:rPr lang="en-US" dirty="0" smtClean="0"/>
              <a:t>energy </a:t>
            </a:r>
            <a:r>
              <a:rPr lang="en-US" dirty="0"/>
              <a:t>sector </a:t>
            </a:r>
            <a:r>
              <a:rPr lang="en-US" dirty="0" smtClean="0"/>
              <a:t>development</a:t>
            </a:r>
            <a:endParaRPr lang="sk-SK" dirty="0" smtClean="0"/>
          </a:p>
          <a:p>
            <a:r>
              <a:rPr lang="en-US" dirty="0"/>
              <a:t>National Energy </a:t>
            </a:r>
            <a:r>
              <a:rPr lang="en-US" dirty="0" smtClean="0"/>
              <a:t>Regulator</a:t>
            </a:r>
            <a:endParaRPr lang="sk-SK" dirty="0" smtClean="0"/>
          </a:p>
          <a:p>
            <a:r>
              <a:rPr lang="en-US" dirty="0"/>
              <a:t>Energy Efficiency </a:t>
            </a:r>
            <a:r>
              <a:rPr lang="en-US" dirty="0" smtClean="0"/>
              <a:t>Funds/</a:t>
            </a:r>
            <a:r>
              <a:rPr lang="en-US" dirty="0" err="1" smtClean="0"/>
              <a:t>Programmes</a:t>
            </a:r>
            <a:endParaRPr lang="sk-SK" dirty="0" smtClean="0"/>
          </a:p>
          <a:p>
            <a:r>
              <a:rPr lang="en-US" dirty="0"/>
              <a:t>Lessons </a:t>
            </a:r>
            <a:r>
              <a:rPr lang="en-US" dirty="0" smtClean="0"/>
              <a:t>learned</a:t>
            </a:r>
            <a:endParaRPr lang="sk-SK" dirty="0" smtClean="0"/>
          </a:p>
          <a:p>
            <a:r>
              <a:rPr lang="en-US" u="sng" dirty="0"/>
              <a:t>Recommendations for Ukraine</a:t>
            </a:r>
          </a:p>
        </p:txBody>
      </p:sp>
    </p:spTree>
    <p:extLst>
      <p:ext uri="{BB962C8B-B14F-4D97-AF65-F5344CB8AC3E}">
        <p14:creationId xmlns:p14="http://schemas.microsoft.com/office/powerpoint/2010/main" val="219528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Recommendations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Pursue solid Energy Policy: Set up long-term plans for market liberalization, unbundling, privatization, independent regulation, energy efficiency</a:t>
            </a:r>
          </a:p>
          <a:p>
            <a:pPr lvl="1"/>
            <a:r>
              <a:rPr lang="en-US" dirty="0" smtClean="0"/>
              <a:t>Long-term, binding policy with a set final targets, concrete measures and programs, systems of interim reviews</a:t>
            </a:r>
          </a:p>
          <a:p>
            <a:r>
              <a:rPr lang="en-US" dirty="0" smtClean="0"/>
              <a:t>Consider the impacts of steep price liberalization</a:t>
            </a:r>
          </a:p>
          <a:p>
            <a:r>
              <a:rPr lang="en-US" dirty="0" smtClean="0"/>
              <a:t>Privatize through transparent international tenders with price as the chief</a:t>
            </a:r>
            <a:r>
              <a:rPr lang="sk-SK" dirty="0" smtClean="0"/>
              <a:t>/single </a:t>
            </a:r>
            <a:r>
              <a:rPr lang="en-US" dirty="0" smtClean="0"/>
              <a:t>winning criteria</a:t>
            </a:r>
          </a:p>
          <a:p>
            <a:r>
              <a:rPr lang="en-US" dirty="0" smtClean="0"/>
              <a:t>Set up a strong Regulator independent from the Government</a:t>
            </a:r>
          </a:p>
          <a:p>
            <a:r>
              <a:rPr lang="en-US" dirty="0" smtClean="0"/>
              <a:t>Install respectable and well-paid individuals in Regulatory and Government institutions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26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229600" cy="1143000"/>
          </a:xfrm>
        </p:spPr>
        <p:txBody>
          <a:bodyPr/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 smtClean="0"/>
              <a:t>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5731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1477</Words>
  <Application>Microsoft Office PowerPoint</Application>
  <PresentationFormat>Prezentácia na obrazovke (4:3)</PresentationFormat>
  <Paragraphs>240</Paragraphs>
  <Slides>26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26</vt:i4>
      </vt:variant>
    </vt:vector>
  </HeadingPairs>
  <TitlesOfParts>
    <vt:vector size="30" baseType="lpstr">
      <vt:lpstr>Arial</vt:lpstr>
      <vt:lpstr>Calibri</vt:lpstr>
      <vt:lpstr>Times New Roman</vt:lpstr>
      <vt:lpstr>Motív Office</vt:lpstr>
      <vt:lpstr>Energy Sector Reforms in Slovakia</vt:lpstr>
      <vt:lpstr>Content</vt:lpstr>
      <vt:lpstr>Price liberalization</vt:lpstr>
      <vt:lpstr>Prezentácia programu PowerPoint</vt:lpstr>
      <vt:lpstr>Unbundling</vt:lpstr>
      <vt:lpstr>Privatization</vt:lpstr>
      <vt:lpstr>Opening markets</vt:lpstr>
      <vt:lpstr>Prezentácia programu PowerPoint</vt:lpstr>
      <vt:lpstr>Prezentácia programu PowerPoint</vt:lpstr>
      <vt:lpstr>Infrastructure development</vt:lpstr>
      <vt:lpstr>Content</vt:lpstr>
      <vt:lpstr>Independent regulation</vt:lpstr>
      <vt:lpstr>Regulated areas</vt:lpstr>
      <vt:lpstr>Key activities</vt:lpstr>
      <vt:lpstr>Prezentácia programu PowerPoint</vt:lpstr>
      <vt:lpstr>Key bodies</vt:lpstr>
      <vt:lpstr>Content</vt:lpstr>
      <vt:lpstr>Key drivers</vt:lpstr>
      <vt:lpstr>Targets</vt:lpstr>
      <vt:lpstr>Methodology</vt:lpstr>
      <vt:lpstr>Funding</vt:lpstr>
      <vt:lpstr>Content</vt:lpstr>
      <vt:lpstr>Lessons learned</vt:lpstr>
      <vt:lpstr>Content</vt:lpstr>
      <vt:lpstr>Recommendations</vt:lpstr>
      <vt:lpstr>Thank you for your attention!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Reforms of the Energy Sector – Case of Slovakia</dc:title>
  <dc:creator>Peter Golias</dc:creator>
  <cp:lastModifiedBy>Katarína Goliašová</cp:lastModifiedBy>
  <cp:revision>67</cp:revision>
  <dcterms:created xsi:type="dcterms:W3CDTF">2016-09-07T13:55:53Z</dcterms:created>
  <dcterms:modified xsi:type="dcterms:W3CDTF">2016-09-16T16:38:14Z</dcterms:modified>
</cp:coreProperties>
</file>