
<file path=[Content_Types].xml><?xml version="1.0" encoding="utf-8"?>
<Types xmlns="http://schemas.openxmlformats.org/package/2006/content-types">
  <Default Extension="png" ContentType="image/png"/>
  <Default Extension="bin" ContentType="application/vnd.ms-office.vbaProject"/>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howSpecialPlsOnTitleSld="0" saveSubsetFonts="1" autoCompressPictures="0">
  <p:sldMasterIdLst>
    <p:sldMasterId id="2147483648" r:id="rId1"/>
    <p:sldMasterId id="2147483652" r:id="rId2"/>
  </p:sldMasterIdLst>
  <p:notesMasterIdLst>
    <p:notesMasterId r:id="rId21"/>
  </p:notesMasterIdLst>
  <p:handoutMasterIdLst>
    <p:handoutMasterId r:id="rId22"/>
  </p:handoutMasterIdLst>
  <p:sldIdLst>
    <p:sldId id="271" r:id="rId3"/>
    <p:sldId id="269" r:id="rId4"/>
    <p:sldId id="318" r:id="rId5"/>
    <p:sldId id="320" r:id="rId6"/>
    <p:sldId id="325" r:id="rId7"/>
    <p:sldId id="273" r:id="rId8"/>
    <p:sldId id="308" r:id="rId9"/>
    <p:sldId id="274" r:id="rId10"/>
    <p:sldId id="276" r:id="rId11"/>
    <p:sldId id="275" r:id="rId12"/>
    <p:sldId id="309" r:id="rId13"/>
    <p:sldId id="324" r:id="rId14"/>
    <p:sldId id="311" r:id="rId15"/>
    <p:sldId id="312" r:id="rId16"/>
    <p:sldId id="326" r:id="rId17"/>
    <p:sldId id="317" r:id="rId18"/>
    <p:sldId id="278" r:id="rId19"/>
    <p:sldId id="266"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20">
          <p15:clr>
            <a:srgbClr val="A4A3A4"/>
          </p15:clr>
        </p15:guide>
        <p15:guide id="2" pos="5416">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S" initials="T" lastIdx="0" clrIdx="0">
    <p:extLst>
      <p:ext uri="{19B8F6BF-5375-455C-9EA6-DF929625EA0E}">
        <p15:presenceInfo xmlns:p15="http://schemas.microsoft.com/office/powerpoint/2012/main" userId="TI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E2"/>
    <a:srgbClr val="00002E"/>
    <a:srgbClr val="000040"/>
    <a:srgbClr val="152758"/>
    <a:srgbClr val="FF17DA"/>
    <a:srgbClr val="009FEE"/>
    <a:srgbClr val="002C44"/>
    <a:srgbClr val="A0A0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343" autoAdjust="0"/>
  </p:normalViewPr>
  <p:slideViewPr>
    <p:cSldViewPr>
      <p:cViewPr varScale="1">
        <p:scale>
          <a:sx n="104" d="100"/>
          <a:sy n="104" d="100"/>
        </p:scale>
        <p:origin x="1764" y="102"/>
      </p:cViewPr>
      <p:guideLst>
        <p:guide orient="horz" pos="1920"/>
        <p:guide pos="5416"/>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Objects="1">
      <p:cViewPr varScale="1">
        <p:scale>
          <a:sx n="53" d="100"/>
          <a:sy n="53" d="100"/>
        </p:scale>
        <p:origin x="2844"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ommentAuthors" Target="commentAuthors.xml"/><Relationship Id="rId28" Type="http://schemas.microsoft.com/office/2006/relationships/vbaProject" Target="vbaProject.bin"/><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A5A5C9-4D92-4AB8-9C0A-5FDE78DC638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sk-SK"/>
        </a:p>
      </dgm:t>
    </dgm:pt>
    <dgm:pt modelId="{493D385D-21C4-4BA1-AA9B-D78B506027E1}">
      <dgm:prSet phldrT="[Text]"/>
      <dgm:spPr>
        <a:solidFill>
          <a:srgbClr val="00002E"/>
        </a:solidFill>
      </dgm:spPr>
      <dgm:t>
        <a:bodyPr/>
        <a:lstStyle/>
        <a:p>
          <a:r>
            <a:rPr lang="en-US" noProof="0" dirty="0"/>
            <a:t>Evaluated</a:t>
          </a:r>
          <a:r>
            <a:rPr lang="sk-SK" dirty="0"/>
            <a:t> </a:t>
          </a:r>
          <a:r>
            <a:rPr lang="en-US" noProof="0" dirty="0"/>
            <a:t>categories</a:t>
          </a:r>
        </a:p>
      </dgm:t>
    </dgm:pt>
    <dgm:pt modelId="{CC45D21F-A170-4D0D-8DAF-73B1F9ACD233}" type="parTrans" cxnId="{2C918560-B0C1-43C1-98A9-9860A037E2F8}">
      <dgm:prSet/>
      <dgm:spPr/>
      <dgm:t>
        <a:bodyPr/>
        <a:lstStyle/>
        <a:p>
          <a:endParaRPr lang="sk-SK"/>
        </a:p>
      </dgm:t>
    </dgm:pt>
    <dgm:pt modelId="{000DA717-E5DA-4C12-8B8C-479924BE4F31}" type="sibTrans" cxnId="{2C918560-B0C1-43C1-98A9-9860A037E2F8}">
      <dgm:prSet/>
      <dgm:spPr/>
      <dgm:t>
        <a:bodyPr/>
        <a:lstStyle/>
        <a:p>
          <a:endParaRPr lang="sk-SK"/>
        </a:p>
      </dgm:t>
    </dgm:pt>
    <dgm:pt modelId="{979BE49A-35CB-4C07-919E-0E7A12CBE14E}">
      <dgm:prSet phldrT="[Text]" custT="1"/>
      <dgm:spPr>
        <a:solidFill>
          <a:srgbClr val="00B0F0">
            <a:alpha val="90000"/>
          </a:srgbClr>
        </a:solidFill>
      </dgm:spPr>
      <dgm:t>
        <a:bodyPr/>
        <a:lstStyle/>
        <a:p>
          <a:r>
            <a:rPr lang="en-US" sz="1900" noProof="0" dirty="0"/>
            <a:t>Access to information </a:t>
          </a:r>
        </a:p>
      </dgm:t>
    </dgm:pt>
    <dgm:pt modelId="{149F5804-BDD7-469B-AE42-BB9CF3D4B194}" type="parTrans" cxnId="{DA8F16DE-1084-447E-A287-0D3CE59992F2}">
      <dgm:prSet/>
      <dgm:spPr/>
      <dgm:t>
        <a:bodyPr/>
        <a:lstStyle/>
        <a:p>
          <a:endParaRPr lang="sk-SK"/>
        </a:p>
      </dgm:t>
    </dgm:pt>
    <dgm:pt modelId="{E43B3F52-C083-4408-AF1F-DDE6C35142B0}" type="sibTrans" cxnId="{DA8F16DE-1084-447E-A287-0D3CE59992F2}">
      <dgm:prSet/>
      <dgm:spPr/>
      <dgm:t>
        <a:bodyPr/>
        <a:lstStyle/>
        <a:p>
          <a:endParaRPr lang="sk-SK"/>
        </a:p>
      </dgm:t>
    </dgm:pt>
    <dgm:pt modelId="{95CBD499-5734-4C1A-B532-392B2B3BDA30}">
      <dgm:prSet phldrT="[Text]"/>
      <dgm:spPr>
        <a:solidFill>
          <a:srgbClr val="00002E"/>
        </a:solidFill>
      </dgm:spPr>
      <dgm:t>
        <a:bodyPr/>
        <a:lstStyle/>
        <a:p>
          <a:r>
            <a:rPr lang="en-US" noProof="0" dirty="0"/>
            <a:t>Sources</a:t>
          </a:r>
        </a:p>
      </dgm:t>
    </dgm:pt>
    <dgm:pt modelId="{C5E25F36-1122-42CD-87BC-66682AE6AD3F}" type="parTrans" cxnId="{1BCC22CA-998F-4A71-9AFD-40E543C93F09}">
      <dgm:prSet/>
      <dgm:spPr/>
      <dgm:t>
        <a:bodyPr/>
        <a:lstStyle/>
        <a:p>
          <a:endParaRPr lang="sk-SK"/>
        </a:p>
      </dgm:t>
    </dgm:pt>
    <dgm:pt modelId="{4350D44D-49B2-421D-8EAD-B3A1A607A5DD}" type="sibTrans" cxnId="{1BCC22CA-998F-4A71-9AFD-40E543C93F09}">
      <dgm:prSet/>
      <dgm:spPr/>
      <dgm:t>
        <a:bodyPr/>
        <a:lstStyle/>
        <a:p>
          <a:endParaRPr lang="sk-SK"/>
        </a:p>
      </dgm:t>
    </dgm:pt>
    <dgm:pt modelId="{6929B978-FE20-4E32-9E35-E7A8F9362FD7}">
      <dgm:prSet phldrT="[Text]" custT="1"/>
      <dgm:spPr>
        <a:solidFill>
          <a:srgbClr val="00ABE2">
            <a:alpha val="90000"/>
          </a:srgbClr>
        </a:solidFill>
      </dgm:spPr>
      <dgm:t>
        <a:bodyPr/>
        <a:lstStyle/>
        <a:p>
          <a:r>
            <a:rPr lang="en-US" sz="1900" noProof="0" dirty="0"/>
            <a:t>municipal</a:t>
          </a:r>
          <a:r>
            <a:rPr lang="en-US" sz="1900" dirty="0"/>
            <a:t> website </a:t>
          </a:r>
          <a:endParaRPr lang="sk-SK" sz="1500" dirty="0"/>
        </a:p>
      </dgm:t>
    </dgm:pt>
    <dgm:pt modelId="{D2AA6F1F-E4EE-4A2F-9D47-80A116DAF62A}" type="parTrans" cxnId="{D6EDC7D6-CB9D-422E-83B9-03BD9E100078}">
      <dgm:prSet/>
      <dgm:spPr/>
      <dgm:t>
        <a:bodyPr/>
        <a:lstStyle/>
        <a:p>
          <a:endParaRPr lang="sk-SK"/>
        </a:p>
      </dgm:t>
    </dgm:pt>
    <dgm:pt modelId="{5B2E352F-0F99-49E6-87D5-56961F8991AA}" type="sibTrans" cxnId="{D6EDC7D6-CB9D-422E-83B9-03BD9E100078}">
      <dgm:prSet/>
      <dgm:spPr/>
      <dgm:t>
        <a:bodyPr/>
        <a:lstStyle/>
        <a:p>
          <a:endParaRPr lang="sk-SK"/>
        </a:p>
      </dgm:t>
    </dgm:pt>
    <dgm:pt modelId="{86311EF4-F5E9-4B53-A1FB-8A393AD0EADD}">
      <dgm:prSet phldrT="[Text]" custT="1"/>
      <dgm:spPr>
        <a:solidFill>
          <a:srgbClr val="00B0F0">
            <a:alpha val="90000"/>
          </a:srgbClr>
        </a:solidFill>
      </dgm:spPr>
      <dgm:t>
        <a:bodyPr/>
        <a:lstStyle/>
        <a:p>
          <a:r>
            <a:rPr lang="en-US" sz="1900" noProof="0" dirty="0"/>
            <a:t>Budgeting</a:t>
          </a:r>
        </a:p>
      </dgm:t>
    </dgm:pt>
    <dgm:pt modelId="{EE9C68C0-ACFC-4C95-860C-FED7A39F8B1D}" type="parTrans" cxnId="{FFA823F8-EFFD-4641-88A1-903BD1E1EB11}">
      <dgm:prSet/>
      <dgm:spPr/>
      <dgm:t>
        <a:bodyPr/>
        <a:lstStyle/>
        <a:p>
          <a:endParaRPr lang="sk-SK"/>
        </a:p>
      </dgm:t>
    </dgm:pt>
    <dgm:pt modelId="{C12F0136-69D7-46DF-B0B1-D2FEF2BE5E90}" type="sibTrans" cxnId="{FFA823F8-EFFD-4641-88A1-903BD1E1EB11}">
      <dgm:prSet/>
      <dgm:spPr/>
      <dgm:t>
        <a:bodyPr/>
        <a:lstStyle/>
        <a:p>
          <a:endParaRPr lang="sk-SK"/>
        </a:p>
      </dgm:t>
    </dgm:pt>
    <dgm:pt modelId="{EB299809-3FD4-48F9-9C46-84EA4CB26B2F}">
      <dgm:prSet phldrT="[Text]" custT="1"/>
      <dgm:spPr>
        <a:solidFill>
          <a:srgbClr val="00B0F0">
            <a:alpha val="90000"/>
          </a:srgbClr>
        </a:solidFill>
      </dgm:spPr>
      <dgm:t>
        <a:bodyPr/>
        <a:lstStyle/>
        <a:p>
          <a:r>
            <a:rPr lang="en-US" sz="1900" noProof="0" dirty="0"/>
            <a:t>Human Resources</a:t>
          </a:r>
        </a:p>
      </dgm:t>
    </dgm:pt>
    <dgm:pt modelId="{9CD96980-D4E1-46AA-AF13-EA27878873AA}" type="parTrans" cxnId="{9E245567-D27F-457E-8AB2-21D21A6C5971}">
      <dgm:prSet/>
      <dgm:spPr/>
      <dgm:t>
        <a:bodyPr/>
        <a:lstStyle/>
        <a:p>
          <a:endParaRPr lang="sk-SK"/>
        </a:p>
      </dgm:t>
    </dgm:pt>
    <dgm:pt modelId="{48D3C533-D387-4A58-B885-9629F10BCDED}" type="sibTrans" cxnId="{9E245567-D27F-457E-8AB2-21D21A6C5971}">
      <dgm:prSet/>
      <dgm:spPr/>
      <dgm:t>
        <a:bodyPr/>
        <a:lstStyle/>
        <a:p>
          <a:endParaRPr lang="sk-SK"/>
        </a:p>
      </dgm:t>
    </dgm:pt>
    <dgm:pt modelId="{E614A72E-96A3-4494-A0D3-C88EB9185EBF}">
      <dgm:prSet phldrT="[Text]" custT="1"/>
      <dgm:spPr>
        <a:solidFill>
          <a:srgbClr val="00B0F0">
            <a:alpha val="90000"/>
          </a:srgbClr>
        </a:solidFill>
      </dgm:spPr>
      <dgm:t>
        <a:bodyPr/>
        <a:lstStyle/>
        <a:p>
          <a:r>
            <a:rPr lang="en-US" sz="1900" noProof="0" dirty="0"/>
            <a:t>Etc.</a:t>
          </a:r>
          <a:r>
            <a:rPr lang="sk-SK" sz="1900" noProof="0" dirty="0"/>
            <a:t>.</a:t>
          </a:r>
          <a:endParaRPr lang="en-US" sz="1900" noProof="0" dirty="0"/>
        </a:p>
      </dgm:t>
    </dgm:pt>
    <dgm:pt modelId="{840A49C7-1586-4975-B10A-3C5889A15006}" type="parTrans" cxnId="{BC2B4E4E-7B69-4B9F-81C5-5D8CE0B63E64}">
      <dgm:prSet/>
      <dgm:spPr/>
      <dgm:t>
        <a:bodyPr/>
        <a:lstStyle/>
        <a:p>
          <a:endParaRPr lang="sk-SK"/>
        </a:p>
      </dgm:t>
    </dgm:pt>
    <dgm:pt modelId="{AD76A026-1E09-4CE5-9C21-7E35081083F6}" type="sibTrans" cxnId="{BC2B4E4E-7B69-4B9F-81C5-5D8CE0B63E64}">
      <dgm:prSet/>
      <dgm:spPr/>
      <dgm:t>
        <a:bodyPr/>
        <a:lstStyle/>
        <a:p>
          <a:endParaRPr lang="sk-SK"/>
        </a:p>
      </dgm:t>
    </dgm:pt>
    <dgm:pt modelId="{EDD4AC3D-127E-4121-A645-B37061FCC1D9}">
      <dgm:prSet phldrT="[Text]" custT="1"/>
      <dgm:spPr>
        <a:solidFill>
          <a:srgbClr val="00B0F0">
            <a:alpha val="90000"/>
          </a:srgbClr>
        </a:solidFill>
      </dgm:spPr>
      <dgm:t>
        <a:bodyPr/>
        <a:lstStyle/>
        <a:p>
          <a:r>
            <a:rPr lang="en-US" sz="1900" noProof="0" dirty="0"/>
            <a:t>Housing and Social Services</a:t>
          </a:r>
        </a:p>
      </dgm:t>
    </dgm:pt>
    <dgm:pt modelId="{DAFE60F4-9EB0-4281-B301-6292D91A020C}" type="parTrans" cxnId="{AB06DD57-C5E7-4432-958F-4BB21C0DDAD4}">
      <dgm:prSet/>
      <dgm:spPr/>
      <dgm:t>
        <a:bodyPr/>
        <a:lstStyle/>
        <a:p>
          <a:endParaRPr lang="sk-SK"/>
        </a:p>
      </dgm:t>
    </dgm:pt>
    <dgm:pt modelId="{6040D2D0-E3E4-42F0-965E-7CEF2D0AD199}" type="sibTrans" cxnId="{AB06DD57-C5E7-4432-958F-4BB21C0DDAD4}">
      <dgm:prSet/>
      <dgm:spPr/>
      <dgm:t>
        <a:bodyPr/>
        <a:lstStyle/>
        <a:p>
          <a:endParaRPr lang="sk-SK"/>
        </a:p>
      </dgm:t>
    </dgm:pt>
    <dgm:pt modelId="{F3A2FC35-2207-47FB-BDED-87B684C80F13}">
      <dgm:prSet custT="1"/>
      <dgm:spPr/>
      <dgm:t>
        <a:bodyPr/>
        <a:lstStyle/>
        <a:p>
          <a:r>
            <a:rPr lang="en-US" sz="1900" dirty="0"/>
            <a:t>Freedom of Information Act - questionnaire</a:t>
          </a:r>
        </a:p>
      </dgm:t>
    </dgm:pt>
    <dgm:pt modelId="{F99AF79F-7320-44FB-8E90-7D4CD08345E1}" type="parTrans" cxnId="{F3106306-AF21-47A1-A3C4-F2D17BF0E234}">
      <dgm:prSet/>
      <dgm:spPr/>
      <dgm:t>
        <a:bodyPr/>
        <a:lstStyle/>
        <a:p>
          <a:endParaRPr lang="sk-SK"/>
        </a:p>
      </dgm:t>
    </dgm:pt>
    <dgm:pt modelId="{A36A21C0-0B74-4609-B920-F1A68BBDDBE5}" type="sibTrans" cxnId="{F3106306-AF21-47A1-A3C4-F2D17BF0E234}">
      <dgm:prSet/>
      <dgm:spPr/>
      <dgm:t>
        <a:bodyPr/>
        <a:lstStyle/>
        <a:p>
          <a:endParaRPr lang="sk-SK"/>
        </a:p>
      </dgm:t>
    </dgm:pt>
    <dgm:pt modelId="{25C81DED-87AC-46C2-9892-744160DCA6CA}">
      <dgm:prSet custT="1"/>
      <dgm:spPr/>
      <dgm:t>
        <a:bodyPr/>
        <a:lstStyle/>
        <a:p>
          <a:r>
            <a:rPr lang="en-US" sz="1900" dirty="0"/>
            <a:t>F</a:t>
          </a:r>
          <a:r>
            <a:rPr lang="sk-SK" sz="1900" dirty="0"/>
            <a:t>OIA</a:t>
          </a:r>
          <a:r>
            <a:rPr lang="en-US" sz="1900" dirty="0"/>
            <a:t> - through third person </a:t>
          </a:r>
        </a:p>
      </dgm:t>
    </dgm:pt>
    <dgm:pt modelId="{5ECD9053-DAFC-4561-BFF4-643A402C23F4}" type="parTrans" cxnId="{8BB69540-30F7-4306-B9C3-5A5F58552258}">
      <dgm:prSet/>
      <dgm:spPr/>
      <dgm:t>
        <a:bodyPr/>
        <a:lstStyle/>
        <a:p>
          <a:endParaRPr lang="sk-SK"/>
        </a:p>
      </dgm:t>
    </dgm:pt>
    <dgm:pt modelId="{BEB88386-5DEA-4D8F-97BD-6DA01D0C9BE4}" type="sibTrans" cxnId="{8BB69540-30F7-4306-B9C3-5A5F58552258}">
      <dgm:prSet/>
      <dgm:spPr/>
      <dgm:t>
        <a:bodyPr/>
        <a:lstStyle/>
        <a:p>
          <a:endParaRPr lang="sk-SK"/>
        </a:p>
      </dgm:t>
    </dgm:pt>
    <dgm:pt modelId="{FF622554-B0DD-4799-8413-9521E0819A8C}">
      <dgm:prSet custT="1"/>
      <dgm:spPr/>
      <dgm:t>
        <a:bodyPr/>
        <a:lstStyle/>
        <a:p>
          <a:r>
            <a:rPr lang="en-US" sz="1900" dirty="0"/>
            <a:t>Data from Public Procurement Office website and tender.sme.sk </a:t>
          </a:r>
        </a:p>
      </dgm:t>
    </dgm:pt>
    <dgm:pt modelId="{341D94ED-6C53-4F3A-ADCF-E5093CDA1257}" type="parTrans" cxnId="{72E0ED39-F3C4-4DF0-B003-987BA8324A2D}">
      <dgm:prSet/>
      <dgm:spPr/>
      <dgm:t>
        <a:bodyPr/>
        <a:lstStyle/>
        <a:p>
          <a:endParaRPr lang="sk-SK"/>
        </a:p>
      </dgm:t>
    </dgm:pt>
    <dgm:pt modelId="{E5FAAEF8-CDC6-4C95-901E-BB634046DB0F}" type="sibTrans" cxnId="{72E0ED39-F3C4-4DF0-B003-987BA8324A2D}">
      <dgm:prSet/>
      <dgm:spPr/>
      <dgm:t>
        <a:bodyPr/>
        <a:lstStyle/>
        <a:p>
          <a:endParaRPr lang="sk-SK"/>
        </a:p>
      </dgm:t>
    </dgm:pt>
    <dgm:pt modelId="{F121F12B-5F2B-46B5-8A8D-60C5EDB67541}" type="pres">
      <dgm:prSet presAssocID="{AEA5A5C9-4D92-4AB8-9C0A-5FDE78DC638F}" presName="Name0" presStyleCnt="0">
        <dgm:presLayoutVars>
          <dgm:dir/>
          <dgm:animLvl val="lvl"/>
          <dgm:resizeHandles/>
        </dgm:presLayoutVars>
      </dgm:prSet>
      <dgm:spPr/>
    </dgm:pt>
    <dgm:pt modelId="{2FF56965-12B3-4381-BDBA-276F4EF06104}" type="pres">
      <dgm:prSet presAssocID="{493D385D-21C4-4BA1-AA9B-D78B506027E1}" presName="linNode" presStyleCnt="0"/>
      <dgm:spPr/>
    </dgm:pt>
    <dgm:pt modelId="{614AE109-DFA6-423B-90EC-B578D7C1A121}" type="pres">
      <dgm:prSet presAssocID="{493D385D-21C4-4BA1-AA9B-D78B506027E1}" presName="parentShp" presStyleLbl="node1" presStyleIdx="0" presStyleCnt="2">
        <dgm:presLayoutVars>
          <dgm:bulletEnabled val="1"/>
        </dgm:presLayoutVars>
      </dgm:prSet>
      <dgm:spPr/>
    </dgm:pt>
    <dgm:pt modelId="{F36C0EB5-4B4C-4D0D-97BE-702577E38AA1}" type="pres">
      <dgm:prSet presAssocID="{493D385D-21C4-4BA1-AA9B-D78B506027E1}" presName="childShp" presStyleLbl="bgAccFollowNode1" presStyleIdx="0" presStyleCnt="2">
        <dgm:presLayoutVars>
          <dgm:bulletEnabled val="1"/>
        </dgm:presLayoutVars>
      </dgm:prSet>
      <dgm:spPr/>
    </dgm:pt>
    <dgm:pt modelId="{297947B5-5AA3-4DDB-AF61-546221444A31}" type="pres">
      <dgm:prSet presAssocID="{000DA717-E5DA-4C12-8B8C-479924BE4F31}" presName="spacing" presStyleCnt="0"/>
      <dgm:spPr/>
    </dgm:pt>
    <dgm:pt modelId="{19F9A557-6CFB-4FA1-88AE-999CA0B74F53}" type="pres">
      <dgm:prSet presAssocID="{95CBD499-5734-4C1A-B532-392B2B3BDA30}" presName="linNode" presStyleCnt="0"/>
      <dgm:spPr/>
    </dgm:pt>
    <dgm:pt modelId="{329697AE-589D-460D-A064-2E9C9C45E660}" type="pres">
      <dgm:prSet presAssocID="{95CBD499-5734-4C1A-B532-392B2B3BDA30}" presName="parentShp" presStyleLbl="node1" presStyleIdx="1" presStyleCnt="2">
        <dgm:presLayoutVars>
          <dgm:bulletEnabled val="1"/>
        </dgm:presLayoutVars>
      </dgm:prSet>
      <dgm:spPr/>
    </dgm:pt>
    <dgm:pt modelId="{73B00519-77EE-4770-86CC-EEF87288F531}" type="pres">
      <dgm:prSet presAssocID="{95CBD499-5734-4C1A-B532-392B2B3BDA30}" presName="childShp" presStyleLbl="bgAccFollowNode1" presStyleIdx="1" presStyleCnt="2">
        <dgm:presLayoutVars>
          <dgm:bulletEnabled val="1"/>
        </dgm:presLayoutVars>
      </dgm:prSet>
      <dgm:spPr/>
    </dgm:pt>
  </dgm:ptLst>
  <dgm:cxnLst>
    <dgm:cxn modelId="{F9236B03-EF12-496F-9EB7-74B9EE7DF48F}" type="presOf" srcId="{86311EF4-F5E9-4B53-A1FB-8A393AD0EADD}" destId="{F36C0EB5-4B4C-4D0D-97BE-702577E38AA1}" srcOrd="0" destOrd="1" presId="urn:microsoft.com/office/officeart/2005/8/layout/vList6"/>
    <dgm:cxn modelId="{4F638F89-6B03-445F-A017-F5FBDCC3BDA7}" type="presOf" srcId="{6929B978-FE20-4E32-9E35-E7A8F9362FD7}" destId="{73B00519-77EE-4770-86CC-EEF87288F531}" srcOrd="0" destOrd="0" presId="urn:microsoft.com/office/officeart/2005/8/layout/vList6"/>
    <dgm:cxn modelId="{1BCC22CA-998F-4A71-9AFD-40E543C93F09}" srcId="{AEA5A5C9-4D92-4AB8-9C0A-5FDE78DC638F}" destId="{95CBD499-5734-4C1A-B532-392B2B3BDA30}" srcOrd="1" destOrd="0" parTransId="{C5E25F36-1122-42CD-87BC-66682AE6AD3F}" sibTransId="{4350D44D-49B2-421D-8EAD-B3A1A607A5DD}"/>
    <dgm:cxn modelId="{265F20FB-DD52-4E1B-A839-496E90D28E6A}" type="presOf" srcId="{EDD4AC3D-127E-4121-A645-B37061FCC1D9}" destId="{F36C0EB5-4B4C-4D0D-97BE-702577E38AA1}" srcOrd="0" destOrd="3" presId="urn:microsoft.com/office/officeart/2005/8/layout/vList6"/>
    <dgm:cxn modelId="{BC2B4E4E-7B69-4B9F-81C5-5D8CE0B63E64}" srcId="{493D385D-21C4-4BA1-AA9B-D78B506027E1}" destId="{E614A72E-96A3-4494-A0D3-C88EB9185EBF}" srcOrd="4" destOrd="0" parTransId="{840A49C7-1586-4975-B10A-3C5889A15006}" sibTransId="{AD76A026-1E09-4CE5-9C21-7E35081083F6}"/>
    <dgm:cxn modelId="{BFDBBD33-9D68-4ACE-8A26-9096B8DC767D}" type="presOf" srcId="{95CBD499-5734-4C1A-B532-392B2B3BDA30}" destId="{329697AE-589D-460D-A064-2E9C9C45E660}" srcOrd="0" destOrd="0" presId="urn:microsoft.com/office/officeart/2005/8/layout/vList6"/>
    <dgm:cxn modelId="{34B86F80-D551-445B-9061-22DEB06B65BA}" type="presOf" srcId="{AEA5A5C9-4D92-4AB8-9C0A-5FDE78DC638F}" destId="{F121F12B-5F2B-46B5-8A8D-60C5EDB67541}" srcOrd="0" destOrd="0" presId="urn:microsoft.com/office/officeart/2005/8/layout/vList6"/>
    <dgm:cxn modelId="{8757466F-03D3-44C7-BB85-C8C810EE68D2}" type="presOf" srcId="{25C81DED-87AC-46C2-9892-744160DCA6CA}" destId="{73B00519-77EE-4770-86CC-EEF87288F531}" srcOrd="0" destOrd="2" presId="urn:microsoft.com/office/officeart/2005/8/layout/vList6"/>
    <dgm:cxn modelId="{FFA823F8-EFFD-4641-88A1-903BD1E1EB11}" srcId="{493D385D-21C4-4BA1-AA9B-D78B506027E1}" destId="{86311EF4-F5E9-4B53-A1FB-8A393AD0EADD}" srcOrd="1" destOrd="0" parTransId="{EE9C68C0-ACFC-4C95-860C-FED7A39F8B1D}" sibTransId="{C12F0136-69D7-46DF-B0B1-D2FEF2BE5E90}"/>
    <dgm:cxn modelId="{2C918560-B0C1-43C1-98A9-9860A037E2F8}" srcId="{AEA5A5C9-4D92-4AB8-9C0A-5FDE78DC638F}" destId="{493D385D-21C4-4BA1-AA9B-D78B506027E1}" srcOrd="0" destOrd="0" parTransId="{CC45D21F-A170-4D0D-8DAF-73B1F9ACD233}" sibTransId="{000DA717-E5DA-4C12-8B8C-479924BE4F31}"/>
    <dgm:cxn modelId="{82210096-406A-4A4F-B90C-32EB9200E7E3}" type="presOf" srcId="{493D385D-21C4-4BA1-AA9B-D78B506027E1}" destId="{614AE109-DFA6-423B-90EC-B578D7C1A121}" srcOrd="0" destOrd="0" presId="urn:microsoft.com/office/officeart/2005/8/layout/vList6"/>
    <dgm:cxn modelId="{235D7BAA-88F3-4163-A3C4-95B8DFBF0DD0}" type="presOf" srcId="{979BE49A-35CB-4C07-919E-0E7A12CBE14E}" destId="{F36C0EB5-4B4C-4D0D-97BE-702577E38AA1}" srcOrd="0" destOrd="0" presId="urn:microsoft.com/office/officeart/2005/8/layout/vList6"/>
    <dgm:cxn modelId="{9E245567-D27F-457E-8AB2-21D21A6C5971}" srcId="{493D385D-21C4-4BA1-AA9B-D78B506027E1}" destId="{EB299809-3FD4-48F9-9C46-84EA4CB26B2F}" srcOrd="2" destOrd="0" parTransId="{9CD96980-D4E1-46AA-AF13-EA27878873AA}" sibTransId="{48D3C533-D387-4A58-B885-9629F10BCDED}"/>
    <dgm:cxn modelId="{AB06DD57-C5E7-4432-958F-4BB21C0DDAD4}" srcId="{493D385D-21C4-4BA1-AA9B-D78B506027E1}" destId="{EDD4AC3D-127E-4121-A645-B37061FCC1D9}" srcOrd="3" destOrd="0" parTransId="{DAFE60F4-9EB0-4281-B301-6292D91A020C}" sibTransId="{6040D2D0-E3E4-42F0-965E-7CEF2D0AD199}"/>
    <dgm:cxn modelId="{2C4BED22-FB40-4226-967C-E741BFACE19A}" type="presOf" srcId="{EB299809-3FD4-48F9-9C46-84EA4CB26B2F}" destId="{F36C0EB5-4B4C-4D0D-97BE-702577E38AA1}" srcOrd="0" destOrd="2" presId="urn:microsoft.com/office/officeart/2005/8/layout/vList6"/>
    <dgm:cxn modelId="{37256025-C8A3-496E-8925-22C2441B660A}" type="presOf" srcId="{FF622554-B0DD-4799-8413-9521E0819A8C}" destId="{73B00519-77EE-4770-86CC-EEF87288F531}" srcOrd="0" destOrd="3" presId="urn:microsoft.com/office/officeart/2005/8/layout/vList6"/>
    <dgm:cxn modelId="{8BB69540-30F7-4306-B9C3-5A5F58552258}" srcId="{95CBD499-5734-4C1A-B532-392B2B3BDA30}" destId="{25C81DED-87AC-46C2-9892-744160DCA6CA}" srcOrd="2" destOrd="0" parTransId="{5ECD9053-DAFC-4561-BFF4-643A402C23F4}" sibTransId="{BEB88386-5DEA-4D8F-97BD-6DA01D0C9BE4}"/>
    <dgm:cxn modelId="{05BFE240-8566-422F-B715-031B45287353}" type="presOf" srcId="{E614A72E-96A3-4494-A0D3-C88EB9185EBF}" destId="{F36C0EB5-4B4C-4D0D-97BE-702577E38AA1}" srcOrd="0" destOrd="4" presId="urn:microsoft.com/office/officeart/2005/8/layout/vList6"/>
    <dgm:cxn modelId="{F3106306-AF21-47A1-A3C4-F2D17BF0E234}" srcId="{95CBD499-5734-4C1A-B532-392B2B3BDA30}" destId="{F3A2FC35-2207-47FB-BDED-87B684C80F13}" srcOrd="1" destOrd="0" parTransId="{F99AF79F-7320-44FB-8E90-7D4CD08345E1}" sibTransId="{A36A21C0-0B74-4609-B920-F1A68BBDDBE5}"/>
    <dgm:cxn modelId="{B7695F6C-46F6-4574-A3B8-29BE55CD5DB4}" type="presOf" srcId="{F3A2FC35-2207-47FB-BDED-87B684C80F13}" destId="{73B00519-77EE-4770-86CC-EEF87288F531}" srcOrd="0" destOrd="1" presId="urn:microsoft.com/office/officeart/2005/8/layout/vList6"/>
    <dgm:cxn modelId="{DA8F16DE-1084-447E-A287-0D3CE59992F2}" srcId="{493D385D-21C4-4BA1-AA9B-D78B506027E1}" destId="{979BE49A-35CB-4C07-919E-0E7A12CBE14E}" srcOrd="0" destOrd="0" parTransId="{149F5804-BDD7-469B-AE42-BB9CF3D4B194}" sibTransId="{E43B3F52-C083-4408-AF1F-DDE6C35142B0}"/>
    <dgm:cxn modelId="{72E0ED39-F3C4-4DF0-B003-987BA8324A2D}" srcId="{95CBD499-5734-4C1A-B532-392B2B3BDA30}" destId="{FF622554-B0DD-4799-8413-9521E0819A8C}" srcOrd="3" destOrd="0" parTransId="{341D94ED-6C53-4F3A-ADCF-E5093CDA1257}" sibTransId="{E5FAAEF8-CDC6-4C95-901E-BB634046DB0F}"/>
    <dgm:cxn modelId="{D6EDC7D6-CB9D-422E-83B9-03BD9E100078}" srcId="{95CBD499-5734-4C1A-B532-392B2B3BDA30}" destId="{6929B978-FE20-4E32-9E35-E7A8F9362FD7}" srcOrd="0" destOrd="0" parTransId="{D2AA6F1F-E4EE-4A2F-9D47-80A116DAF62A}" sibTransId="{5B2E352F-0F99-49E6-87D5-56961F8991AA}"/>
    <dgm:cxn modelId="{B3943C11-EBB2-4736-90AA-E7DEE1294C0F}" type="presParOf" srcId="{F121F12B-5F2B-46B5-8A8D-60C5EDB67541}" destId="{2FF56965-12B3-4381-BDBA-276F4EF06104}" srcOrd="0" destOrd="0" presId="urn:microsoft.com/office/officeart/2005/8/layout/vList6"/>
    <dgm:cxn modelId="{E98BF1B2-10CD-4983-B873-A00422893318}" type="presParOf" srcId="{2FF56965-12B3-4381-BDBA-276F4EF06104}" destId="{614AE109-DFA6-423B-90EC-B578D7C1A121}" srcOrd="0" destOrd="0" presId="urn:microsoft.com/office/officeart/2005/8/layout/vList6"/>
    <dgm:cxn modelId="{7B7300E8-0409-431D-A7A6-889DF5A6C10C}" type="presParOf" srcId="{2FF56965-12B3-4381-BDBA-276F4EF06104}" destId="{F36C0EB5-4B4C-4D0D-97BE-702577E38AA1}" srcOrd="1" destOrd="0" presId="urn:microsoft.com/office/officeart/2005/8/layout/vList6"/>
    <dgm:cxn modelId="{539ED430-32E0-4B08-B818-187A59F45DE5}" type="presParOf" srcId="{F121F12B-5F2B-46B5-8A8D-60C5EDB67541}" destId="{297947B5-5AA3-4DDB-AF61-546221444A31}" srcOrd="1" destOrd="0" presId="urn:microsoft.com/office/officeart/2005/8/layout/vList6"/>
    <dgm:cxn modelId="{886FD7B9-2A87-440F-9F40-C9552499EAF4}" type="presParOf" srcId="{F121F12B-5F2B-46B5-8A8D-60C5EDB67541}" destId="{19F9A557-6CFB-4FA1-88AE-999CA0B74F53}" srcOrd="2" destOrd="0" presId="urn:microsoft.com/office/officeart/2005/8/layout/vList6"/>
    <dgm:cxn modelId="{73B385E5-0C8A-4831-93BF-A98CE6212005}" type="presParOf" srcId="{19F9A557-6CFB-4FA1-88AE-999CA0B74F53}" destId="{329697AE-589D-460D-A064-2E9C9C45E660}" srcOrd="0" destOrd="0" presId="urn:microsoft.com/office/officeart/2005/8/layout/vList6"/>
    <dgm:cxn modelId="{11541568-82E3-4B7F-916A-602B9B48CC4A}" type="presParOf" srcId="{19F9A557-6CFB-4FA1-88AE-999CA0B74F53}" destId="{73B00519-77EE-4770-86CC-EEF87288F531}"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6C0EB5-4B4C-4D0D-97BE-702577E38AA1}">
      <dsp:nvSpPr>
        <dsp:cNvPr id="0" name=""/>
        <dsp:cNvSpPr/>
      </dsp:nvSpPr>
      <dsp:spPr>
        <a:xfrm>
          <a:off x="3081763" y="562"/>
          <a:ext cx="4622644" cy="2193993"/>
        </a:xfrm>
        <a:prstGeom prst="rightArrow">
          <a:avLst>
            <a:gd name="adj1" fmla="val 75000"/>
            <a:gd name="adj2" fmla="val 50000"/>
          </a:avLst>
        </a:prstGeom>
        <a:solidFill>
          <a:srgbClr val="00B0F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en-US" sz="1900" kern="1200" noProof="0" dirty="0"/>
            <a:t>Access to information </a:t>
          </a:r>
        </a:p>
        <a:p>
          <a:pPr marL="171450" lvl="1" indent="-171450" algn="l" defTabSz="844550">
            <a:lnSpc>
              <a:spcPct val="90000"/>
            </a:lnSpc>
            <a:spcBef>
              <a:spcPct val="0"/>
            </a:spcBef>
            <a:spcAft>
              <a:spcPct val="15000"/>
            </a:spcAft>
            <a:buChar char="•"/>
          </a:pPr>
          <a:r>
            <a:rPr lang="en-US" sz="1900" kern="1200" noProof="0" dirty="0"/>
            <a:t>Budgeting</a:t>
          </a:r>
        </a:p>
        <a:p>
          <a:pPr marL="171450" lvl="1" indent="-171450" algn="l" defTabSz="844550">
            <a:lnSpc>
              <a:spcPct val="90000"/>
            </a:lnSpc>
            <a:spcBef>
              <a:spcPct val="0"/>
            </a:spcBef>
            <a:spcAft>
              <a:spcPct val="15000"/>
            </a:spcAft>
            <a:buChar char="•"/>
          </a:pPr>
          <a:r>
            <a:rPr lang="en-US" sz="1900" kern="1200" noProof="0" dirty="0"/>
            <a:t>Human Resources</a:t>
          </a:r>
        </a:p>
        <a:p>
          <a:pPr marL="171450" lvl="1" indent="-171450" algn="l" defTabSz="844550">
            <a:lnSpc>
              <a:spcPct val="90000"/>
            </a:lnSpc>
            <a:spcBef>
              <a:spcPct val="0"/>
            </a:spcBef>
            <a:spcAft>
              <a:spcPct val="15000"/>
            </a:spcAft>
            <a:buChar char="•"/>
          </a:pPr>
          <a:r>
            <a:rPr lang="en-US" sz="1900" kern="1200" noProof="0" dirty="0"/>
            <a:t>Housing and Social Services</a:t>
          </a:r>
        </a:p>
        <a:p>
          <a:pPr marL="171450" lvl="1" indent="-171450" algn="l" defTabSz="844550">
            <a:lnSpc>
              <a:spcPct val="90000"/>
            </a:lnSpc>
            <a:spcBef>
              <a:spcPct val="0"/>
            </a:spcBef>
            <a:spcAft>
              <a:spcPct val="15000"/>
            </a:spcAft>
            <a:buChar char="•"/>
          </a:pPr>
          <a:r>
            <a:rPr lang="en-US" sz="1900" kern="1200" noProof="0" dirty="0"/>
            <a:t>Etc.</a:t>
          </a:r>
          <a:r>
            <a:rPr lang="sk-SK" sz="1900" kern="1200" noProof="0" dirty="0"/>
            <a:t>.</a:t>
          </a:r>
          <a:endParaRPr lang="en-US" sz="1900" kern="1200" noProof="0" dirty="0"/>
        </a:p>
      </dsp:txBody>
      <dsp:txXfrm>
        <a:off x="3081763" y="274811"/>
        <a:ext cx="3799897" cy="1645495"/>
      </dsp:txXfrm>
    </dsp:sp>
    <dsp:sp modelId="{614AE109-DFA6-423B-90EC-B578D7C1A121}">
      <dsp:nvSpPr>
        <dsp:cNvPr id="0" name=""/>
        <dsp:cNvSpPr/>
      </dsp:nvSpPr>
      <dsp:spPr>
        <a:xfrm>
          <a:off x="0" y="562"/>
          <a:ext cx="3081763" cy="2193993"/>
        </a:xfrm>
        <a:prstGeom prst="roundRect">
          <a:avLst/>
        </a:prstGeom>
        <a:solidFill>
          <a:srgbClr val="0000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US" sz="4100" kern="1200" noProof="0" dirty="0"/>
            <a:t>Evaluated</a:t>
          </a:r>
          <a:r>
            <a:rPr lang="sk-SK" sz="4100" kern="1200" dirty="0"/>
            <a:t> </a:t>
          </a:r>
          <a:r>
            <a:rPr lang="en-US" sz="4100" kern="1200" noProof="0" dirty="0"/>
            <a:t>categories</a:t>
          </a:r>
        </a:p>
      </dsp:txBody>
      <dsp:txXfrm>
        <a:off x="107102" y="107664"/>
        <a:ext cx="2867559" cy="1979789"/>
      </dsp:txXfrm>
    </dsp:sp>
    <dsp:sp modelId="{73B00519-77EE-4770-86CC-EEF87288F531}">
      <dsp:nvSpPr>
        <dsp:cNvPr id="0" name=""/>
        <dsp:cNvSpPr/>
      </dsp:nvSpPr>
      <dsp:spPr>
        <a:xfrm>
          <a:off x="3081763" y="2413955"/>
          <a:ext cx="4622644" cy="2193993"/>
        </a:xfrm>
        <a:prstGeom prst="rightArrow">
          <a:avLst>
            <a:gd name="adj1" fmla="val 75000"/>
            <a:gd name="adj2" fmla="val 50000"/>
          </a:avLst>
        </a:prstGeom>
        <a:solidFill>
          <a:srgbClr val="00ABE2">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en-US" sz="1900" kern="1200" noProof="0" dirty="0"/>
            <a:t>municipal</a:t>
          </a:r>
          <a:r>
            <a:rPr lang="en-US" sz="1900" kern="1200" dirty="0"/>
            <a:t> website </a:t>
          </a:r>
          <a:endParaRPr lang="sk-SK" sz="1500" kern="1200" dirty="0"/>
        </a:p>
        <a:p>
          <a:pPr marL="171450" lvl="1" indent="-171450" algn="l" defTabSz="844550">
            <a:lnSpc>
              <a:spcPct val="90000"/>
            </a:lnSpc>
            <a:spcBef>
              <a:spcPct val="0"/>
            </a:spcBef>
            <a:spcAft>
              <a:spcPct val="15000"/>
            </a:spcAft>
            <a:buChar char="•"/>
          </a:pPr>
          <a:r>
            <a:rPr lang="en-US" sz="1900" kern="1200" dirty="0"/>
            <a:t>Freedom of Information Act - questionnaire</a:t>
          </a:r>
        </a:p>
        <a:p>
          <a:pPr marL="171450" lvl="1" indent="-171450" algn="l" defTabSz="844550">
            <a:lnSpc>
              <a:spcPct val="90000"/>
            </a:lnSpc>
            <a:spcBef>
              <a:spcPct val="0"/>
            </a:spcBef>
            <a:spcAft>
              <a:spcPct val="15000"/>
            </a:spcAft>
            <a:buChar char="•"/>
          </a:pPr>
          <a:r>
            <a:rPr lang="en-US" sz="1900" kern="1200" dirty="0"/>
            <a:t>F</a:t>
          </a:r>
          <a:r>
            <a:rPr lang="sk-SK" sz="1900" kern="1200" dirty="0"/>
            <a:t>OIA</a:t>
          </a:r>
          <a:r>
            <a:rPr lang="en-US" sz="1900" kern="1200" dirty="0"/>
            <a:t> - through third person </a:t>
          </a:r>
        </a:p>
        <a:p>
          <a:pPr marL="171450" lvl="1" indent="-171450" algn="l" defTabSz="844550">
            <a:lnSpc>
              <a:spcPct val="90000"/>
            </a:lnSpc>
            <a:spcBef>
              <a:spcPct val="0"/>
            </a:spcBef>
            <a:spcAft>
              <a:spcPct val="15000"/>
            </a:spcAft>
            <a:buChar char="•"/>
          </a:pPr>
          <a:r>
            <a:rPr lang="en-US" sz="1900" kern="1200" dirty="0"/>
            <a:t>Data from Public Procurement Office website and tender.sme.sk </a:t>
          </a:r>
        </a:p>
      </dsp:txBody>
      <dsp:txXfrm>
        <a:off x="3081763" y="2688204"/>
        <a:ext cx="3799897" cy="1645495"/>
      </dsp:txXfrm>
    </dsp:sp>
    <dsp:sp modelId="{329697AE-589D-460D-A064-2E9C9C45E660}">
      <dsp:nvSpPr>
        <dsp:cNvPr id="0" name=""/>
        <dsp:cNvSpPr/>
      </dsp:nvSpPr>
      <dsp:spPr>
        <a:xfrm>
          <a:off x="0" y="2413955"/>
          <a:ext cx="3081763" cy="2193993"/>
        </a:xfrm>
        <a:prstGeom prst="roundRect">
          <a:avLst/>
        </a:prstGeom>
        <a:solidFill>
          <a:srgbClr val="0000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US" sz="4100" kern="1200" noProof="0" dirty="0"/>
            <a:t>Sources</a:t>
          </a:r>
        </a:p>
      </dsp:txBody>
      <dsp:txXfrm>
        <a:off x="107102" y="2521057"/>
        <a:ext cx="2867559" cy="1979789"/>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9269E4C-885A-F74E-89C3-B71874684E8F}" type="datetime1">
              <a:rPr lang="en-US" smtClean="0"/>
              <a:t>7/4/2016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ECB34C3-330C-944D-A4BD-2C2D45D96723}" type="slidenum">
              <a:rPr lang="en-US" smtClean="0"/>
              <a:pPr/>
              <a:t>‹#›</a:t>
            </a:fld>
            <a:endParaRPr lang="en-US"/>
          </a:p>
        </p:txBody>
      </p:sp>
    </p:spTree>
    <p:extLst>
      <p:ext uri="{BB962C8B-B14F-4D97-AF65-F5344CB8AC3E}">
        <p14:creationId xmlns:p14="http://schemas.microsoft.com/office/powerpoint/2010/main" val="37614293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CC8F9C-739C-FC43-ABBE-A4F0FE9AFDB3}" type="datetime1">
              <a:rPr lang="en-US" smtClean="0"/>
              <a:t>7/4/2016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E0B81B-317C-0249-98A8-A4CDC4F70616}" type="slidenum">
              <a:rPr lang="en-US" smtClean="0"/>
              <a:pPr/>
              <a:t>‹#›</a:t>
            </a:fld>
            <a:endParaRPr lang="en-US"/>
          </a:p>
        </p:txBody>
      </p:sp>
    </p:spTree>
    <p:extLst>
      <p:ext uri="{BB962C8B-B14F-4D97-AF65-F5344CB8AC3E}">
        <p14:creationId xmlns:p14="http://schemas.microsoft.com/office/powerpoint/2010/main" val="3711356822"/>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E0B81B-317C-0249-98A8-A4CDC4F70616}" type="slidenum">
              <a:rPr lang="en-US" smtClean="0"/>
              <a:pPr/>
              <a:t>2</a:t>
            </a:fld>
            <a:endParaRPr lang="en-US" dirty="0"/>
          </a:p>
        </p:txBody>
      </p:sp>
    </p:spTree>
    <p:extLst>
      <p:ext uri="{BB962C8B-B14F-4D97-AF65-F5344CB8AC3E}">
        <p14:creationId xmlns:p14="http://schemas.microsoft.com/office/powerpoint/2010/main" val="1390080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3</a:t>
            </a:fld>
            <a:endParaRPr lang="en-US" dirty="0"/>
          </a:p>
        </p:txBody>
      </p:sp>
    </p:spTree>
    <p:extLst>
      <p:ext uri="{BB962C8B-B14F-4D97-AF65-F5344CB8AC3E}">
        <p14:creationId xmlns:p14="http://schemas.microsoft.com/office/powerpoint/2010/main" val="262800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4</a:t>
            </a:fld>
            <a:endParaRPr lang="en-US" dirty="0"/>
          </a:p>
        </p:txBody>
      </p:sp>
    </p:spTree>
    <p:extLst>
      <p:ext uri="{BB962C8B-B14F-4D97-AF65-F5344CB8AC3E}">
        <p14:creationId xmlns:p14="http://schemas.microsoft.com/office/powerpoint/2010/main" val="1236665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5</a:t>
            </a:fld>
            <a:endParaRPr lang="en-US" dirty="0"/>
          </a:p>
        </p:txBody>
      </p:sp>
    </p:spTree>
    <p:extLst>
      <p:ext uri="{BB962C8B-B14F-4D97-AF65-F5344CB8AC3E}">
        <p14:creationId xmlns:p14="http://schemas.microsoft.com/office/powerpoint/2010/main" val="1409668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6</a:t>
            </a:fld>
            <a:endParaRPr lang="en-US" dirty="0"/>
          </a:p>
        </p:txBody>
      </p:sp>
    </p:spTree>
    <p:extLst>
      <p:ext uri="{BB962C8B-B14F-4D97-AF65-F5344CB8AC3E}">
        <p14:creationId xmlns:p14="http://schemas.microsoft.com/office/powerpoint/2010/main" val="1679361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7</a:t>
            </a:fld>
            <a:endParaRPr lang="en-US" dirty="0"/>
          </a:p>
        </p:txBody>
      </p:sp>
    </p:spTree>
    <p:extLst>
      <p:ext uri="{BB962C8B-B14F-4D97-AF65-F5344CB8AC3E}">
        <p14:creationId xmlns:p14="http://schemas.microsoft.com/office/powerpoint/2010/main" val="310532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8</a:t>
            </a:fld>
            <a:endParaRPr lang="en-US" dirty="0"/>
          </a:p>
        </p:txBody>
      </p:sp>
    </p:spTree>
    <p:extLst>
      <p:ext uri="{BB962C8B-B14F-4D97-AF65-F5344CB8AC3E}">
        <p14:creationId xmlns:p14="http://schemas.microsoft.com/office/powerpoint/2010/main" val="1135031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b="0"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9</a:t>
            </a:fld>
            <a:endParaRPr lang="en-US" dirty="0"/>
          </a:p>
        </p:txBody>
      </p:sp>
    </p:spTree>
    <p:extLst>
      <p:ext uri="{BB962C8B-B14F-4D97-AF65-F5344CB8AC3E}">
        <p14:creationId xmlns:p14="http://schemas.microsoft.com/office/powerpoint/2010/main" val="884341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sk-SK"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10</a:t>
            </a:fld>
            <a:endParaRPr lang="en-US" dirty="0"/>
          </a:p>
        </p:txBody>
      </p:sp>
    </p:spTree>
    <p:extLst>
      <p:ext uri="{BB962C8B-B14F-4D97-AF65-F5344CB8AC3E}">
        <p14:creationId xmlns:p14="http://schemas.microsoft.com/office/powerpoint/2010/main" val="23005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11</a:t>
            </a:fld>
            <a:endParaRPr lang="en-US"/>
          </a:p>
        </p:txBody>
      </p:sp>
    </p:spTree>
    <p:extLst>
      <p:ext uri="{BB962C8B-B14F-4D97-AF65-F5344CB8AC3E}">
        <p14:creationId xmlns:p14="http://schemas.microsoft.com/office/powerpoint/2010/main" val="4271973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12</a:t>
            </a:fld>
            <a:endParaRPr lang="en-US"/>
          </a:p>
        </p:txBody>
      </p:sp>
    </p:spTree>
    <p:extLst>
      <p:ext uri="{BB962C8B-B14F-4D97-AF65-F5344CB8AC3E}">
        <p14:creationId xmlns:p14="http://schemas.microsoft.com/office/powerpoint/2010/main" val="7561637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13</a:t>
            </a:fld>
            <a:endParaRPr lang="en-US"/>
          </a:p>
        </p:txBody>
      </p:sp>
    </p:spTree>
    <p:extLst>
      <p:ext uri="{BB962C8B-B14F-4D97-AF65-F5344CB8AC3E}">
        <p14:creationId xmlns:p14="http://schemas.microsoft.com/office/powerpoint/2010/main" val="3228556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normAutofit/>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14</a:t>
            </a:fld>
            <a:endParaRPr lang="en-US"/>
          </a:p>
        </p:txBody>
      </p:sp>
    </p:spTree>
    <p:extLst>
      <p:ext uri="{BB962C8B-B14F-4D97-AF65-F5344CB8AC3E}">
        <p14:creationId xmlns:p14="http://schemas.microsoft.com/office/powerpoint/2010/main" val="14102200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15</a:t>
            </a:fld>
            <a:endParaRPr lang="en-US"/>
          </a:p>
        </p:txBody>
      </p:sp>
    </p:spTree>
    <p:extLst>
      <p:ext uri="{BB962C8B-B14F-4D97-AF65-F5344CB8AC3E}">
        <p14:creationId xmlns:p14="http://schemas.microsoft.com/office/powerpoint/2010/main" val="33014870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16</a:t>
            </a:fld>
            <a:endParaRPr lang="en-US"/>
          </a:p>
        </p:txBody>
      </p:sp>
    </p:spTree>
    <p:extLst>
      <p:ext uri="{BB962C8B-B14F-4D97-AF65-F5344CB8AC3E}">
        <p14:creationId xmlns:p14="http://schemas.microsoft.com/office/powerpoint/2010/main" val="2741160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17</a:t>
            </a:fld>
            <a:endParaRPr lang="en-US"/>
          </a:p>
        </p:txBody>
      </p:sp>
    </p:spTree>
    <p:extLst>
      <p:ext uri="{BB962C8B-B14F-4D97-AF65-F5344CB8AC3E}">
        <p14:creationId xmlns:p14="http://schemas.microsoft.com/office/powerpoint/2010/main" val="3585331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18</a:t>
            </a:fld>
            <a:endParaRPr lang="en-US"/>
          </a:p>
        </p:txBody>
      </p:sp>
    </p:spTree>
    <p:extLst>
      <p:ext uri="{BB962C8B-B14F-4D97-AF65-F5344CB8AC3E}">
        <p14:creationId xmlns:p14="http://schemas.microsoft.com/office/powerpoint/2010/main" val="1949961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19</a:t>
            </a:fld>
            <a:endParaRPr lang="en-US"/>
          </a:p>
        </p:txBody>
      </p:sp>
    </p:spTree>
    <p:extLst>
      <p:ext uri="{BB962C8B-B14F-4D97-AF65-F5344CB8AC3E}">
        <p14:creationId xmlns:p14="http://schemas.microsoft.com/office/powerpoint/2010/main" val="3384869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705101"/>
            <a:ext cx="7543800" cy="1955800"/>
          </a:xfrm>
        </p:spPr>
        <p:txBody>
          <a:bodyPr lIns="0" tIns="0" rIns="0" bIns="0" anchor="t">
            <a:noAutofit/>
            <a:scene3d>
              <a:camera prst="orthographicFront">
                <a:rot lat="0" lon="0" rev="0"/>
              </a:camera>
              <a:lightRig rig="threePt" dir="t"/>
            </a:scene3d>
          </a:bodyPr>
          <a:lstStyle>
            <a:lvl1pPr algn="l">
              <a:lnSpc>
                <a:spcPts val="4800"/>
              </a:lnSpc>
              <a:defRPr sz="4800" b="0" i="0" cap="all">
                <a:ln>
                  <a:solidFill>
                    <a:schemeClr val="bg1">
                      <a:alpha val="0"/>
                    </a:schemeClr>
                  </a:solidFill>
                </a:ln>
                <a:solidFill>
                  <a:schemeClr val="bg1"/>
                </a:solidFill>
                <a:latin typeface="Arial Narrow Bold"/>
                <a:cs typeface="Arial Narrow Bold"/>
              </a:defRPr>
            </a:lvl1pPr>
          </a:lstStyle>
          <a:p>
            <a:r>
              <a:rPr lang="ga-IE" dirty="0"/>
              <a:t>MAIN</a:t>
            </a:r>
            <a:br>
              <a:rPr lang="ga-IE" dirty="0"/>
            </a:br>
            <a:r>
              <a:rPr lang="ga-IE" dirty="0"/>
              <a:t>PRESENTATION </a:t>
            </a:r>
            <a:br>
              <a:rPr lang="ga-IE" dirty="0"/>
            </a:br>
            <a:r>
              <a:rPr lang="ga-IE" dirty="0"/>
              <a:t>HEADING</a:t>
            </a:r>
            <a:endParaRPr lang="en-US" dirty="0"/>
          </a:p>
        </p:txBody>
      </p:sp>
      <p:sp>
        <p:nvSpPr>
          <p:cNvPr id="3" name="Subtitle 2"/>
          <p:cNvSpPr>
            <a:spLocks noGrp="1"/>
          </p:cNvSpPr>
          <p:nvPr>
            <p:ph type="subTitle" idx="1" hasCustomPrompt="1"/>
          </p:nvPr>
        </p:nvSpPr>
        <p:spPr>
          <a:xfrm>
            <a:off x="685800" y="4839642"/>
            <a:ext cx="7543800" cy="646758"/>
          </a:xfrm>
        </p:spPr>
        <p:txBody>
          <a:bodyPr wrap="square" lIns="0" tIns="0" rIns="0" bIns="0" anchor="t">
            <a:spAutoFit/>
          </a:bodyPr>
          <a:lstStyle>
            <a:lvl1pPr marL="0" indent="0" algn="l">
              <a:lnSpc>
                <a:spcPts val="2500"/>
              </a:lnSpc>
              <a:spcBef>
                <a:spcPts val="0"/>
              </a:spcBef>
              <a:buNone/>
              <a:defRPr sz="2300" b="0" i="0" cap="all">
                <a:solidFill>
                  <a:schemeClr val="bg1"/>
                </a:solidFill>
                <a:latin typeface="Arial Narrow"/>
                <a:cs typeface="Arial Narrow"/>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dirty="0"/>
              <a:t>SECTION SUB </a:t>
            </a:r>
            <a:br>
              <a:rPr lang="ga-IE" dirty="0"/>
            </a:br>
            <a:r>
              <a:rPr lang="ga-IE" dirty="0"/>
              <a:t>HEADING</a:t>
            </a:r>
            <a:endParaRPr lang="en-US" dirty="0"/>
          </a:p>
        </p:txBody>
      </p:sp>
      <p:sp>
        <p:nvSpPr>
          <p:cNvPr id="6" name="Text Placeholder 5"/>
          <p:cNvSpPr>
            <a:spLocks noGrp="1"/>
          </p:cNvSpPr>
          <p:nvPr>
            <p:ph type="body" sz="quarter" idx="10" hasCustomPrompt="1"/>
          </p:nvPr>
        </p:nvSpPr>
        <p:spPr>
          <a:xfrm>
            <a:off x="685800" y="5791200"/>
            <a:ext cx="7543800" cy="533400"/>
          </a:xfrm>
        </p:spPr>
        <p:txBody>
          <a:bodyPr lIns="0" tIns="0" rIns="0" bIns="0">
            <a:noAutofit/>
          </a:bodyPr>
          <a:lstStyle>
            <a:lvl1pPr marL="0" indent="0">
              <a:lnSpc>
                <a:spcPts val="1600"/>
              </a:lnSpc>
              <a:spcBef>
                <a:spcPts val="0"/>
              </a:spcBef>
              <a:buNone/>
              <a:defRPr sz="1500" b="0" i="0">
                <a:solidFill>
                  <a:schemeClr val="bg1"/>
                </a:solidFill>
                <a:latin typeface="Arial Narrow"/>
                <a:cs typeface="Arial Narrow"/>
              </a:defRPr>
            </a:lvl1pPr>
            <a:lvl2pPr>
              <a:defRPr sz="1800" b="0" i="0">
                <a:solidFill>
                  <a:schemeClr val="bg1"/>
                </a:solidFill>
                <a:latin typeface="Arial Narrow"/>
                <a:cs typeface="Arial Narrow"/>
              </a:defRPr>
            </a:lvl2pPr>
            <a:lvl3pPr>
              <a:defRPr sz="1800" b="0" i="0">
                <a:solidFill>
                  <a:schemeClr val="bg1"/>
                </a:solidFill>
                <a:latin typeface="Arial Narrow"/>
                <a:cs typeface="Arial Narrow"/>
              </a:defRPr>
            </a:lvl3pPr>
            <a:lvl4pPr>
              <a:defRPr sz="1800" b="0" i="0">
                <a:solidFill>
                  <a:schemeClr val="bg1"/>
                </a:solidFill>
                <a:latin typeface="Arial Narrow"/>
                <a:cs typeface="Arial Narrow"/>
              </a:defRPr>
            </a:lvl4pPr>
            <a:lvl5pPr>
              <a:defRPr sz="1800" b="0" i="0">
                <a:solidFill>
                  <a:schemeClr val="bg1"/>
                </a:solidFill>
                <a:latin typeface="Arial Narrow"/>
                <a:cs typeface="Arial Narrow"/>
              </a:defRPr>
            </a:lvl5pPr>
          </a:lstStyle>
          <a:p>
            <a:pPr lvl="0"/>
            <a:r>
              <a:rPr lang="ga-IE" dirty="0"/>
              <a:t>Presenter Name</a:t>
            </a:r>
          </a:p>
          <a:p>
            <a:pPr lvl="0"/>
            <a:r>
              <a:rPr lang="ga-IE" dirty="0"/>
              <a:t>Presenter Title</a:t>
            </a:r>
            <a:endParaRPr lang="en-US" dirty="0"/>
          </a:p>
        </p:txBody>
      </p:sp>
      <p:cxnSp>
        <p:nvCxnSpPr>
          <p:cNvPr id="18" name="Straight Connector 17"/>
          <p:cNvCxnSpPr/>
          <p:nvPr userDrawn="1"/>
        </p:nvCxnSpPr>
        <p:spPr>
          <a:xfrm>
            <a:off x="685800" y="4724400"/>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685800" y="563721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3581400"/>
            <a:ext cx="7543800" cy="1384301"/>
          </a:xfrm>
        </p:spPr>
        <p:txBody>
          <a:bodyPr lIns="0" tIns="0" rIns="0" bIns="0" anchor="t">
            <a:noAutofit/>
            <a:scene3d>
              <a:camera prst="orthographicFront">
                <a:rot lat="0" lon="0" rev="0"/>
              </a:camera>
              <a:lightRig rig="threePt" dir="t"/>
            </a:scene3d>
          </a:bodyPr>
          <a:lstStyle>
            <a:lvl1pPr algn="l">
              <a:lnSpc>
                <a:spcPts val="4800"/>
              </a:lnSpc>
              <a:defRPr sz="4800" b="0" i="0" cap="all">
                <a:ln>
                  <a:solidFill>
                    <a:schemeClr val="bg1">
                      <a:alpha val="0"/>
                    </a:schemeClr>
                  </a:solidFill>
                </a:ln>
                <a:solidFill>
                  <a:schemeClr val="bg1"/>
                </a:solidFill>
                <a:latin typeface="Arial Narrow Bold"/>
                <a:cs typeface="Arial Narrow Bold"/>
              </a:defRPr>
            </a:lvl1pPr>
          </a:lstStyle>
          <a:p>
            <a:r>
              <a:rPr lang="ga-IE" dirty="0"/>
              <a:t>PRESENTATION </a:t>
            </a:r>
            <a:br>
              <a:rPr lang="ga-IE" dirty="0"/>
            </a:br>
            <a:r>
              <a:rPr lang="ga-IE" dirty="0"/>
              <a:t>HEADING</a:t>
            </a:r>
            <a:endParaRPr lang="en-US" dirty="0"/>
          </a:p>
        </p:txBody>
      </p:sp>
      <p:sp>
        <p:nvSpPr>
          <p:cNvPr id="3" name="Subtitle 2"/>
          <p:cNvSpPr>
            <a:spLocks noGrp="1"/>
          </p:cNvSpPr>
          <p:nvPr>
            <p:ph type="subTitle" idx="1" hasCustomPrompt="1"/>
          </p:nvPr>
        </p:nvSpPr>
        <p:spPr>
          <a:xfrm>
            <a:off x="685800" y="5130000"/>
            <a:ext cx="7543800" cy="326158"/>
          </a:xfrm>
        </p:spPr>
        <p:txBody>
          <a:bodyPr wrap="square" lIns="0" tIns="0" rIns="0" bIns="0" anchor="t">
            <a:spAutoFit/>
          </a:bodyPr>
          <a:lstStyle>
            <a:lvl1pPr marL="0" indent="0" algn="l">
              <a:lnSpc>
                <a:spcPts val="2500"/>
              </a:lnSpc>
              <a:spcBef>
                <a:spcPts val="0"/>
              </a:spcBef>
              <a:buNone/>
              <a:defRPr sz="2300" b="0" i="0" cap="all">
                <a:solidFill>
                  <a:schemeClr val="bg1"/>
                </a:solidFill>
                <a:latin typeface="Arial Narrow"/>
                <a:cs typeface="Arial Narrow"/>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dirty="0"/>
              <a:t>HEADING</a:t>
            </a:r>
            <a:endParaRPr lang="en-US" dirty="0"/>
          </a:p>
        </p:txBody>
      </p:sp>
      <p:sp>
        <p:nvSpPr>
          <p:cNvPr id="6" name="Text Placeholder 5"/>
          <p:cNvSpPr>
            <a:spLocks noGrp="1"/>
          </p:cNvSpPr>
          <p:nvPr>
            <p:ph type="body" sz="quarter" idx="10" hasCustomPrompt="1"/>
          </p:nvPr>
        </p:nvSpPr>
        <p:spPr>
          <a:xfrm>
            <a:off x="685800" y="5791200"/>
            <a:ext cx="7543800" cy="533400"/>
          </a:xfrm>
        </p:spPr>
        <p:txBody>
          <a:bodyPr lIns="0" tIns="0" rIns="0" bIns="0">
            <a:noAutofit/>
          </a:bodyPr>
          <a:lstStyle>
            <a:lvl1pPr marL="0" indent="0">
              <a:lnSpc>
                <a:spcPts val="1600"/>
              </a:lnSpc>
              <a:spcBef>
                <a:spcPts val="0"/>
              </a:spcBef>
              <a:buNone/>
              <a:defRPr sz="1500" b="0" i="0">
                <a:solidFill>
                  <a:schemeClr val="bg1"/>
                </a:solidFill>
                <a:latin typeface="Arial Narrow"/>
                <a:cs typeface="Arial Narrow"/>
              </a:defRPr>
            </a:lvl1pPr>
            <a:lvl2pPr>
              <a:defRPr sz="1800" b="0" i="0">
                <a:solidFill>
                  <a:schemeClr val="bg1"/>
                </a:solidFill>
                <a:latin typeface="Arial Narrow"/>
                <a:cs typeface="Arial Narrow"/>
              </a:defRPr>
            </a:lvl2pPr>
            <a:lvl3pPr>
              <a:defRPr sz="1800" b="0" i="0">
                <a:solidFill>
                  <a:schemeClr val="bg1"/>
                </a:solidFill>
                <a:latin typeface="Arial Narrow"/>
                <a:cs typeface="Arial Narrow"/>
              </a:defRPr>
            </a:lvl3pPr>
            <a:lvl4pPr>
              <a:defRPr sz="1800" b="0" i="0">
                <a:solidFill>
                  <a:schemeClr val="bg1"/>
                </a:solidFill>
                <a:latin typeface="Arial Narrow"/>
                <a:cs typeface="Arial Narrow"/>
              </a:defRPr>
            </a:lvl4pPr>
            <a:lvl5pPr>
              <a:defRPr sz="1800" b="0" i="0">
                <a:solidFill>
                  <a:schemeClr val="bg1"/>
                </a:solidFill>
                <a:latin typeface="Arial Narrow"/>
                <a:cs typeface="Arial Narrow"/>
              </a:defRPr>
            </a:lvl5pPr>
          </a:lstStyle>
          <a:p>
            <a:pPr lvl="0"/>
            <a:r>
              <a:rPr lang="ga-IE" dirty="0"/>
              <a:t>Presenter Name</a:t>
            </a:r>
          </a:p>
          <a:p>
            <a:pPr lvl="0"/>
            <a:r>
              <a:rPr lang="ga-IE" dirty="0"/>
              <a:t>Presenter Title</a:t>
            </a:r>
            <a:endParaRPr lang="en-US" dirty="0"/>
          </a:p>
        </p:txBody>
      </p:sp>
      <p:cxnSp>
        <p:nvCxnSpPr>
          <p:cNvPr id="18" name="Straight Connector 17"/>
          <p:cNvCxnSpPr/>
          <p:nvPr userDrawn="1"/>
        </p:nvCxnSpPr>
        <p:spPr>
          <a:xfrm>
            <a:off x="685800" y="500784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685800" y="563721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Picture Placeholder 2"/>
          <p:cNvSpPr>
            <a:spLocks noGrp="1"/>
          </p:cNvSpPr>
          <p:nvPr>
            <p:ph type="pic" idx="20"/>
          </p:nvPr>
        </p:nvSpPr>
        <p:spPr>
          <a:xfrm>
            <a:off x="540000" y="1651000"/>
            <a:ext cx="8057900" cy="38735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9" name="Text Placeholder 3"/>
          <p:cNvSpPr>
            <a:spLocks noGrp="1"/>
          </p:cNvSpPr>
          <p:nvPr>
            <p:ph type="body" sz="half" idx="17"/>
          </p:nvPr>
        </p:nvSpPr>
        <p:spPr>
          <a:xfrm>
            <a:off x="540000" y="5613400"/>
            <a:ext cx="8120700" cy="609600"/>
          </a:xfrm>
          <a:prstGeom prst="rect">
            <a:avLst/>
          </a:prstGeom>
        </p:spPr>
        <p:txBody>
          <a:bodyPr lIns="0" tIns="0" rIns="0" bIns="0"/>
          <a:lstStyle>
            <a:lvl1pPr marL="0" indent="0">
              <a:buNone/>
              <a:defRPr sz="1200">
                <a:solidFill>
                  <a:schemeClr val="accent6">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dirty="0"/>
              <a:t>Click to edit Master text styles</a:t>
            </a:r>
          </a:p>
        </p:txBody>
      </p:sp>
      <p:sp>
        <p:nvSpPr>
          <p:cNvPr id="13"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4" name="Straight Connector 13"/>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15" name="Picture Placeholder 2"/>
          <p:cNvSpPr>
            <a:spLocks noGrp="1"/>
          </p:cNvSpPr>
          <p:nvPr>
            <p:ph type="pic" idx="16"/>
          </p:nvPr>
        </p:nvSpPr>
        <p:spPr>
          <a:xfrm>
            <a:off x="5667500" y="1651000"/>
            <a:ext cx="2930400" cy="42552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6" name="Text Placeholder 3"/>
          <p:cNvSpPr>
            <a:spLocks noGrp="1"/>
          </p:cNvSpPr>
          <p:nvPr>
            <p:ph type="body" sz="half" idx="17"/>
          </p:nvPr>
        </p:nvSpPr>
        <p:spPr>
          <a:xfrm>
            <a:off x="540000" y="5346700"/>
            <a:ext cx="4921000" cy="571500"/>
          </a:xfrm>
          <a:prstGeom prst="rect">
            <a:avLst/>
          </a:prstGeom>
        </p:spPr>
        <p:txBody>
          <a:bodyPr lIns="0" tIns="0" bIns="0"/>
          <a:lstStyle>
            <a:lvl1pPr marL="0" indent="0">
              <a:buNone/>
              <a:defRPr sz="1200">
                <a:solidFill>
                  <a:schemeClr val="accent6">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dirty="0"/>
              <a:t>Click to edit Master text styles</a:t>
            </a:r>
          </a:p>
        </p:txBody>
      </p:sp>
      <p:sp>
        <p:nvSpPr>
          <p:cNvPr id="9" name="Content Placeholder 2"/>
          <p:cNvSpPr>
            <a:spLocks noGrp="1"/>
          </p:cNvSpPr>
          <p:nvPr>
            <p:ph idx="1"/>
          </p:nvPr>
        </p:nvSpPr>
        <p:spPr>
          <a:xfrm>
            <a:off x="540000" y="1651000"/>
            <a:ext cx="4921000" cy="355599"/>
          </a:xfrm>
          <a:prstGeom prst="rect">
            <a:avLst/>
          </a:prstGeom>
        </p:spPr>
        <p:txBody>
          <a:bodyPr lIns="0" tIns="0" rIns="0" bIns="0">
            <a:normAutofit/>
          </a:bodyPr>
          <a:lstStyle>
            <a:lvl1pPr marL="180000" indent="-180000">
              <a:buSzPct val="100000"/>
              <a:buFontTx/>
              <a:buNone/>
              <a:defRPr sz="1900">
                <a:solidFill>
                  <a:srgbClr val="00ABE2"/>
                </a:solidFill>
              </a:defRPr>
            </a:lvl1pPr>
            <a:lvl2pPr>
              <a:buNone/>
              <a:defRPr sz="1400"/>
            </a:lvl2pPr>
          </a:lstStyle>
          <a:p>
            <a:pPr lvl="0"/>
            <a:r>
              <a:rPr lang="ga-IE" dirty="0"/>
              <a:t>Click to edit Master text styles</a:t>
            </a:r>
          </a:p>
        </p:txBody>
      </p:sp>
      <p:sp>
        <p:nvSpPr>
          <p:cNvPr id="8" name="Content Placeholder 2"/>
          <p:cNvSpPr>
            <a:spLocks noGrp="1"/>
          </p:cNvSpPr>
          <p:nvPr>
            <p:ph idx="20"/>
          </p:nvPr>
        </p:nvSpPr>
        <p:spPr>
          <a:xfrm>
            <a:off x="540000" y="2133600"/>
            <a:ext cx="4921000" cy="3022600"/>
          </a:xfrm>
          <a:prstGeom prst="rect">
            <a:avLst/>
          </a:prstGeom>
        </p:spPr>
        <p:txBody>
          <a:bodyPr lIns="0" tIns="0" rIns="0" bIns="0"/>
          <a:lstStyle>
            <a:lvl1pPr marL="0" indent="0" algn="l">
              <a:buSzPct val="100000"/>
              <a:buFont typeface="Arial"/>
              <a:buNone/>
              <a:defRPr sz="1900">
                <a:solidFill>
                  <a:srgbClr val="002C44"/>
                </a:solidFill>
              </a:defRPr>
            </a:lvl1pPr>
            <a:lvl2pPr>
              <a:buNone/>
              <a:defRPr sz="1400"/>
            </a:lvl2pPr>
          </a:lstStyle>
          <a:p>
            <a:pPr lvl="0"/>
            <a:r>
              <a:rPr lang="ga-IE" dirty="0"/>
              <a:t>Click to edit Master text styles</a:t>
            </a:r>
          </a:p>
          <a:p>
            <a:pPr lvl="0"/>
            <a:r>
              <a:rPr lang="ga-IE" dirty="0"/>
              <a:t>Second level</a:t>
            </a:r>
          </a:p>
        </p:txBody>
      </p:sp>
      <p:sp>
        <p:nvSpPr>
          <p:cNvPr id="13"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4" name="Straight Connector 13"/>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8" name="Content Placeholder 2"/>
          <p:cNvSpPr>
            <a:spLocks noGrp="1"/>
          </p:cNvSpPr>
          <p:nvPr>
            <p:ph idx="20"/>
          </p:nvPr>
        </p:nvSpPr>
        <p:spPr>
          <a:xfrm>
            <a:off x="3276600" y="1651000"/>
            <a:ext cx="5321300" cy="3911599"/>
          </a:xfrm>
          <a:prstGeom prst="rect">
            <a:avLst/>
          </a:prstGeom>
        </p:spPr>
        <p:txBody>
          <a:bodyPr lIns="0" tIns="0" bIns="0"/>
          <a:lstStyle>
            <a:lvl1pPr marL="180000" indent="-180000" algn="l">
              <a:buClr>
                <a:srgbClr val="00ABE2"/>
              </a:buClr>
              <a:buSzPct val="100000"/>
              <a:buFont typeface="Arial"/>
              <a:buChar char="•"/>
              <a:defRPr sz="1900">
                <a:solidFill>
                  <a:srgbClr val="002C44"/>
                </a:solidFill>
              </a:defRPr>
            </a:lvl1pPr>
            <a:lvl2pPr>
              <a:buNone/>
              <a:defRPr sz="1400"/>
            </a:lvl2pPr>
          </a:lstStyle>
          <a:p>
            <a:pPr lvl="0"/>
            <a:r>
              <a:rPr lang="ga-IE" dirty="0"/>
              <a:t>Click to edit Master text styles</a:t>
            </a:r>
          </a:p>
          <a:p>
            <a:pPr lvl="0"/>
            <a:r>
              <a:rPr lang="ga-IE" dirty="0"/>
              <a:t>Second level</a:t>
            </a:r>
          </a:p>
        </p:txBody>
      </p:sp>
      <p:sp>
        <p:nvSpPr>
          <p:cNvPr id="10" name="Content Placeholder 2"/>
          <p:cNvSpPr>
            <a:spLocks noGrp="1"/>
          </p:cNvSpPr>
          <p:nvPr>
            <p:ph idx="21"/>
          </p:nvPr>
        </p:nvSpPr>
        <p:spPr>
          <a:xfrm>
            <a:off x="540000" y="1651000"/>
            <a:ext cx="2520000" cy="3898900"/>
          </a:xfrm>
          <a:prstGeom prst="rect">
            <a:avLst/>
          </a:prstGeom>
        </p:spPr>
        <p:txBody>
          <a:bodyPr lIns="0" tIns="0" rIns="0" bIns="0">
            <a:noAutofit/>
          </a:bodyPr>
          <a:lstStyle>
            <a:lvl1pPr marL="0" indent="0" algn="l">
              <a:buSzPct val="100000"/>
              <a:buFontTx/>
              <a:buNone/>
              <a:defRPr sz="2200" b="0" i="0">
                <a:solidFill>
                  <a:srgbClr val="00ABE2"/>
                </a:solidFill>
                <a:latin typeface="Arial Narrow Bold"/>
                <a:cs typeface="Arial Narrow Bold"/>
              </a:defRPr>
            </a:lvl1pPr>
            <a:lvl2pPr>
              <a:buNone/>
              <a:defRPr sz="1400"/>
            </a:lvl2pPr>
          </a:lstStyle>
          <a:p>
            <a:pPr lvl="0"/>
            <a:r>
              <a:rPr lang="ga-IE" dirty="0"/>
              <a:t>Click to edit Master text styles</a:t>
            </a:r>
          </a:p>
        </p:txBody>
      </p:sp>
      <p:sp>
        <p:nvSpPr>
          <p:cNvPr id="7"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9" name="Straight Connector 8"/>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10" name="Content Placeholder 2"/>
          <p:cNvSpPr>
            <a:spLocks noGrp="1"/>
          </p:cNvSpPr>
          <p:nvPr>
            <p:ph idx="21"/>
          </p:nvPr>
        </p:nvSpPr>
        <p:spPr>
          <a:xfrm>
            <a:off x="540000" y="1651000"/>
            <a:ext cx="2520000" cy="3937000"/>
          </a:xfrm>
          <a:prstGeom prst="rect">
            <a:avLst/>
          </a:prstGeom>
        </p:spPr>
        <p:txBody>
          <a:bodyPr lIns="0" tIns="0" rIns="0" bIns="0">
            <a:noAutofit/>
          </a:bodyPr>
          <a:lstStyle>
            <a:lvl1pPr marL="0" indent="0" algn="l">
              <a:buSzPct val="100000"/>
              <a:buFontTx/>
              <a:buNone/>
              <a:defRPr sz="2800" cap="all">
                <a:solidFill>
                  <a:srgbClr val="00ABE2"/>
                </a:solidFill>
                <a:latin typeface="Arial Narrow"/>
                <a:cs typeface="Arial Narrow"/>
              </a:defRPr>
            </a:lvl1pPr>
            <a:lvl2pPr>
              <a:buNone/>
              <a:defRPr sz="1400"/>
            </a:lvl2pPr>
          </a:lstStyle>
          <a:p>
            <a:pPr lvl="0"/>
            <a:r>
              <a:rPr lang="ga-IE" dirty="0"/>
              <a:t>Click to edit Master text styles</a:t>
            </a:r>
          </a:p>
        </p:txBody>
      </p:sp>
      <p:sp>
        <p:nvSpPr>
          <p:cNvPr id="14"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5" name="Straight Connector 14"/>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
        <p:nvSpPr>
          <p:cNvPr id="11" name="Content Placeholder 2"/>
          <p:cNvSpPr>
            <a:spLocks noGrp="1"/>
          </p:cNvSpPr>
          <p:nvPr>
            <p:ph idx="20"/>
          </p:nvPr>
        </p:nvSpPr>
        <p:spPr>
          <a:xfrm>
            <a:off x="3276600" y="1651000"/>
            <a:ext cx="5321300" cy="3911599"/>
          </a:xfrm>
          <a:prstGeom prst="rect">
            <a:avLst/>
          </a:prstGeom>
        </p:spPr>
        <p:txBody>
          <a:bodyPr lIns="0" tIns="0" bIns="0"/>
          <a:lstStyle>
            <a:lvl1pPr marL="180000" indent="-180000" algn="l">
              <a:buClr>
                <a:srgbClr val="00ABE2"/>
              </a:buClr>
              <a:buSzPct val="100000"/>
              <a:buFont typeface="Arial"/>
              <a:buChar char="•"/>
              <a:defRPr sz="1900">
                <a:solidFill>
                  <a:srgbClr val="002C44"/>
                </a:solidFill>
              </a:defRPr>
            </a:lvl1pPr>
            <a:lvl2pPr>
              <a:buNone/>
              <a:defRPr sz="1400"/>
            </a:lvl2pPr>
          </a:lstStyle>
          <a:p>
            <a:pPr lvl="0"/>
            <a:r>
              <a:rPr lang="ga-IE" dirty="0"/>
              <a:t>Click to edit Master text styles</a:t>
            </a:r>
          </a:p>
          <a:p>
            <a:pPr lvl="0"/>
            <a:r>
              <a:rPr lang="ga-IE" dirty="0"/>
              <a:t>Second level</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03F28-1B1F-534F-BB84-634DA4517032}" type="slidenum">
              <a:rPr lang="en-US" smtClean="0"/>
              <a:pPr/>
              <a:t>‹#›</a:t>
            </a:fld>
            <a:endParaRPr lang="en-US"/>
          </a:p>
        </p:txBody>
      </p:sp>
      <p:pic>
        <p:nvPicPr>
          <p:cNvPr id="8" name="Picture 7" descr="section-screen300dpi.jpg"/>
          <p:cNvPicPr>
            <a:picLocks noChangeAspect="1"/>
          </p:cNvPicPr>
          <p:nvPr/>
        </p:nvPicPr>
        <p:blipFill>
          <a:blip r:embed="rId5"/>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Rectangle 1"/>
          <p:cNvSpPr/>
          <p:nvPr userDrawn="1"/>
        </p:nvSpPr>
        <p:spPr>
          <a:xfrm>
            <a:off x="0" y="6453336"/>
            <a:ext cx="9144000" cy="404664"/>
          </a:xfrm>
          <a:prstGeom prst="rect">
            <a:avLst/>
          </a:prstGeom>
          <a:solidFill>
            <a:srgbClr val="0000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descr="powerpoint.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7236296" y="-27384"/>
            <a:ext cx="1727200" cy="1549400"/>
          </a:xfrm>
          <a:prstGeom prst="rect">
            <a:avLst/>
          </a:prstGeom>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Lst>
  <p:hf hdr="0" ftr="0" dt="0"/>
  <p:txStyles>
    <p:titleStyle>
      <a:lvl1pPr algn="l" defTabSz="457200" rtl="0" eaLnBrk="1" latinLnBrk="0" hangingPunct="1">
        <a:spcBef>
          <a:spcPct val="0"/>
        </a:spcBef>
        <a:buNone/>
        <a:defRPr sz="3200" b="0" i="0" kern="1200" cap="all">
          <a:solidFill>
            <a:srgbClr val="00ABE2"/>
          </a:solidFill>
          <a:latin typeface="Arial Narrow Bold"/>
          <a:ea typeface="+mj-ea"/>
          <a:cs typeface="Arial Narrow Bold"/>
        </a:defRPr>
      </a:lvl1pPr>
    </p:titleStyle>
    <p:bodyStyle>
      <a:lvl1pPr marL="342900" indent="-342900" algn="l" defTabSz="457200" rtl="0" eaLnBrk="1" latinLnBrk="0" hangingPunct="1">
        <a:spcBef>
          <a:spcPct val="20000"/>
        </a:spcBef>
        <a:buFont typeface="Arial"/>
        <a:buChar char="•"/>
        <a:defRPr sz="19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9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9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9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9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transparency.org/cpi2014/infographic"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mesta2014.transparency.sk/sk/sets/mesta-2014" TargetMode="External"/><Relationship Id="rId7" Type="http://schemas.openxmlformats.org/officeDocument/2006/relationships/hyperlink" Target="http://nemocnice.ineko.sk/rebricky/2013/6.1|ALL|NONE|6.1,d"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hyperlink" Target="http://firmy.transparency.sk/transparency.php?l=en" TargetMode="External"/><Relationship Id="rId5" Type="http://schemas.openxmlformats.org/officeDocument/2006/relationships/hyperlink" Target="http://mesta2014.transparency.sk/en/sets/mesta-2014" TargetMode="Externa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hyperlink" Target="http://mesta2014.transparency.sk/en/sets/mesta-2014/rank"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hyperlink" Target="http://mesta2014.transparency.sk/en/sets/mesta-2014/Martin/info"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mesta2014.transparency.sk/en/sets/mesta-2014/compare"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www.sala.sk/" TargetMode="External"/><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4.jpg"/></Relationships>
</file>

<file path=ppt/slides/_rels/slide14.xml.rels><?xml version="1.0" encoding="UTF-8" standalone="yes"?>
<Relationships xmlns="http://schemas.openxmlformats.org/package/2006/relationships"><Relationship Id="rId3" Type="http://schemas.openxmlformats.org/officeDocument/2006/relationships/hyperlink" Target="https://portal.eks.sk/SpravaZakaziek/Zakazky/Prehlad"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hyperlink" Target="https://www.eks.sk/Stranka/Information_of_EKS" TargetMode="Externa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www.crz.gov.sk/"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hyperlink" Target="http://www.sala.sk/" TargetMode="Externa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12"/>
          <p:cNvSpPr/>
          <p:nvPr/>
        </p:nvSpPr>
        <p:spPr>
          <a:xfrm>
            <a:off x="251520" y="260648"/>
            <a:ext cx="8640960" cy="634521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2" name="Title 1"/>
          <p:cNvSpPr>
            <a:spLocks noGrp="1"/>
          </p:cNvSpPr>
          <p:nvPr>
            <p:ph type="ctrTitle"/>
          </p:nvPr>
        </p:nvSpPr>
        <p:spPr/>
        <p:txBody>
          <a:bodyPr/>
          <a:lstStyle/>
          <a:p>
            <a:r>
              <a:rPr lang="en-US" dirty="0">
                <a:latin typeface="Arial Narrow" panose="020B0506020202030204" pitchFamily="34" charset="0"/>
              </a:rPr>
              <a:t>Open Local Government</a:t>
            </a:r>
          </a:p>
        </p:txBody>
      </p:sp>
      <p:sp>
        <p:nvSpPr>
          <p:cNvPr id="3" name="Subtitle 2"/>
          <p:cNvSpPr>
            <a:spLocks noGrp="1"/>
          </p:cNvSpPr>
          <p:nvPr>
            <p:ph type="subTitle" idx="1"/>
          </p:nvPr>
        </p:nvSpPr>
        <p:spPr>
          <a:xfrm>
            <a:off x="755576" y="4769687"/>
            <a:ext cx="7543800" cy="961802"/>
          </a:xfrm>
          <a:ln>
            <a:noFill/>
          </a:ln>
        </p:spPr>
        <p:txBody>
          <a:bodyPr/>
          <a:lstStyle/>
          <a:p>
            <a:r>
              <a:rPr lang="en-US" dirty="0"/>
              <a:t>Ranking of transparency in 100 Largest Slovak </a:t>
            </a:r>
            <a:r>
              <a:rPr lang="sk-SK" dirty="0"/>
              <a:t>TOWNS</a:t>
            </a:r>
            <a:r>
              <a:rPr lang="en-US" dirty="0"/>
              <a:t> and The examples of anti-corruption measures in Slovak municipalities</a:t>
            </a:r>
          </a:p>
        </p:txBody>
      </p:sp>
      <p:sp>
        <p:nvSpPr>
          <p:cNvPr id="4" name="Text Placeholder 3"/>
          <p:cNvSpPr>
            <a:spLocks noGrp="1"/>
          </p:cNvSpPr>
          <p:nvPr>
            <p:ph type="body" sz="quarter" idx="10"/>
          </p:nvPr>
        </p:nvSpPr>
        <p:spPr>
          <a:xfrm>
            <a:off x="683568" y="5949280"/>
            <a:ext cx="7543800" cy="533400"/>
          </a:xfrm>
        </p:spPr>
        <p:txBody>
          <a:bodyPr/>
          <a:lstStyle/>
          <a:p>
            <a:r>
              <a:rPr lang="en-US" dirty="0"/>
              <a:t>Transparency International Slovakia</a:t>
            </a:r>
          </a:p>
        </p:txBody>
      </p:sp>
      <p:cxnSp>
        <p:nvCxnSpPr>
          <p:cNvPr id="11" name="Straight Connector 10"/>
          <p:cNvCxnSpPr/>
          <p:nvPr/>
        </p:nvCxnSpPr>
        <p:spPr>
          <a:xfrm>
            <a:off x="755576" y="4581128"/>
            <a:ext cx="7848872" cy="0"/>
          </a:xfrm>
          <a:prstGeom prst="line">
            <a:avLst/>
          </a:prstGeom>
          <a:ln w="12700"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683568" y="5877272"/>
            <a:ext cx="7848872" cy="0"/>
          </a:xfrm>
          <a:prstGeom prst="line">
            <a:avLst/>
          </a:prstGeom>
          <a:ln w="1270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5" name="Picture 4" descr="TIS_logo_whit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2200" y="116632"/>
            <a:ext cx="2581508" cy="154890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US" dirty="0">
                <a:latin typeface="Arial Narrow" panose="020B0506020202030204" pitchFamily="34" charset="0"/>
              </a:rPr>
              <a:t>transparency </a:t>
            </a:r>
            <a:r>
              <a:rPr lang="sk-SK" dirty="0">
                <a:latin typeface="Arial Narrow" panose="020B0506020202030204" pitchFamily="34" charset="0"/>
              </a:rPr>
              <a:t>International</a:t>
            </a:r>
            <a:endParaRPr lang="en-US" dirty="0">
              <a:latin typeface="Arial Narrow" panose="020B0506020202030204" pitchFamily="34" charset="0"/>
            </a:endParaRPr>
          </a:p>
        </p:txBody>
      </p:sp>
      <p:sp>
        <p:nvSpPr>
          <p:cNvPr id="8" name="Content Placeholder 7"/>
          <p:cNvSpPr>
            <a:spLocks noGrp="1"/>
          </p:cNvSpPr>
          <p:nvPr>
            <p:ph idx="20"/>
          </p:nvPr>
        </p:nvSpPr>
        <p:spPr>
          <a:xfrm>
            <a:off x="6444208" y="1484784"/>
            <a:ext cx="2534172" cy="4783578"/>
          </a:xfrm>
        </p:spPr>
        <p:txBody>
          <a:bodyPr/>
          <a:lstStyle/>
          <a:p>
            <a:r>
              <a:rPr lang="en-US" dirty="0"/>
              <a:t>TIS is the largest and most influential anticorruption NGO in Slovakia</a:t>
            </a:r>
            <a:r>
              <a:rPr lang="sk-SK" dirty="0"/>
              <a:t> and </a:t>
            </a:r>
            <a:r>
              <a:rPr lang="en-US" dirty="0"/>
              <a:t>part of the global </a:t>
            </a:r>
            <a:r>
              <a:rPr lang="sk-SK" dirty="0"/>
              <a:t>TI </a:t>
            </a:r>
            <a:r>
              <a:rPr lang="en-US" dirty="0"/>
              <a:t>movement, working in over 100 countries around the world</a:t>
            </a:r>
            <a:r>
              <a:rPr lang="sk-SK" dirty="0"/>
              <a:t>.</a:t>
            </a:r>
          </a:p>
          <a:p>
            <a:endParaRPr lang="en-US" dirty="0"/>
          </a:p>
          <a:p>
            <a:r>
              <a:rPr lang="en-US" dirty="0"/>
              <a:t>Mission of TIS is to </a:t>
            </a:r>
            <a:r>
              <a:rPr lang="en-US" b="1" dirty="0"/>
              <a:t>reduce corruption by increasing transparency and reducing red tape</a:t>
            </a:r>
            <a:r>
              <a:rPr lang="sk-SK" b="1" dirty="0"/>
              <a:t>.</a:t>
            </a:r>
            <a:endParaRPr lang="en-US" dirty="0"/>
          </a:p>
        </p:txBody>
      </p:sp>
      <p:pic>
        <p:nvPicPr>
          <p:cNvPr id="4" name="Obrázok 3">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234" y="1700808"/>
            <a:ext cx="6167859" cy="388843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US" dirty="0">
                <a:latin typeface="Arial Narrow" panose="020B0506020202030204" pitchFamily="34" charset="0"/>
              </a:rPr>
              <a:t>Open local government</a:t>
            </a:r>
          </a:p>
        </p:txBody>
      </p:sp>
      <p:sp>
        <p:nvSpPr>
          <p:cNvPr id="8" name="Content Placeholder 7"/>
          <p:cNvSpPr>
            <a:spLocks noGrp="1"/>
          </p:cNvSpPr>
          <p:nvPr>
            <p:ph idx="20"/>
          </p:nvPr>
        </p:nvSpPr>
        <p:spPr>
          <a:xfrm>
            <a:off x="6133052" y="1772815"/>
            <a:ext cx="2831436" cy="4254971"/>
          </a:xfrm>
        </p:spPr>
        <p:txBody>
          <a:bodyPr/>
          <a:lstStyle/>
          <a:p>
            <a:endParaRPr lang="sk-SK" dirty="0"/>
          </a:p>
          <a:p>
            <a:r>
              <a:rPr lang="en-US" dirty="0"/>
              <a:t>Transparent, financially healthy and competitive municipalities in Ukraine</a:t>
            </a:r>
            <a:endParaRPr lang="sk-SK" dirty="0"/>
          </a:p>
          <a:p>
            <a:endParaRPr lang="sk-SK" dirty="0"/>
          </a:p>
          <a:p>
            <a:r>
              <a:rPr lang="en-US" dirty="0"/>
              <a:t>Funded by: Slovak Aid</a:t>
            </a:r>
          </a:p>
          <a:p>
            <a:endParaRPr lang="sk-SK" dirty="0"/>
          </a:p>
          <a:p>
            <a:r>
              <a:rPr lang="en-US" dirty="0"/>
              <a:t>Implemented by INEKO and ICPS in cooperation with TIS</a:t>
            </a:r>
          </a:p>
          <a:p>
            <a:endParaRPr lang="en-US" dirty="0"/>
          </a:p>
          <a:p>
            <a:pPr marL="0" indent="0">
              <a:buNone/>
            </a:pPr>
            <a:endParaRPr lang="en-US" dirty="0"/>
          </a:p>
        </p:txBody>
      </p:sp>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1344018"/>
            <a:ext cx="5593500" cy="3093094"/>
          </a:xfrm>
          <a:prstGeom prst="rect">
            <a:avLst/>
          </a:prstGeom>
        </p:spPr>
      </p:pic>
      <p:sp>
        <p:nvSpPr>
          <p:cNvPr id="9" name="Content Placeholder 7"/>
          <p:cNvSpPr>
            <a:spLocks noGrp="1"/>
          </p:cNvSpPr>
          <p:nvPr>
            <p:ph idx="20"/>
          </p:nvPr>
        </p:nvSpPr>
        <p:spPr>
          <a:xfrm>
            <a:off x="395536" y="4869160"/>
            <a:ext cx="5472608" cy="1289645"/>
          </a:xfrm>
        </p:spPr>
        <p:txBody>
          <a:bodyPr/>
          <a:lstStyle/>
          <a:p>
            <a:r>
              <a:rPr lang="en-US" dirty="0"/>
              <a:t>Open local government - </a:t>
            </a:r>
            <a:r>
              <a:rPr lang="en-US" b="1" dirty="0"/>
              <a:t>developing anti-corruption measures pack for self-governments</a:t>
            </a:r>
            <a:r>
              <a:rPr lang="en-US" dirty="0"/>
              <a:t> in Ukraine and monitoring of its implementation</a:t>
            </a:r>
          </a:p>
          <a:p>
            <a:endParaRPr lang="en-US" dirty="0"/>
          </a:p>
          <a:p>
            <a:pPr marL="0" indent="0">
              <a:buNone/>
            </a:pPr>
            <a:endParaRPr lang="en-US" dirty="0"/>
          </a:p>
        </p:txBody>
      </p:sp>
    </p:spTree>
    <p:extLst>
      <p:ext uri="{BB962C8B-B14F-4D97-AF65-F5344CB8AC3E}">
        <p14:creationId xmlns:p14="http://schemas.microsoft.com/office/powerpoint/2010/main" val="2195824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US" dirty="0">
                <a:latin typeface="Arial Narrow" panose="020B0506020202030204" pitchFamily="34" charset="0"/>
              </a:rPr>
              <a:t>anti-corruption </a:t>
            </a:r>
            <a:r>
              <a:rPr lang="en-GB" dirty="0">
                <a:latin typeface="Arial Narrow" panose="020B0506020202030204" pitchFamily="34" charset="0"/>
              </a:rPr>
              <a:t>program</a:t>
            </a:r>
          </a:p>
        </p:txBody>
      </p:sp>
      <p:sp>
        <p:nvSpPr>
          <p:cNvPr id="8" name="Content Placeholder 7"/>
          <p:cNvSpPr>
            <a:spLocks noGrp="1"/>
          </p:cNvSpPr>
          <p:nvPr>
            <p:ph idx="20"/>
          </p:nvPr>
        </p:nvSpPr>
        <p:spPr>
          <a:xfrm>
            <a:off x="5651104" y="1484784"/>
            <a:ext cx="3492896" cy="4752529"/>
          </a:xfrm>
        </p:spPr>
        <p:txBody>
          <a:bodyPr/>
          <a:lstStyle/>
          <a:p>
            <a:r>
              <a:rPr lang="sk-SK" dirty="0"/>
              <a:t>1. </a:t>
            </a:r>
            <a:r>
              <a:rPr lang="en-US" dirty="0"/>
              <a:t>Survey and definition of </a:t>
            </a:r>
            <a:r>
              <a:rPr lang="en-US" b="1" dirty="0"/>
              <a:t>anti-corruption priorities </a:t>
            </a:r>
            <a:r>
              <a:rPr lang="en-US" dirty="0"/>
              <a:t>in Ukrainian self-governments (July 2016)</a:t>
            </a:r>
            <a:r>
              <a:rPr lang="sk-SK" dirty="0"/>
              <a:t>	</a:t>
            </a:r>
          </a:p>
          <a:p>
            <a:r>
              <a:rPr lang="sk-SK" dirty="0"/>
              <a:t>2. </a:t>
            </a:r>
            <a:r>
              <a:rPr lang="en-US" dirty="0"/>
              <a:t>Description of the </a:t>
            </a:r>
            <a:r>
              <a:rPr lang="en-US" b="1" dirty="0"/>
              <a:t>best Slovak practices</a:t>
            </a:r>
            <a:r>
              <a:rPr lang="en-US" dirty="0"/>
              <a:t>, e.g. publishing public contracts on internet, public presence at meetings of self-government bodies, public recording of these meetings</a:t>
            </a:r>
            <a:r>
              <a:rPr lang="sk-SK" dirty="0"/>
              <a:t> (</a:t>
            </a:r>
            <a:r>
              <a:rPr lang="en-US" dirty="0"/>
              <a:t>August</a:t>
            </a:r>
            <a:r>
              <a:rPr lang="sk-SK" dirty="0"/>
              <a:t>)</a:t>
            </a:r>
          </a:p>
          <a:p>
            <a:r>
              <a:rPr lang="sk-SK" dirty="0"/>
              <a:t>3. </a:t>
            </a:r>
            <a:r>
              <a:rPr lang="en-US" dirty="0"/>
              <a:t>Developing </a:t>
            </a:r>
            <a:r>
              <a:rPr lang="en-US" b="1" dirty="0"/>
              <a:t>proposals of anti-corruption measures </a:t>
            </a:r>
            <a:r>
              <a:rPr lang="en-US" dirty="0"/>
              <a:t>for Ukrainian self-governments (October 2016)</a:t>
            </a:r>
            <a:endParaRPr lang="sk-SK" dirty="0"/>
          </a:p>
          <a:p>
            <a:endParaRPr lang="sk-SK" dirty="0"/>
          </a:p>
          <a:p>
            <a:endParaRPr lang="sk-SK" dirty="0"/>
          </a:p>
          <a:p>
            <a:endParaRPr lang="en-US" dirty="0"/>
          </a:p>
          <a:p>
            <a:pPr marL="0" indent="0">
              <a:buNone/>
            </a:pPr>
            <a:endParaRPr lang="en-US" dirty="0"/>
          </a:p>
        </p:txBody>
      </p:sp>
      <p:pic>
        <p:nvPicPr>
          <p:cNvPr id="10" name="Obrázok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50" y="2110074"/>
            <a:ext cx="5499850" cy="3501945"/>
          </a:xfrm>
          <a:prstGeom prst="rect">
            <a:avLst/>
          </a:prstGeom>
        </p:spPr>
      </p:pic>
    </p:spTree>
    <p:extLst>
      <p:ext uri="{BB962C8B-B14F-4D97-AF65-F5344CB8AC3E}">
        <p14:creationId xmlns:p14="http://schemas.microsoft.com/office/powerpoint/2010/main" val="1388056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GB" dirty="0">
                <a:latin typeface="Arial Narrow" panose="020B0506020202030204" pitchFamily="34" charset="0"/>
              </a:rPr>
              <a:t>Transparency ranking</a:t>
            </a:r>
          </a:p>
        </p:txBody>
      </p:sp>
      <p:sp>
        <p:nvSpPr>
          <p:cNvPr id="8" name="Content Placeholder 7"/>
          <p:cNvSpPr>
            <a:spLocks noGrp="1"/>
          </p:cNvSpPr>
          <p:nvPr>
            <p:ph idx="20"/>
          </p:nvPr>
        </p:nvSpPr>
        <p:spPr>
          <a:xfrm>
            <a:off x="5868144" y="1525102"/>
            <a:ext cx="3096344" cy="4680520"/>
          </a:xfrm>
        </p:spPr>
        <p:txBody>
          <a:bodyPr/>
          <a:lstStyle/>
          <a:p>
            <a:endParaRPr lang="sk-SK" b="1" dirty="0"/>
          </a:p>
          <a:p>
            <a:r>
              <a:rPr lang="sk-SK" dirty="0"/>
              <a:t>4. </a:t>
            </a:r>
            <a:r>
              <a:rPr lang="en-US" b="1" dirty="0"/>
              <a:t>Monitoring of anti-corruption pack implementation rate</a:t>
            </a:r>
            <a:r>
              <a:rPr lang="en-US" dirty="0"/>
              <a:t> in 50 biggest Ukrainian towns (December 2016)</a:t>
            </a:r>
            <a:endParaRPr lang="sk-SK" dirty="0"/>
          </a:p>
          <a:p>
            <a:endParaRPr lang="sk-SK" dirty="0"/>
          </a:p>
          <a:p>
            <a:r>
              <a:rPr lang="sk-SK" dirty="0"/>
              <a:t>5. </a:t>
            </a:r>
            <a:r>
              <a:rPr lang="en-US" dirty="0"/>
              <a:t>Publishing the measures and </a:t>
            </a:r>
            <a:r>
              <a:rPr lang="en-US" b="1" dirty="0"/>
              <a:t>transparency rankings </a:t>
            </a:r>
            <a:r>
              <a:rPr lang="en-US" dirty="0"/>
              <a:t>of the </a:t>
            </a:r>
            <a:r>
              <a:rPr lang="sk-SK" dirty="0"/>
              <a:t>50 </a:t>
            </a:r>
            <a:r>
              <a:rPr lang="en-US" dirty="0"/>
              <a:t>biggest municipalities (February 2017)</a:t>
            </a:r>
            <a:endParaRPr lang="sk-SK" dirty="0"/>
          </a:p>
          <a:p>
            <a:endParaRPr lang="sk-SK" dirty="0"/>
          </a:p>
          <a:p>
            <a:endParaRPr lang="sk-SK" dirty="0"/>
          </a:p>
          <a:p>
            <a:endParaRPr lang="sk-SK" dirty="0"/>
          </a:p>
          <a:p>
            <a:endParaRPr lang="en-US" dirty="0"/>
          </a:p>
          <a:p>
            <a:pPr marL="0" indent="0">
              <a:buNone/>
            </a:pPr>
            <a:endParaRPr lang="en-US" dirty="0"/>
          </a:p>
        </p:txBody>
      </p:sp>
      <p:pic>
        <p:nvPicPr>
          <p:cNvPr id="3" name="Obrázok 2"/>
          <p:cNvPicPr>
            <a:picLocks noChangeAspect="1"/>
          </p:cNvPicPr>
          <p:nvPr/>
        </p:nvPicPr>
        <p:blipFill>
          <a:blip r:embed="rId3"/>
          <a:stretch>
            <a:fillRect/>
          </a:stretch>
        </p:blipFill>
        <p:spPr>
          <a:xfrm>
            <a:off x="539552" y="1501623"/>
            <a:ext cx="5149407" cy="4630475"/>
          </a:xfrm>
          <a:prstGeom prst="rect">
            <a:avLst/>
          </a:prstGeom>
        </p:spPr>
      </p:pic>
    </p:spTree>
    <p:extLst>
      <p:ext uri="{BB962C8B-B14F-4D97-AF65-F5344CB8AC3E}">
        <p14:creationId xmlns:p14="http://schemas.microsoft.com/office/powerpoint/2010/main" val="921789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sk-SK" dirty="0">
                <a:latin typeface="+mj-lt"/>
              </a:rPr>
              <a:t>OPEN LOCAL GOVERNMENT</a:t>
            </a:r>
            <a:endParaRPr lang="en-US" dirty="0">
              <a:latin typeface="+mj-lt"/>
            </a:endParaRPr>
          </a:p>
        </p:txBody>
      </p:sp>
      <p:pic>
        <p:nvPicPr>
          <p:cNvPr id="3" name="Obrázok 2">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1556792"/>
            <a:ext cx="6408712" cy="4797584"/>
          </a:xfrm>
          <a:prstGeom prst="rect">
            <a:avLst/>
          </a:prstGeom>
        </p:spPr>
      </p:pic>
      <p:sp>
        <p:nvSpPr>
          <p:cNvPr id="6" name="Content Placeholder 4"/>
          <p:cNvSpPr txBox="1">
            <a:spLocks/>
          </p:cNvSpPr>
          <p:nvPr/>
        </p:nvSpPr>
        <p:spPr>
          <a:xfrm>
            <a:off x="6784083" y="1700808"/>
            <a:ext cx="2339632" cy="4941610"/>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US" sz="1600" dirty="0"/>
              <a:t>We elaborated </a:t>
            </a:r>
            <a:r>
              <a:rPr lang="en-US" sz="1600" b="1" dirty="0"/>
              <a:t>three </a:t>
            </a:r>
            <a:r>
              <a:rPr lang="en-US" sz="1600" b="1" dirty="0">
                <a:hlinkClick r:id="rId5"/>
              </a:rPr>
              <a:t>rankings of 100 largest Slovak municipalities </a:t>
            </a:r>
            <a:r>
              <a:rPr lang="en-US" sz="1600" dirty="0"/>
              <a:t>(2010, 2012, 2014); </a:t>
            </a:r>
            <a:endParaRPr lang="sk-SK" sz="1600" dirty="0"/>
          </a:p>
          <a:p>
            <a:pPr marL="266700" indent="-266700">
              <a:buClr>
                <a:srgbClr val="00ABE2"/>
              </a:buClr>
              <a:buFont typeface="Arial"/>
              <a:buChar char="•"/>
            </a:pPr>
            <a:r>
              <a:rPr lang="en-US" sz="1600" dirty="0"/>
              <a:t>three </a:t>
            </a:r>
            <a:r>
              <a:rPr lang="en-US" sz="1600" dirty="0">
                <a:hlinkClick r:id="rId5"/>
              </a:rPr>
              <a:t>rankings of Slovak regions </a:t>
            </a:r>
            <a:r>
              <a:rPr lang="en-US" sz="1600" dirty="0"/>
              <a:t>(2011, 2013, 2015),</a:t>
            </a:r>
            <a:endParaRPr lang="sk-SK" sz="1600" dirty="0"/>
          </a:p>
          <a:p>
            <a:pPr marL="266700" indent="-266700">
              <a:buClr>
                <a:srgbClr val="00ABE2"/>
              </a:buClr>
              <a:buFont typeface="Arial"/>
              <a:buChar char="•"/>
            </a:pPr>
            <a:r>
              <a:rPr lang="en-US" sz="1600" dirty="0"/>
              <a:t>two </a:t>
            </a:r>
            <a:r>
              <a:rPr lang="en-US" sz="1600" dirty="0">
                <a:hlinkClick r:id="rId6"/>
              </a:rPr>
              <a:t>rankings of state-owned companies </a:t>
            </a:r>
            <a:r>
              <a:rPr lang="en-US" sz="1600" dirty="0"/>
              <a:t>(2012, 2015) </a:t>
            </a:r>
            <a:endParaRPr lang="sk-SK" sz="1600" dirty="0"/>
          </a:p>
          <a:p>
            <a:pPr marL="266700" indent="-266700">
              <a:buClr>
                <a:srgbClr val="00ABE2"/>
              </a:buClr>
              <a:buFont typeface="Arial"/>
              <a:buChar char="•"/>
            </a:pPr>
            <a:r>
              <a:rPr lang="en-US" sz="1600" dirty="0"/>
              <a:t>one </a:t>
            </a:r>
            <a:r>
              <a:rPr lang="en-US" sz="1600" dirty="0">
                <a:hlinkClick r:id="rId7"/>
              </a:rPr>
              <a:t>ranking of hospitals</a:t>
            </a:r>
            <a:r>
              <a:rPr lang="en-US" sz="1600" dirty="0"/>
              <a:t> (201</a:t>
            </a:r>
            <a:r>
              <a:rPr lang="sk-SK" sz="1600" dirty="0"/>
              <a:t>3</a:t>
            </a:r>
            <a:r>
              <a:rPr lang="en-US" sz="1600" dirty="0"/>
              <a:t>) </a:t>
            </a:r>
          </a:p>
          <a:p>
            <a:pPr marL="266700" indent="-266700">
              <a:buClr>
                <a:srgbClr val="00ABE2"/>
              </a:buClr>
              <a:buFont typeface="Arial"/>
              <a:buChar char="•"/>
            </a:pPr>
            <a:endParaRPr lang="sk-SK" sz="1500" dirty="0"/>
          </a:p>
        </p:txBody>
      </p:sp>
    </p:spTree>
    <p:extLst>
      <p:ext uri="{BB962C8B-B14F-4D97-AF65-F5344CB8AC3E}">
        <p14:creationId xmlns:p14="http://schemas.microsoft.com/office/powerpoint/2010/main" val="200266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US" dirty="0">
                <a:latin typeface="+mj-lt"/>
              </a:rPr>
              <a:t>Total ranking</a:t>
            </a:r>
          </a:p>
        </p:txBody>
      </p:sp>
      <p:pic>
        <p:nvPicPr>
          <p:cNvPr id="2" name="Content Placeholder 1">
            <a:hlinkClick r:id="rId3"/>
          </p:cNvPr>
          <p:cNvPicPr>
            <a:picLocks noGrp="1" noChangeAspect="1"/>
          </p:cNvPicPr>
          <p:nvPr>
            <p:ph idx="20"/>
          </p:nvPr>
        </p:nvPicPr>
        <p:blipFill>
          <a:blip r:embed="rId4">
            <a:extLst>
              <a:ext uri="{28A0092B-C50C-407E-A947-70E740481C1C}">
                <a14:useLocalDpi xmlns:a14="http://schemas.microsoft.com/office/drawing/2010/main" val="0"/>
              </a:ext>
            </a:extLst>
          </a:blip>
          <a:stretch>
            <a:fillRect/>
          </a:stretch>
        </p:blipFill>
        <p:spPr>
          <a:xfrm>
            <a:off x="611560" y="1844824"/>
            <a:ext cx="8343205" cy="4351026"/>
          </a:xfrm>
        </p:spPr>
      </p:pic>
    </p:spTree>
    <p:extLst>
      <p:ext uri="{BB962C8B-B14F-4D97-AF65-F5344CB8AC3E}">
        <p14:creationId xmlns:p14="http://schemas.microsoft.com/office/powerpoint/2010/main" val="1883223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mj-lt"/>
              </a:rPr>
              <a:t>Categories of questions</a:t>
            </a:r>
          </a:p>
        </p:txBody>
      </p:sp>
      <p:pic>
        <p:nvPicPr>
          <p:cNvPr id="2" name="Picture 1">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1373929"/>
            <a:ext cx="6480272" cy="5005686"/>
          </a:xfrm>
          <a:prstGeom prst="rect">
            <a:avLst/>
          </a:prstGeom>
        </p:spPr>
      </p:pic>
      <p:sp>
        <p:nvSpPr>
          <p:cNvPr id="5" name="Content Placeholder 4"/>
          <p:cNvSpPr txBox="1">
            <a:spLocks/>
          </p:cNvSpPr>
          <p:nvPr/>
        </p:nvSpPr>
        <p:spPr>
          <a:xfrm>
            <a:off x="6983640" y="1555921"/>
            <a:ext cx="2088232" cy="4870473"/>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US" sz="1600" b="1" dirty="0"/>
              <a:t>The least transparent area </a:t>
            </a:r>
            <a:r>
              <a:rPr lang="en-US" sz="1600" dirty="0"/>
              <a:t>remained </a:t>
            </a:r>
            <a:r>
              <a:rPr lang="en-US" sz="1600" b="1" dirty="0"/>
              <a:t>the public property sales and lease.</a:t>
            </a:r>
            <a:r>
              <a:rPr lang="en-US" sz="1600" dirty="0"/>
              <a:t> </a:t>
            </a:r>
            <a:endParaRPr lang="sk-SK" sz="1600" dirty="0"/>
          </a:p>
          <a:p>
            <a:pPr marL="266700" indent="-266700">
              <a:buClr>
                <a:srgbClr val="00ABE2"/>
              </a:buClr>
              <a:buFont typeface="Arial"/>
              <a:buChar char="•"/>
            </a:pPr>
            <a:endParaRPr lang="sk-SK" sz="1600" dirty="0"/>
          </a:p>
          <a:p>
            <a:pPr marL="266700" indent="-266700">
              <a:buClr>
                <a:srgbClr val="00ABE2"/>
              </a:buClr>
              <a:buFont typeface="Arial"/>
              <a:buChar char="•"/>
            </a:pPr>
            <a:r>
              <a:rPr lang="en-US" sz="1600" dirty="0"/>
              <a:t>Just 13 out of 100 cities </a:t>
            </a:r>
            <a:r>
              <a:rPr lang="en-US" sz="1600" b="1" dirty="0"/>
              <a:t>publish the results of the public property sales contests </a:t>
            </a:r>
            <a:r>
              <a:rPr lang="en-US" sz="1600" dirty="0"/>
              <a:t>and only 2 publish complete minutes from these contests on their websites</a:t>
            </a:r>
            <a:r>
              <a:rPr lang="sk-SK" sz="1600" dirty="0"/>
              <a:t>.</a:t>
            </a:r>
          </a:p>
        </p:txBody>
      </p:sp>
    </p:spTree>
    <p:extLst>
      <p:ext uri="{BB962C8B-B14F-4D97-AF65-F5344CB8AC3E}">
        <p14:creationId xmlns:p14="http://schemas.microsoft.com/office/powerpoint/2010/main" val="1939490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latin typeface="+mj-lt"/>
              </a:rPr>
              <a:t>What we evaluate</a:t>
            </a:r>
            <a:r>
              <a:rPr lang="sk-SK" dirty="0">
                <a:latin typeface="+mj-lt"/>
              </a:rPr>
              <a:t>D</a:t>
            </a:r>
            <a:endParaRPr lang="en-US" dirty="0">
              <a:latin typeface="+mj-lt"/>
            </a:endParaRPr>
          </a:p>
        </p:txBody>
      </p:sp>
      <p:graphicFrame>
        <p:nvGraphicFramePr>
          <p:cNvPr id="5" name="Content Placeholder 4"/>
          <p:cNvGraphicFramePr>
            <a:graphicFrameLocks/>
          </p:cNvGraphicFramePr>
          <p:nvPr>
            <p:extLst>
              <p:ext uri="{D42A27DB-BD31-4B8C-83A1-F6EECF244321}">
                <p14:modId xmlns:p14="http://schemas.microsoft.com/office/powerpoint/2010/main" val="485914455"/>
              </p:ext>
            </p:extLst>
          </p:nvPr>
        </p:nvGraphicFramePr>
        <p:xfrm>
          <a:off x="540000" y="1700808"/>
          <a:ext cx="7704408" cy="4608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0367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mj-lt"/>
              </a:rPr>
              <a:t>Data comparison</a:t>
            </a:r>
          </a:p>
        </p:txBody>
      </p:sp>
      <p:sp>
        <p:nvSpPr>
          <p:cNvPr id="8" name="Content Placeholder 7"/>
          <p:cNvSpPr txBox="1">
            <a:spLocks/>
          </p:cNvSpPr>
          <p:nvPr/>
        </p:nvSpPr>
        <p:spPr>
          <a:xfrm>
            <a:off x="540000" y="1556792"/>
            <a:ext cx="7992440" cy="936104"/>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85750" indent="-285750" algn="just">
              <a:buClr>
                <a:srgbClr val="00ABE2"/>
              </a:buClr>
              <a:buFont typeface="Arial"/>
              <a:buChar char="•"/>
            </a:pPr>
            <a:r>
              <a:rPr lang="en-US" sz="1900" dirty="0"/>
              <a:t>The average ranking:  </a:t>
            </a:r>
            <a:r>
              <a:rPr lang="en-US" sz="1900" b="1" dirty="0"/>
              <a:t>47%</a:t>
            </a:r>
          </a:p>
          <a:p>
            <a:pPr marL="285750" indent="-285750" algn="just">
              <a:buClr>
                <a:srgbClr val="00ABE2"/>
              </a:buClr>
              <a:buFont typeface="Arial"/>
              <a:buChar char="•"/>
            </a:pPr>
            <a:r>
              <a:rPr lang="en-US" sz="1900" dirty="0"/>
              <a:t>It is almost the same level as in 2012, but </a:t>
            </a:r>
            <a:r>
              <a:rPr lang="en-US" sz="1900" b="1" dirty="0"/>
              <a:t>+7%</a:t>
            </a:r>
            <a:r>
              <a:rPr lang="en-US" sz="1900" dirty="0"/>
              <a:t> in comparison with 2010 </a:t>
            </a:r>
          </a:p>
        </p:txBody>
      </p:sp>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123" y="2650304"/>
            <a:ext cx="5688632" cy="3724251"/>
          </a:xfrm>
          <a:prstGeom prst="rect">
            <a:avLst/>
          </a:prstGeom>
        </p:spPr>
      </p:pic>
      <p:sp>
        <p:nvSpPr>
          <p:cNvPr id="5" name="Content Placeholder 4"/>
          <p:cNvSpPr txBox="1">
            <a:spLocks/>
          </p:cNvSpPr>
          <p:nvPr/>
        </p:nvSpPr>
        <p:spPr>
          <a:xfrm>
            <a:off x="6444208" y="2650305"/>
            <a:ext cx="2448272" cy="3010943"/>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US" sz="1600" dirty="0"/>
              <a:t>The towns with the mayors supported by the </a:t>
            </a:r>
            <a:r>
              <a:rPr lang="en-US" sz="1600" b="1" dirty="0"/>
              <a:t>rightist parties </a:t>
            </a:r>
            <a:r>
              <a:rPr lang="en-US" sz="1600" dirty="0"/>
              <a:t>in the last elections achieved in average </a:t>
            </a:r>
            <a:r>
              <a:rPr lang="en-US" sz="1600" b="1" dirty="0"/>
              <a:t>6 more percent </a:t>
            </a:r>
            <a:r>
              <a:rPr lang="en-US" sz="1600" dirty="0"/>
              <a:t>compared to the candidates supported by the left</a:t>
            </a:r>
            <a:r>
              <a:rPr lang="sk-SK" sz="1600" dirty="0"/>
              <a:t>.</a:t>
            </a:r>
          </a:p>
        </p:txBody>
      </p:sp>
    </p:spTree>
    <p:extLst>
      <p:ext uri="{BB962C8B-B14F-4D97-AF65-F5344CB8AC3E}">
        <p14:creationId xmlns:p14="http://schemas.microsoft.com/office/powerpoint/2010/main" val="2185439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mj-lt"/>
              </a:rPr>
              <a:t>Data comparison</a:t>
            </a:r>
          </a:p>
        </p:txBody>
      </p:sp>
      <p:pic>
        <p:nvPicPr>
          <p:cNvPr id="3" name="Obrázok 2">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1484784"/>
            <a:ext cx="8101630" cy="4968552"/>
          </a:xfrm>
          <a:prstGeom prst="rect">
            <a:avLst/>
          </a:prstGeom>
        </p:spPr>
      </p:pic>
    </p:spTree>
    <p:extLst>
      <p:ext uri="{BB962C8B-B14F-4D97-AF65-F5344CB8AC3E}">
        <p14:creationId xmlns:p14="http://schemas.microsoft.com/office/powerpoint/2010/main" val="232642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mj-lt"/>
              </a:rPr>
              <a:t>FINDINGS and Recommendations</a:t>
            </a:r>
          </a:p>
        </p:txBody>
      </p:sp>
      <p:sp>
        <p:nvSpPr>
          <p:cNvPr id="6" name="Content Placeholder 4"/>
          <p:cNvSpPr txBox="1">
            <a:spLocks/>
          </p:cNvSpPr>
          <p:nvPr/>
        </p:nvSpPr>
        <p:spPr>
          <a:xfrm>
            <a:off x="6741342" y="1700808"/>
            <a:ext cx="2325528" cy="4572497"/>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US" sz="1600" dirty="0"/>
              <a:t>41</a:t>
            </a:r>
            <a:r>
              <a:rPr lang="sk-SK" sz="1600" dirty="0"/>
              <a:t>%</a:t>
            </a:r>
            <a:r>
              <a:rPr lang="en-US" sz="1600" dirty="0"/>
              <a:t> municipalities have </a:t>
            </a:r>
            <a:r>
              <a:rPr lang="en-US" sz="1600" b="1" dirty="0"/>
              <a:t>video</a:t>
            </a:r>
            <a:r>
              <a:rPr lang="en-US" sz="1600" dirty="0"/>
              <a:t> or at least audio </a:t>
            </a:r>
            <a:r>
              <a:rPr lang="en-US" sz="1600" b="1" dirty="0"/>
              <a:t>records from municipality parliamentary sessions</a:t>
            </a:r>
            <a:r>
              <a:rPr lang="sk-SK" sz="1600" dirty="0"/>
              <a:t>.</a:t>
            </a:r>
          </a:p>
          <a:p>
            <a:pPr marL="266700" indent="-266700">
              <a:buClr>
                <a:srgbClr val="00ABE2"/>
              </a:buClr>
              <a:buFont typeface="Arial"/>
              <a:buChar char="•"/>
            </a:pPr>
            <a:r>
              <a:rPr lang="en-US" sz="1600" dirty="0"/>
              <a:t>That’s three times more than four years ago.</a:t>
            </a:r>
          </a:p>
          <a:p>
            <a:pPr marL="266700" indent="-266700">
              <a:buClr>
                <a:srgbClr val="00ABE2"/>
              </a:buClr>
              <a:buFont typeface="Arial"/>
              <a:buChar char="•"/>
            </a:pPr>
            <a:endParaRPr lang="sk-SK" sz="1600" dirty="0"/>
          </a:p>
          <a:p>
            <a:pPr marL="266700" indent="-266700">
              <a:buClr>
                <a:srgbClr val="00ABE2"/>
              </a:buClr>
              <a:buFont typeface="Arial"/>
              <a:buChar char="•"/>
            </a:pPr>
            <a:r>
              <a:rPr lang="sk-SK" sz="1600" dirty="0"/>
              <a:t>22%</a:t>
            </a:r>
            <a:r>
              <a:rPr lang="en-US" sz="1600" dirty="0"/>
              <a:t> municipalities have the </a:t>
            </a:r>
            <a:r>
              <a:rPr lang="en-US" sz="1600" b="1" dirty="0"/>
              <a:t>Code of Ethics for elected representatives</a:t>
            </a:r>
            <a:r>
              <a:rPr lang="sk-SK" sz="1600" dirty="0"/>
              <a:t>.</a:t>
            </a:r>
            <a:r>
              <a:rPr lang="en-US" sz="1600" dirty="0"/>
              <a:t> </a:t>
            </a:r>
            <a:endParaRPr lang="sk-SK" sz="1600" dirty="0"/>
          </a:p>
          <a:p>
            <a:pPr marL="266700" indent="-266700">
              <a:buClr>
                <a:srgbClr val="00ABE2"/>
              </a:buClr>
              <a:buFont typeface="Arial"/>
              <a:buChar char="•"/>
            </a:pPr>
            <a:r>
              <a:rPr lang="sk-SK" sz="1600" dirty="0"/>
              <a:t>I</a:t>
            </a:r>
            <a:r>
              <a:rPr lang="en-US" sz="1600" dirty="0"/>
              <a:t>n 2010 it was just 6</a:t>
            </a:r>
            <a:r>
              <a:rPr lang="sk-SK" sz="1600" dirty="0"/>
              <a:t>.</a:t>
            </a:r>
          </a:p>
        </p:txBody>
      </p:sp>
      <p:pic>
        <p:nvPicPr>
          <p:cNvPr id="2" name="Obrázok 1"/>
          <p:cNvPicPr>
            <a:picLocks noChangeAspect="1"/>
          </p:cNvPicPr>
          <p:nvPr/>
        </p:nvPicPr>
        <p:blipFill>
          <a:blip r:embed="rId3"/>
          <a:stretch>
            <a:fillRect/>
          </a:stretch>
        </p:blipFill>
        <p:spPr>
          <a:xfrm>
            <a:off x="264185" y="1700808"/>
            <a:ext cx="6454536" cy="4176464"/>
          </a:xfrm>
          <a:prstGeom prst="rect">
            <a:avLst/>
          </a:prstGeom>
        </p:spPr>
      </p:pic>
    </p:spTree>
    <p:extLst>
      <p:ext uri="{BB962C8B-B14F-4D97-AF65-F5344CB8AC3E}">
        <p14:creationId xmlns:p14="http://schemas.microsoft.com/office/powerpoint/2010/main" val="288887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40000" y="1475487"/>
            <a:ext cx="4921000" cy="355599"/>
          </a:xfrm>
        </p:spPr>
        <p:txBody>
          <a:bodyPr>
            <a:noAutofit/>
          </a:bodyPr>
          <a:lstStyle/>
          <a:p>
            <a:r>
              <a:rPr lang="sk-SK" sz="2400" dirty="0"/>
              <a:t>ŠAĽA</a:t>
            </a:r>
            <a:endParaRPr lang="en-US" sz="2400" dirty="0"/>
          </a:p>
        </p:txBody>
      </p:sp>
      <p:sp>
        <p:nvSpPr>
          <p:cNvPr id="5" name="Content Placeholder 4"/>
          <p:cNvSpPr>
            <a:spLocks noGrp="1"/>
          </p:cNvSpPr>
          <p:nvPr>
            <p:ph idx="20"/>
          </p:nvPr>
        </p:nvSpPr>
        <p:spPr>
          <a:xfrm>
            <a:off x="6502371" y="1853531"/>
            <a:ext cx="2641629" cy="4599805"/>
          </a:xfrm>
        </p:spPr>
        <p:txBody>
          <a:bodyPr/>
          <a:lstStyle/>
          <a:p>
            <a:pPr marL="266700" indent="-266700">
              <a:buClr>
                <a:srgbClr val="00ABE2"/>
              </a:buClr>
              <a:buFont typeface="Arial"/>
              <a:buChar char="•"/>
            </a:pPr>
            <a:r>
              <a:rPr lang="en-US" sz="1600" dirty="0"/>
              <a:t>One of the most progressive Slovak towns in the sphere of transparency is </a:t>
            </a:r>
            <a:r>
              <a:rPr lang="sk-SK" sz="1600" b="1" u="sng" dirty="0" err="1">
                <a:hlinkClick r:id="rId3"/>
              </a:rPr>
              <a:t>Šaľ</a:t>
            </a:r>
            <a:r>
              <a:rPr lang="en-US" sz="1600" b="1" u="sng" dirty="0">
                <a:hlinkClick r:id="rId3"/>
              </a:rPr>
              <a:t>a</a:t>
            </a:r>
            <a:r>
              <a:rPr lang="sk-SK" sz="1600" dirty="0"/>
              <a:t> (</a:t>
            </a:r>
            <a:r>
              <a:rPr lang="en-US" sz="1600" dirty="0"/>
              <a:t>25 thousand inhabitants).</a:t>
            </a:r>
            <a:endParaRPr lang="sk-SK" sz="1600" dirty="0"/>
          </a:p>
          <a:p>
            <a:pPr marL="266700" indent="-266700">
              <a:buClr>
                <a:srgbClr val="00ABE2"/>
              </a:buClr>
              <a:buFont typeface="Arial"/>
              <a:buChar char="•"/>
            </a:pPr>
            <a:r>
              <a:rPr lang="sk-SK" sz="1600" dirty="0"/>
              <a:t>Šaľa </a:t>
            </a:r>
            <a:r>
              <a:rPr lang="en-US" sz="1600" dirty="0"/>
              <a:t>was putting </a:t>
            </a:r>
            <a:r>
              <a:rPr lang="en-US" sz="1600" b="1" dirty="0"/>
              <a:t>electronic auctions </a:t>
            </a:r>
            <a:r>
              <a:rPr lang="en-US" sz="1600" dirty="0"/>
              <a:t>into practice. </a:t>
            </a:r>
            <a:endParaRPr lang="sk-SK" sz="1600" dirty="0"/>
          </a:p>
          <a:p>
            <a:pPr marL="266700" indent="-266700">
              <a:buClr>
                <a:srgbClr val="00ABE2"/>
              </a:buClr>
              <a:buFont typeface="Arial"/>
              <a:buChar char="•"/>
            </a:pPr>
            <a:r>
              <a:rPr lang="en-US" sz="1600" dirty="0"/>
              <a:t>The investments to the software, license and support reached level 26-thosand euros during the first year. </a:t>
            </a:r>
            <a:endParaRPr lang="sk-SK" sz="1600" dirty="0"/>
          </a:p>
          <a:p>
            <a:pPr marL="266700" indent="-266700">
              <a:buClr>
                <a:srgbClr val="00ABE2"/>
              </a:buClr>
              <a:buFont typeface="Arial"/>
              <a:buChar char="•"/>
            </a:pPr>
            <a:r>
              <a:rPr lang="en-US" sz="1600" b="1" dirty="0"/>
              <a:t>The savings </a:t>
            </a:r>
            <a:r>
              <a:rPr lang="en-US" sz="1600" dirty="0"/>
              <a:t>in Sala were estimated </a:t>
            </a:r>
            <a:r>
              <a:rPr lang="en-US" sz="1600" b="1" dirty="0"/>
              <a:t>at 30% of original prices or 2.3 million euros in first three years</a:t>
            </a:r>
            <a:r>
              <a:rPr lang="sk-SK" sz="1600" b="1" dirty="0"/>
              <a:t>.</a:t>
            </a:r>
          </a:p>
          <a:p>
            <a:pPr marL="266700" indent="-266700">
              <a:buClr>
                <a:srgbClr val="00ABE2"/>
              </a:buClr>
              <a:buFont typeface="Arial"/>
              <a:buChar char="•"/>
            </a:pPr>
            <a:endParaRPr lang="sk-SK" sz="1500" b="1" dirty="0"/>
          </a:p>
        </p:txBody>
      </p:sp>
      <p:sp>
        <p:nvSpPr>
          <p:cNvPr id="6" name="Title 5"/>
          <p:cNvSpPr>
            <a:spLocks noGrp="1"/>
          </p:cNvSpPr>
          <p:nvPr>
            <p:ph type="title"/>
          </p:nvPr>
        </p:nvSpPr>
        <p:spPr>
          <a:prstGeom prst="rect">
            <a:avLst/>
          </a:prstGeom>
        </p:spPr>
        <p:txBody>
          <a:bodyPr>
            <a:normAutofit/>
          </a:bodyPr>
          <a:lstStyle/>
          <a:p>
            <a:r>
              <a:rPr lang="en-US" dirty="0">
                <a:latin typeface="+mj-lt"/>
              </a:rPr>
              <a:t>BEST practices</a:t>
            </a:r>
          </a:p>
        </p:txBody>
      </p:sp>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9606" y="1897963"/>
            <a:ext cx="5878964" cy="4409223"/>
          </a:xfrm>
          <a:prstGeom prst="rect">
            <a:avLst/>
          </a:prstGeom>
        </p:spPr>
      </p:pic>
    </p:spTree>
    <p:extLst>
      <p:ext uri="{BB962C8B-B14F-4D97-AF65-F5344CB8AC3E}">
        <p14:creationId xmlns:p14="http://schemas.microsoft.com/office/powerpoint/2010/main" val="3354057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latin typeface="+mj-lt"/>
              </a:rPr>
              <a:t>Electronic contracting system</a:t>
            </a:r>
          </a:p>
        </p:txBody>
      </p:sp>
      <p:pic>
        <p:nvPicPr>
          <p:cNvPr id="3" name="Obrázok 2">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1484784"/>
            <a:ext cx="5832945" cy="4824537"/>
          </a:xfrm>
          <a:prstGeom prst="rect">
            <a:avLst/>
          </a:prstGeom>
        </p:spPr>
      </p:pic>
      <p:sp>
        <p:nvSpPr>
          <p:cNvPr id="5" name="Content Placeholder 4"/>
          <p:cNvSpPr txBox="1">
            <a:spLocks/>
          </p:cNvSpPr>
          <p:nvPr/>
        </p:nvSpPr>
        <p:spPr>
          <a:xfrm>
            <a:off x="6312950" y="1366838"/>
            <a:ext cx="2831050" cy="5230513"/>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sk-SK" sz="1500" b="1" dirty="0"/>
              <a:t>N</a:t>
            </a:r>
            <a:r>
              <a:rPr lang="en-US" sz="1500" b="1" dirty="0" err="1"/>
              <a:t>ational</a:t>
            </a:r>
            <a:r>
              <a:rPr lang="en-US" sz="1500" b="1" dirty="0"/>
              <a:t> </a:t>
            </a:r>
            <a:r>
              <a:rPr lang="en-US" sz="1500" dirty="0"/>
              <a:t>approved the </a:t>
            </a:r>
            <a:r>
              <a:rPr lang="en-US" sz="1500" b="1" dirty="0"/>
              <a:t>obligatory e-auctions in the whole public sector </a:t>
            </a:r>
            <a:r>
              <a:rPr lang="en-US" sz="1500" dirty="0"/>
              <a:t>in 2011. </a:t>
            </a:r>
            <a:endParaRPr lang="sk-SK" sz="1500" dirty="0"/>
          </a:p>
          <a:p>
            <a:pPr marL="266700" indent="-266700">
              <a:buClr>
                <a:srgbClr val="00ABE2"/>
              </a:buClr>
              <a:buFont typeface="Arial"/>
              <a:buChar char="•"/>
            </a:pPr>
            <a:r>
              <a:rPr lang="en-US" sz="1500" dirty="0"/>
              <a:t>The obligation was replaced in 2013 by </a:t>
            </a:r>
            <a:r>
              <a:rPr lang="en-US" sz="1500" b="1" u="sng" dirty="0">
                <a:hlinkClick r:id="rId5"/>
              </a:rPr>
              <a:t>Slovak Electronic contracting system</a:t>
            </a:r>
            <a:r>
              <a:rPr lang="en-US" sz="1500" dirty="0"/>
              <a:t>. The Slovak municipalities </a:t>
            </a:r>
            <a:r>
              <a:rPr lang="en-US" sz="1500" b="1" dirty="0"/>
              <a:t>are obligated to use the system</a:t>
            </a:r>
            <a:r>
              <a:rPr lang="en-US" sz="1500" dirty="0"/>
              <a:t> for widely available goods, services and works.</a:t>
            </a:r>
            <a:endParaRPr lang="sk-SK" sz="1500" dirty="0"/>
          </a:p>
          <a:p>
            <a:pPr marL="266700" indent="-266700">
              <a:buClr>
                <a:srgbClr val="00ABE2"/>
              </a:buClr>
              <a:buFont typeface="Arial"/>
              <a:buChar char="•"/>
            </a:pPr>
            <a:endParaRPr lang="sk-SK" sz="1500" dirty="0"/>
          </a:p>
          <a:p>
            <a:pPr marL="266700" indent="-266700">
              <a:buClr>
                <a:srgbClr val="00ABE2"/>
              </a:buClr>
              <a:buFont typeface="Arial"/>
              <a:buChar char="•"/>
            </a:pPr>
            <a:r>
              <a:rPr lang="en-US" sz="1500" dirty="0"/>
              <a:t>Since October 2014 to July 2016 there have been organized more than </a:t>
            </a:r>
            <a:r>
              <a:rPr lang="en-US" sz="1500" b="1" dirty="0"/>
              <a:t>41 thousand e-auctions </a:t>
            </a:r>
            <a:endParaRPr lang="sk-SK" sz="1500" b="1" dirty="0"/>
          </a:p>
          <a:p>
            <a:pPr marL="266700" indent="-266700">
              <a:buClr>
                <a:srgbClr val="00ABE2"/>
              </a:buClr>
              <a:buFont typeface="Arial"/>
              <a:buChar char="•"/>
            </a:pPr>
            <a:r>
              <a:rPr lang="en-US" sz="1500" b="1" dirty="0"/>
              <a:t>The savings reach</a:t>
            </a:r>
            <a:r>
              <a:rPr lang="en-US" sz="1500" dirty="0"/>
              <a:t> more than </a:t>
            </a:r>
            <a:r>
              <a:rPr lang="en-US" sz="1500" b="1" dirty="0"/>
              <a:t>82 </a:t>
            </a:r>
            <a:r>
              <a:rPr lang="sk-SK" sz="1500" b="1" dirty="0"/>
              <a:t>m</a:t>
            </a:r>
            <a:r>
              <a:rPr lang="en-US" sz="1500" b="1" dirty="0" err="1"/>
              <a:t>illion</a:t>
            </a:r>
            <a:r>
              <a:rPr lang="en-US" sz="1500" b="1" dirty="0"/>
              <a:t> euros                    in comparison with </a:t>
            </a:r>
            <a:r>
              <a:rPr lang="en-US" sz="1500" dirty="0"/>
              <a:t>opening prices.     </a:t>
            </a:r>
          </a:p>
          <a:p>
            <a:pPr marL="266700" indent="-266700">
              <a:buClr>
                <a:srgbClr val="00ABE2"/>
              </a:buClr>
              <a:buFont typeface="Arial"/>
              <a:buChar char="•"/>
            </a:pPr>
            <a:endParaRPr lang="en-US" sz="1900" dirty="0"/>
          </a:p>
        </p:txBody>
      </p:sp>
    </p:spTree>
    <p:extLst>
      <p:ext uri="{BB962C8B-B14F-4D97-AF65-F5344CB8AC3E}">
        <p14:creationId xmlns:p14="http://schemas.microsoft.com/office/powerpoint/2010/main" val="777936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a:t>Published contracts</a:t>
            </a:r>
            <a:endParaRPr lang="en-US" dirty="0">
              <a:latin typeface="+mj-lt"/>
            </a:endParaRPr>
          </a:p>
        </p:txBody>
      </p:sp>
      <p:pic>
        <p:nvPicPr>
          <p:cNvPr id="5" name="Obrázok 4">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1484783"/>
            <a:ext cx="5772950" cy="4824537"/>
          </a:xfrm>
          <a:prstGeom prst="rect">
            <a:avLst/>
          </a:prstGeom>
        </p:spPr>
      </p:pic>
      <p:sp>
        <p:nvSpPr>
          <p:cNvPr id="7" name="Content Placeholder 4"/>
          <p:cNvSpPr txBox="1">
            <a:spLocks/>
          </p:cNvSpPr>
          <p:nvPr/>
        </p:nvSpPr>
        <p:spPr>
          <a:xfrm>
            <a:off x="6312950" y="1366838"/>
            <a:ext cx="2831050" cy="5014489"/>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US" sz="1600" dirty="0"/>
              <a:t>Another important innovation which was tested in </a:t>
            </a:r>
            <a:r>
              <a:rPr lang="en-US" sz="1600" b="1" u="sng" dirty="0">
                <a:hlinkClick r:id="rId5"/>
              </a:rPr>
              <a:t>Sala</a:t>
            </a:r>
            <a:r>
              <a:rPr lang="en-US" sz="1600" dirty="0"/>
              <a:t> was connected with the public oversight at a budgeting area. Back in 2005, several activists started to </a:t>
            </a:r>
            <a:r>
              <a:rPr lang="en-US" sz="1600" b="1" dirty="0"/>
              <a:t>publish the list of municipal contracts on their own website</a:t>
            </a:r>
            <a:r>
              <a:rPr lang="en-US" sz="1600" dirty="0"/>
              <a:t>. </a:t>
            </a:r>
            <a:endParaRPr lang="sk-SK" sz="1600" dirty="0"/>
          </a:p>
          <a:p>
            <a:pPr marL="266700" indent="-266700">
              <a:buClr>
                <a:srgbClr val="00ABE2"/>
              </a:buClr>
              <a:buFont typeface="Arial"/>
              <a:buChar char="•"/>
            </a:pPr>
            <a:endParaRPr lang="sk-SK" sz="1600" dirty="0"/>
          </a:p>
          <a:p>
            <a:pPr marL="266700" indent="-266700">
              <a:buClr>
                <a:srgbClr val="00ABE2"/>
              </a:buClr>
              <a:buFont typeface="Arial"/>
              <a:buChar char="•"/>
            </a:pPr>
            <a:r>
              <a:rPr lang="sk-SK" sz="1600" dirty="0"/>
              <a:t>I</a:t>
            </a:r>
            <a:r>
              <a:rPr lang="en-US" sz="1600" dirty="0"/>
              <a:t>n 2010 the national government passed an amendment of The Freedom of Information Act which focused on </a:t>
            </a:r>
            <a:r>
              <a:rPr lang="en-US" sz="1600" b="1" dirty="0"/>
              <a:t>publishing its contracts, receipts and orders automatically online</a:t>
            </a:r>
            <a:r>
              <a:rPr lang="en-US" sz="1600" dirty="0"/>
              <a:t>, without asking for them.</a:t>
            </a:r>
            <a:endParaRPr lang="sk-SK" sz="1600" dirty="0"/>
          </a:p>
          <a:p>
            <a:pPr marL="266700" indent="-266700">
              <a:buClr>
                <a:srgbClr val="00ABE2"/>
              </a:buClr>
              <a:buFont typeface="Arial"/>
              <a:buChar char="•"/>
            </a:pPr>
            <a:endParaRPr lang="sk-SK" sz="1600" dirty="0"/>
          </a:p>
          <a:p>
            <a:pPr marL="266700" indent="-266700">
              <a:buClr>
                <a:srgbClr val="00ABE2"/>
              </a:buClr>
              <a:buFont typeface="Arial"/>
              <a:buChar char="•"/>
            </a:pPr>
            <a:endParaRPr lang="en-US" sz="1900" dirty="0"/>
          </a:p>
        </p:txBody>
      </p:sp>
    </p:spTree>
    <p:extLst>
      <p:ext uri="{BB962C8B-B14F-4D97-AF65-F5344CB8AC3E}">
        <p14:creationId xmlns:p14="http://schemas.microsoft.com/office/powerpoint/2010/main" val="484900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latin typeface="+mj-lt"/>
              </a:rPr>
              <a:t>is transparency </a:t>
            </a:r>
            <a:r>
              <a:rPr lang="sk-SK" dirty="0">
                <a:latin typeface="+mj-lt"/>
              </a:rPr>
              <a:t>SO </a:t>
            </a:r>
            <a:r>
              <a:rPr lang="en-US" dirty="0">
                <a:latin typeface="+mj-lt"/>
              </a:rPr>
              <a:t>important</a:t>
            </a:r>
            <a:r>
              <a:rPr lang="sk-SK" dirty="0">
                <a:latin typeface="+mj-lt"/>
              </a:rPr>
              <a:t>?</a:t>
            </a:r>
            <a:r>
              <a:rPr lang="en-US" dirty="0">
                <a:latin typeface="+mj-lt"/>
              </a:rPr>
              <a:t> </a:t>
            </a:r>
          </a:p>
        </p:txBody>
      </p:sp>
      <p:sp>
        <p:nvSpPr>
          <p:cNvPr id="5" name="Content Placeholder 4"/>
          <p:cNvSpPr txBox="1">
            <a:spLocks/>
          </p:cNvSpPr>
          <p:nvPr/>
        </p:nvSpPr>
        <p:spPr>
          <a:xfrm>
            <a:off x="709197" y="4163386"/>
            <a:ext cx="8352031" cy="1885451"/>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endParaRPr lang="sk-SK" sz="1600" dirty="0"/>
          </a:p>
          <a:p>
            <a:pPr marL="266700" indent="-266700">
              <a:buClr>
                <a:srgbClr val="00ABE2"/>
              </a:buClr>
              <a:buFont typeface="Arial"/>
              <a:buChar char="•"/>
            </a:pPr>
            <a:r>
              <a:rPr lang="en-US" sz="1600" dirty="0"/>
              <a:t>Public interest </a:t>
            </a:r>
            <a:r>
              <a:rPr lang="sk-SK" sz="1600" dirty="0"/>
              <a:t>in</a:t>
            </a:r>
            <a:r>
              <a:rPr lang="en-US" sz="1600" dirty="0"/>
              <a:t> </a:t>
            </a:r>
            <a:r>
              <a:rPr lang="en-US" sz="1600" b="1" dirty="0"/>
              <a:t>oversight increase</a:t>
            </a:r>
            <a:r>
              <a:rPr lang="sk-SK" sz="1600" b="1" dirty="0"/>
              <a:t>s</a:t>
            </a:r>
            <a:r>
              <a:rPr lang="en-US" sz="1600" b="1" dirty="0"/>
              <a:t> with possibilities</a:t>
            </a:r>
            <a:r>
              <a:rPr lang="en-US" sz="1600" dirty="0"/>
              <a:t> (8% Slovak citizens have </a:t>
            </a:r>
            <a:r>
              <a:rPr lang="sk-SK" sz="1600" dirty="0" err="1"/>
              <a:t>check</a:t>
            </a:r>
            <a:r>
              <a:rPr lang="en-US" sz="1600" dirty="0" err="1"/>
              <a:t>ed</a:t>
            </a:r>
            <a:r>
              <a:rPr lang="en-US" sz="1600" dirty="0"/>
              <a:t> the contracts of public bodies online) </a:t>
            </a:r>
          </a:p>
          <a:p>
            <a:pPr marL="266700" indent="-266700">
              <a:buClr>
                <a:srgbClr val="00ABE2"/>
              </a:buClr>
              <a:buFont typeface="Arial"/>
              <a:buChar char="•"/>
            </a:pPr>
            <a:r>
              <a:rPr lang="en-US" sz="1600" dirty="0"/>
              <a:t>Transparency become</a:t>
            </a:r>
            <a:r>
              <a:rPr lang="sk-SK" sz="1600" dirty="0"/>
              <a:t>s</a:t>
            </a:r>
            <a:r>
              <a:rPr lang="en-US" sz="1600" dirty="0"/>
              <a:t> an </a:t>
            </a:r>
            <a:r>
              <a:rPr lang="en-US" sz="1600" b="1" dirty="0"/>
              <a:t>important topic </a:t>
            </a:r>
            <a:r>
              <a:rPr lang="en-US" sz="1600" dirty="0"/>
              <a:t>before every election</a:t>
            </a:r>
          </a:p>
          <a:p>
            <a:pPr marL="266700" indent="-266700">
              <a:buClr>
                <a:srgbClr val="00ABE2"/>
              </a:buClr>
              <a:buFont typeface="Arial"/>
              <a:buChar char="•"/>
            </a:pPr>
            <a:r>
              <a:rPr lang="en-US" sz="1600" dirty="0" err="1"/>
              <a:t>Protransparent</a:t>
            </a:r>
            <a:r>
              <a:rPr lang="en-US" sz="1600" dirty="0"/>
              <a:t> mayors are </a:t>
            </a:r>
            <a:r>
              <a:rPr lang="en-US" sz="1600" b="1" dirty="0"/>
              <a:t>successful</a:t>
            </a:r>
            <a:r>
              <a:rPr lang="en-US" sz="1600" dirty="0"/>
              <a:t> (Mayor of Martin won a UN Public service award and </a:t>
            </a:r>
            <a:r>
              <a:rPr lang="en-US" sz="1600" dirty="0" err="1"/>
              <a:t>bec</a:t>
            </a:r>
            <a:r>
              <a:rPr lang="sk-SK" sz="1600" dirty="0"/>
              <a:t>a</a:t>
            </a:r>
            <a:r>
              <a:rPr lang="en-US" sz="1600" dirty="0"/>
              <a:t>me a member of parliament)</a:t>
            </a:r>
          </a:p>
          <a:p>
            <a:pPr marL="266700" indent="-266700">
              <a:buClr>
                <a:srgbClr val="00ABE2"/>
              </a:buClr>
              <a:buFont typeface="Arial"/>
              <a:buChar char="•"/>
            </a:pPr>
            <a:endParaRPr lang="en-US" sz="1600" dirty="0"/>
          </a:p>
          <a:p>
            <a:pPr marL="266700" indent="-266700">
              <a:buClr>
                <a:srgbClr val="00ABE2"/>
              </a:buClr>
              <a:buFont typeface="Arial"/>
              <a:buChar char="•"/>
            </a:pPr>
            <a:endParaRPr lang="sk-SK" sz="1600" dirty="0"/>
          </a:p>
        </p:txBody>
      </p:sp>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197" y="1628800"/>
            <a:ext cx="4870058" cy="2435029"/>
          </a:xfrm>
          <a:prstGeom prst="rect">
            <a:avLst/>
          </a:prstGeom>
        </p:spPr>
      </p:pic>
      <p:sp>
        <p:nvSpPr>
          <p:cNvPr id="6" name="Obdĺžnik 5"/>
          <p:cNvSpPr/>
          <p:nvPr/>
        </p:nvSpPr>
        <p:spPr>
          <a:xfrm>
            <a:off x="5940152" y="1655310"/>
            <a:ext cx="2505503" cy="2308324"/>
          </a:xfrm>
          <a:prstGeom prst="rect">
            <a:avLst/>
          </a:prstGeom>
        </p:spPr>
        <p:txBody>
          <a:bodyPr wrap="square">
            <a:spAutoFit/>
          </a:bodyPr>
          <a:lstStyle/>
          <a:p>
            <a:pPr marL="266700" indent="-266700">
              <a:buClr>
                <a:srgbClr val="00ABE2"/>
              </a:buClr>
              <a:buFont typeface="Arial"/>
              <a:buChar char="•"/>
            </a:pPr>
            <a:r>
              <a:rPr lang="en-US" sz="1600" dirty="0"/>
              <a:t>Public oversight can </a:t>
            </a:r>
            <a:r>
              <a:rPr lang="en-US" sz="1600" b="1" dirty="0"/>
              <a:t>save the money </a:t>
            </a:r>
            <a:r>
              <a:rPr lang="en-US" sz="1600" dirty="0"/>
              <a:t>(</a:t>
            </a:r>
            <a:r>
              <a:rPr lang="sk-SK" sz="1600" dirty="0"/>
              <a:t>Š</a:t>
            </a:r>
            <a:r>
              <a:rPr lang="en-US" sz="1600" dirty="0" err="1"/>
              <a:t>aľa</a:t>
            </a:r>
            <a:r>
              <a:rPr lang="en-US" sz="1600" dirty="0"/>
              <a:t>, The case of se</a:t>
            </a:r>
            <a:r>
              <a:rPr lang="sk-SK" sz="1600" dirty="0"/>
              <a:t>a</a:t>
            </a:r>
            <a:r>
              <a:rPr lang="en-US" sz="1600" dirty="0"/>
              <a:t>food for the Government Office)</a:t>
            </a:r>
          </a:p>
          <a:p>
            <a:pPr marL="266700" indent="-266700">
              <a:buClr>
                <a:srgbClr val="00ABE2"/>
              </a:buClr>
              <a:buFont typeface="Arial"/>
              <a:buChar char="•"/>
            </a:pPr>
            <a:r>
              <a:rPr lang="en-US" sz="1600" b="1" dirty="0"/>
              <a:t>Benchmarking</a:t>
            </a:r>
            <a:r>
              <a:rPr lang="en-US" sz="1600" dirty="0"/>
              <a:t> (different prices of fuel in public transport companies) </a:t>
            </a:r>
          </a:p>
        </p:txBody>
      </p:sp>
    </p:spTree>
    <p:extLst>
      <p:ext uri="{BB962C8B-B14F-4D97-AF65-F5344CB8AC3E}">
        <p14:creationId xmlns:p14="http://schemas.microsoft.com/office/powerpoint/2010/main" val="3705601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prstGeom prst="rect">
            <a:avLst/>
          </a:prstGeom>
        </p:spPr>
        <p:txBody>
          <a:bodyPr>
            <a:normAutofit fontScale="90000"/>
          </a:bodyPr>
          <a:lstStyle/>
          <a:p>
            <a:r>
              <a:rPr lang="en-US" sz="3600" dirty="0">
                <a:latin typeface="+mj-lt"/>
              </a:rPr>
              <a:t>Municipalities as</a:t>
            </a:r>
            <a:r>
              <a:rPr lang="sk-SK" sz="3600" dirty="0">
                <a:latin typeface="+mj-lt"/>
              </a:rPr>
              <a:t> AN</a:t>
            </a:r>
            <a:r>
              <a:rPr lang="en-US" sz="3600" dirty="0">
                <a:latin typeface="+mj-lt"/>
              </a:rPr>
              <a:t> inspiration</a:t>
            </a:r>
          </a:p>
        </p:txBody>
      </p:sp>
      <p:sp>
        <p:nvSpPr>
          <p:cNvPr id="8" name="Obdĺžnik 7"/>
          <p:cNvSpPr/>
          <p:nvPr/>
        </p:nvSpPr>
        <p:spPr>
          <a:xfrm>
            <a:off x="1080358" y="2132856"/>
            <a:ext cx="6443970" cy="3456383"/>
          </a:xfrm>
          <a:prstGeom prst="rect">
            <a:avLst/>
          </a:prstGeom>
        </p:spPr>
        <p:txBody>
          <a:bodyPr wrap="square">
            <a:spAutoFit/>
          </a:bodyPr>
          <a:lstStyle/>
          <a:p>
            <a:pPr algn="just">
              <a:lnSpc>
                <a:spcPct val="107000"/>
              </a:lnSpc>
              <a:spcAft>
                <a:spcPts val="800"/>
              </a:spcAft>
            </a:pPr>
            <a:r>
              <a:rPr lang="en-US" b="1" i="1" dirty="0">
                <a:latin typeface="Helvetica" panose="020B0604020202020204" pitchFamily="34" charset="0"/>
                <a:ea typeface="Calibri" panose="020F0502020204030204" pitchFamily="34" charset="0"/>
                <a:cs typeface="Times New Roman" panose="02020603050405020304" pitchFamily="18" charset="0"/>
              </a:rPr>
              <a:t>I think it is important to remind </a:t>
            </a:r>
            <a:r>
              <a:rPr lang="sk-SK" b="1" i="1" dirty="0" err="1">
                <a:latin typeface="Helvetica" panose="020B0604020202020204" pitchFamily="34" charset="0"/>
                <a:ea typeface="Calibri" panose="020F0502020204030204" pitchFamily="34" charset="0"/>
                <a:cs typeface="Times New Roman" panose="02020603050405020304" pitchFamily="18" charset="0"/>
              </a:rPr>
              <a:t>us</a:t>
            </a:r>
            <a:r>
              <a:rPr lang="sk-SK" b="1" i="1" dirty="0">
                <a:latin typeface="Helvetica" panose="020B0604020202020204" pitchFamily="34" charset="0"/>
                <a:ea typeface="Calibri" panose="020F0502020204030204" pitchFamily="34" charset="0"/>
                <a:cs typeface="Times New Roman" panose="02020603050405020304" pitchFamily="18" charset="0"/>
              </a:rPr>
              <a:t> </a:t>
            </a:r>
            <a:r>
              <a:rPr lang="en-US" b="1" i="1" dirty="0">
                <a:latin typeface="Helvetica" panose="020B0604020202020204" pitchFamily="34" charset="0"/>
                <a:ea typeface="Calibri" panose="020F0502020204030204" pitchFamily="34" charset="0"/>
                <a:cs typeface="Times New Roman" panose="02020603050405020304" pitchFamily="18" charset="0"/>
              </a:rPr>
              <a:t>that we are drawing inspiration from municipalities, which showed us that having contracts, orders and receipts published online does not cause any problems, on the contrary, it raises the trustworthiness of town leadership and also ensures effectiveness and accountability when dealing with municipality resources</a:t>
            </a:r>
            <a:r>
              <a:rPr lang="sk-SK" b="1" i="1" dirty="0">
                <a:latin typeface="Helvetica" panose="020B0604020202020204" pitchFamily="34" charset="0"/>
                <a:ea typeface="Calibri" panose="020F0502020204030204" pitchFamily="34" charset="0"/>
                <a:cs typeface="Times New Roman" panose="02020603050405020304" pitchFamily="18" charset="0"/>
              </a:rPr>
              <a:t>.</a:t>
            </a:r>
            <a:r>
              <a:rPr lang="en-US" b="1" i="1" dirty="0">
                <a:latin typeface="Helvetica" panose="020B0604020202020204" pitchFamily="34" charset="0"/>
                <a:ea typeface="Calibri" panose="020F0502020204030204" pitchFamily="34" charset="0"/>
                <a:cs typeface="Times New Roman" panose="02020603050405020304" pitchFamily="18" charset="0"/>
              </a:rPr>
              <a:t>” </a:t>
            </a:r>
            <a:endParaRPr lang="sk-SK" b="1" i="1" dirty="0">
              <a:latin typeface="Helvetica"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sk-SK" dirty="0">
              <a:latin typeface="Helvetica"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sk-SK" b="1" dirty="0">
                <a:latin typeface="Helvetica" panose="020B0604020202020204" pitchFamily="34" charset="0"/>
                <a:ea typeface="Calibri" panose="020F0502020204030204" pitchFamily="34" charset="0"/>
                <a:cs typeface="Times New Roman" panose="02020603050405020304" pitchFamily="18" charset="0"/>
              </a:rPr>
              <a:t>L</a:t>
            </a:r>
            <a:r>
              <a:rPr lang="en-US" b="1" dirty="0" err="1">
                <a:latin typeface="Helvetica" panose="020B0604020202020204" pitchFamily="34" charset="0"/>
                <a:ea typeface="Calibri" panose="020F0502020204030204" pitchFamily="34" charset="0"/>
                <a:cs typeface="Times New Roman" panose="02020603050405020304" pitchFamily="18" charset="0"/>
              </a:rPr>
              <a:t>ucia</a:t>
            </a:r>
            <a:r>
              <a:rPr lang="en-US" b="1" dirty="0">
                <a:latin typeface="Helvetica" panose="020B0604020202020204" pitchFamily="34" charset="0"/>
                <a:ea typeface="Calibri" panose="020F0502020204030204" pitchFamily="34" charset="0"/>
                <a:cs typeface="Times New Roman" panose="02020603050405020304" pitchFamily="18" charset="0"/>
              </a:rPr>
              <a:t> </a:t>
            </a:r>
            <a:r>
              <a:rPr lang="sk-SK" b="1" dirty="0">
                <a:latin typeface="Helvetica" panose="020B0604020202020204" pitchFamily="34" charset="0"/>
                <a:ea typeface="Calibri" panose="020F0502020204030204" pitchFamily="34" charset="0"/>
                <a:cs typeface="Times New Roman" panose="02020603050405020304" pitchFamily="18" charset="0"/>
              </a:rPr>
              <a:t>Ž</a:t>
            </a:r>
            <a:r>
              <a:rPr lang="en-US" b="1" dirty="0">
                <a:latin typeface="Helvetica" panose="020B0604020202020204" pitchFamily="34" charset="0"/>
                <a:ea typeface="Calibri" panose="020F0502020204030204" pitchFamily="34" charset="0"/>
                <a:cs typeface="Times New Roman" panose="02020603050405020304" pitchFamily="18" charset="0"/>
              </a:rPr>
              <a:t>it</a:t>
            </a:r>
            <a:r>
              <a:rPr lang="sk-SK" b="1" dirty="0">
                <a:latin typeface="Helvetica" panose="020B0604020202020204" pitchFamily="34" charset="0"/>
                <a:ea typeface="Calibri" panose="020F0502020204030204" pitchFamily="34" charset="0"/>
                <a:cs typeface="Times New Roman" panose="02020603050405020304" pitchFamily="18" charset="0"/>
              </a:rPr>
              <a:t>ň</a:t>
            </a:r>
            <a:r>
              <a:rPr lang="en-US" b="1" dirty="0" err="1">
                <a:latin typeface="Helvetica" panose="020B0604020202020204" pitchFamily="34" charset="0"/>
                <a:ea typeface="Calibri" panose="020F0502020204030204" pitchFamily="34" charset="0"/>
                <a:cs typeface="Times New Roman" panose="02020603050405020304" pitchFamily="18" charset="0"/>
              </a:rPr>
              <a:t>anská</a:t>
            </a:r>
            <a:r>
              <a:rPr lang="en-US" b="1" dirty="0">
                <a:latin typeface="Helvetica" panose="020B0604020202020204" pitchFamily="34" charset="0"/>
                <a:ea typeface="Calibri" panose="020F0502020204030204" pitchFamily="34" charset="0"/>
                <a:cs typeface="Times New Roman" panose="02020603050405020304" pitchFamily="18" charset="0"/>
              </a:rPr>
              <a:t>, </a:t>
            </a:r>
            <a:endParaRPr lang="sk-SK" b="1" dirty="0">
              <a:latin typeface="Helvetica"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b="1" dirty="0">
                <a:latin typeface="Helvetica" panose="020B0604020202020204" pitchFamily="34" charset="0"/>
                <a:ea typeface="Calibri" panose="020F0502020204030204" pitchFamily="34" charset="0"/>
                <a:cs typeface="Times New Roman" panose="02020603050405020304" pitchFamily="18" charset="0"/>
              </a:rPr>
              <a:t>the Minister of Justice</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Obdĺžnik 9"/>
          <p:cNvSpPr/>
          <p:nvPr/>
        </p:nvSpPr>
        <p:spPr>
          <a:xfrm>
            <a:off x="551480" y="1916832"/>
            <a:ext cx="504056" cy="1673087"/>
          </a:xfrm>
          <a:prstGeom prst="rect">
            <a:avLst/>
          </a:prstGeom>
        </p:spPr>
        <p:txBody>
          <a:bodyPr wrap="square">
            <a:spAutoFit/>
          </a:bodyPr>
          <a:lstStyle/>
          <a:p>
            <a:pPr algn="just">
              <a:lnSpc>
                <a:spcPct val="107000"/>
              </a:lnSpc>
              <a:spcAft>
                <a:spcPts val="800"/>
              </a:spcAft>
            </a:pPr>
            <a:r>
              <a:rPr lang="en-US" sz="9600" dirty="0">
                <a:latin typeface="Helvetica" panose="020B0604020202020204" pitchFamily="34" charset="0"/>
                <a:ea typeface="Calibri" panose="020F0502020204030204" pitchFamily="34" charset="0"/>
                <a:cs typeface="Times New Roman" panose="02020603050405020304" pitchFamily="18" charset="0"/>
              </a:rPr>
              <a:t>”</a:t>
            </a:r>
            <a:endParaRPr lang="en-US" sz="9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6578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a:xfrm>
            <a:off x="251520" y="252140"/>
            <a:ext cx="8640960" cy="634521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8" name="Picture 7" descr="TIS_logo_whit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9832" y="4000834"/>
            <a:ext cx="2581508" cy="1548904"/>
          </a:xfrm>
          <a:prstGeom prst="rect">
            <a:avLst/>
          </a:prstGeom>
        </p:spPr>
      </p:pic>
      <p:sp>
        <p:nvSpPr>
          <p:cNvPr id="3" name="TextBox 2"/>
          <p:cNvSpPr txBox="1"/>
          <p:nvPr/>
        </p:nvSpPr>
        <p:spPr>
          <a:xfrm>
            <a:off x="323528" y="1664236"/>
            <a:ext cx="8496944" cy="646331"/>
          </a:xfrm>
          <a:prstGeom prst="rect">
            <a:avLst/>
          </a:prstGeom>
          <a:noFill/>
        </p:spPr>
        <p:txBody>
          <a:bodyPr wrap="square" rtlCol="0">
            <a:spAutoFit/>
          </a:bodyPr>
          <a:lstStyle/>
          <a:p>
            <a:pPr algn="ctr"/>
            <a:r>
              <a:rPr lang="sk-SK" sz="3600" dirty="0">
                <a:solidFill>
                  <a:schemeClr val="bg1"/>
                </a:solidFill>
              </a:rPr>
              <a:t>THANK YOU FOR YOUR ATTENTION</a:t>
            </a:r>
            <a:endParaRPr lang="en-US" sz="3600" dirty="0">
              <a:solidFill>
                <a:schemeClr val="bg1"/>
              </a:solidFill>
            </a:endParaRPr>
          </a:p>
        </p:txBody>
      </p:sp>
      <p:sp>
        <p:nvSpPr>
          <p:cNvPr id="10" name="TextBox 2"/>
          <p:cNvSpPr txBox="1"/>
          <p:nvPr/>
        </p:nvSpPr>
        <p:spPr>
          <a:xfrm>
            <a:off x="1655676" y="5549738"/>
            <a:ext cx="5832648" cy="384721"/>
          </a:xfrm>
          <a:prstGeom prst="rect">
            <a:avLst/>
          </a:prstGeom>
          <a:noFill/>
        </p:spPr>
        <p:txBody>
          <a:bodyPr wrap="square" rtlCol="0">
            <a:spAutoFit/>
          </a:bodyPr>
          <a:lstStyle/>
          <a:p>
            <a:pPr algn="ctr"/>
            <a:r>
              <a:rPr lang="sk-SK" sz="1900" dirty="0">
                <a:solidFill>
                  <a:schemeClr val="bg1"/>
                </a:solidFill>
              </a:rPr>
              <a:t>2016</a:t>
            </a:r>
            <a:endParaRPr lang="en-US" sz="1900" dirty="0">
              <a:solidFill>
                <a:schemeClr val="bg1"/>
              </a:solidFill>
            </a:endParaRPr>
          </a:p>
        </p:txBody>
      </p:sp>
    </p:spTree>
  </p:cSld>
  <p:clrMapOvr>
    <a:masterClrMapping/>
  </p:clrMapOvr>
</p:sld>
</file>

<file path=ppt/theme/theme1.xml><?xml version="1.0" encoding="utf-8"?>
<a:theme xmlns:a="http://schemas.openxmlformats.org/drawingml/2006/main" name="ti-presentation-template-2014">
  <a:themeElements>
    <a:clrScheme name="Custom 6">
      <a:dk1>
        <a:srgbClr val="00003E"/>
      </a:dk1>
      <a:lt1>
        <a:sysClr val="window" lastClr="FFFFFF"/>
      </a:lt1>
      <a:dk2>
        <a:srgbClr val="00003A"/>
      </a:dk2>
      <a:lt2>
        <a:srgbClr val="E9EAF0"/>
      </a:lt2>
      <a:accent1>
        <a:srgbClr val="00003D"/>
      </a:accent1>
      <a:accent2>
        <a:srgbClr val="83C1C6"/>
      </a:accent2>
      <a:accent3>
        <a:srgbClr val="E78D35"/>
      </a:accent3>
      <a:accent4>
        <a:srgbClr val="909CE1"/>
      </a:accent4>
      <a:accent5>
        <a:srgbClr val="000029"/>
      </a:accent5>
      <a:accent6>
        <a:srgbClr val="CC5439"/>
      </a:accent6>
      <a:hlink>
        <a:srgbClr val="418CB2"/>
      </a:hlink>
      <a:folHlink>
        <a:srgbClr val="C649E0"/>
      </a:folHlink>
    </a:clrScheme>
    <a:fontScheme name="Vlastné 1">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NEXALA">
      <a:dk1>
        <a:srgbClr val="002C44"/>
      </a:dk1>
      <a:lt1>
        <a:srgbClr val="FFFFFE"/>
      </a:lt1>
      <a:dk2>
        <a:srgbClr val="002C44"/>
      </a:dk2>
      <a:lt2>
        <a:srgbClr val="DDDEDD"/>
      </a:lt2>
      <a:accent1>
        <a:srgbClr val="141313"/>
      </a:accent1>
      <a:accent2>
        <a:srgbClr val="313231"/>
      </a:accent2>
      <a:accent3>
        <a:srgbClr val="505150"/>
      </a:accent3>
      <a:accent4>
        <a:srgbClr val="6D6E6D"/>
      </a:accent4>
      <a:accent5>
        <a:srgbClr val="8D8E8D"/>
      </a:accent5>
      <a:accent6>
        <a:srgbClr val="B2B3B2"/>
      </a:accent6>
      <a:hlink>
        <a:srgbClr val="29ABE2"/>
      </a:hlink>
      <a:folHlink>
        <a:srgbClr val="002C44"/>
      </a:folHlink>
    </a:clrScheme>
    <a:fontScheme name="Vlastné 1">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ti-presentation-template-2014.potx</Template>
  <TotalTime>5659</TotalTime>
  <Words>786</Words>
  <Application>Microsoft Office PowerPoint</Application>
  <PresentationFormat>Prezentácia na obrazovke (4:3)</PresentationFormat>
  <Paragraphs>111</Paragraphs>
  <Slides>18</Slides>
  <Notes>18</Notes>
  <HiddenSlides>0</HiddenSlides>
  <MMClips>0</MMClips>
  <ScaleCrop>false</ScaleCrop>
  <HeadingPairs>
    <vt:vector size="6" baseType="variant">
      <vt:variant>
        <vt:lpstr>Použité písma</vt:lpstr>
      </vt:variant>
      <vt:variant>
        <vt:i4>6</vt:i4>
      </vt:variant>
      <vt:variant>
        <vt:lpstr>Motív</vt:lpstr>
      </vt:variant>
      <vt:variant>
        <vt:i4>2</vt:i4>
      </vt:variant>
      <vt:variant>
        <vt:lpstr>Nadpisy snímok</vt:lpstr>
      </vt:variant>
      <vt:variant>
        <vt:i4>18</vt:i4>
      </vt:variant>
    </vt:vector>
  </HeadingPairs>
  <TitlesOfParts>
    <vt:vector size="26" baseType="lpstr">
      <vt:lpstr>Arial</vt:lpstr>
      <vt:lpstr>Arial Narrow</vt:lpstr>
      <vt:lpstr>Arial Narrow Bold</vt:lpstr>
      <vt:lpstr>Calibri</vt:lpstr>
      <vt:lpstr>Helvetica</vt:lpstr>
      <vt:lpstr>Times New Roman</vt:lpstr>
      <vt:lpstr>ti-presentation-template-2014</vt:lpstr>
      <vt:lpstr>Office Theme</vt:lpstr>
      <vt:lpstr>Open Local Government</vt:lpstr>
      <vt:lpstr>transparency International</vt:lpstr>
      <vt:lpstr>Open local government</vt:lpstr>
      <vt:lpstr>anti-corruption program</vt:lpstr>
      <vt:lpstr>Transparency ranking</vt:lpstr>
      <vt:lpstr>OPEN LOCAL GOVERNMENT</vt:lpstr>
      <vt:lpstr>Total ranking</vt:lpstr>
      <vt:lpstr>Categories of questions</vt:lpstr>
      <vt:lpstr>What we evaluateD</vt:lpstr>
      <vt:lpstr>Data comparison</vt:lpstr>
      <vt:lpstr>Data comparison</vt:lpstr>
      <vt:lpstr>FINDINGS and Recommendations</vt:lpstr>
      <vt:lpstr>BEST practices</vt:lpstr>
      <vt:lpstr>Electronic contracting system</vt:lpstr>
      <vt:lpstr>Published contracts</vt:lpstr>
      <vt:lpstr>is transparency SO important? </vt:lpstr>
      <vt:lpstr>Municipalities as AN inspiration</vt:lpstr>
      <vt:lpstr>Prezentácia programu PowerPoint</vt:lpstr>
    </vt:vector>
  </TitlesOfParts>
  <Manager>pisko@transparency.sk;pisko@transparency.sk;pisko@transparency.sk</Manager>
  <Company>bruc1e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Michal Piško</dc:creator>
  <cp:keywords/>
  <dc:description/>
  <cp:lastModifiedBy>Michal Piško</cp:lastModifiedBy>
  <cp:revision>383</cp:revision>
  <dcterms:created xsi:type="dcterms:W3CDTF">2013-10-14T13:11:05Z</dcterms:created>
  <dcterms:modified xsi:type="dcterms:W3CDTF">2016-07-04T15:14:54Z</dcterms:modified>
  <cp:category/>
</cp:coreProperties>
</file>