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8" r:id="rId3"/>
    <p:sldId id="289" r:id="rId4"/>
    <p:sldId id="290" r:id="rId5"/>
    <p:sldId id="277" r:id="rId6"/>
    <p:sldId id="284" r:id="rId7"/>
    <p:sldId id="279" r:id="rId8"/>
    <p:sldId id="280" r:id="rId9"/>
    <p:sldId id="281" r:id="rId10"/>
    <p:sldId id="282" r:id="rId11"/>
    <p:sldId id="285" r:id="rId12"/>
    <p:sldId id="287" r:id="rId13"/>
    <p:sldId id="286" r:id="rId14"/>
    <p:sldId id="283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6/29/2016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421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6/29/2016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091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6/29/2016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1491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6/29/2016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192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6/29/2016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901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6/29/2016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83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6/29/2016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340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6/29/2016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557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6/29/2016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334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6/29/2016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387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6/29/2016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868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C5CCF0-4E6F-4D56-A614-8E570E801F2F}" type="datetimeFigureOut">
              <a:rPr lang="en-US" smtClean="0"/>
              <a:t>6/29/2016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291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mesta2014.transparency.sk/en" TargetMode="External"/><Relationship Id="rId2" Type="http://schemas.openxmlformats.org/officeDocument/2006/relationships/hyperlink" Target="http://municipalities.ineko.sk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regiony21.sk/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ospodarenieobci.sk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ospodarenieobci.sk/" TargetMode="External"/><Relationship Id="rId2" Type="http://schemas.openxmlformats.org/officeDocument/2006/relationships/hyperlink" Target="http://ineko.sk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8413" y="2276872"/>
            <a:ext cx="77724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sk-SK" b="1" dirty="0" err="1" smtClean="0"/>
              <a:t>Financial</a:t>
            </a:r>
            <a:r>
              <a:rPr lang="sk-SK" b="1" dirty="0" smtClean="0"/>
              <a:t> </a:t>
            </a:r>
            <a:r>
              <a:rPr lang="sk-SK" b="1" dirty="0" err="1" smtClean="0"/>
              <a:t>transparency</a:t>
            </a:r>
            <a:r>
              <a:rPr lang="sk-SK" b="1" dirty="0" smtClean="0"/>
              <a:t> and stability of </a:t>
            </a:r>
            <a:r>
              <a:rPr lang="sk-SK" b="1" dirty="0" err="1" smtClean="0"/>
              <a:t>local</a:t>
            </a:r>
            <a:r>
              <a:rPr lang="sk-SK" b="1" dirty="0" smtClean="0"/>
              <a:t> </a:t>
            </a:r>
            <a:r>
              <a:rPr lang="sk-SK" b="1" dirty="0" err="1" smtClean="0"/>
              <a:t>governments</a:t>
            </a:r>
            <a:r>
              <a:rPr lang="sk-SK" b="1" dirty="0" smtClean="0"/>
              <a:t> in Slovakia</a:t>
            </a:r>
            <a:endParaRPr lang="en-US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07704" y="4149080"/>
            <a:ext cx="6264696" cy="2160240"/>
          </a:xfrm>
        </p:spPr>
        <p:txBody>
          <a:bodyPr>
            <a:normAutofit fontScale="85000" lnSpcReduction="20000"/>
          </a:bodyPr>
          <a:lstStyle/>
          <a:p>
            <a:pPr algn="r"/>
            <a:r>
              <a:rPr lang="sk-SK" dirty="0" smtClean="0">
                <a:solidFill>
                  <a:schemeClr val="tx1"/>
                </a:solidFill>
              </a:rPr>
              <a:t>Peter </a:t>
            </a:r>
            <a:r>
              <a:rPr lang="sk-SK" dirty="0" err="1" smtClean="0">
                <a:solidFill>
                  <a:schemeClr val="tx1"/>
                </a:solidFill>
              </a:rPr>
              <a:t>Golias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INEKO </a:t>
            </a:r>
            <a:r>
              <a:rPr lang="sk-SK" dirty="0" err="1" smtClean="0">
                <a:solidFill>
                  <a:schemeClr val="tx1"/>
                </a:solidFill>
              </a:rPr>
              <a:t>Director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err="1" smtClean="0">
                <a:solidFill>
                  <a:schemeClr val="tx1"/>
                </a:solidFill>
              </a:rPr>
              <a:t>June</a:t>
            </a:r>
            <a:r>
              <a:rPr lang="sk-SK" dirty="0" smtClean="0">
                <a:solidFill>
                  <a:schemeClr val="tx1"/>
                </a:solidFill>
              </a:rPr>
              <a:t> 30th, 2016</a:t>
            </a:r>
          </a:p>
          <a:p>
            <a:pPr algn="r"/>
            <a:r>
              <a:rPr lang="sk-SK" dirty="0" err="1" smtClean="0">
                <a:solidFill>
                  <a:schemeClr val="tx1"/>
                </a:solidFill>
              </a:rPr>
              <a:t>Kyiv</a:t>
            </a:r>
            <a:r>
              <a:rPr lang="sk-SK" dirty="0" smtClean="0">
                <a:solidFill>
                  <a:schemeClr val="tx1"/>
                </a:solidFill>
              </a:rPr>
              <a:t>, </a:t>
            </a:r>
            <a:r>
              <a:rPr lang="sk-SK" dirty="0" err="1" smtClean="0">
                <a:solidFill>
                  <a:schemeClr val="tx1"/>
                </a:solidFill>
              </a:rPr>
              <a:t>Ukraine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err="1" smtClean="0">
                <a:solidFill>
                  <a:schemeClr val="tx1"/>
                </a:solidFill>
              </a:rPr>
              <a:t>Seminar</a:t>
            </a:r>
            <a:r>
              <a:rPr lang="sk-SK" dirty="0" smtClean="0">
                <a:solidFill>
                  <a:schemeClr val="tx1"/>
                </a:solidFill>
              </a:rPr>
              <a:t> on “</a:t>
            </a:r>
            <a:r>
              <a:rPr lang="sk-SK" dirty="0" err="1" smtClean="0">
                <a:solidFill>
                  <a:schemeClr val="tx1"/>
                </a:solidFill>
              </a:rPr>
              <a:t>Local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Budgets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Transparency</a:t>
            </a:r>
            <a:r>
              <a:rPr lang="sk-SK" dirty="0" smtClean="0">
                <a:solidFill>
                  <a:schemeClr val="tx1"/>
                </a:solidFill>
              </a:rPr>
              <a:t>”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5" y="764705"/>
            <a:ext cx="2368533" cy="93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SlovakAi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436" y="620688"/>
            <a:ext cx="3131484" cy="974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174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About</a:t>
            </a:r>
            <a:r>
              <a:rPr lang="sk-SK" b="1" dirty="0" smtClean="0"/>
              <a:t> </a:t>
            </a:r>
            <a:r>
              <a:rPr lang="sk-SK" b="1" dirty="0" err="1" smtClean="0"/>
              <a:t>the</a:t>
            </a:r>
            <a:r>
              <a:rPr lang="sk-SK" b="1" dirty="0" smtClean="0"/>
              <a:t> </a:t>
            </a:r>
            <a:r>
              <a:rPr lang="sk-SK" b="1" dirty="0" err="1" smtClean="0"/>
              <a:t>project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err="1" smtClean="0"/>
              <a:t>Title</a:t>
            </a:r>
            <a:r>
              <a:rPr lang="sk-SK" dirty="0" smtClean="0"/>
              <a:t>: </a:t>
            </a:r>
            <a:r>
              <a:rPr lang="sk-SK" dirty="0"/>
              <a:t>T</a:t>
            </a:r>
            <a:r>
              <a:rPr lang="en-US" dirty="0" err="1" smtClean="0"/>
              <a:t>ransparent</a:t>
            </a:r>
            <a:r>
              <a:rPr lang="en-US" dirty="0" smtClean="0"/>
              <a:t>, financially healthy and competitive municipalities in Ukraine</a:t>
            </a:r>
            <a:endParaRPr lang="sk-SK" dirty="0" smtClean="0"/>
          </a:p>
          <a:p>
            <a:r>
              <a:rPr lang="sk-SK" dirty="0" err="1" smtClean="0"/>
              <a:t>Period</a:t>
            </a:r>
            <a:r>
              <a:rPr lang="sk-SK" dirty="0" smtClean="0"/>
              <a:t>: </a:t>
            </a:r>
            <a:r>
              <a:rPr lang="sk-SK" dirty="0" err="1" smtClean="0"/>
              <a:t>October</a:t>
            </a:r>
            <a:r>
              <a:rPr lang="sk-SK" dirty="0" smtClean="0"/>
              <a:t> 15th 2015 – </a:t>
            </a:r>
            <a:r>
              <a:rPr lang="sk-SK" dirty="0" err="1" smtClean="0"/>
              <a:t>March</a:t>
            </a:r>
            <a:r>
              <a:rPr lang="sk-SK" dirty="0" smtClean="0"/>
              <a:t> 15th 2017</a:t>
            </a:r>
          </a:p>
          <a:p>
            <a:r>
              <a:rPr lang="sk-SK" dirty="0" err="1" smtClean="0"/>
              <a:t>Funded</a:t>
            </a:r>
            <a:r>
              <a:rPr lang="sk-SK" dirty="0" smtClean="0"/>
              <a:t> by: Slovak </a:t>
            </a:r>
            <a:r>
              <a:rPr lang="sk-SK" dirty="0" err="1" smtClean="0"/>
              <a:t>Aid</a:t>
            </a:r>
            <a:endParaRPr lang="sk-SK" dirty="0" smtClean="0"/>
          </a:p>
          <a:p>
            <a:r>
              <a:rPr lang="sk-SK" dirty="0" err="1" smtClean="0"/>
              <a:t>Implemented</a:t>
            </a:r>
            <a:r>
              <a:rPr lang="sk-SK" dirty="0" smtClean="0"/>
              <a:t> by: INEKO and ICPS</a:t>
            </a:r>
          </a:p>
          <a:p>
            <a:r>
              <a:rPr lang="sk-SK" dirty="0" err="1" smtClean="0"/>
              <a:t>Goal</a:t>
            </a:r>
            <a:r>
              <a:rPr lang="sk-SK" dirty="0" smtClean="0"/>
              <a:t>: T</a:t>
            </a:r>
            <a:r>
              <a:rPr lang="en-US" dirty="0" smtClean="0"/>
              <a:t>o </a:t>
            </a:r>
            <a:r>
              <a:rPr lang="en-US" dirty="0"/>
              <a:t>support regional development in Ukraine through know-how transfer of successful projects implemented in </a:t>
            </a:r>
            <a:r>
              <a:rPr lang="en-US" dirty="0" smtClean="0"/>
              <a:t>Slovakia</a:t>
            </a:r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val="1794626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Projects</a:t>
            </a:r>
            <a:r>
              <a:rPr lang="sk-SK" b="1" dirty="0" smtClean="0"/>
              <a:t> to </a:t>
            </a:r>
            <a:r>
              <a:rPr lang="sk-SK" b="1" dirty="0" err="1" smtClean="0"/>
              <a:t>be</a:t>
            </a:r>
            <a:r>
              <a:rPr lang="sk-SK" b="1" dirty="0" smtClean="0"/>
              <a:t> </a:t>
            </a:r>
            <a:r>
              <a:rPr lang="sk-SK" b="1" dirty="0" err="1" smtClean="0"/>
              <a:t>transferred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sk-SK" dirty="0" err="1"/>
              <a:t>Portal</a:t>
            </a:r>
            <a:r>
              <a:rPr lang="sk-SK" dirty="0"/>
              <a:t> on </a:t>
            </a:r>
            <a:r>
              <a:rPr lang="sk-SK" dirty="0" err="1"/>
              <a:t>financial</a:t>
            </a:r>
            <a:r>
              <a:rPr lang="sk-SK" dirty="0"/>
              <a:t> </a:t>
            </a:r>
            <a:r>
              <a:rPr lang="sk-SK" dirty="0" err="1"/>
              <a:t>health</a:t>
            </a:r>
            <a:r>
              <a:rPr lang="sk-SK" dirty="0"/>
              <a:t> of Slovak </a:t>
            </a:r>
            <a:r>
              <a:rPr lang="sk-SK" dirty="0" err="1"/>
              <a:t>municipalities</a:t>
            </a:r>
            <a:r>
              <a:rPr lang="sk-SK" dirty="0"/>
              <a:t> – INEKO, </a:t>
            </a:r>
            <a:r>
              <a:rPr lang="sk-SK" dirty="0">
                <a:hlinkClick r:id="rId2"/>
              </a:rPr>
              <a:t>http://municipalities.ineko.sk/</a:t>
            </a:r>
            <a:r>
              <a:rPr lang="sk-SK" dirty="0"/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sk-SK" dirty="0" err="1" smtClean="0"/>
              <a:t>Open</a:t>
            </a:r>
            <a:r>
              <a:rPr lang="sk-SK" dirty="0" smtClean="0"/>
              <a:t> </a:t>
            </a:r>
            <a:r>
              <a:rPr lang="sk-SK" dirty="0" err="1" smtClean="0"/>
              <a:t>local</a:t>
            </a:r>
            <a:r>
              <a:rPr lang="sk-SK" dirty="0" smtClean="0"/>
              <a:t> </a:t>
            </a:r>
            <a:r>
              <a:rPr lang="sk-SK" dirty="0" err="1" smtClean="0"/>
              <a:t>government</a:t>
            </a:r>
            <a:r>
              <a:rPr lang="sk-SK" dirty="0" smtClean="0"/>
              <a:t> – </a:t>
            </a:r>
            <a:r>
              <a:rPr lang="sk-SK" dirty="0" err="1" smtClean="0"/>
              <a:t>Transparency</a:t>
            </a:r>
            <a:r>
              <a:rPr lang="sk-SK" dirty="0" smtClean="0"/>
              <a:t> International Slovakia, </a:t>
            </a:r>
            <a:r>
              <a:rPr lang="sk-SK" dirty="0" smtClean="0">
                <a:hlinkClick r:id="rId3"/>
              </a:rPr>
              <a:t>http://mesta2014.transparency.sk/en</a:t>
            </a:r>
            <a:r>
              <a:rPr lang="sk-SK" dirty="0" smtClean="0"/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sk-SK" dirty="0" err="1" smtClean="0"/>
              <a:t>Competitive</a:t>
            </a:r>
            <a:r>
              <a:rPr lang="sk-SK" dirty="0" smtClean="0"/>
              <a:t> </a:t>
            </a:r>
            <a:r>
              <a:rPr lang="sk-SK" dirty="0" err="1" smtClean="0"/>
              <a:t>regions</a:t>
            </a:r>
            <a:r>
              <a:rPr lang="sk-SK" dirty="0" smtClean="0"/>
              <a:t> 21 – Business Alliance of Slovakia, </a:t>
            </a:r>
            <a:r>
              <a:rPr lang="sk-SK" dirty="0" smtClean="0">
                <a:hlinkClick r:id="rId4"/>
              </a:rPr>
              <a:t>http://www.regiony21.sk/</a:t>
            </a:r>
            <a:r>
              <a:rPr lang="sk-SK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9412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Project </a:t>
            </a:r>
            <a:r>
              <a:rPr lang="sk-SK" b="1" dirty="0" err="1" smtClean="0"/>
              <a:t>progress</a:t>
            </a:r>
            <a:endParaRPr lang="sk-SK" b="1" dirty="0"/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dirty="0" err="1" smtClean="0"/>
              <a:t>Finalizing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portal</a:t>
            </a:r>
            <a:r>
              <a:rPr lang="sk-SK" dirty="0" smtClean="0"/>
              <a:t> and </a:t>
            </a:r>
            <a:r>
              <a:rPr lang="sk-SK" dirty="0" err="1" smtClean="0"/>
              <a:t>analysis</a:t>
            </a:r>
            <a:r>
              <a:rPr lang="sk-SK" dirty="0" smtClean="0"/>
              <a:t> on </a:t>
            </a:r>
            <a:r>
              <a:rPr lang="sk-SK" dirty="0" err="1" smtClean="0"/>
              <a:t>financial</a:t>
            </a:r>
            <a:r>
              <a:rPr lang="sk-SK" dirty="0" smtClean="0"/>
              <a:t> </a:t>
            </a:r>
            <a:r>
              <a:rPr lang="sk-SK" dirty="0" err="1" smtClean="0"/>
              <a:t>transparency</a:t>
            </a:r>
            <a:r>
              <a:rPr lang="sk-SK" dirty="0" smtClean="0"/>
              <a:t> of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biggest</a:t>
            </a:r>
            <a:r>
              <a:rPr lang="sk-SK" dirty="0" smtClean="0"/>
              <a:t> </a:t>
            </a:r>
            <a:r>
              <a:rPr lang="sk-SK" dirty="0" err="1" smtClean="0"/>
              <a:t>local</a:t>
            </a:r>
            <a:r>
              <a:rPr lang="sk-SK" dirty="0" smtClean="0"/>
              <a:t> </a:t>
            </a:r>
            <a:r>
              <a:rPr lang="sk-SK" dirty="0" err="1" smtClean="0"/>
              <a:t>governments</a:t>
            </a:r>
            <a:r>
              <a:rPr lang="sk-SK" dirty="0" smtClean="0"/>
              <a:t> in </a:t>
            </a:r>
            <a:r>
              <a:rPr lang="sk-SK" dirty="0" err="1" smtClean="0"/>
              <a:t>Ukraine</a:t>
            </a:r>
            <a:endParaRPr lang="sk-SK" dirty="0" smtClean="0"/>
          </a:p>
          <a:p>
            <a:pPr lvl="1"/>
            <a:r>
              <a:rPr lang="sk-SK" dirty="0" err="1" smtClean="0"/>
              <a:t>Results</a:t>
            </a:r>
            <a:r>
              <a:rPr lang="sk-SK" dirty="0" smtClean="0"/>
              <a:t> to </a:t>
            </a:r>
            <a:r>
              <a:rPr lang="sk-SK" dirty="0" err="1" smtClean="0"/>
              <a:t>be</a:t>
            </a:r>
            <a:r>
              <a:rPr lang="sk-SK" dirty="0" smtClean="0"/>
              <a:t> </a:t>
            </a:r>
            <a:r>
              <a:rPr lang="sk-SK" dirty="0" err="1" smtClean="0"/>
              <a:t>presented</a:t>
            </a:r>
            <a:r>
              <a:rPr lang="sk-SK" dirty="0" smtClean="0"/>
              <a:t> in </a:t>
            </a:r>
            <a:r>
              <a:rPr lang="sk-SK" dirty="0" err="1" smtClean="0"/>
              <a:t>June-July</a:t>
            </a:r>
            <a:r>
              <a:rPr lang="sk-SK" dirty="0" smtClean="0"/>
              <a:t> 2016</a:t>
            </a:r>
          </a:p>
          <a:p>
            <a:r>
              <a:rPr lang="sk-SK" dirty="0" err="1" smtClean="0"/>
              <a:t>Starting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trainings</a:t>
            </a:r>
            <a:r>
              <a:rPr lang="sk-SK" dirty="0" smtClean="0"/>
              <a:t> </a:t>
            </a:r>
            <a:r>
              <a:rPr lang="sk-SK" dirty="0"/>
              <a:t>on </a:t>
            </a:r>
            <a:r>
              <a:rPr lang="sk-SK" dirty="0" err="1"/>
              <a:t>computing</a:t>
            </a:r>
            <a:r>
              <a:rPr lang="sk-SK" dirty="0"/>
              <a:t> </a:t>
            </a:r>
            <a:r>
              <a:rPr lang="sk-SK" dirty="0" err="1"/>
              <a:t>transparency</a:t>
            </a:r>
            <a:r>
              <a:rPr lang="sk-SK" dirty="0"/>
              <a:t> </a:t>
            </a:r>
            <a:r>
              <a:rPr lang="sk-SK" dirty="0" err="1"/>
              <a:t>ratings</a:t>
            </a:r>
            <a:r>
              <a:rPr lang="sk-SK" dirty="0"/>
              <a:t> of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biggest</a:t>
            </a:r>
            <a:r>
              <a:rPr lang="sk-SK" dirty="0"/>
              <a:t> </a:t>
            </a:r>
            <a:r>
              <a:rPr lang="sk-SK" dirty="0" err="1"/>
              <a:t>cities</a:t>
            </a:r>
            <a:r>
              <a:rPr lang="sk-SK" dirty="0"/>
              <a:t> in </a:t>
            </a:r>
            <a:r>
              <a:rPr lang="sk-SK" dirty="0" err="1"/>
              <a:t>Ukraine</a:t>
            </a:r>
            <a:endParaRPr lang="sk-SK" dirty="0"/>
          </a:p>
          <a:p>
            <a:pPr lvl="1"/>
            <a:r>
              <a:rPr lang="sk-SK" dirty="0" err="1"/>
              <a:t>Results</a:t>
            </a:r>
            <a:r>
              <a:rPr lang="sk-SK" dirty="0"/>
              <a:t> to </a:t>
            </a:r>
            <a:r>
              <a:rPr lang="sk-SK" dirty="0" err="1"/>
              <a:t>be</a:t>
            </a:r>
            <a:r>
              <a:rPr lang="sk-SK" dirty="0"/>
              <a:t> </a:t>
            </a:r>
            <a:r>
              <a:rPr lang="sk-SK" dirty="0" err="1"/>
              <a:t>presented</a:t>
            </a:r>
            <a:r>
              <a:rPr lang="sk-SK" dirty="0"/>
              <a:t> in </a:t>
            </a:r>
            <a:r>
              <a:rPr lang="sk-SK" dirty="0" err="1"/>
              <a:t>February</a:t>
            </a:r>
            <a:r>
              <a:rPr lang="sk-SK" dirty="0"/>
              <a:t> 2017</a:t>
            </a:r>
          </a:p>
          <a:p>
            <a:r>
              <a:rPr lang="sk-SK" dirty="0" err="1" smtClean="0"/>
              <a:t>Collecting</a:t>
            </a:r>
            <a:r>
              <a:rPr lang="sk-SK" dirty="0" smtClean="0"/>
              <a:t> </a:t>
            </a:r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computing</a:t>
            </a:r>
            <a:r>
              <a:rPr lang="sk-SK" dirty="0" smtClean="0"/>
              <a:t> </a:t>
            </a:r>
            <a:r>
              <a:rPr lang="sk-SK" dirty="0" err="1" smtClean="0"/>
              <a:t>competitiveness</a:t>
            </a:r>
            <a:r>
              <a:rPr lang="sk-SK" dirty="0" smtClean="0"/>
              <a:t> of </a:t>
            </a:r>
            <a:r>
              <a:rPr lang="sk-SK" dirty="0" err="1" smtClean="0"/>
              <a:t>regions</a:t>
            </a:r>
            <a:r>
              <a:rPr lang="sk-SK" dirty="0" smtClean="0"/>
              <a:t> </a:t>
            </a:r>
          </a:p>
          <a:p>
            <a:pPr lvl="1"/>
            <a:r>
              <a:rPr lang="sk-SK" dirty="0" err="1"/>
              <a:t>R</a:t>
            </a:r>
            <a:r>
              <a:rPr lang="sk-SK" dirty="0" err="1" smtClean="0"/>
              <a:t>esults</a:t>
            </a:r>
            <a:r>
              <a:rPr lang="sk-SK" dirty="0" smtClean="0"/>
              <a:t> to </a:t>
            </a:r>
            <a:r>
              <a:rPr lang="sk-SK" dirty="0" err="1" smtClean="0"/>
              <a:t>be</a:t>
            </a:r>
            <a:r>
              <a:rPr lang="sk-SK" dirty="0" smtClean="0"/>
              <a:t> </a:t>
            </a:r>
            <a:r>
              <a:rPr lang="sk-SK" dirty="0" err="1" smtClean="0"/>
              <a:t>presented</a:t>
            </a:r>
            <a:r>
              <a:rPr lang="sk-SK" dirty="0" smtClean="0"/>
              <a:t> in </a:t>
            </a:r>
            <a:r>
              <a:rPr lang="sk-SK" dirty="0" err="1" smtClean="0"/>
              <a:t>February</a:t>
            </a:r>
            <a:r>
              <a:rPr lang="sk-SK" dirty="0" smtClean="0"/>
              <a:t> 2017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303268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Slovak </a:t>
            </a:r>
            <a:r>
              <a:rPr lang="sk-SK" b="1" dirty="0" err="1" smtClean="0"/>
              <a:t>experience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1"/>
            <a:ext cx="8003232" cy="4493096"/>
          </a:xfrm>
        </p:spPr>
        <p:txBody>
          <a:bodyPr>
            <a:normAutofit lnSpcReduction="10000"/>
          </a:bodyPr>
          <a:lstStyle/>
          <a:p>
            <a:r>
              <a:rPr lang="sk-SK" dirty="0" err="1" smtClean="0"/>
              <a:t>Since</a:t>
            </a:r>
            <a:r>
              <a:rPr lang="sk-SK" dirty="0" smtClean="0"/>
              <a:t> 2012: INEKO </a:t>
            </a:r>
            <a:r>
              <a:rPr lang="sk-SK" dirty="0" err="1" smtClean="0"/>
              <a:t>portal</a:t>
            </a:r>
            <a:r>
              <a:rPr lang="sk-SK" dirty="0" smtClean="0"/>
              <a:t> </a:t>
            </a:r>
            <a:r>
              <a:rPr lang="sk-SK" dirty="0" err="1" smtClean="0"/>
              <a:t>computing</a:t>
            </a:r>
            <a:r>
              <a:rPr lang="sk-SK" dirty="0" smtClean="0"/>
              <a:t> </a:t>
            </a:r>
            <a:r>
              <a:rPr lang="sk-SK" dirty="0" err="1" smtClean="0"/>
              <a:t>financial</a:t>
            </a:r>
            <a:r>
              <a:rPr lang="sk-SK" dirty="0" smtClean="0"/>
              <a:t> </a:t>
            </a:r>
            <a:r>
              <a:rPr lang="sk-SK" dirty="0" err="1" smtClean="0"/>
              <a:t>health</a:t>
            </a:r>
            <a:r>
              <a:rPr lang="sk-SK" dirty="0" smtClean="0"/>
              <a:t> of </a:t>
            </a:r>
            <a:r>
              <a:rPr lang="sk-SK" dirty="0" err="1" smtClean="0"/>
              <a:t>all</a:t>
            </a:r>
            <a:r>
              <a:rPr lang="sk-SK" dirty="0" smtClean="0"/>
              <a:t> </a:t>
            </a:r>
            <a:r>
              <a:rPr lang="sk-SK" dirty="0" err="1" smtClean="0"/>
              <a:t>municipalities</a:t>
            </a:r>
            <a:r>
              <a:rPr lang="sk-SK" dirty="0" smtClean="0"/>
              <a:t> and </a:t>
            </a:r>
            <a:r>
              <a:rPr lang="sk-SK" dirty="0" err="1" smtClean="0"/>
              <a:t>regions</a:t>
            </a:r>
            <a:r>
              <a:rPr lang="sk-SK" dirty="0" smtClean="0"/>
              <a:t>: </a:t>
            </a:r>
            <a:r>
              <a:rPr lang="en-US" dirty="0">
                <a:hlinkClick r:id="rId2"/>
              </a:rPr>
              <a:t>http://www.hospodarenieobci.sk</a:t>
            </a:r>
            <a:r>
              <a:rPr lang="en-US" dirty="0" smtClean="0">
                <a:hlinkClick r:id="rId2"/>
              </a:rPr>
              <a:t>/</a:t>
            </a:r>
            <a:r>
              <a:rPr lang="sk-SK" dirty="0" smtClean="0"/>
              <a:t> </a:t>
            </a:r>
          </a:p>
          <a:p>
            <a:r>
              <a:rPr lang="sk-SK" dirty="0" smtClean="0"/>
              <a:t>Major </a:t>
            </a:r>
            <a:r>
              <a:rPr lang="sk-SK" dirty="0" err="1" smtClean="0"/>
              <a:t>developments</a:t>
            </a:r>
            <a:r>
              <a:rPr lang="sk-SK" dirty="0" smtClean="0"/>
              <a:t>/</a:t>
            </a:r>
            <a:r>
              <a:rPr lang="sk-SK" dirty="0" err="1" smtClean="0"/>
              <a:t>impact</a:t>
            </a:r>
            <a:r>
              <a:rPr lang="sk-SK" dirty="0" smtClean="0"/>
              <a:t>:</a:t>
            </a:r>
            <a:endParaRPr lang="sk-SK" dirty="0" smtClean="0"/>
          </a:p>
          <a:p>
            <a:pPr lvl="1"/>
            <a:r>
              <a:rPr lang="sk-SK" dirty="0" err="1" smtClean="0"/>
              <a:t>Intensive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attention</a:t>
            </a:r>
            <a:r>
              <a:rPr lang="sk-SK" dirty="0" smtClean="0"/>
              <a:t> and </a:t>
            </a:r>
            <a:r>
              <a:rPr lang="sk-SK" dirty="0" err="1" smtClean="0"/>
              <a:t>pressure</a:t>
            </a:r>
            <a:r>
              <a:rPr lang="sk-SK" dirty="0" smtClean="0"/>
              <a:t> to </a:t>
            </a:r>
            <a:r>
              <a:rPr lang="sk-SK" dirty="0" err="1" smtClean="0"/>
              <a:t>govern</a:t>
            </a:r>
            <a:r>
              <a:rPr lang="sk-SK" dirty="0" smtClean="0"/>
              <a:t> </a:t>
            </a:r>
            <a:r>
              <a:rPr lang="sk-SK" dirty="0" err="1" smtClean="0"/>
              <a:t>finances</a:t>
            </a:r>
            <a:r>
              <a:rPr lang="sk-SK" dirty="0" smtClean="0"/>
              <a:t> of </a:t>
            </a:r>
            <a:r>
              <a:rPr lang="sk-SK" dirty="0" err="1" smtClean="0"/>
              <a:t>local</a:t>
            </a:r>
            <a:r>
              <a:rPr lang="sk-SK" dirty="0" smtClean="0"/>
              <a:t> </a:t>
            </a:r>
            <a:r>
              <a:rPr lang="sk-SK" dirty="0" err="1" smtClean="0"/>
              <a:t>Gvts</a:t>
            </a:r>
            <a:r>
              <a:rPr lang="sk-SK" dirty="0" smtClean="0"/>
              <a:t> </a:t>
            </a:r>
            <a:r>
              <a:rPr lang="sk-SK" dirty="0" err="1" smtClean="0"/>
              <a:t>responsibly</a:t>
            </a:r>
            <a:endParaRPr lang="sk-SK" dirty="0" smtClean="0"/>
          </a:p>
          <a:p>
            <a:pPr lvl="1"/>
            <a:r>
              <a:rPr lang="sk-SK" dirty="0" smtClean="0"/>
              <a:t>New </a:t>
            </a:r>
            <a:r>
              <a:rPr lang="sk-SK" dirty="0" err="1" smtClean="0"/>
              <a:t>legal</a:t>
            </a:r>
            <a:r>
              <a:rPr lang="sk-SK" dirty="0" smtClean="0"/>
              <a:t> </a:t>
            </a:r>
            <a:r>
              <a:rPr lang="sk-SK" dirty="0" err="1" smtClean="0"/>
              <a:t>constraints</a:t>
            </a:r>
            <a:r>
              <a:rPr lang="sk-SK" dirty="0" smtClean="0"/>
              <a:t> (penalty, </a:t>
            </a:r>
            <a:r>
              <a:rPr lang="sk-SK" dirty="0" err="1" smtClean="0"/>
              <a:t>debt</a:t>
            </a:r>
            <a:r>
              <a:rPr lang="sk-SK" dirty="0" smtClean="0"/>
              <a:t> </a:t>
            </a:r>
            <a:r>
              <a:rPr lang="sk-SK" dirty="0" err="1" smtClean="0"/>
              <a:t>brakes</a:t>
            </a:r>
            <a:r>
              <a:rPr lang="sk-SK" dirty="0" smtClean="0"/>
              <a:t>, more </a:t>
            </a:r>
            <a:r>
              <a:rPr lang="sk-SK" dirty="0" err="1" smtClean="0"/>
              <a:t>strict</a:t>
            </a:r>
            <a:r>
              <a:rPr lang="sk-SK" dirty="0" smtClean="0"/>
              <a:t> </a:t>
            </a:r>
            <a:r>
              <a:rPr lang="sk-SK" dirty="0" err="1" smtClean="0"/>
              <a:t>rules</a:t>
            </a:r>
            <a:r>
              <a:rPr lang="sk-SK" dirty="0" smtClean="0"/>
              <a:t> on </a:t>
            </a:r>
            <a:r>
              <a:rPr lang="sk-SK" dirty="0" err="1" smtClean="0"/>
              <a:t>hidden</a:t>
            </a:r>
            <a:r>
              <a:rPr lang="sk-SK" dirty="0" smtClean="0"/>
              <a:t> </a:t>
            </a:r>
            <a:r>
              <a:rPr lang="sk-SK" dirty="0" err="1" smtClean="0"/>
              <a:t>debt</a:t>
            </a:r>
            <a:r>
              <a:rPr lang="sk-SK" dirty="0" smtClean="0"/>
              <a:t>)</a:t>
            </a:r>
          </a:p>
          <a:p>
            <a:pPr lvl="1"/>
            <a:r>
              <a:rPr lang="sk-SK" dirty="0" err="1" smtClean="0"/>
              <a:t>Fiscal</a:t>
            </a:r>
            <a:r>
              <a:rPr lang="sk-SK" dirty="0" smtClean="0"/>
              <a:t> </a:t>
            </a:r>
            <a:r>
              <a:rPr lang="sk-SK" dirty="0" err="1" smtClean="0"/>
              <a:t>stabilization</a:t>
            </a:r>
            <a:r>
              <a:rPr lang="sk-SK" dirty="0" smtClean="0"/>
              <a:t> of </a:t>
            </a:r>
            <a:r>
              <a:rPr lang="sk-SK" dirty="0" err="1" smtClean="0"/>
              <a:t>local</a:t>
            </a:r>
            <a:r>
              <a:rPr lang="sk-SK" dirty="0" smtClean="0"/>
              <a:t> </a:t>
            </a:r>
            <a:r>
              <a:rPr lang="sk-SK" dirty="0" err="1" smtClean="0"/>
              <a:t>Gvts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792739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INEKO </a:t>
            </a:r>
            <a:r>
              <a:rPr lang="sk-SK" b="1" dirty="0" err="1" smtClean="0"/>
              <a:t>portal</a:t>
            </a:r>
            <a:endParaRPr lang="en-US" b="1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412776"/>
            <a:ext cx="5679527" cy="5062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BlokTextu 3"/>
          <p:cNvSpPr txBox="1"/>
          <p:nvPr/>
        </p:nvSpPr>
        <p:spPr>
          <a:xfrm>
            <a:off x="755575" y="1700808"/>
            <a:ext cx="14054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000" dirty="0" smtClean="0"/>
              <a:t>Main </a:t>
            </a:r>
            <a:r>
              <a:rPr lang="sk-SK" sz="2000" dirty="0" err="1" smtClean="0"/>
              <a:t>page</a:t>
            </a:r>
            <a:r>
              <a:rPr lang="sk-SK" sz="2000" dirty="0" smtClean="0"/>
              <a:t>: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450196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INEKO </a:t>
            </a:r>
            <a:r>
              <a:rPr lang="sk-SK" b="1" dirty="0" err="1" smtClean="0"/>
              <a:t>portal</a:t>
            </a:r>
            <a:endParaRPr lang="en-US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556792"/>
            <a:ext cx="6208072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BlokTextu 3"/>
          <p:cNvSpPr txBox="1"/>
          <p:nvPr/>
        </p:nvSpPr>
        <p:spPr>
          <a:xfrm>
            <a:off x="467545" y="1700808"/>
            <a:ext cx="16934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000" dirty="0" err="1" smtClean="0"/>
              <a:t>Profiles</a:t>
            </a:r>
            <a:r>
              <a:rPr lang="sk-SK" sz="2000" dirty="0" smtClean="0"/>
              <a:t> </a:t>
            </a:r>
            <a:r>
              <a:rPr lang="sk-SK" sz="2000" dirty="0" err="1" smtClean="0"/>
              <a:t>of</a:t>
            </a:r>
            <a:r>
              <a:rPr lang="sk-SK" sz="2000" dirty="0" smtClean="0"/>
              <a:t> </a:t>
            </a:r>
            <a:r>
              <a:rPr lang="sk-SK" sz="2000" dirty="0" err="1" smtClean="0"/>
              <a:t>municipalities</a:t>
            </a:r>
            <a:r>
              <a:rPr lang="sk-SK" sz="2000" dirty="0" smtClean="0"/>
              <a:t> and </a:t>
            </a:r>
            <a:r>
              <a:rPr lang="sk-SK" sz="2000" dirty="0" err="1" smtClean="0"/>
              <a:t>HTUs</a:t>
            </a:r>
            <a:r>
              <a:rPr lang="sk-SK" sz="2000" dirty="0" smtClean="0"/>
              <a:t>: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213307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INEKO </a:t>
            </a:r>
            <a:r>
              <a:rPr lang="sk-SK" b="1" dirty="0" err="1"/>
              <a:t>portal</a:t>
            </a:r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556792"/>
            <a:ext cx="6752391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BlokTextu 3"/>
          <p:cNvSpPr txBox="1"/>
          <p:nvPr/>
        </p:nvSpPr>
        <p:spPr>
          <a:xfrm>
            <a:off x="395537" y="1556792"/>
            <a:ext cx="14401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000" dirty="0" err="1" smtClean="0"/>
              <a:t>Financial</a:t>
            </a:r>
            <a:r>
              <a:rPr lang="sk-SK" sz="2000" dirty="0" smtClean="0"/>
              <a:t> </a:t>
            </a:r>
            <a:r>
              <a:rPr lang="sk-SK" sz="2000" dirty="0" err="1" smtClean="0"/>
              <a:t>health</a:t>
            </a:r>
            <a:r>
              <a:rPr lang="sk-SK" sz="2000" dirty="0" smtClean="0"/>
              <a:t> </a:t>
            </a:r>
            <a:r>
              <a:rPr lang="sk-SK" sz="2000" dirty="0" err="1" smtClean="0"/>
              <a:t>rankings</a:t>
            </a:r>
            <a:r>
              <a:rPr lang="sk-SK" sz="2000" dirty="0" smtClean="0"/>
              <a:t>: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076100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Financial</a:t>
            </a:r>
            <a:r>
              <a:rPr lang="sk-SK" b="1" dirty="0" smtClean="0"/>
              <a:t> </a:t>
            </a:r>
            <a:r>
              <a:rPr lang="sk-SK" b="1" dirty="0" err="1" smtClean="0"/>
              <a:t>health</a:t>
            </a:r>
            <a:r>
              <a:rPr lang="sk-SK" b="1" dirty="0" smtClean="0"/>
              <a:t> </a:t>
            </a:r>
            <a:r>
              <a:rPr lang="sk-SK" b="1" dirty="0" err="1" smtClean="0"/>
              <a:t>indicators</a:t>
            </a:r>
            <a:endParaRPr lang="en-US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0558972"/>
              </p:ext>
            </p:extLst>
          </p:nvPr>
        </p:nvGraphicFramePr>
        <p:xfrm>
          <a:off x="467544" y="1397000"/>
          <a:ext cx="8208912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298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90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Indicators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entering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final</a:t>
                      </a:r>
                      <a:r>
                        <a:rPr lang="sk-SK" dirty="0" smtClean="0"/>
                        <a:t> rating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err="1" smtClean="0"/>
                        <a:t>Weight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Overall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debt</a:t>
                      </a:r>
                      <a:r>
                        <a:rPr lang="sk-SK" dirty="0" smtClean="0"/>
                        <a:t> over </a:t>
                      </a:r>
                      <a:r>
                        <a:rPr lang="sk-SK" dirty="0" err="1" smtClean="0"/>
                        <a:t>current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revenues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Debt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service</a:t>
                      </a:r>
                      <a:r>
                        <a:rPr lang="sk-SK" dirty="0" smtClean="0"/>
                        <a:t> (</a:t>
                      </a:r>
                      <a:r>
                        <a:rPr lang="sk-SK" dirty="0" err="1" smtClean="0"/>
                        <a:t>interest</a:t>
                      </a:r>
                      <a:r>
                        <a:rPr lang="sk-SK" dirty="0" smtClean="0"/>
                        <a:t> plus </a:t>
                      </a:r>
                      <a:r>
                        <a:rPr lang="sk-SK" dirty="0" err="1" smtClean="0"/>
                        <a:t>principle</a:t>
                      </a:r>
                      <a:r>
                        <a:rPr lang="sk-SK" dirty="0" smtClean="0"/>
                        <a:t>) over </a:t>
                      </a:r>
                      <a:r>
                        <a:rPr lang="sk-SK" dirty="0" err="1" smtClean="0"/>
                        <a:t>current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revenues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Current</a:t>
                      </a:r>
                      <a:r>
                        <a:rPr lang="sk-SK" dirty="0" smtClean="0"/>
                        <a:t> and </a:t>
                      </a:r>
                      <a:r>
                        <a:rPr lang="sk-SK" dirty="0" err="1" smtClean="0"/>
                        <a:t>capital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account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balance</a:t>
                      </a:r>
                      <a:r>
                        <a:rPr lang="sk-SK" dirty="0" smtClean="0"/>
                        <a:t> over </a:t>
                      </a:r>
                      <a:r>
                        <a:rPr lang="sk-SK" dirty="0" err="1" smtClean="0"/>
                        <a:t>current</a:t>
                      </a:r>
                      <a:r>
                        <a:rPr lang="sk-SK" dirty="0" smtClean="0"/>
                        <a:t> and </a:t>
                      </a:r>
                      <a:r>
                        <a:rPr lang="sk-SK" dirty="0" err="1" smtClean="0"/>
                        <a:t>capital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revenues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Liabilities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overdue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at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least</a:t>
                      </a:r>
                      <a:r>
                        <a:rPr lang="sk-SK" dirty="0" smtClean="0"/>
                        <a:t> 60 </a:t>
                      </a:r>
                      <a:r>
                        <a:rPr lang="sk-SK" dirty="0" err="1" smtClean="0"/>
                        <a:t>days</a:t>
                      </a:r>
                      <a:r>
                        <a:rPr lang="sk-SK" dirty="0" smtClean="0"/>
                        <a:t> over </a:t>
                      </a:r>
                      <a:r>
                        <a:rPr lang="sk-SK" dirty="0" err="1" smtClean="0"/>
                        <a:t>current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revenues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Immediate</a:t>
                      </a:r>
                      <a:r>
                        <a:rPr lang="sk-SK" baseline="0" dirty="0" smtClean="0"/>
                        <a:t> </a:t>
                      </a:r>
                      <a:r>
                        <a:rPr lang="sk-SK" baseline="0" dirty="0" err="1" smtClean="0"/>
                        <a:t>liquidity</a:t>
                      </a:r>
                      <a:r>
                        <a:rPr lang="sk-SK" baseline="0" dirty="0" smtClean="0"/>
                        <a:t> on </a:t>
                      </a:r>
                      <a:r>
                        <a:rPr lang="sk-SK" baseline="0" dirty="0" err="1" smtClean="0"/>
                        <a:t>financial</a:t>
                      </a:r>
                      <a:r>
                        <a:rPr lang="sk-SK" baseline="0" dirty="0" smtClean="0"/>
                        <a:t> </a:t>
                      </a:r>
                      <a:r>
                        <a:rPr lang="sk-SK" baseline="0" dirty="0" err="1" smtClean="0"/>
                        <a:t>accounts</a:t>
                      </a:r>
                      <a:r>
                        <a:rPr lang="sk-SK" baseline="0" dirty="0" smtClean="0"/>
                        <a:t> over </a:t>
                      </a:r>
                      <a:r>
                        <a:rPr lang="sk-SK" baseline="0" dirty="0" err="1" smtClean="0"/>
                        <a:t>short-term</a:t>
                      </a:r>
                      <a:r>
                        <a:rPr lang="sk-SK" baseline="0" dirty="0" smtClean="0"/>
                        <a:t> </a:t>
                      </a:r>
                      <a:r>
                        <a:rPr lang="sk-SK" baseline="0" dirty="0" err="1" smtClean="0"/>
                        <a:t>liabilities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827584" y="4005064"/>
            <a:ext cx="76328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dirty="0" err="1" smtClean="0"/>
              <a:t>All</a:t>
            </a:r>
            <a:r>
              <a:rPr lang="sk-SK" dirty="0" smtClean="0"/>
              <a:t> </a:t>
            </a:r>
            <a:r>
              <a:rPr lang="sk-SK" dirty="0" err="1" smtClean="0"/>
              <a:t>indicators</a:t>
            </a:r>
            <a:r>
              <a:rPr lang="sk-SK" dirty="0" smtClean="0"/>
              <a:t> are </a:t>
            </a:r>
            <a:r>
              <a:rPr lang="sk-SK" dirty="0" err="1" smtClean="0"/>
              <a:t>transformed</a:t>
            </a:r>
            <a:r>
              <a:rPr lang="sk-SK" dirty="0" smtClean="0"/>
              <a:t> to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scale</a:t>
            </a:r>
            <a:r>
              <a:rPr lang="sk-SK" dirty="0" smtClean="0"/>
              <a:t> {0, 6}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dirty="0" err="1" smtClean="0"/>
              <a:t>Overall</a:t>
            </a:r>
            <a:r>
              <a:rPr lang="sk-SK" dirty="0" smtClean="0"/>
              <a:t> </a:t>
            </a:r>
            <a:r>
              <a:rPr lang="sk-SK" dirty="0" err="1" smtClean="0"/>
              <a:t>debt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sk-SK" dirty="0" err="1" smtClean="0"/>
              <a:t>computed</a:t>
            </a:r>
            <a:r>
              <a:rPr lang="sk-SK" dirty="0" smtClean="0"/>
              <a:t> </a:t>
            </a:r>
            <a:r>
              <a:rPr lang="sk-SK" dirty="0" err="1" smtClean="0"/>
              <a:t>based</a:t>
            </a:r>
            <a:r>
              <a:rPr lang="sk-SK" dirty="0" smtClean="0"/>
              <a:t> on </a:t>
            </a:r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most </a:t>
            </a:r>
            <a:r>
              <a:rPr lang="sk-SK" dirty="0" err="1" smtClean="0"/>
              <a:t>recent</a:t>
            </a:r>
            <a:r>
              <a:rPr lang="sk-SK" dirty="0" smtClean="0"/>
              <a:t> </a:t>
            </a:r>
            <a:r>
              <a:rPr lang="sk-SK" dirty="0" err="1" smtClean="0"/>
              <a:t>year</a:t>
            </a:r>
            <a:endParaRPr lang="sk-SK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dirty="0" err="1" smtClean="0"/>
              <a:t>Other</a:t>
            </a:r>
            <a:r>
              <a:rPr lang="sk-SK" dirty="0" smtClean="0"/>
              <a:t> </a:t>
            </a:r>
            <a:r>
              <a:rPr lang="sk-SK" dirty="0" err="1" smtClean="0"/>
              <a:t>four</a:t>
            </a:r>
            <a:r>
              <a:rPr lang="sk-SK" dirty="0" smtClean="0"/>
              <a:t> </a:t>
            </a:r>
            <a:r>
              <a:rPr lang="sk-SK" dirty="0" err="1" smtClean="0"/>
              <a:t>indicators</a:t>
            </a:r>
            <a:r>
              <a:rPr lang="sk-SK" dirty="0" smtClean="0"/>
              <a:t> are </a:t>
            </a:r>
            <a:r>
              <a:rPr lang="sk-SK" dirty="0" err="1" smtClean="0"/>
              <a:t>computed</a:t>
            </a:r>
            <a:r>
              <a:rPr lang="sk-SK" dirty="0" smtClean="0"/>
              <a:t> </a:t>
            </a:r>
            <a:r>
              <a:rPr lang="sk-SK" dirty="0" err="1" smtClean="0"/>
              <a:t>based</a:t>
            </a:r>
            <a:r>
              <a:rPr lang="sk-SK" dirty="0" smtClean="0"/>
              <a:t> on </a:t>
            </a:r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4 most </a:t>
            </a:r>
            <a:r>
              <a:rPr lang="sk-SK" dirty="0" err="1" smtClean="0"/>
              <a:t>recent</a:t>
            </a:r>
            <a:r>
              <a:rPr lang="sk-SK" dirty="0" smtClean="0"/>
              <a:t> </a:t>
            </a:r>
            <a:r>
              <a:rPr lang="sk-SK" dirty="0" err="1" smtClean="0"/>
              <a:t>years</a:t>
            </a:r>
            <a:r>
              <a:rPr lang="sk-SK" dirty="0" smtClean="0"/>
              <a:t> </a:t>
            </a:r>
            <a:r>
              <a:rPr lang="sk-SK" dirty="0" err="1" smtClean="0"/>
              <a:t>with</a:t>
            </a:r>
            <a:r>
              <a:rPr lang="sk-SK" dirty="0" smtClean="0"/>
              <a:t> </a:t>
            </a:r>
            <a:r>
              <a:rPr lang="sk-SK" dirty="0" err="1" smtClean="0"/>
              <a:t>following</a:t>
            </a:r>
            <a:r>
              <a:rPr lang="sk-SK" dirty="0" smtClean="0"/>
              <a:t> </a:t>
            </a:r>
            <a:r>
              <a:rPr lang="sk-SK" dirty="0" err="1" smtClean="0"/>
              <a:t>weights</a:t>
            </a:r>
            <a:r>
              <a:rPr lang="sk-SK" dirty="0" smtClean="0"/>
              <a:t>:</a:t>
            </a:r>
          </a:p>
          <a:p>
            <a:pPr marL="742950" lvl="1" indent="-285750">
              <a:buFont typeface="Calibri" panose="020F0502020204030204" pitchFamily="34" charset="0"/>
              <a:buChar char="‒"/>
            </a:pPr>
            <a:r>
              <a:rPr lang="sk-SK" dirty="0" err="1" smtClean="0"/>
              <a:t>Year</a:t>
            </a:r>
            <a:r>
              <a:rPr lang="sk-SK" dirty="0" smtClean="0"/>
              <a:t> t: 4</a:t>
            </a:r>
          </a:p>
          <a:p>
            <a:pPr marL="742950" lvl="1" indent="-285750">
              <a:buFont typeface="Calibri" panose="020F0502020204030204" pitchFamily="34" charset="0"/>
              <a:buChar char="‒"/>
            </a:pPr>
            <a:r>
              <a:rPr lang="sk-SK" dirty="0" err="1" smtClean="0"/>
              <a:t>Year</a:t>
            </a:r>
            <a:r>
              <a:rPr lang="sk-SK" dirty="0" smtClean="0"/>
              <a:t> t-1: 3</a:t>
            </a:r>
          </a:p>
          <a:p>
            <a:pPr marL="742950" lvl="1" indent="-285750">
              <a:buFont typeface="Calibri" panose="020F0502020204030204" pitchFamily="34" charset="0"/>
              <a:buChar char="‒"/>
            </a:pPr>
            <a:r>
              <a:rPr lang="sk-SK" dirty="0" err="1" smtClean="0"/>
              <a:t>Year</a:t>
            </a:r>
            <a:r>
              <a:rPr lang="sk-SK" dirty="0" smtClean="0"/>
              <a:t> t-2: 2</a:t>
            </a:r>
          </a:p>
          <a:p>
            <a:pPr marL="742950" lvl="1" indent="-285750">
              <a:buFont typeface="Calibri" panose="020F0502020204030204" pitchFamily="34" charset="0"/>
              <a:buChar char="‒"/>
            </a:pPr>
            <a:r>
              <a:rPr lang="sk-SK" dirty="0" err="1" smtClean="0"/>
              <a:t>Year</a:t>
            </a:r>
            <a:r>
              <a:rPr lang="sk-SK" dirty="0" smtClean="0"/>
              <a:t> t-1: 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422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Underlying</a:t>
            </a:r>
            <a:r>
              <a:rPr lang="sk-SK" b="1" dirty="0" smtClean="0"/>
              <a:t> </a:t>
            </a:r>
            <a:r>
              <a:rPr lang="sk-SK" b="1" dirty="0" err="1" smtClean="0"/>
              <a:t>data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827584" y="1600200"/>
            <a:ext cx="7859216" cy="4525963"/>
          </a:xfrm>
        </p:spPr>
        <p:txBody>
          <a:bodyPr>
            <a:normAutofit fontScale="55000" lnSpcReduction="20000"/>
          </a:bodyPr>
          <a:lstStyle/>
          <a:p>
            <a:pPr marL="514350" indent="-514350">
              <a:buAutoNum type="arabicPeriod"/>
            </a:pPr>
            <a:r>
              <a:rPr lang="en-US" dirty="0" smtClean="0"/>
              <a:t>Current </a:t>
            </a:r>
            <a:r>
              <a:rPr lang="en-US" dirty="0"/>
              <a:t>account </a:t>
            </a:r>
            <a:r>
              <a:rPr lang="en-US" dirty="0" smtClean="0"/>
              <a:t>revenues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Current </a:t>
            </a:r>
            <a:r>
              <a:rPr lang="en-US" dirty="0"/>
              <a:t>account </a:t>
            </a:r>
            <a:r>
              <a:rPr lang="en-US" dirty="0" smtClean="0"/>
              <a:t>expenditure</a:t>
            </a:r>
            <a:r>
              <a:rPr lang="sk-SK" dirty="0" smtClean="0"/>
              <a:t>s</a:t>
            </a:r>
          </a:p>
          <a:p>
            <a:pPr marL="514350" indent="-514350">
              <a:buAutoNum type="arabicPeriod"/>
            </a:pPr>
            <a:r>
              <a:rPr lang="en-US" dirty="0" smtClean="0"/>
              <a:t>Capital </a:t>
            </a:r>
            <a:r>
              <a:rPr lang="en-US" dirty="0"/>
              <a:t>account </a:t>
            </a:r>
            <a:r>
              <a:rPr lang="en-US" dirty="0" smtClean="0"/>
              <a:t>revenues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Capital </a:t>
            </a:r>
            <a:r>
              <a:rPr lang="en-US" dirty="0"/>
              <a:t>account </a:t>
            </a:r>
            <a:r>
              <a:rPr lang="en-US" dirty="0" smtClean="0"/>
              <a:t>expenditures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Debt </a:t>
            </a:r>
            <a:r>
              <a:rPr lang="en-US" dirty="0"/>
              <a:t>service </a:t>
            </a:r>
            <a:r>
              <a:rPr lang="en-US" dirty="0" smtClean="0"/>
              <a:t>– principal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Debt </a:t>
            </a:r>
            <a:r>
              <a:rPr lang="en-US" dirty="0"/>
              <a:t>service </a:t>
            </a:r>
            <a:r>
              <a:rPr lang="en-US" dirty="0" smtClean="0"/>
              <a:t>– interest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Short-term liabilities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Long-term liabilities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Bank loans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Loans </a:t>
            </a:r>
            <a:r>
              <a:rPr lang="en-US" dirty="0"/>
              <a:t>from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en-US" dirty="0" smtClean="0"/>
              <a:t>state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Overdue liabilities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Liabilities </a:t>
            </a:r>
            <a:r>
              <a:rPr lang="en-US" dirty="0"/>
              <a:t>overdue at least 60 </a:t>
            </a:r>
            <a:r>
              <a:rPr lang="en-US" dirty="0" smtClean="0"/>
              <a:t>days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Short-term receivables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Financial </a:t>
            </a:r>
            <a:r>
              <a:rPr lang="en-US" dirty="0"/>
              <a:t>assets (e.g. cash, bank deposits</a:t>
            </a:r>
            <a:r>
              <a:rPr lang="en-US" dirty="0" smtClean="0"/>
              <a:t>)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sk-SK" dirty="0" err="1" smtClean="0"/>
              <a:t>Number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citizens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0595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Legal</a:t>
            </a:r>
            <a:r>
              <a:rPr lang="sk-SK" b="1" dirty="0" smtClean="0"/>
              <a:t> </a:t>
            </a:r>
            <a:r>
              <a:rPr lang="sk-SK" b="1" dirty="0" err="1" smtClean="0"/>
              <a:t>constraints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err="1" smtClean="0"/>
              <a:t>Conditions</a:t>
            </a:r>
            <a:r>
              <a:rPr lang="sk-SK" dirty="0" smtClean="0"/>
              <a:t> on </a:t>
            </a:r>
            <a:r>
              <a:rPr lang="sk-SK" dirty="0" err="1" smtClean="0"/>
              <a:t>taking</a:t>
            </a:r>
            <a:r>
              <a:rPr lang="sk-SK" dirty="0" smtClean="0"/>
              <a:t> more </a:t>
            </a:r>
            <a:r>
              <a:rPr lang="sk-SK" dirty="0" err="1" smtClean="0"/>
              <a:t>debt</a:t>
            </a:r>
            <a:r>
              <a:rPr lang="sk-SK" dirty="0" smtClean="0"/>
              <a:t>:</a:t>
            </a:r>
          </a:p>
          <a:p>
            <a:pPr marL="971550" lvl="1" indent="-514350">
              <a:buFont typeface="+mj-lt"/>
              <a:buAutoNum type="arabicPeriod"/>
            </a:pPr>
            <a:r>
              <a:rPr lang="sk-SK" dirty="0" err="1" smtClean="0"/>
              <a:t>Debt</a:t>
            </a:r>
            <a:r>
              <a:rPr lang="sk-SK" dirty="0" smtClean="0"/>
              <a:t> </a:t>
            </a:r>
            <a:r>
              <a:rPr lang="sk-SK" dirty="0" err="1" smtClean="0"/>
              <a:t>below</a:t>
            </a:r>
            <a:r>
              <a:rPr lang="sk-SK" dirty="0" smtClean="0"/>
              <a:t> 60%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current</a:t>
            </a:r>
            <a:r>
              <a:rPr lang="sk-SK" dirty="0" smtClean="0"/>
              <a:t> </a:t>
            </a:r>
            <a:r>
              <a:rPr lang="sk-SK" dirty="0" err="1" smtClean="0"/>
              <a:t>revenues</a:t>
            </a:r>
            <a:r>
              <a:rPr lang="sk-SK" dirty="0" smtClean="0"/>
              <a:t> in </a:t>
            </a:r>
            <a:r>
              <a:rPr lang="sk-SK" dirty="0" err="1" smtClean="0"/>
              <a:t>preceding</a:t>
            </a:r>
            <a:r>
              <a:rPr lang="sk-SK" dirty="0" smtClean="0"/>
              <a:t> </a:t>
            </a:r>
            <a:r>
              <a:rPr lang="sk-SK" dirty="0" err="1" smtClean="0"/>
              <a:t>year</a:t>
            </a:r>
            <a:r>
              <a:rPr lang="sk-SK" dirty="0" smtClean="0"/>
              <a:t> </a:t>
            </a:r>
          </a:p>
          <a:p>
            <a:pPr marL="1371600" lvl="2" indent="-514350"/>
            <a:r>
              <a:rPr lang="sk-SK" dirty="0" err="1" smtClean="0"/>
              <a:t>Exception</a:t>
            </a:r>
            <a:r>
              <a:rPr lang="sk-SK" dirty="0" smtClean="0"/>
              <a:t> 1: </a:t>
            </a:r>
            <a:r>
              <a:rPr lang="sk-SK" dirty="0" err="1" smtClean="0"/>
              <a:t>Debt</a:t>
            </a:r>
            <a:r>
              <a:rPr lang="sk-SK" dirty="0" smtClean="0"/>
              <a:t> to state </a:t>
            </a:r>
            <a:r>
              <a:rPr lang="sk-SK" dirty="0" err="1" smtClean="0"/>
              <a:t>organizations</a:t>
            </a:r>
            <a:r>
              <a:rPr lang="sk-SK" dirty="0" smtClean="0"/>
              <a:t> </a:t>
            </a:r>
          </a:p>
          <a:p>
            <a:pPr marL="1371600" lvl="2" indent="-514350"/>
            <a:r>
              <a:rPr lang="sk-SK" dirty="0" err="1" smtClean="0"/>
              <a:t>Exception</a:t>
            </a:r>
            <a:r>
              <a:rPr lang="sk-SK" dirty="0" smtClean="0"/>
              <a:t> 2: </a:t>
            </a:r>
            <a:r>
              <a:rPr lang="sk-SK" dirty="0" err="1" smtClean="0"/>
              <a:t>Bridging</a:t>
            </a:r>
            <a:r>
              <a:rPr lang="sk-SK" dirty="0" smtClean="0"/>
              <a:t> </a:t>
            </a:r>
            <a:r>
              <a:rPr lang="sk-SK" dirty="0" err="1" smtClean="0"/>
              <a:t>loans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EU </a:t>
            </a:r>
            <a:r>
              <a:rPr lang="sk-SK" dirty="0" err="1" smtClean="0"/>
              <a:t>funds</a:t>
            </a:r>
            <a:endParaRPr lang="sk-SK" dirty="0" smtClean="0"/>
          </a:p>
          <a:p>
            <a:pPr marL="971550" lvl="1" indent="-514350">
              <a:buFont typeface="+mj-lt"/>
              <a:buAutoNum type="arabicPeriod"/>
            </a:pPr>
            <a:r>
              <a:rPr lang="sk-SK" dirty="0" err="1" smtClean="0"/>
              <a:t>Debt</a:t>
            </a:r>
            <a:r>
              <a:rPr lang="sk-SK" dirty="0" smtClean="0"/>
              <a:t> </a:t>
            </a:r>
            <a:r>
              <a:rPr lang="sk-SK" dirty="0" err="1" smtClean="0"/>
              <a:t>service</a:t>
            </a:r>
            <a:r>
              <a:rPr lang="sk-SK" dirty="0" smtClean="0"/>
              <a:t> (</a:t>
            </a:r>
            <a:r>
              <a:rPr lang="sk-SK" dirty="0" err="1" smtClean="0"/>
              <a:t>interest</a:t>
            </a:r>
            <a:r>
              <a:rPr lang="sk-SK" dirty="0" smtClean="0"/>
              <a:t> plus </a:t>
            </a:r>
            <a:r>
              <a:rPr lang="sk-SK" dirty="0" err="1" smtClean="0"/>
              <a:t>principal</a:t>
            </a:r>
            <a:r>
              <a:rPr lang="sk-SK" dirty="0" smtClean="0"/>
              <a:t>) </a:t>
            </a:r>
            <a:r>
              <a:rPr lang="sk-SK" dirty="0" err="1"/>
              <a:t>below</a:t>
            </a:r>
            <a:r>
              <a:rPr lang="sk-SK" dirty="0"/>
              <a:t> </a:t>
            </a:r>
            <a:r>
              <a:rPr lang="sk-SK" dirty="0" smtClean="0"/>
              <a:t>25% </a:t>
            </a:r>
            <a:r>
              <a:rPr lang="sk-SK" dirty="0" err="1"/>
              <a:t>of</a:t>
            </a:r>
            <a:r>
              <a:rPr lang="sk-SK" dirty="0"/>
              <a:t> </a:t>
            </a:r>
            <a:r>
              <a:rPr lang="sk-SK" dirty="0" err="1"/>
              <a:t>current</a:t>
            </a:r>
            <a:r>
              <a:rPr lang="sk-SK" dirty="0"/>
              <a:t> </a:t>
            </a:r>
            <a:r>
              <a:rPr lang="sk-SK" dirty="0" err="1"/>
              <a:t>revenues</a:t>
            </a:r>
            <a:r>
              <a:rPr lang="sk-SK" dirty="0"/>
              <a:t> in </a:t>
            </a:r>
            <a:r>
              <a:rPr lang="sk-SK" dirty="0" err="1"/>
              <a:t>preceding</a:t>
            </a:r>
            <a:r>
              <a:rPr lang="sk-SK" dirty="0"/>
              <a:t> </a:t>
            </a:r>
            <a:r>
              <a:rPr lang="sk-SK" dirty="0" err="1" smtClean="0"/>
              <a:t>year</a:t>
            </a:r>
            <a:endParaRPr lang="sk-SK" dirty="0" smtClean="0"/>
          </a:p>
          <a:p>
            <a:pPr marL="1371600" lvl="2" indent="-514350"/>
            <a:r>
              <a:rPr lang="sk-SK" dirty="0" err="1" smtClean="0"/>
              <a:t>Exception</a:t>
            </a:r>
            <a:r>
              <a:rPr lang="sk-SK" dirty="0" smtClean="0"/>
              <a:t>: </a:t>
            </a:r>
            <a:r>
              <a:rPr lang="sk-SK" dirty="0" err="1" smtClean="0"/>
              <a:t>One-off</a:t>
            </a:r>
            <a:r>
              <a:rPr lang="sk-SK" dirty="0" smtClean="0"/>
              <a:t> </a:t>
            </a:r>
            <a:r>
              <a:rPr lang="sk-SK" dirty="0" err="1" smtClean="0"/>
              <a:t>preliminary</a:t>
            </a:r>
            <a:r>
              <a:rPr lang="sk-SK" dirty="0" smtClean="0"/>
              <a:t> </a:t>
            </a:r>
            <a:r>
              <a:rPr lang="sk-SK" dirty="0" err="1" smtClean="0"/>
              <a:t>repayment</a:t>
            </a:r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val="997814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Legal</a:t>
            </a:r>
            <a:r>
              <a:rPr lang="sk-SK" b="1" dirty="0" smtClean="0"/>
              <a:t> </a:t>
            </a:r>
            <a:r>
              <a:rPr lang="sk-SK" b="1" dirty="0" err="1" smtClean="0"/>
              <a:t>constraints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dirty="0" err="1" smtClean="0"/>
              <a:t>Debt</a:t>
            </a:r>
            <a:r>
              <a:rPr lang="sk-SK" dirty="0" smtClean="0"/>
              <a:t> </a:t>
            </a:r>
            <a:r>
              <a:rPr lang="sk-SK" dirty="0" err="1" smtClean="0"/>
              <a:t>brakes</a:t>
            </a:r>
            <a:r>
              <a:rPr lang="sk-SK" dirty="0" smtClean="0"/>
              <a:t>: </a:t>
            </a:r>
            <a:r>
              <a:rPr lang="sk-SK" dirty="0" err="1" smtClean="0"/>
              <a:t>If</a:t>
            </a:r>
            <a:r>
              <a:rPr lang="sk-SK" dirty="0" smtClean="0"/>
              <a:t> </a:t>
            </a:r>
            <a:r>
              <a:rPr lang="sk-SK" dirty="0" err="1" smtClean="0"/>
              <a:t>debt</a:t>
            </a:r>
            <a:r>
              <a:rPr lang="sk-SK" dirty="0" smtClean="0"/>
              <a:t> </a:t>
            </a:r>
            <a:r>
              <a:rPr lang="sk-SK" dirty="0" err="1" smtClean="0"/>
              <a:t>above</a:t>
            </a:r>
            <a:r>
              <a:rPr lang="sk-SK" dirty="0" smtClean="0"/>
              <a:t> 50%, </a:t>
            </a:r>
            <a:r>
              <a:rPr lang="sk-SK" dirty="0" err="1" smtClean="0"/>
              <a:t>corrective</a:t>
            </a:r>
            <a:r>
              <a:rPr lang="sk-SK" dirty="0" smtClean="0"/>
              <a:t> </a:t>
            </a:r>
            <a:r>
              <a:rPr lang="sk-SK" dirty="0" err="1" smtClean="0"/>
              <a:t>measures</a:t>
            </a:r>
            <a:r>
              <a:rPr lang="sk-SK" dirty="0" smtClean="0"/>
              <a:t> are </a:t>
            </a:r>
            <a:r>
              <a:rPr lang="sk-SK" dirty="0" err="1" smtClean="0"/>
              <a:t>necessary</a:t>
            </a:r>
            <a:r>
              <a:rPr lang="sk-SK" dirty="0" smtClean="0"/>
              <a:t>:</a:t>
            </a:r>
          </a:p>
          <a:p>
            <a:pPr marL="971550" lvl="1" indent="-514350"/>
            <a:r>
              <a:rPr lang="sk-SK" dirty="0" err="1" smtClean="0"/>
              <a:t>If</a:t>
            </a:r>
            <a:r>
              <a:rPr lang="sk-SK" dirty="0" smtClean="0"/>
              <a:t> </a:t>
            </a:r>
            <a:r>
              <a:rPr lang="sk-SK" dirty="0" err="1" smtClean="0"/>
              <a:t>debt</a:t>
            </a:r>
            <a:r>
              <a:rPr lang="sk-SK" dirty="0" smtClean="0"/>
              <a:t> </a:t>
            </a:r>
            <a:r>
              <a:rPr lang="sk-SK" dirty="0" err="1" smtClean="0"/>
              <a:t>under</a:t>
            </a:r>
            <a:r>
              <a:rPr lang="sk-SK" dirty="0" smtClean="0"/>
              <a:t> 58%,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mayor</a:t>
            </a:r>
            <a:r>
              <a:rPr lang="sk-SK" dirty="0" smtClean="0"/>
              <a:t> has to </a:t>
            </a:r>
            <a:r>
              <a:rPr lang="sk-SK" dirty="0" err="1" smtClean="0"/>
              <a:t>explain</a:t>
            </a:r>
            <a:r>
              <a:rPr lang="sk-SK" dirty="0" smtClean="0"/>
              <a:t> </a:t>
            </a:r>
            <a:r>
              <a:rPr lang="sk-SK" dirty="0" err="1" smtClean="0"/>
              <a:t>reasons</a:t>
            </a:r>
            <a:r>
              <a:rPr lang="sk-SK" dirty="0" smtClean="0"/>
              <a:t>, </a:t>
            </a:r>
            <a:r>
              <a:rPr lang="sk-SK" dirty="0" err="1" smtClean="0"/>
              <a:t>propose</a:t>
            </a:r>
            <a:r>
              <a:rPr lang="sk-SK" dirty="0" smtClean="0"/>
              <a:t> </a:t>
            </a:r>
            <a:r>
              <a:rPr lang="sk-SK" dirty="0" err="1" smtClean="0"/>
              <a:t>corrective</a:t>
            </a:r>
            <a:r>
              <a:rPr lang="sk-SK" dirty="0" smtClean="0"/>
              <a:t> </a:t>
            </a:r>
            <a:r>
              <a:rPr lang="sk-SK" dirty="0" err="1" smtClean="0"/>
              <a:t>measures</a:t>
            </a:r>
            <a:r>
              <a:rPr lang="sk-SK" dirty="0" smtClean="0"/>
              <a:t> to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Council</a:t>
            </a:r>
            <a:r>
              <a:rPr lang="sk-SK" dirty="0" smtClean="0"/>
              <a:t> and </a:t>
            </a:r>
            <a:r>
              <a:rPr lang="sk-SK" dirty="0" err="1" smtClean="0"/>
              <a:t>inform</a:t>
            </a:r>
            <a:r>
              <a:rPr lang="sk-SK" dirty="0" smtClean="0"/>
              <a:t> </a:t>
            </a:r>
            <a:r>
              <a:rPr lang="sk-SK" dirty="0" err="1" smtClean="0"/>
              <a:t>Ministry</a:t>
            </a:r>
            <a:r>
              <a:rPr lang="sk-SK" dirty="0" smtClean="0"/>
              <a:t> of </a:t>
            </a:r>
            <a:r>
              <a:rPr lang="sk-SK" dirty="0" err="1" smtClean="0"/>
              <a:t>Finance</a:t>
            </a:r>
            <a:endParaRPr lang="sk-SK" dirty="0" smtClean="0"/>
          </a:p>
          <a:p>
            <a:pPr marL="971550" lvl="1" indent="-514350"/>
            <a:r>
              <a:rPr lang="sk-SK" dirty="0" err="1" smtClean="0"/>
              <a:t>If</a:t>
            </a:r>
            <a:r>
              <a:rPr lang="sk-SK" dirty="0" smtClean="0"/>
              <a:t> </a:t>
            </a:r>
            <a:r>
              <a:rPr lang="sk-SK" dirty="0" err="1" smtClean="0"/>
              <a:t>debt</a:t>
            </a:r>
            <a:r>
              <a:rPr lang="sk-SK" dirty="0" smtClean="0"/>
              <a:t> </a:t>
            </a:r>
            <a:r>
              <a:rPr lang="sk-SK" dirty="0" err="1" smtClean="0"/>
              <a:t>above</a:t>
            </a:r>
            <a:r>
              <a:rPr lang="sk-SK" dirty="0" smtClean="0"/>
              <a:t> 58% </a:t>
            </a:r>
            <a:r>
              <a:rPr lang="sk-SK" dirty="0" err="1" smtClean="0"/>
              <a:t>but</a:t>
            </a:r>
            <a:r>
              <a:rPr lang="sk-SK" dirty="0" smtClean="0"/>
              <a:t> </a:t>
            </a:r>
            <a:r>
              <a:rPr lang="sk-SK" dirty="0" err="1" smtClean="0"/>
              <a:t>under</a:t>
            </a:r>
            <a:r>
              <a:rPr lang="sk-SK" dirty="0" smtClean="0"/>
              <a:t> 60%, </a:t>
            </a:r>
            <a:r>
              <a:rPr lang="sk-SK" dirty="0" err="1" smtClean="0"/>
              <a:t>revision</a:t>
            </a:r>
            <a:r>
              <a:rPr lang="sk-SK" dirty="0" smtClean="0"/>
              <a:t> of </a:t>
            </a:r>
            <a:r>
              <a:rPr lang="sk-SK" dirty="0" err="1" smtClean="0"/>
              <a:t>budget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sk-SK" dirty="0" err="1" smtClean="0"/>
              <a:t>necessary</a:t>
            </a:r>
            <a:r>
              <a:rPr lang="sk-SK" dirty="0" smtClean="0"/>
              <a:t> to </a:t>
            </a:r>
            <a:r>
              <a:rPr lang="sk-SK" dirty="0" err="1" smtClean="0"/>
              <a:t>achieve</a:t>
            </a:r>
            <a:r>
              <a:rPr lang="sk-SK" dirty="0" smtClean="0"/>
              <a:t> </a:t>
            </a:r>
            <a:r>
              <a:rPr lang="sk-SK" dirty="0" err="1" smtClean="0"/>
              <a:t>balanced</a:t>
            </a:r>
            <a:r>
              <a:rPr lang="sk-SK" dirty="0" smtClean="0"/>
              <a:t> </a:t>
            </a:r>
            <a:r>
              <a:rPr lang="sk-SK" dirty="0" err="1" smtClean="0"/>
              <a:t>budget</a:t>
            </a:r>
            <a:r>
              <a:rPr lang="sk-SK" dirty="0" smtClean="0"/>
              <a:t> by </a:t>
            </a:r>
            <a:r>
              <a:rPr lang="sk-SK" dirty="0" err="1" smtClean="0"/>
              <a:t>the</a:t>
            </a:r>
            <a:r>
              <a:rPr lang="sk-SK" dirty="0" smtClean="0"/>
              <a:t> end of </a:t>
            </a:r>
            <a:r>
              <a:rPr lang="sk-SK" dirty="0" err="1" smtClean="0"/>
              <a:t>year</a:t>
            </a:r>
            <a:r>
              <a:rPr lang="sk-SK" dirty="0" smtClean="0"/>
              <a:t> and </a:t>
            </a:r>
            <a:r>
              <a:rPr lang="sk-SK" dirty="0" err="1" smtClean="0"/>
              <a:t>balanced</a:t>
            </a:r>
            <a:r>
              <a:rPr lang="sk-SK" dirty="0" smtClean="0"/>
              <a:t> </a:t>
            </a:r>
            <a:r>
              <a:rPr lang="sk-SK" dirty="0" err="1" smtClean="0"/>
              <a:t>budget</a:t>
            </a:r>
            <a:r>
              <a:rPr lang="sk-SK" dirty="0" smtClean="0"/>
              <a:t> </a:t>
            </a:r>
            <a:r>
              <a:rPr lang="sk-SK" dirty="0" err="1" smtClean="0"/>
              <a:t>proposal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next</a:t>
            </a:r>
            <a:r>
              <a:rPr lang="sk-SK" dirty="0" smtClean="0"/>
              <a:t> </a:t>
            </a:r>
            <a:r>
              <a:rPr lang="sk-SK" dirty="0" err="1" smtClean="0"/>
              <a:t>year</a:t>
            </a:r>
            <a:endParaRPr lang="sk-SK" dirty="0" smtClean="0"/>
          </a:p>
          <a:p>
            <a:pPr marL="971550" lvl="1" indent="-514350"/>
            <a:r>
              <a:rPr lang="sk-SK" dirty="0" err="1" smtClean="0"/>
              <a:t>If</a:t>
            </a:r>
            <a:r>
              <a:rPr lang="sk-SK" dirty="0" smtClean="0"/>
              <a:t> </a:t>
            </a:r>
            <a:r>
              <a:rPr lang="sk-SK" dirty="0" err="1" smtClean="0"/>
              <a:t>debt</a:t>
            </a:r>
            <a:r>
              <a:rPr lang="sk-SK" dirty="0" smtClean="0"/>
              <a:t> </a:t>
            </a:r>
            <a:r>
              <a:rPr lang="sk-SK" dirty="0" err="1" smtClean="0"/>
              <a:t>above</a:t>
            </a:r>
            <a:r>
              <a:rPr lang="sk-SK" dirty="0" smtClean="0"/>
              <a:t> 60%,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/>
              <a:t>municipality</a:t>
            </a:r>
            <a:r>
              <a:rPr lang="sk-SK" dirty="0"/>
              <a:t> has to </a:t>
            </a:r>
            <a:r>
              <a:rPr lang="sk-SK" dirty="0" err="1"/>
              <a:t>pay</a:t>
            </a:r>
            <a:r>
              <a:rPr lang="sk-SK" dirty="0"/>
              <a:t> a penalty of 5% of </a:t>
            </a:r>
            <a:r>
              <a:rPr lang="sk-SK" dirty="0" err="1"/>
              <a:t>debt</a:t>
            </a:r>
            <a:r>
              <a:rPr lang="sk-SK" dirty="0"/>
              <a:t> </a:t>
            </a:r>
            <a:r>
              <a:rPr lang="sk-SK" dirty="0" err="1"/>
              <a:t>exceeding</a:t>
            </a:r>
            <a:r>
              <a:rPr lang="sk-SK" dirty="0"/>
              <a:t> 60</a:t>
            </a:r>
            <a:r>
              <a:rPr lang="sk-SK" dirty="0" smtClean="0"/>
              <a:t>% (</a:t>
            </a:r>
            <a:r>
              <a:rPr lang="sk-SK" dirty="0" err="1" smtClean="0"/>
              <a:t>this</a:t>
            </a:r>
            <a:r>
              <a:rPr lang="sk-SK" dirty="0" smtClean="0"/>
              <a:t> rule </a:t>
            </a:r>
            <a:r>
              <a:rPr lang="sk-SK" dirty="0" err="1" smtClean="0"/>
              <a:t>is</a:t>
            </a:r>
            <a:r>
              <a:rPr lang="sk-SK" dirty="0" smtClean="0"/>
              <a:t> set by </a:t>
            </a:r>
            <a:r>
              <a:rPr lang="sk-SK" dirty="0" err="1"/>
              <a:t>Constitutional</a:t>
            </a:r>
            <a:r>
              <a:rPr lang="sk-SK" dirty="0"/>
              <a:t> </a:t>
            </a:r>
            <a:r>
              <a:rPr lang="sk-SK" dirty="0" err="1" smtClean="0"/>
              <a:t>law</a:t>
            </a:r>
            <a:r>
              <a:rPr lang="sk-SK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5532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Legal</a:t>
            </a:r>
            <a:r>
              <a:rPr lang="sk-SK" b="1" dirty="0" smtClean="0"/>
              <a:t> </a:t>
            </a:r>
            <a:r>
              <a:rPr lang="sk-SK" b="1" dirty="0" err="1" smtClean="0"/>
              <a:t>constraints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sk-SK" sz="3300" dirty="0" err="1" smtClean="0"/>
              <a:t>Conditions</a:t>
            </a:r>
            <a:r>
              <a:rPr lang="sk-SK" dirty="0" smtClean="0"/>
              <a:t> on </a:t>
            </a:r>
            <a:r>
              <a:rPr lang="sk-SK" dirty="0" err="1" smtClean="0"/>
              <a:t>adopting</a:t>
            </a:r>
            <a:r>
              <a:rPr lang="sk-SK" dirty="0" smtClean="0"/>
              <a:t> “</a:t>
            </a:r>
            <a:r>
              <a:rPr lang="sk-SK" dirty="0" err="1" smtClean="0"/>
              <a:t>corrective</a:t>
            </a:r>
            <a:r>
              <a:rPr lang="sk-SK" dirty="0"/>
              <a:t> </a:t>
            </a:r>
            <a:r>
              <a:rPr lang="sk-SK" dirty="0" err="1" smtClean="0"/>
              <a:t>process</a:t>
            </a:r>
            <a:r>
              <a:rPr lang="sk-SK" dirty="0" smtClean="0"/>
              <a:t>“ (no </a:t>
            </a:r>
            <a:r>
              <a:rPr lang="sk-SK" dirty="0" err="1" smtClean="0"/>
              <a:t>rewards</a:t>
            </a:r>
            <a:r>
              <a:rPr lang="sk-SK" dirty="0" smtClean="0"/>
              <a:t>, new </a:t>
            </a:r>
            <a:r>
              <a:rPr lang="sk-SK" dirty="0" err="1" smtClean="0"/>
              <a:t>corrective</a:t>
            </a:r>
            <a:r>
              <a:rPr lang="sk-SK" dirty="0" smtClean="0"/>
              <a:t> </a:t>
            </a:r>
            <a:r>
              <a:rPr lang="sk-SK" dirty="0" err="1" smtClean="0"/>
              <a:t>budget</a:t>
            </a:r>
            <a:r>
              <a:rPr lang="sk-SK" dirty="0" smtClean="0"/>
              <a:t>, </a:t>
            </a:r>
            <a:r>
              <a:rPr lang="sk-SK" dirty="0" err="1" smtClean="0"/>
              <a:t>informing</a:t>
            </a:r>
            <a:r>
              <a:rPr lang="sk-SK" dirty="0" smtClean="0"/>
              <a:t> </a:t>
            </a:r>
            <a:r>
              <a:rPr lang="sk-SK" dirty="0" err="1" smtClean="0"/>
              <a:t>MoF</a:t>
            </a:r>
            <a:r>
              <a:rPr lang="sk-SK" dirty="0" smtClean="0"/>
              <a:t>):</a:t>
            </a:r>
          </a:p>
          <a:p>
            <a:pPr marL="971550" lvl="1" indent="-514350">
              <a:buFont typeface="+mj-lt"/>
              <a:buAutoNum type="arabicPeriod"/>
            </a:pPr>
            <a:r>
              <a:rPr lang="sk-SK" dirty="0" err="1" smtClean="0"/>
              <a:t>Overdue</a:t>
            </a:r>
            <a:r>
              <a:rPr lang="sk-SK" dirty="0" smtClean="0"/>
              <a:t> </a:t>
            </a:r>
            <a:r>
              <a:rPr lang="sk-SK" dirty="0" err="1" smtClean="0"/>
              <a:t>liabilities</a:t>
            </a:r>
            <a:r>
              <a:rPr lang="sk-SK" dirty="0" smtClean="0"/>
              <a:t> </a:t>
            </a:r>
            <a:r>
              <a:rPr lang="sk-SK" dirty="0" err="1" smtClean="0"/>
              <a:t>above</a:t>
            </a:r>
            <a:r>
              <a:rPr lang="sk-SK" dirty="0" smtClean="0"/>
              <a:t> 15% of </a:t>
            </a:r>
            <a:r>
              <a:rPr lang="sk-SK" dirty="0" err="1" smtClean="0"/>
              <a:t>current</a:t>
            </a:r>
            <a:r>
              <a:rPr lang="sk-SK" dirty="0" smtClean="0"/>
              <a:t> </a:t>
            </a:r>
            <a:r>
              <a:rPr lang="sk-SK" dirty="0" err="1" smtClean="0"/>
              <a:t>revenues</a:t>
            </a:r>
            <a:r>
              <a:rPr lang="sk-SK" dirty="0" smtClean="0"/>
              <a:t> in </a:t>
            </a:r>
            <a:r>
              <a:rPr lang="sk-SK" dirty="0" err="1" smtClean="0"/>
              <a:t>preceding</a:t>
            </a:r>
            <a:r>
              <a:rPr lang="sk-SK" dirty="0" smtClean="0"/>
              <a:t> </a:t>
            </a:r>
            <a:r>
              <a:rPr lang="sk-SK" dirty="0" err="1" smtClean="0"/>
              <a:t>year</a:t>
            </a:r>
            <a:r>
              <a:rPr lang="sk-SK" dirty="0" smtClean="0"/>
              <a:t> (</a:t>
            </a:r>
            <a:r>
              <a:rPr lang="sk-SK" dirty="0" err="1" smtClean="0"/>
              <a:t>without</a:t>
            </a:r>
            <a:r>
              <a:rPr lang="sk-SK" dirty="0" smtClean="0"/>
              <a:t> </a:t>
            </a:r>
            <a:r>
              <a:rPr lang="sk-SK" dirty="0" err="1" smtClean="0"/>
              <a:t>revenues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state or EU)</a:t>
            </a:r>
          </a:p>
          <a:p>
            <a:pPr marL="971550" lvl="1" indent="-514350">
              <a:buFont typeface="+mj-lt"/>
              <a:buAutoNum type="arabicPeriod"/>
            </a:pPr>
            <a:r>
              <a:rPr lang="sk-SK" dirty="0" err="1" smtClean="0"/>
              <a:t>Any</a:t>
            </a:r>
            <a:r>
              <a:rPr lang="sk-SK" dirty="0" smtClean="0"/>
              <a:t> </a:t>
            </a:r>
            <a:r>
              <a:rPr lang="sk-SK" dirty="0" err="1" smtClean="0"/>
              <a:t>accredited</a:t>
            </a:r>
            <a:r>
              <a:rPr lang="sk-SK" dirty="0" smtClean="0"/>
              <a:t> </a:t>
            </a:r>
            <a:r>
              <a:rPr lang="sk-SK" dirty="0" err="1" smtClean="0"/>
              <a:t>liability</a:t>
            </a:r>
            <a:r>
              <a:rPr lang="sk-SK" dirty="0" smtClean="0"/>
              <a:t> </a:t>
            </a:r>
            <a:r>
              <a:rPr lang="sk-SK" dirty="0" err="1"/>
              <a:t>overdue</a:t>
            </a:r>
            <a:r>
              <a:rPr lang="sk-SK" dirty="0"/>
              <a:t> </a:t>
            </a:r>
            <a:r>
              <a:rPr lang="sk-SK" dirty="0" smtClean="0"/>
              <a:t>of 60 or more </a:t>
            </a:r>
            <a:r>
              <a:rPr lang="sk-SK" dirty="0" err="1" smtClean="0"/>
              <a:t>days</a:t>
            </a:r>
            <a:endParaRPr lang="sk-SK" dirty="0"/>
          </a:p>
          <a:p>
            <a:r>
              <a:rPr lang="sk-SK" sz="3400" dirty="0" err="1"/>
              <a:t>If</a:t>
            </a:r>
            <a:r>
              <a:rPr lang="sk-SK" sz="3400" dirty="0"/>
              <a:t> “</a:t>
            </a:r>
            <a:r>
              <a:rPr lang="sk-SK" sz="3400" dirty="0" err="1"/>
              <a:t>corrective</a:t>
            </a:r>
            <a:r>
              <a:rPr lang="sk-SK" sz="3400" dirty="0"/>
              <a:t> </a:t>
            </a:r>
            <a:r>
              <a:rPr lang="sk-SK" sz="3400" dirty="0" err="1"/>
              <a:t>process</a:t>
            </a:r>
            <a:r>
              <a:rPr lang="sk-SK" sz="3400" dirty="0"/>
              <a:t>“ </a:t>
            </a:r>
            <a:r>
              <a:rPr lang="sk-SK" sz="3400" dirty="0" err="1"/>
              <a:t>does</a:t>
            </a:r>
            <a:r>
              <a:rPr lang="sk-SK" sz="3400" dirty="0"/>
              <a:t> </a:t>
            </a:r>
            <a:r>
              <a:rPr lang="sk-SK" sz="3400" dirty="0" err="1"/>
              <a:t>not</a:t>
            </a:r>
            <a:r>
              <a:rPr lang="sk-SK" sz="3400" dirty="0"/>
              <a:t> </a:t>
            </a:r>
            <a:r>
              <a:rPr lang="sk-SK" sz="3400" dirty="0" err="1"/>
              <a:t>lead</a:t>
            </a:r>
            <a:r>
              <a:rPr lang="sk-SK" sz="3400" dirty="0"/>
              <a:t> to </a:t>
            </a:r>
            <a:r>
              <a:rPr lang="sk-SK" sz="3400" dirty="0" err="1" smtClean="0"/>
              <a:t>improvement</a:t>
            </a:r>
            <a:r>
              <a:rPr lang="sk-SK" sz="3400" dirty="0" smtClean="0"/>
              <a:t> </a:t>
            </a:r>
            <a:r>
              <a:rPr lang="sk-SK" sz="3400" dirty="0" err="1" smtClean="0"/>
              <a:t>after</a:t>
            </a:r>
            <a:r>
              <a:rPr lang="sk-SK" sz="3400" dirty="0" smtClean="0"/>
              <a:t> 90 </a:t>
            </a:r>
            <a:r>
              <a:rPr lang="sk-SK" sz="3400" dirty="0" err="1" smtClean="0"/>
              <a:t>days</a:t>
            </a:r>
            <a:r>
              <a:rPr lang="sk-SK" sz="3400" dirty="0" smtClean="0"/>
              <a:t>, </a:t>
            </a:r>
            <a:r>
              <a:rPr lang="sk-SK" sz="3400" dirty="0" err="1"/>
              <a:t>the</a:t>
            </a:r>
            <a:r>
              <a:rPr lang="sk-SK" sz="3400" dirty="0"/>
              <a:t> </a:t>
            </a:r>
            <a:r>
              <a:rPr lang="sk-SK" sz="3400" dirty="0" err="1"/>
              <a:t>custodian</a:t>
            </a:r>
            <a:r>
              <a:rPr lang="sk-SK" sz="3400" dirty="0"/>
              <a:t> </a:t>
            </a:r>
            <a:r>
              <a:rPr lang="sk-SK" sz="3400" dirty="0" err="1"/>
              <a:t>nominated</a:t>
            </a:r>
            <a:r>
              <a:rPr lang="sk-SK" sz="3400" dirty="0"/>
              <a:t> by </a:t>
            </a:r>
            <a:r>
              <a:rPr lang="sk-SK" sz="3400" dirty="0" err="1"/>
              <a:t>the</a:t>
            </a:r>
            <a:r>
              <a:rPr lang="sk-SK" sz="3400" dirty="0"/>
              <a:t> </a:t>
            </a:r>
            <a:r>
              <a:rPr lang="sk-SK" sz="3400" dirty="0" err="1"/>
              <a:t>Ministry</a:t>
            </a:r>
            <a:r>
              <a:rPr lang="sk-SK" sz="3400" dirty="0"/>
              <a:t> of </a:t>
            </a:r>
            <a:r>
              <a:rPr lang="sk-SK" sz="3400" dirty="0" err="1"/>
              <a:t>Finance</a:t>
            </a:r>
            <a:r>
              <a:rPr lang="sk-SK" sz="3400" dirty="0"/>
              <a:t> </a:t>
            </a:r>
            <a:r>
              <a:rPr lang="sk-SK" sz="3400" dirty="0" err="1"/>
              <a:t>overtakes</a:t>
            </a:r>
            <a:r>
              <a:rPr lang="sk-SK" sz="3400" dirty="0"/>
              <a:t> </a:t>
            </a:r>
            <a:r>
              <a:rPr lang="sk-SK" sz="3400" dirty="0" err="1"/>
              <a:t>the</a:t>
            </a:r>
            <a:r>
              <a:rPr lang="sk-SK" sz="3400" dirty="0"/>
              <a:t> “</a:t>
            </a:r>
            <a:r>
              <a:rPr lang="sk-SK" sz="3400" dirty="0" err="1"/>
              <a:t>forced</a:t>
            </a:r>
            <a:r>
              <a:rPr lang="sk-SK" sz="3400" dirty="0"/>
              <a:t> management“ of </a:t>
            </a:r>
            <a:r>
              <a:rPr lang="sk-SK" sz="3400" dirty="0" err="1"/>
              <a:t>municipality</a:t>
            </a:r>
            <a:endParaRPr lang="en-US" sz="3400" dirty="0"/>
          </a:p>
        </p:txBody>
      </p:sp>
    </p:spTree>
    <p:extLst>
      <p:ext uri="{BB962C8B-B14F-4D97-AF65-F5344CB8AC3E}">
        <p14:creationId xmlns:p14="http://schemas.microsoft.com/office/powerpoint/2010/main" val="967726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9168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sk-SK" b="1" dirty="0" err="1" smtClean="0"/>
              <a:t>Thank</a:t>
            </a:r>
            <a:r>
              <a:rPr lang="sk-SK" b="1" dirty="0" smtClean="0"/>
              <a:t> </a:t>
            </a:r>
            <a:r>
              <a:rPr lang="sk-SK" b="1" dirty="0" err="1" smtClean="0"/>
              <a:t>you</a:t>
            </a:r>
            <a:r>
              <a:rPr lang="sk-SK" b="1" dirty="0" smtClean="0"/>
              <a:t> </a:t>
            </a:r>
            <a:r>
              <a:rPr lang="sk-SK" b="1" dirty="0" err="1" smtClean="0"/>
              <a:t>for</a:t>
            </a:r>
            <a:r>
              <a:rPr lang="sk-SK" b="1" dirty="0" smtClean="0"/>
              <a:t> </a:t>
            </a:r>
            <a:r>
              <a:rPr lang="sk-SK" b="1" dirty="0" err="1" smtClean="0"/>
              <a:t>your</a:t>
            </a:r>
            <a:r>
              <a:rPr lang="sk-SK" b="1" dirty="0" smtClean="0"/>
              <a:t> </a:t>
            </a:r>
            <a:r>
              <a:rPr lang="sk-SK" b="1" dirty="0" err="1" smtClean="0"/>
              <a:t>attention</a:t>
            </a:r>
            <a:r>
              <a:rPr lang="sk-SK" b="1" dirty="0"/>
              <a:t>!</a:t>
            </a:r>
            <a:br>
              <a:rPr lang="sk-SK" b="1" dirty="0"/>
            </a:br>
            <a:r>
              <a:rPr lang="sk-SK" sz="3100" dirty="0">
                <a:hlinkClick r:id="rId2"/>
              </a:rPr>
              <a:t>http://ineko.sk</a:t>
            </a:r>
            <a:r>
              <a:rPr lang="sk-SK" sz="3100" dirty="0" smtClean="0">
                <a:hlinkClick r:id="rId2"/>
              </a:rPr>
              <a:t>/</a:t>
            </a:r>
            <a:r>
              <a:rPr lang="sk-SK" sz="3100" dirty="0" smtClean="0"/>
              <a:t>; </a:t>
            </a:r>
            <a:r>
              <a:rPr lang="en-US" sz="3100" dirty="0">
                <a:hlinkClick r:id="rId3"/>
              </a:rPr>
              <a:t>http://www.hospodarenieobci.sk</a:t>
            </a:r>
            <a:r>
              <a:rPr lang="en-US" sz="3100" dirty="0" smtClean="0">
                <a:hlinkClick r:id="rId3"/>
              </a:rPr>
              <a:t>/</a:t>
            </a:r>
            <a:r>
              <a:rPr lang="sk-SK" sz="3100" dirty="0" smtClean="0"/>
              <a:t> </a:t>
            </a:r>
            <a:endParaRPr lang="en-US" sz="3100" dirty="0"/>
          </a:p>
        </p:txBody>
      </p:sp>
    </p:spTree>
    <p:extLst>
      <p:ext uri="{BB962C8B-B14F-4D97-AF65-F5344CB8AC3E}">
        <p14:creationId xmlns:p14="http://schemas.microsoft.com/office/powerpoint/2010/main" val="86303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1931</TotalTime>
  <Words>659</Words>
  <Application>Microsoft Office PowerPoint</Application>
  <PresentationFormat>Prezentácia na obrazovke (4:3)</PresentationFormat>
  <Paragraphs>89</Paragraphs>
  <Slides>14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2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14</vt:i4>
      </vt:variant>
    </vt:vector>
  </HeadingPairs>
  <TitlesOfParts>
    <vt:vector size="17" baseType="lpstr">
      <vt:lpstr>Arial</vt:lpstr>
      <vt:lpstr>Calibri</vt:lpstr>
      <vt:lpstr>Motív Office</vt:lpstr>
      <vt:lpstr>Financial transparency and stability of local governments in Slovakia</vt:lpstr>
      <vt:lpstr>About the project</vt:lpstr>
      <vt:lpstr>Projects to be transferred</vt:lpstr>
      <vt:lpstr>Project progress</vt:lpstr>
      <vt:lpstr>Slovak experience</vt:lpstr>
      <vt:lpstr>INEKO portal</vt:lpstr>
      <vt:lpstr>INEKO portal</vt:lpstr>
      <vt:lpstr>INEKO portal</vt:lpstr>
      <vt:lpstr>Financial health indicators</vt:lpstr>
      <vt:lpstr>Underlying data</vt:lpstr>
      <vt:lpstr>Legal constraints</vt:lpstr>
      <vt:lpstr>Legal constraints</vt:lpstr>
      <vt:lpstr>Legal constraints</vt:lpstr>
      <vt:lpstr>Thank you for your attention! http://ineko.sk/; http://www.hospodarenieobci.sk/ 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Decentralization and transparency of municipalities in Slovakia</dc:title>
  <dc:creator>Peter Golias</dc:creator>
  <cp:lastModifiedBy>INEKO1</cp:lastModifiedBy>
  <cp:revision>150</cp:revision>
  <dcterms:created xsi:type="dcterms:W3CDTF">2015-05-13T10:07:18Z</dcterms:created>
  <dcterms:modified xsi:type="dcterms:W3CDTF">2016-06-29T18:20:40Z</dcterms:modified>
</cp:coreProperties>
</file>