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1" r:id="rId5"/>
    <p:sldId id="259" r:id="rId6"/>
    <p:sldId id="272" r:id="rId7"/>
    <p:sldId id="273" r:id="rId8"/>
    <p:sldId id="263" r:id="rId9"/>
    <p:sldId id="275" r:id="rId10"/>
    <p:sldId id="267" r:id="rId11"/>
    <p:sldId id="276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08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427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838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111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044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75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420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075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600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11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42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40C90-C9DF-4A86-A335-D73632177D89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86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municipalities.ineko.sk/" TargetMode="External"/><Relationship Id="rId2" Type="http://schemas.openxmlformats.org/officeDocument/2006/relationships/hyperlink" Target="http://mesta2014.transparency.sk/e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egiony21.sk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ocalbudgets.viitorul.org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427542"/>
            <a:ext cx="8496944" cy="1470025"/>
          </a:xfrm>
        </p:spPr>
        <p:txBody>
          <a:bodyPr>
            <a:normAutofit fontScale="90000"/>
          </a:bodyPr>
          <a:lstStyle/>
          <a:p>
            <a:pPr algn="l"/>
            <a:r>
              <a:rPr lang="sk-SK" b="1" dirty="0"/>
              <a:t>Project </a:t>
            </a:r>
            <a:r>
              <a:rPr lang="sk-SK" b="1" dirty="0" err="1"/>
              <a:t>progress</a:t>
            </a:r>
            <a:r>
              <a:rPr lang="sk-SK" b="1" dirty="0"/>
              <a:t> and </a:t>
            </a:r>
            <a:r>
              <a:rPr lang="sk-SK" b="1" dirty="0" err="1" smtClean="0"/>
              <a:t>expansion</a:t>
            </a:r>
            <a:r>
              <a:rPr lang="sk-SK" b="1" dirty="0" smtClean="0"/>
              <a:t>: T</a:t>
            </a:r>
            <a:r>
              <a:rPr lang="en-US" b="1" dirty="0" err="1" smtClean="0"/>
              <a:t>ransparent</a:t>
            </a:r>
            <a:r>
              <a:rPr lang="en-US" b="1" dirty="0"/>
              <a:t>, financially healthy and competitive municipalities in </a:t>
            </a:r>
            <a:r>
              <a:rPr lang="sk-SK" b="1" dirty="0" err="1" smtClean="0"/>
              <a:t>Moldova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84934" y="4437112"/>
            <a:ext cx="6656784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June</a:t>
            </a:r>
            <a:r>
              <a:rPr lang="sk-SK" dirty="0" smtClean="0">
                <a:solidFill>
                  <a:schemeClr val="tx1"/>
                </a:solidFill>
              </a:rPr>
              <a:t> 27-28, 2016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Seminar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smtClean="0">
                <a:solidFill>
                  <a:schemeClr val="tx1"/>
                </a:solidFill>
              </a:rPr>
              <a:t>in </a:t>
            </a:r>
            <a:r>
              <a:rPr lang="sk-SK" dirty="0" err="1" smtClean="0">
                <a:solidFill>
                  <a:schemeClr val="tx1"/>
                </a:solidFill>
              </a:rPr>
              <a:t>Chisinau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Moldova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endParaRPr lang="sk-SK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039" y="764704"/>
            <a:ext cx="2742630" cy="108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SlovakA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37338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60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About</a:t>
            </a:r>
            <a:r>
              <a:rPr lang="sk-SK" b="1" dirty="0" smtClean="0"/>
              <a:t> </a:t>
            </a:r>
            <a:r>
              <a:rPr lang="sk-SK" b="1" dirty="0" err="1" smtClean="0"/>
              <a:t>the</a:t>
            </a:r>
            <a:r>
              <a:rPr lang="sk-SK" b="1" dirty="0" smtClean="0"/>
              <a:t> </a:t>
            </a:r>
            <a:r>
              <a:rPr lang="sk-SK" b="1" dirty="0" err="1" smtClean="0"/>
              <a:t>project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 smtClean="0"/>
              <a:t>Title</a:t>
            </a:r>
            <a:r>
              <a:rPr lang="sk-SK" dirty="0" smtClean="0"/>
              <a:t>: </a:t>
            </a:r>
            <a:r>
              <a:rPr lang="sk-SK" dirty="0"/>
              <a:t>T</a:t>
            </a:r>
            <a:r>
              <a:rPr lang="en-US" dirty="0" err="1" smtClean="0"/>
              <a:t>ransparent</a:t>
            </a:r>
            <a:r>
              <a:rPr lang="en-US" dirty="0" smtClean="0"/>
              <a:t>, financially healthy and competitive municipalities in </a:t>
            </a:r>
            <a:r>
              <a:rPr lang="sk-SK" dirty="0" err="1" smtClean="0"/>
              <a:t>Moldova</a:t>
            </a:r>
            <a:endParaRPr lang="sk-SK" dirty="0" smtClean="0"/>
          </a:p>
          <a:p>
            <a:r>
              <a:rPr lang="sk-SK" dirty="0" err="1" smtClean="0"/>
              <a:t>Period</a:t>
            </a:r>
            <a:r>
              <a:rPr lang="sk-SK" dirty="0" smtClean="0"/>
              <a:t>: </a:t>
            </a:r>
            <a:r>
              <a:rPr lang="sk-SK" dirty="0" err="1" smtClean="0"/>
              <a:t>October</a:t>
            </a:r>
            <a:r>
              <a:rPr lang="sk-SK" dirty="0" smtClean="0"/>
              <a:t> 15th 2015 – </a:t>
            </a:r>
            <a:r>
              <a:rPr lang="sk-SK" dirty="0" err="1" smtClean="0"/>
              <a:t>March</a:t>
            </a:r>
            <a:r>
              <a:rPr lang="sk-SK" dirty="0" smtClean="0"/>
              <a:t> 15th 2017</a:t>
            </a:r>
          </a:p>
          <a:p>
            <a:r>
              <a:rPr lang="sk-SK" dirty="0" err="1" smtClean="0"/>
              <a:t>Funded</a:t>
            </a:r>
            <a:r>
              <a:rPr lang="sk-SK" dirty="0" smtClean="0"/>
              <a:t> by: Slovak </a:t>
            </a:r>
            <a:r>
              <a:rPr lang="sk-SK" dirty="0" err="1" smtClean="0"/>
              <a:t>Aid</a:t>
            </a:r>
            <a:endParaRPr lang="sk-SK" dirty="0" smtClean="0"/>
          </a:p>
          <a:p>
            <a:r>
              <a:rPr lang="sk-SK" dirty="0" err="1" smtClean="0"/>
              <a:t>Implemented</a:t>
            </a:r>
            <a:r>
              <a:rPr lang="sk-SK" dirty="0" smtClean="0"/>
              <a:t> by: INEKO and IDIS “</a:t>
            </a:r>
            <a:r>
              <a:rPr lang="sk-SK" dirty="0" err="1" smtClean="0"/>
              <a:t>Viitorul</a:t>
            </a:r>
            <a:r>
              <a:rPr lang="sk-SK" dirty="0" smtClean="0"/>
              <a:t>“</a:t>
            </a:r>
          </a:p>
          <a:p>
            <a:r>
              <a:rPr lang="sk-SK" dirty="0" err="1" smtClean="0"/>
              <a:t>Goal</a:t>
            </a:r>
            <a:r>
              <a:rPr lang="sk-SK" dirty="0" smtClean="0"/>
              <a:t>: T</a:t>
            </a:r>
            <a:r>
              <a:rPr lang="en-US" dirty="0" smtClean="0"/>
              <a:t>o </a:t>
            </a:r>
            <a:r>
              <a:rPr lang="en-US" dirty="0"/>
              <a:t>support regional development in </a:t>
            </a:r>
            <a:r>
              <a:rPr lang="sk-SK" dirty="0" err="1" smtClean="0"/>
              <a:t>Moldova</a:t>
            </a:r>
            <a:r>
              <a:rPr lang="sk-SK" dirty="0" smtClean="0"/>
              <a:t> </a:t>
            </a:r>
            <a:r>
              <a:rPr lang="en-US" dirty="0" smtClean="0"/>
              <a:t>through </a:t>
            </a:r>
            <a:r>
              <a:rPr lang="en-US" dirty="0"/>
              <a:t>know-how transfer of </a:t>
            </a:r>
            <a:r>
              <a:rPr lang="sk-SK" dirty="0" err="1" smtClean="0"/>
              <a:t>three</a:t>
            </a:r>
            <a:r>
              <a:rPr lang="sk-SK" dirty="0" smtClean="0"/>
              <a:t> </a:t>
            </a:r>
            <a:r>
              <a:rPr lang="en-US" dirty="0" smtClean="0"/>
              <a:t>successful </a:t>
            </a:r>
            <a:r>
              <a:rPr lang="en-US" dirty="0"/>
              <a:t>projects implemented in </a:t>
            </a:r>
            <a:r>
              <a:rPr lang="en-US" dirty="0" smtClean="0"/>
              <a:t>Slovakia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70258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Projects</a:t>
            </a:r>
            <a:r>
              <a:rPr lang="sk-SK" b="1" dirty="0" smtClean="0"/>
              <a:t> to </a:t>
            </a:r>
            <a:r>
              <a:rPr lang="sk-SK" b="1" dirty="0" err="1" smtClean="0"/>
              <a:t>be</a:t>
            </a:r>
            <a:r>
              <a:rPr lang="sk-SK" b="1" dirty="0" smtClean="0"/>
              <a:t> </a:t>
            </a:r>
            <a:r>
              <a:rPr lang="sk-SK" b="1" dirty="0" err="1" smtClean="0"/>
              <a:t>transferred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Open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</a:t>
            </a:r>
            <a:r>
              <a:rPr lang="sk-SK" dirty="0" smtClean="0"/>
              <a:t> – </a:t>
            </a:r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 err="1" smtClean="0"/>
              <a:t>International</a:t>
            </a:r>
            <a:r>
              <a:rPr lang="sk-SK" dirty="0" smtClean="0"/>
              <a:t> Slovakia, </a:t>
            </a:r>
            <a:r>
              <a:rPr lang="sk-SK" dirty="0" smtClean="0">
                <a:hlinkClick r:id="rId2"/>
              </a:rPr>
              <a:t>http://mesta2014.transparency.sk/en</a:t>
            </a:r>
            <a:r>
              <a:rPr lang="sk-SK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Portal</a:t>
            </a:r>
            <a:r>
              <a:rPr lang="sk-SK" dirty="0" smtClean="0"/>
              <a:t> on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Slovak </a:t>
            </a:r>
            <a:r>
              <a:rPr lang="sk-SK" dirty="0" err="1" smtClean="0"/>
              <a:t>municipalities</a:t>
            </a:r>
            <a:r>
              <a:rPr lang="sk-SK" dirty="0" smtClean="0"/>
              <a:t> – INEKO, </a:t>
            </a:r>
            <a:r>
              <a:rPr lang="sk-SK" dirty="0" smtClean="0">
                <a:hlinkClick r:id="rId3"/>
              </a:rPr>
              <a:t>http://municipalities.ineko.sk/</a:t>
            </a:r>
            <a:r>
              <a:rPr lang="sk-SK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Competitive</a:t>
            </a:r>
            <a:r>
              <a:rPr lang="sk-SK" dirty="0" smtClean="0"/>
              <a:t> </a:t>
            </a:r>
            <a:r>
              <a:rPr lang="sk-SK" dirty="0" err="1" smtClean="0"/>
              <a:t>regions</a:t>
            </a:r>
            <a:r>
              <a:rPr lang="sk-SK" dirty="0" smtClean="0"/>
              <a:t> 21 – </a:t>
            </a:r>
            <a:r>
              <a:rPr lang="sk-SK" dirty="0" err="1" smtClean="0"/>
              <a:t>Business</a:t>
            </a:r>
            <a:r>
              <a:rPr lang="sk-SK" dirty="0" smtClean="0"/>
              <a:t> </a:t>
            </a:r>
            <a:r>
              <a:rPr lang="sk-SK" dirty="0" err="1" smtClean="0"/>
              <a:t>Alliance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Slovakia, </a:t>
            </a:r>
            <a:r>
              <a:rPr lang="sk-SK" dirty="0" smtClean="0">
                <a:hlinkClick r:id="rId4"/>
              </a:rPr>
              <a:t>http://www.regiony21.sk/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33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Potential</a:t>
            </a:r>
            <a:r>
              <a:rPr lang="sk-SK" b="1" dirty="0" smtClean="0"/>
              <a:t> </a:t>
            </a:r>
            <a:r>
              <a:rPr lang="sk-SK" b="1" dirty="0" err="1" smtClean="0"/>
              <a:t>expansion</a:t>
            </a:r>
            <a:endParaRPr lang="sk-SK" b="1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New </a:t>
            </a:r>
            <a:r>
              <a:rPr lang="sk-SK" dirty="0" err="1" smtClean="0"/>
              <a:t>donors</a:t>
            </a:r>
            <a:r>
              <a:rPr lang="sk-SK" dirty="0" smtClean="0"/>
              <a:t>: </a:t>
            </a:r>
            <a:r>
              <a:rPr lang="sk-SK" dirty="0" err="1" smtClean="0"/>
              <a:t>Emerging</a:t>
            </a:r>
            <a:r>
              <a:rPr lang="sk-SK" dirty="0" smtClean="0"/>
              <a:t> </a:t>
            </a:r>
            <a:r>
              <a:rPr lang="sk-SK" dirty="0" err="1" smtClean="0"/>
              <a:t>Donors</a:t>
            </a:r>
            <a:r>
              <a:rPr lang="sk-SK" dirty="0" smtClean="0"/>
              <a:t> </a:t>
            </a:r>
            <a:r>
              <a:rPr lang="sk-SK" dirty="0" err="1" smtClean="0"/>
              <a:t>Challenge</a:t>
            </a:r>
            <a:r>
              <a:rPr lang="sk-SK" dirty="0" smtClean="0"/>
              <a:t> </a:t>
            </a:r>
            <a:r>
              <a:rPr lang="sk-SK" dirty="0" err="1" smtClean="0"/>
              <a:t>Fund</a:t>
            </a:r>
            <a:r>
              <a:rPr lang="sk-SK" dirty="0" smtClean="0"/>
              <a:t> (EDCF) </a:t>
            </a:r>
            <a:r>
              <a:rPr lang="sk-SK" dirty="0" err="1" smtClean="0"/>
              <a:t>through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USAID + Slovak Aid</a:t>
            </a:r>
          </a:p>
          <a:p>
            <a:r>
              <a:rPr lang="sk-SK" dirty="0" err="1" smtClean="0"/>
              <a:t>Time</a:t>
            </a:r>
            <a:r>
              <a:rPr lang="sk-SK" dirty="0" smtClean="0"/>
              <a:t>: </a:t>
            </a:r>
            <a:r>
              <a:rPr lang="sk-SK" dirty="0" err="1" smtClean="0"/>
              <a:t>July</a:t>
            </a:r>
            <a:r>
              <a:rPr lang="sk-SK" dirty="0" smtClean="0"/>
              <a:t> 2016 – </a:t>
            </a:r>
            <a:r>
              <a:rPr lang="sk-SK" dirty="0" err="1" smtClean="0"/>
              <a:t>October</a:t>
            </a:r>
            <a:r>
              <a:rPr lang="sk-SK" dirty="0" smtClean="0"/>
              <a:t> 2017 (</a:t>
            </a:r>
            <a:r>
              <a:rPr lang="sk-SK" dirty="0" err="1" smtClean="0"/>
              <a:t>probably</a:t>
            </a:r>
            <a:r>
              <a:rPr lang="sk-SK" dirty="0" smtClean="0"/>
              <a:t> </a:t>
            </a:r>
            <a:r>
              <a:rPr lang="sk-SK" dirty="0" err="1" smtClean="0"/>
              <a:t>will</a:t>
            </a:r>
            <a:r>
              <a:rPr lang="sk-SK" dirty="0" smtClean="0"/>
              <a:t>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delayed</a:t>
            </a:r>
            <a:r>
              <a:rPr lang="sk-SK" dirty="0" smtClean="0"/>
              <a:t> by 3-6 </a:t>
            </a:r>
            <a:r>
              <a:rPr lang="sk-SK" dirty="0" err="1" smtClean="0"/>
              <a:t>months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Focus</a:t>
            </a:r>
            <a:r>
              <a:rPr lang="sk-SK" dirty="0" smtClean="0"/>
              <a:t>: </a:t>
            </a:r>
          </a:p>
          <a:p>
            <a:pPr lvl="1"/>
            <a:r>
              <a:rPr lang="sk-SK" dirty="0" err="1" smtClean="0"/>
              <a:t>Implementation</a:t>
            </a:r>
            <a:r>
              <a:rPr lang="sk-SK" dirty="0" smtClean="0"/>
              <a:t> of </a:t>
            </a:r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r>
              <a:rPr lang="sk-SK" dirty="0" smtClean="0"/>
              <a:t> at </a:t>
            </a:r>
            <a:r>
              <a:rPr lang="sk-SK" dirty="0" err="1" smtClean="0"/>
              <a:t>municipalities</a:t>
            </a:r>
            <a:endParaRPr lang="sk-SK" dirty="0" smtClean="0"/>
          </a:p>
          <a:p>
            <a:pPr lvl="1"/>
            <a:r>
              <a:rPr lang="sk-SK" dirty="0" smtClean="0"/>
              <a:t>In </a:t>
            </a:r>
            <a:r>
              <a:rPr lang="sk-SK" dirty="0" err="1" smtClean="0"/>
              <a:t>depth</a:t>
            </a:r>
            <a:r>
              <a:rPr lang="sk-SK" dirty="0" smtClean="0"/>
              <a:t> </a:t>
            </a:r>
            <a:r>
              <a:rPr lang="sk-SK" dirty="0" err="1" smtClean="0"/>
              <a:t>analysis</a:t>
            </a:r>
            <a:r>
              <a:rPr lang="sk-SK" dirty="0" smtClean="0"/>
              <a:t> of </a:t>
            </a:r>
            <a:r>
              <a:rPr lang="sk-SK" dirty="0" err="1" smtClean="0"/>
              <a:t>financial</a:t>
            </a:r>
            <a:r>
              <a:rPr lang="sk-SK" dirty="0" smtClean="0"/>
              <a:t> and </a:t>
            </a:r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sk-SK" dirty="0" smtClean="0"/>
          </a:p>
          <a:p>
            <a:pPr lvl="1"/>
            <a:r>
              <a:rPr lang="sk-SK" dirty="0" err="1" smtClean="0"/>
              <a:t>Advocacy</a:t>
            </a:r>
            <a:r>
              <a:rPr lang="sk-SK" dirty="0" smtClean="0"/>
              <a:t> of </a:t>
            </a:r>
            <a:r>
              <a:rPr lang="sk-SK" dirty="0" err="1" smtClean="0"/>
              <a:t>results</a:t>
            </a:r>
            <a:r>
              <a:rPr lang="sk-SK" dirty="0" smtClean="0"/>
              <a:t> in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discourse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737257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Transparent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Objective: Developing anti-corruption measures pack for self-governments in </a:t>
            </a:r>
            <a:r>
              <a:rPr lang="sk-SK" dirty="0" err="1" smtClean="0"/>
              <a:t>Moldova</a:t>
            </a:r>
            <a:r>
              <a:rPr lang="sk-SK" dirty="0" smtClean="0"/>
              <a:t> </a:t>
            </a:r>
            <a:r>
              <a:rPr lang="en-US" dirty="0" smtClean="0"/>
              <a:t>and monitoring of its </a:t>
            </a:r>
            <a:r>
              <a:rPr lang="en-US" dirty="0" smtClean="0"/>
              <a:t>implementation</a:t>
            </a:r>
            <a:endParaRPr lang="sk-SK" dirty="0"/>
          </a:p>
          <a:p>
            <a:r>
              <a:rPr lang="sk-SK" dirty="0" err="1" smtClean="0"/>
              <a:t>Implemented</a:t>
            </a:r>
            <a:r>
              <a:rPr lang="sk-SK" dirty="0" smtClean="0"/>
              <a:t> </a:t>
            </a:r>
            <a:r>
              <a:rPr lang="sk-SK" dirty="0" err="1" smtClean="0"/>
              <a:t>activities</a:t>
            </a:r>
            <a:r>
              <a:rPr lang="sk-SK" dirty="0" smtClean="0"/>
              <a:t>:</a:t>
            </a:r>
            <a:endParaRPr lang="en-US" dirty="0" smtClean="0"/>
          </a:p>
          <a:p>
            <a:pPr lvl="1"/>
            <a:r>
              <a:rPr lang="sk-SK" sz="2900" dirty="0" smtClean="0"/>
              <a:t>D</a:t>
            </a:r>
            <a:r>
              <a:rPr lang="en-US" sz="2900" dirty="0" err="1" smtClean="0"/>
              <a:t>efinition</a:t>
            </a:r>
            <a:r>
              <a:rPr lang="en-US" sz="2900" dirty="0" smtClean="0"/>
              <a:t> </a:t>
            </a:r>
            <a:r>
              <a:rPr lang="en-US" sz="2900" dirty="0" smtClean="0"/>
              <a:t>of anti-corruption priorities in </a:t>
            </a:r>
            <a:r>
              <a:rPr lang="sk-SK" sz="2900" dirty="0" err="1" smtClean="0"/>
              <a:t>Moldovan</a:t>
            </a:r>
            <a:r>
              <a:rPr lang="sk-SK" sz="2900" dirty="0" smtClean="0"/>
              <a:t> </a:t>
            </a:r>
            <a:r>
              <a:rPr lang="en-US" sz="2900" dirty="0" smtClean="0"/>
              <a:t>self-governments (</a:t>
            </a:r>
            <a:r>
              <a:rPr lang="sk-SK" sz="2900" dirty="0" smtClean="0"/>
              <a:t>November</a:t>
            </a:r>
            <a:r>
              <a:rPr lang="en-US" sz="2900" dirty="0" smtClean="0"/>
              <a:t> 201</a:t>
            </a:r>
            <a:r>
              <a:rPr lang="sk-SK" sz="2900" dirty="0" smtClean="0"/>
              <a:t>5</a:t>
            </a:r>
            <a:r>
              <a:rPr lang="en-US" sz="2900" dirty="0" smtClean="0"/>
              <a:t>)</a:t>
            </a:r>
          </a:p>
          <a:p>
            <a:pPr lvl="1"/>
            <a:r>
              <a:rPr lang="en-US" sz="2900" dirty="0" smtClean="0"/>
              <a:t>Description of the best Slovak </a:t>
            </a:r>
            <a:r>
              <a:rPr lang="en-US" sz="2900" dirty="0" smtClean="0"/>
              <a:t>practices (</a:t>
            </a:r>
            <a:r>
              <a:rPr lang="sk-SK" sz="2900" dirty="0" err="1" smtClean="0"/>
              <a:t>January</a:t>
            </a:r>
            <a:r>
              <a:rPr lang="en-US" sz="2900" dirty="0" smtClean="0"/>
              <a:t> 2016)</a:t>
            </a:r>
          </a:p>
          <a:p>
            <a:pPr lvl="1"/>
            <a:r>
              <a:rPr lang="en-US" sz="2900" dirty="0" smtClean="0"/>
              <a:t>Developing proposals of anti-corruption </a:t>
            </a:r>
            <a:r>
              <a:rPr lang="en-US" sz="2900" dirty="0" smtClean="0"/>
              <a:t>measures</a:t>
            </a:r>
            <a:r>
              <a:rPr lang="sk-SK" sz="2900" dirty="0" smtClean="0"/>
              <a:t>, </a:t>
            </a:r>
            <a:r>
              <a:rPr lang="sk-SK" sz="2900" dirty="0" err="1" smtClean="0"/>
              <a:t>survey</a:t>
            </a:r>
            <a:r>
              <a:rPr lang="sk-SK" sz="2900" dirty="0" smtClean="0"/>
              <a:t> </a:t>
            </a:r>
            <a:r>
              <a:rPr lang="sk-SK" sz="2900" dirty="0" err="1" smtClean="0"/>
              <a:t>among</a:t>
            </a:r>
            <a:r>
              <a:rPr lang="sk-SK" sz="2900" dirty="0" smtClean="0"/>
              <a:t> </a:t>
            </a:r>
            <a:r>
              <a:rPr lang="en-US" sz="2900" dirty="0" smtClean="0"/>
              <a:t>self-governments </a:t>
            </a:r>
            <a:r>
              <a:rPr lang="en-US" sz="2900" dirty="0" smtClean="0"/>
              <a:t>(</a:t>
            </a:r>
            <a:r>
              <a:rPr lang="sk-SK" sz="2900" dirty="0" err="1" smtClean="0"/>
              <a:t>March</a:t>
            </a:r>
            <a:r>
              <a:rPr lang="sk-SK" sz="2900" dirty="0" smtClean="0"/>
              <a:t>-May</a:t>
            </a:r>
            <a:r>
              <a:rPr lang="en-US" sz="2900" dirty="0" smtClean="0"/>
              <a:t> </a:t>
            </a:r>
            <a:r>
              <a:rPr lang="en-US" sz="2900" dirty="0" smtClean="0"/>
              <a:t>2016)</a:t>
            </a:r>
          </a:p>
          <a:p>
            <a:pPr lvl="1"/>
            <a:r>
              <a:rPr lang="en-US" sz="2900" dirty="0" smtClean="0"/>
              <a:t>Monitoring of anti-corruption pack implementation rate in </a:t>
            </a:r>
            <a:r>
              <a:rPr lang="sk-SK" sz="2900" dirty="0" smtClean="0"/>
              <a:t>4</a:t>
            </a:r>
            <a:r>
              <a:rPr lang="en-US" sz="2900" dirty="0" smtClean="0"/>
              <a:t>5 </a:t>
            </a:r>
            <a:r>
              <a:rPr lang="en-US" sz="2900" dirty="0" smtClean="0"/>
              <a:t>biggest </a:t>
            </a:r>
            <a:r>
              <a:rPr lang="sk-SK" sz="2900" dirty="0" err="1" smtClean="0"/>
              <a:t>Moldovan</a:t>
            </a:r>
            <a:r>
              <a:rPr lang="sk-SK" sz="2900" dirty="0" smtClean="0"/>
              <a:t> </a:t>
            </a:r>
            <a:r>
              <a:rPr lang="en-US" sz="2900" dirty="0" smtClean="0"/>
              <a:t>towns (</a:t>
            </a:r>
            <a:r>
              <a:rPr lang="sk-SK" sz="2900" dirty="0" smtClean="0"/>
              <a:t>May-</a:t>
            </a:r>
            <a:r>
              <a:rPr lang="sk-SK" sz="2900" dirty="0" err="1" smtClean="0"/>
              <a:t>June</a:t>
            </a:r>
            <a:r>
              <a:rPr lang="sk-SK" sz="2900" dirty="0" smtClean="0"/>
              <a:t> </a:t>
            </a:r>
            <a:r>
              <a:rPr lang="en-US" sz="2900" dirty="0" smtClean="0"/>
              <a:t>2016)</a:t>
            </a:r>
          </a:p>
          <a:p>
            <a:pPr lvl="1"/>
            <a:r>
              <a:rPr lang="en-US" sz="2900" dirty="0" smtClean="0"/>
              <a:t>Publishing the </a:t>
            </a:r>
            <a:r>
              <a:rPr lang="en-US" sz="2900" dirty="0" smtClean="0"/>
              <a:t>transparency </a:t>
            </a:r>
            <a:r>
              <a:rPr lang="en-US" sz="2900" dirty="0" smtClean="0"/>
              <a:t>rankings of the biggest municipalities (</a:t>
            </a:r>
            <a:r>
              <a:rPr lang="sk-SK" sz="2900" dirty="0" err="1" smtClean="0"/>
              <a:t>June</a:t>
            </a:r>
            <a:r>
              <a:rPr lang="sk-SK" sz="2900" dirty="0" smtClean="0"/>
              <a:t> </a:t>
            </a:r>
            <a:r>
              <a:rPr lang="en-US" sz="2900" dirty="0" smtClean="0"/>
              <a:t>201</a:t>
            </a:r>
            <a:r>
              <a:rPr lang="sk-SK" sz="2900" dirty="0" smtClean="0"/>
              <a:t>6</a:t>
            </a:r>
            <a:r>
              <a:rPr lang="en-US" sz="29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8849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Transparent </a:t>
            </a:r>
            <a:r>
              <a:rPr lang="sk-SK" b="1" dirty="0" err="1" smtClean="0"/>
              <a:t>municipalities</a:t>
            </a:r>
            <a:endParaRPr lang="sk-SK" b="1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To do list:</a:t>
            </a:r>
          </a:p>
          <a:p>
            <a:pPr lvl="1"/>
            <a:r>
              <a:rPr lang="sk-SK" dirty="0" smtClean="0"/>
              <a:t>In </a:t>
            </a:r>
            <a:r>
              <a:rPr lang="sk-SK" dirty="0" err="1" smtClean="0"/>
              <a:t>depth</a:t>
            </a:r>
            <a:r>
              <a:rPr lang="sk-SK" dirty="0" smtClean="0"/>
              <a:t> </a:t>
            </a:r>
            <a:r>
              <a:rPr lang="sk-SK" dirty="0" err="1" smtClean="0"/>
              <a:t>analysis</a:t>
            </a:r>
            <a:r>
              <a:rPr lang="sk-SK" dirty="0" smtClean="0"/>
              <a:t> of </a:t>
            </a:r>
            <a:r>
              <a:rPr lang="sk-SK" dirty="0" err="1" smtClean="0"/>
              <a:t>data</a:t>
            </a:r>
            <a:r>
              <a:rPr lang="sk-SK" dirty="0" smtClean="0"/>
              <a:t> on </a:t>
            </a:r>
            <a:r>
              <a:rPr lang="sk-SK" dirty="0" err="1" smtClean="0"/>
              <a:t>transparency</a:t>
            </a:r>
            <a:endParaRPr lang="sk-SK" dirty="0" smtClean="0"/>
          </a:p>
          <a:p>
            <a:pPr lvl="1"/>
            <a:r>
              <a:rPr lang="sk-SK" dirty="0" err="1" smtClean="0"/>
              <a:t>Formulation</a:t>
            </a:r>
            <a:r>
              <a:rPr lang="sk-SK" dirty="0" smtClean="0"/>
              <a:t> of </a:t>
            </a:r>
            <a:r>
              <a:rPr lang="sk-SK" dirty="0" err="1" smtClean="0"/>
              <a:t>recommendations</a:t>
            </a:r>
            <a:endParaRPr lang="sk-SK" dirty="0" smtClean="0"/>
          </a:p>
          <a:p>
            <a:pPr lvl="1"/>
            <a:r>
              <a:rPr lang="sk-SK" dirty="0" err="1" smtClean="0"/>
              <a:t>Uploading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on </a:t>
            </a:r>
            <a:r>
              <a:rPr lang="sk-SK" dirty="0" err="1" smtClean="0"/>
              <a:t>the</a:t>
            </a:r>
            <a:r>
              <a:rPr lang="sk-SK" dirty="0" smtClean="0"/>
              <a:t> internet </a:t>
            </a:r>
            <a:r>
              <a:rPr lang="sk-SK" dirty="0" err="1" smtClean="0"/>
              <a:t>portal</a:t>
            </a:r>
            <a:endParaRPr lang="sk-SK" dirty="0" smtClean="0"/>
          </a:p>
          <a:p>
            <a:pPr lvl="1"/>
            <a:r>
              <a:rPr lang="sk-SK" dirty="0" err="1" smtClean="0"/>
              <a:t>Advocacy</a:t>
            </a:r>
            <a:r>
              <a:rPr lang="sk-SK" dirty="0" smtClean="0"/>
              <a:t> of </a:t>
            </a:r>
            <a:r>
              <a:rPr lang="sk-SK" dirty="0" err="1" smtClean="0"/>
              <a:t>results</a:t>
            </a:r>
            <a:endParaRPr lang="sk-SK" dirty="0" smtClean="0"/>
          </a:p>
          <a:p>
            <a:pPr lvl="1"/>
            <a:r>
              <a:rPr lang="sk-SK" dirty="0" err="1" smtClean="0"/>
              <a:t>Supporting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in </a:t>
            </a:r>
            <a:r>
              <a:rPr lang="sk-SK" dirty="0" err="1" smtClean="0"/>
              <a:t>implementation</a:t>
            </a:r>
            <a:r>
              <a:rPr lang="sk-SK" dirty="0" smtClean="0"/>
              <a:t> of </a:t>
            </a:r>
            <a:r>
              <a:rPr lang="sk-SK" dirty="0" err="1" smtClean="0"/>
              <a:t>measures</a:t>
            </a:r>
            <a:endParaRPr lang="sk-SK" dirty="0" smtClean="0"/>
          </a:p>
          <a:p>
            <a:pPr lvl="1"/>
            <a:r>
              <a:rPr lang="sk-SK" dirty="0" err="1"/>
              <a:t>Establishing</a:t>
            </a:r>
            <a:r>
              <a:rPr lang="sk-SK" dirty="0"/>
              <a:t> </a:t>
            </a:r>
            <a:r>
              <a:rPr lang="sk-SK" dirty="0" err="1"/>
              <a:t>local</a:t>
            </a:r>
            <a:r>
              <a:rPr lang="sk-SK" dirty="0"/>
              <a:t> </a:t>
            </a:r>
            <a:r>
              <a:rPr lang="sk-SK" dirty="0" err="1"/>
              <a:t>project</a:t>
            </a:r>
            <a:r>
              <a:rPr lang="sk-SK" dirty="0"/>
              <a:t> </a:t>
            </a:r>
            <a:r>
              <a:rPr lang="sk-SK" dirty="0" err="1" smtClean="0"/>
              <a:t>subpage</a:t>
            </a:r>
            <a:r>
              <a:rPr lang="sk-SK" dirty="0" smtClean="0"/>
              <a:t> at IDIS</a:t>
            </a:r>
          </a:p>
        </p:txBody>
      </p:sp>
    </p:spTree>
    <p:extLst>
      <p:ext uri="{BB962C8B-B14F-4D97-AF65-F5344CB8AC3E}">
        <p14:creationId xmlns:p14="http://schemas.microsoft.com/office/powerpoint/2010/main" val="39086748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Transparent </a:t>
            </a:r>
            <a:r>
              <a:rPr lang="sk-SK" b="1" dirty="0" err="1" smtClean="0"/>
              <a:t>municipalities</a:t>
            </a:r>
            <a:endParaRPr lang="sk-SK" b="1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Project </a:t>
            </a:r>
            <a:r>
              <a:rPr lang="sk-SK" dirty="0" err="1" smtClean="0"/>
              <a:t>expansion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Computing</a:t>
            </a:r>
            <a:r>
              <a:rPr lang="sk-SK" dirty="0" smtClean="0"/>
              <a:t> </a:t>
            </a:r>
            <a:r>
              <a:rPr lang="sk-SK" dirty="0" err="1" smtClean="0"/>
              <a:t>transparency</a:t>
            </a:r>
            <a:r>
              <a:rPr lang="sk-SK" dirty="0" smtClean="0"/>
              <a:t> rating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regions</a:t>
            </a:r>
            <a:endParaRPr lang="sk-SK" dirty="0" smtClean="0"/>
          </a:p>
          <a:p>
            <a:pPr lvl="1"/>
            <a:r>
              <a:rPr lang="sk-SK" dirty="0" err="1" smtClean="0"/>
              <a:t>Establishing</a:t>
            </a:r>
            <a:r>
              <a:rPr lang="sk-SK" dirty="0" smtClean="0"/>
              <a:t> </a:t>
            </a:r>
            <a:r>
              <a:rPr lang="sk-SK" dirty="0" err="1" smtClean="0"/>
              <a:t>analytical</a:t>
            </a:r>
            <a:r>
              <a:rPr lang="sk-SK" dirty="0" smtClean="0"/>
              <a:t> and </a:t>
            </a:r>
            <a:r>
              <a:rPr lang="sk-SK" dirty="0" err="1" smtClean="0"/>
              <a:t>advocacy</a:t>
            </a:r>
            <a:r>
              <a:rPr lang="sk-SK" dirty="0" smtClean="0"/>
              <a:t> team </a:t>
            </a:r>
            <a:r>
              <a:rPr lang="sk-SK" dirty="0" err="1" smtClean="0"/>
              <a:t>with</a:t>
            </a:r>
            <a:r>
              <a:rPr lang="sk-SK" dirty="0" smtClean="0"/>
              <a:t> at </a:t>
            </a:r>
            <a:r>
              <a:rPr lang="sk-SK" dirty="0" err="1" smtClean="0"/>
              <a:t>least</a:t>
            </a:r>
            <a:r>
              <a:rPr lang="sk-SK" dirty="0" smtClean="0"/>
              <a:t> 5 </a:t>
            </a:r>
            <a:r>
              <a:rPr lang="sk-SK" dirty="0" err="1" smtClean="0"/>
              <a:t>experts</a:t>
            </a:r>
            <a:r>
              <a:rPr lang="sk-SK" dirty="0" smtClean="0"/>
              <a:t> (</a:t>
            </a:r>
            <a:r>
              <a:rPr lang="sk-SK" dirty="0" err="1" smtClean="0"/>
              <a:t>NGOs</a:t>
            </a:r>
            <a:r>
              <a:rPr lang="sk-SK" dirty="0" smtClean="0"/>
              <a:t>, </a:t>
            </a:r>
            <a:r>
              <a:rPr lang="sk-SK" dirty="0" err="1" smtClean="0"/>
              <a:t>journalists</a:t>
            </a:r>
            <a:r>
              <a:rPr lang="sk-SK" dirty="0" smtClean="0"/>
              <a:t>,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activists</a:t>
            </a:r>
            <a:r>
              <a:rPr lang="sk-SK" dirty="0" smtClean="0"/>
              <a:t>)</a:t>
            </a:r>
          </a:p>
          <a:p>
            <a:pPr lvl="2"/>
            <a:r>
              <a:rPr lang="sk-SK" dirty="0"/>
              <a:t>Monitoring and </a:t>
            </a:r>
            <a:r>
              <a:rPr lang="sk-SK" dirty="0" err="1"/>
              <a:t>assisting</a:t>
            </a:r>
            <a:r>
              <a:rPr lang="sk-SK" dirty="0"/>
              <a:t> </a:t>
            </a:r>
            <a:r>
              <a:rPr lang="sk-SK" u="sng" dirty="0" smtClean="0"/>
              <a:t>at </a:t>
            </a:r>
            <a:r>
              <a:rPr lang="sk-SK" u="sng" dirty="0" err="1" smtClean="0"/>
              <a:t>least</a:t>
            </a:r>
            <a:r>
              <a:rPr lang="sk-SK" u="sng" dirty="0" smtClean="0"/>
              <a:t> 10 </a:t>
            </a:r>
            <a:r>
              <a:rPr lang="sk-SK" u="sng" dirty="0" err="1" smtClean="0"/>
              <a:t>local</a:t>
            </a:r>
            <a:r>
              <a:rPr lang="sk-SK" u="sng" dirty="0" smtClean="0"/>
              <a:t> </a:t>
            </a:r>
            <a:r>
              <a:rPr lang="sk-SK" u="sng" dirty="0" err="1"/>
              <a:t>Gvts</a:t>
            </a:r>
            <a:r>
              <a:rPr lang="sk-SK" u="sng" dirty="0"/>
              <a:t> </a:t>
            </a:r>
            <a:r>
              <a:rPr lang="sk-SK" dirty="0"/>
              <a:t>in </a:t>
            </a:r>
            <a:r>
              <a:rPr lang="sk-SK" dirty="0" err="1"/>
              <a:t>implementation</a:t>
            </a:r>
            <a:r>
              <a:rPr lang="sk-SK" dirty="0"/>
              <a:t> of </a:t>
            </a:r>
            <a:r>
              <a:rPr lang="sk-SK" dirty="0" err="1"/>
              <a:t>anti-corruption</a:t>
            </a:r>
            <a:r>
              <a:rPr lang="sk-SK" dirty="0"/>
              <a:t> </a:t>
            </a:r>
            <a:r>
              <a:rPr lang="sk-SK" dirty="0" err="1"/>
              <a:t>measures</a:t>
            </a:r>
            <a:endParaRPr lang="sk-SK" dirty="0"/>
          </a:p>
          <a:p>
            <a:pPr lvl="2"/>
            <a:r>
              <a:rPr lang="sk-SK" dirty="0" err="1"/>
              <a:t>Advocating</a:t>
            </a:r>
            <a:r>
              <a:rPr lang="sk-SK" dirty="0"/>
              <a:t> </a:t>
            </a:r>
            <a:r>
              <a:rPr lang="sk-SK" dirty="0" err="1"/>
              <a:t>key</a:t>
            </a:r>
            <a:r>
              <a:rPr lang="sk-SK" dirty="0"/>
              <a:t> </a:t>
            </a:r>
            <a:r>
              <a:rPr lang="sk-SK" dirty="0" err="1"/>
              <a:t>results</a:t>
            </a:r>
            <a:r>
              <a:rPr lang="sk-SK" dirty="0"/>
              <a:t> in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 smtClean="0"/>
              <a:t>discourse</a:t>
            </a:r>
            <a:r>
              <a:rPr lang="sk-SK" dirty="0" smtClean="0"/>
              <a:t>; </a:t>
            </a:r>
            <a:r>
              <a:rPr lang="sk-SK" dirty="0" err="1" smtClean="0"/>
              <a:t>monthly</a:t>
            </a:r>
            <a:r>
              <a:rPr lang="sk-SK" dirty="0" smtClean="0"/>
              <a:t> </a:t>
            </a:r>
            <a:r>
              <a:rPr lang="sk-SK" dirty="0" err="1" smtClean="0"/>
              <a:t>electronic</a:t>
            </a:r>
            <a:r>
              <a:rPr lang="sk-SK" dirty="0" smtClean="0"/>
              <a:t> </a:t>
            </a:r>
            <a:r>
              <a:rPr lang="sk-SK" dirty="0" err="1" smtClean="0"/>
              <a:t>newsletter</a:t>
            </a:r>
            <a:endParaRPr lang="sk-SK" dirty="0"/>
          </a:p>
          <a:p>
            <a:pPr lvl="1"/>
            <a:r>
              <a:rPr lang="sk-SK" dirty="0" err="1" smtClean="0"/>
              <a:t>Evaluation</a:t>
            </a:r>
            <a:r>
              <a:rPr lang="sk-SK" dirty="0" smtClean="0"/>
              <a:t> of </a:t>
            </a:r>
            <a:r>
              <a:rPr lang="sk-SK" dirty="0" err="1" smtClean="0"/>
              <a:t>actually</a:t>
            </a:r>
            <a:r>
              <a:rPr lang="sk-SK" dirty="0" smtClean="0"/>
              <a:t> </a:t>
            </a:r>
            <a:r>
              <a:rPr lang="sk-SK" dirty="0" err="1" smtClean="0"/>
              <a:t>implemented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endParaRPr lang="sk-SK" dirty="0" smtClean="0"/>
          </a:p>
          <a:p>
            <a:pPr lvl="1"/>
            <a:r>
              <a:rPr lang="sk-SK" dirty="0" smtClean="0"/>
              <a:t>Update of </a:t>
            </a:r>
            <a:r>
              <a:rPr lang="sk-SK" dirty="0" err="1" smtClean="0"/>
              <a:t>transparency</a:t>
            </a:r>
            <a:r>
              <a:rPr lang="sk-SK" dirty="0" smtClean="0"/>
              <a:t> rating of </a:t>
            </a:r>
            <a:r>
              <a:rPr lang="sk-SK" dirty="0" err="1" smtClean="0"/>
              <a:t>municipalities</a:t>
            </a:r>
            <a:r>
              <a:rPr lang="sk-SK" dirty="0" smtClean="0"/>
              <a:t> and </a:t>
            </a:r>
            <a:r>
              <a:rPr lang="sk-SK" dirty="0" err="1" smtClean="0"/>
              <a:t>regions</a:t>
            </a:r>
            <a:r>
              <a:rPr lang="sk-SK" dirty="0" smtClean="0"/>
              <a:t> in 2017</a:t>
            </a:r>
          </a:p>
          <a:p>
            <a:pPr lvl="1"/>
            <a:r>
              <a:rPr lang="sk-SK" dirty="0" err="1" smtClean="0"/>
              <a:t>Final</a:t>
            </a:r>
            <a:r>
              <a:rPr lang="sk-SK" dirty="0" smtClean="0"/>
              <a:t> </a:t>
            </a:r>
            <a:r>
              <a:rPr lang="sk-SK" dirty="0" err="1" smtClean="0"/>
              <a:t>conference</a:t>
            </a:r>
            <a:r>
              <a:rPr lang="sk-SK" dirty="0" smtClean="0"/>
              <a:t>: </a:t>
            </a:r>
            <a:r>
              <a:rPr lang="sk-SK" dirty="0" err="1" smtClean="0"/>
              <a:t>Awarding</a:t>
            </a:r>
            <a:r>
              <a:rPr lang="sk-SK" dirty="0" smtClean="0"/>
              <a:t> most transparent </a:t>
            </a:r>
            <a:r>
              <a:rPr lang="sk-SK" dirty="0" err="1" smtClean="0"/>
              <a:t>cities</a:t>
            </a:r>
            <a:r>
              <a:rPr lang="sk-SK" dirty="0" smtClean="0"/>
              <a:t> and </a:t>
            </a:r>
            <a:r>
              <a:rPr lang="sk-SK" dirty="0" err="1" smtClean="0"/>
              <a:t>regions</a:t>
            </a:r>
            <a:endParaRPr lang="sk-SK" dirty="0" smtClean="0"/>
          </a:p>
          <a:p>
            <a:pPr lvl="1"/>
            <a:r>
              <a:rPr lang="sk-SK" dirty="0" err="1" smtClean="0"/>
              <a:t>Educational</a:t>
            </a:r>
            <a:r>
              <a:rPr lang="sk-SK" dirty="0" smtClean="0"/>
              <a:t> trip to Slovakia</a:t>
            </a:r>
          </a:p>
          <a:p>
            <a:pPr lvl="1"/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77334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Financially</a:t>
            </a:r>
            <a:r>
              <a:rPr lang="sk-SK" b="1" dirty="0" smtClean="0"/>
              <a:t> </a:t>
            </a:r>
            <a:r>
              <a:rPr lang="sk-SK" b="1" dirty="0" err="1" smtClean="0"/>
              <a:t>healthy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/>
          </a:bodyPr>
          <a:lstStyle/>
          <a:p>
            <a:pPr lvl="0"/>
            <a:r>
              <a:rPr lang="sk-SK" dirty="0" err="1" smtClean="0"/>
              <a:t>Objective</a:t>
            </a:r>
            <a:r>
              <a:rPr lang="sk-SK" dirty="0" smtClean="0"/>
              <a:t>: </a:t>
            </a:r>
            <a:r>
              <a:rPr lang="en-GB" dirty="0" smtClean="0"/>
              <a:t>Developing </a:t>
            </a:r>
            <a:r>
              <a:rPr lang="en-GB" dirty="0"/>
              <a:t>online portal on financial management of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en-GB" dirty="0" smtClean="0"/>
              <a:t>municipalities</a:t>
            </a:r>
            <a:endParaRPr lang="sk-SK" dirty="0" smtClean="0"/>
          </a:p>
          <a:p>
            <a:pPr lvl="0"/>
            <a:r>
              <a:rPr lang="sk-SK" dirty="0" err="1" smtClean="0"/>
              <a:t>Implemented</a:t>
            </a:r>
            <a:r>
              <a:rPr lang="sk-SK" dirty="0" smtClean="0"/>
              <a:t> </a:t>
            </a:r>
            <a:r>
              <a:rPr lang="sk-SK" dirty="0" err="1" smtClean="0"/>
              <a:t>activities</a:t>
            </a:r>
            <a:r>
              <a:rPr lang="sk-SK" dirty="0" smtClean="0"/>
              <a:t>:</a:t>
            </a:r>
            <a:endParaRPr lang="en-US" dirty="0"/>
          </a:p>
          <a:p>
            <a:pPr lvl="1"/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analysis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budgets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(November 2015)</a:t>
            </a:r>
          </a:p>
          <a:p>
            <a:pPr lvl="1"/>
            <a:r>
              <a:rPr lang="sk-SK" dirty="0" err="1" smtClean="0"/>
              <a:t>Creating</a:t>
            </a:r>
            <a:r>
              <a:rPr lang="sk-SK" dirty="0" smtClean="0"/>
              <a:t> and </a:t>
            </a:r>
            <a:r>
              <a:rPr lang="sk-SK" dirty="0" err="1" smtClean="0"/>
              <a:t>launching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/>
              <a:t>: </a:t>
            </a:r>
            <a:r>
              <a:rPr lang="sk-SK" dirty="0">
                <a:hlinkClick r:id="rId2"/>
              </a:rPr>
              <a:t>http://www.localbudgets.viitorul.org</a:t>
            </a:r>
            <a:r>
              <a:rPr lang="sk-SK" dirty="0" smtClean="0">
                <a:hlinkClick r:id="rId2"/>
              </a:rPr>
              <a:t>/</a:t>
            </a:r>
            <a:r>
              <a:rPr lang="sk-SK" dirty="0" smtClean="0"/>
              <a:t> </a:t>
            </a:r>
            <a:r>
              <a:rPr lang="sk-SK" dirty="0" smtClean="0"/>
              <a:t>(</a:t>
            </a:r>
            <a:r>
              <a:rPr lang="sk-SK" dirty="0" err="1" smtClean="0"/>
              <a:t>January</a:t>
            </a:r>
            <a:r>
              <a:rPr lang="sk-SK" dirty="0" smtClean="0"/>
              <a:t> </a:t>
            </a:r>
            <a:r>
              <a:rPr lang="sk-SK" dirty="0" smtClean="0"/>
              <a:t>2016</a:t>
            </a:r>
            <a:r>
              <a:rPr lang="sk-SK" dirty="0" smtClean="0"/>
              <a:t>)</a:t>
            </a:r>
            <a:endParaRPr lang="sk-SK" dirty="0"/>
          </a:p>
          <a:p>
            <a:r>
              <a:rPr lang="sk-SK" dirty="0"/>
              <a:t>To do list:</a:t>
            </a:r>
          </a:p>
          <a:p>
            <a:pPr lvl="1"/>
            <a:r>
              <a:rPr lang="sk-SK" dirty="0" err="1"/>
              <a:t>Updating</a:t>
            </a:r>
            <a:r>
              <a:rPr lang="sk-SK" dirty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/>
              <a:t>portal</a:t>
            </a:r>
            <a:r>
              <a:rPr lang="sk-SK" dirty="0"/>
              <a:t> (</a:t>
            </a:r>
            <a:r>
              <a:rPr lang="sk-SK" dirty="0" err="1"/>
              <a:t>July</a:t>
            </a:r>
            <a:r>
              <a:rPr lang="sk-SK" dirty="0"/>
              <a:t> – November 2016</a:t>
            </a:r>
            <a:r>
              <a:rPr lang="en-GB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76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Financially</a:t>
            </a:r>
            <a:r>
              <a:rPr lang="sk-SK" b="1" dirty="0" smtClean="0"/>
              <a:t> </a:t>
            </a:r>
            <a:r>
              <a:rPr lang="sk-SK" b="1" dirty="0" err="1" smtClean="0"/>
              <a:t>healthy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sk-SK" b="1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Project </a:t>
            </a:r>
            <a:r>
              <a:rPr lang="sk-SK" dirty="0" err="1" smtClean="0"/>
              <a:t>expansion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Sankey</a:t>
            </a:r>
            <a:r>
              <a:rPr lang="sk-SK" dirty="0" smtClean="0"/>
              <a:t> </a:t>
            </a:r>
            <a:r>
              <a:rPr lang="sk-SK" dirty="0" err="1" smtClean="0"/>
              <a:t>diagrams</a:t>
            </a:r>
            <a:r>
              <a:rPr lang="sk-SK" dirty="0" smtClean="0"/>
              <a:t>: </a:t>
            </a:r>
            <a:r>
              <a:rPr lang="sk-SK" dirty="0" err="1" smtClean="0"/>
              <a:t>Collecting</a:t>
            </a:r>
            <a:r>
              <a:rPr lang="sk-SK" dirty="0" smtClean="0"/>
              <a:t> and </a:t>
            </a:r>
            <a:r>
              <a:rPr lang="sk-SK" dirty="0" err="1" smtClean="0"/>
              <a:t>uploading</a:t>
            </a:r>
            <a:r>
              <a:rPr lang="sk-SK" dirty="0" smtClean="0"/>
              <a:t> </a:t>
            </a:r>
            <a:r>
              <a:rPr lang="sk-SK" dirty="0" err="1" smtClean="0"/>
              <a:t>detailed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on </a:t>
            </a:r>
            <a:r>
              <a:rPr lang="sk-SK" dirty="0" err="1" smtClean="0"/>
              <a:t>revenues</a:t>
            </a:r>
            <a:r>
              <a:rPr lang="sk-SK" dirty="0" smtClean="0"/>
              <a:t> and </a:t>
            </a:r>
            <a:r>
              <a:rPr lang="sk-SK" dirty="0" err="1" smtClean="0"/>
              <a:t>expenditure</a:t>
            </a:r>
            <a:endParaRPr lang="sk-SK" dirty="0" smtClean="0"/>
          </a:p>
          <a:p>
            <a:pPr lvl="1"/>
            <a:r>
              <a:rPr lang="sk-SK" dirty="0" err="1" smtClean="0"/>
              <a:t>Establishing</a:t>
            </a:r>
            <a:r>
              <a:rPr lang="sk-SK" dirty="0" smtClean="0"/>
              <a:t> </a:t>
            </a:r>
            <a:r>
              <a:rPr lang="sk-SK" dirty="0" err="1" smtClean="0"/>
              <a:t>analytical</a:t>
            </a:r>
            <a:r>
              <a:rPr lang="sk-SK" dirty="0" smtClean="0"/>
              <a:t> and </a:t>
            </a:r>
            <a:r>
              <a:rPr lang="sk-SK" dirty="0" err="1" smtClean="0"/>
              <a:t>advocacy</a:t>
            </a:r>
            <a:r>
              <a:rPr lang="sk-SK" dirty="0" smtClean="0"/>
              <a:t> team </a:t>
            </a:r>
            <a:r>
              <a:rPr lang="sk-SK" dirty="0" err="1" smtClean="0"/>
              <a:t>with</a:t>
            </a:r>
            <a:r>
              <a:rPr lang="sk-SK" dirty="0" smtClean="0"/>
              <a:t> at </a:t>
            </a:r>
            <a:r>
              <a:rPr lang="sk-SK" dirty="0" err="1" smtClean="0"/>
              <a:t>least</a:t>
            </a:r>
            <a:r>
              <a:rPr lang="sk-SK" dirty="0" smtClean="0"/>
              <a:t> 5 </a:t>
            </a:r>
            <a:r>
              <a:rPr lang="sk-SK" dirty="0" err="1" smtClean="0"/>
              <a:t>experts</a:t>
            </a:r>
            <a:r>
              <a:rPr lang="sk-SK" dirty="0" smtClean="0"/>
              <a:t> (</a:t>
            </a:r>
            <a:r>
              <a:rPr lang="sk-SK" dirty="0" err="1" smtClean="0"/>
              <a:t>NGOs</a:t>
            </a:r>
            <a:r>
              <a:rPr lang="sk-SK" dirty="0" smtClean="0"/>
              <a:t>, </a:t>
            </a:r>
            <a:r>
              <a:rPr lang="sk-SK" dirty="0" err="1" smtClean="0"/>
              <a:t>journalists</a:t>
            </a:r>
            <a:r>
              <a:rPr lang="sk-SK" dirty="0" smtClean="0"/>
              <a:t>,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activists</a:t>
            </a:r>
            <a:r>
              <a:rPr lang="sk-SK" dirty="0" smtClean="0"/>
              <a:t>)</a:t>
            </a:r>
          </a:p>
          <a:p>
            <a:pPr lvl="2"/>
            <a:r>
              <a:rPr lang="sk-SK" dirty="0" err="1" smtClean="0"/>
              <a:t>Analyzing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endParaRPr lang="sk-SK" dirty="0"/>
          </a:p>
          <a:p>
            <a:pPr lvl="2"/>
            <a:r>
              <a:rPr lang="sk-SK" dirty="0" err="1"/>
              <a:t>Advocating</a:t>
            </a:r>
            <a:r>
              <a:rPr lang="sk-SK" dirty="0"/>
              <a:t> </a:t>
            </a:r>
            <a:r>
              <a:rPr lang="sk-SK" dirty="0" err="1"/>
              <a:t>key</a:t>
            </a:r>
            <a:r>
              <a:rPr lang="sk-SK" dirty="0"/>
              <a:t> </a:t>
            </a:r>
            <a:r>
              <a:rPr lang="sk-SK" dirty="0" err="1"/>
              <a:t>results</a:t>
            </a:r>
            <a:r>
              <a:rPr lang="sk-SK" dirty="0"/>
              <a:t> in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 smtClean="0"/>
              <a:t>discourse</a:t>
            </a:r>
            <a:r>
              <a:rPr lang="sk-SK" dirty="0" smtClean="0"/>
              <a:t>; </a:t>
            </a:r>
            <a:r>
              <a:rPr lang="sk-SK" dirty="0" err="1" smtClean="0"/>
              <a:t>monthly</a:t>
            </a:r>
            <a:r>
              <a:rPr lang="sk-SK" dirty="0" smtClean="0"/>
              <a:t> </a:t>
            </a:r>
            <a:r>
              <a:rPr lang="sk-SK" dirty="0" err="1" smtClean="0"/>
              <a:t>electronic</a:t>
            </a:r>
            <a:r>
              <a:rPr lang="sk-SK" dirty="0" smtClean="0"/>
              <a:t> </a:t>
            </a:r>
            <a:r>
              <a:rPr lang="sk-SK" dirty="0" err="1" smtClean="0"/>
              <a:t>newsletter</a:t>
            </a:r>
            <a:endParaRPr lang="sk-SK" dirty="0"/>
          </a:p>
          <a:p>
            <a:pPr lvl="1"/>
            <a:r>
              <a:rPr lang="sk-SK" dirty="0" smtClean="0"/>
              <a:t>Update of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 smtClean="0"/>
              <a:t> in 2017</a:t>
            </a:r>
          </a:p>
        </p:txBody>
      </p:sp>
    </p:spTree>
    <p:extLst>
      <p:ext uri="{BB962C8B-B14F-4D97-AF65-F5344CB8AC3E}">
        <p14:creationId xmlns:p14="http://schemas.microsoft.com/office/powerpoint/2010/main" val="3916586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Competitive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pPr lvl="0"/>
            <a:r>
              <a:rPr lang="sk-SK" dirty="0" err="1" smtClean="0"/>
              <a:t>Objective</a:t>
            </a:r>
            <a:r>
              <a:rPr lang="sk-SK" dirty="0" smtClean="0"/>
              <a:t>: </a:t>
            </a:r>
            <a:r>
              <a:rPr lang="en-GB" dirty="0" smtClean="0"/>
              <a:t>Introducing </a:t>
            </a:r>
            <a:r>
              <a:rPr lang="en-GB" dirty="0"/>
              <a:t>interactive model of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en-GB" dirty="0" smtClean="0"/>
              <a:t>regional </a:t>
            </a:r>
            <a:r>
              <a:rPr lang="en-GB" dirty="0"/>
              <a:t>competitive advantages </a:t>
            </a:r>
            <a:endParaRPr lang="sk-SK" dirty="0" smtClean="0"/>
          </a:p>
          <a:p>
            <a:pPr lvl="0"/>
            <a:r>
              <a:rPr lang="sk-SK" dirty="0" err="1" smtClean="0"/>
              <a:t>Implemented</a:t>
            </a:r>
            <a:r>
              <a:rPr lang="sk-SK" dirty="0" smtClean="0"/>
              <a:t> </a:t>
            </a:r>
            <a:r>
              <a:rPr lang="sk-SK" dirty="0" err="1" smtClean="0"/>
              <a:t>activities</a:t>
            </a:r>
            <a:r>
              <a:rPr lang="sk-SK" dirty="0" smtClean="0"/>
              <a:t>:</a:t>
            </a:r>
            <a:endParaRPr lang="en-US" dirty="0"/>
          </a:p>
          <a:p>
            <a:pPr lvl="1"/>
            <a:r>
              <a:rPr lang="sk-SK" dirty="0" smtClean="0"/>
              <a:t>D</a:t>
            </a:r>
            <a:r>
              <a:rPr lang="en-GB" dirty="0" err="1" smtClean="0"/>
              <a:t>ata</a:t>
            </a:r>
            <a:r>
              <a:rPr lang="en-GB" dirty="0" smtClean="0"/>
              <a:t> </a:t>
            </a:r>
            <a:r>
              <a:rPr lang="en-GB" dirty="0"/>
              <a:t>identification </a:t>
            </a:r>
            <a:r>
              <a:rPr lang="sk-SK" dirty="0" smtClean="0"/>
              <a:t>and </a:t>
            </a:r>
            <a:r>
              <a:rPr lang="sk-SK" dirty="0" err="1" smtClean="0"/>
              <a:t>availability</a:t>
            </a:r>
            <a:r>
              <a:rPr lang="sk-SK" dirty="0" smtClean="0"/>
              <a:t> </a:t>
            </a:r>
            <a:r>
              <a:rPr lang="sk-SK" dirty="0" smtClean="0"/>
              <a:t>(</a:t>
            </a:r>
            <a:r>
              <a:rPr lang="sk-SK" dirty="0" smtClean="0"/>
              <a:t>November </a:t>
            </a:r>
            <a:r>
              <a:rPr lang="sk-SK" dirty="0" smtClean="0"/>
              <a:t>2015 – </a:t>
            </a:r>
            <a:r>
              <a:rPr lang="sk-SK" dirty="0" err="1" smtClean="0"/>
              <a:t>February</a:t>
            </a:r>
            <a:r>
              <a:rPr lang="sk-SK" dirty="0" smtClean="0"/>
              <a:t> 2016</a:t>
            </a:r>
            <a:r>
              <a:rPr lang="en-GB" dirty="0" smtClean="0"/>
              <a:t>) </a:t>
            </a:r>
            <a:endParaRPr lang="en-US" dirty="0"/>
          </a:p>
          <a:p>
            <a:pPr lvl="1"/>
            <a:r>
              <a:rPr lang="en-GB" dirty="0"/>
              <a:t>Developing assessment procedure of region competitiveness </a:t>
            </a:r>
            <a:r>
              <a:rPr lang="en-GB" dirty="0" smtClean="0"/>
              <a:t>(</a:t>
            </a:r>
            <a:r>
              <a:rPr lang="sk-SK" dirty="0" smtClean="0"/>
              <a:t>November </a:t>
            </a:r>
            <a:r>
              <a:rPr lang="sk-SK" dirty="0" smtClean="0"/>
              <a:t>2015 – </a:t>
            </a:r>
            <a:r>
              <a:rPr lang="sk-SK" dirty="0" err="1" smtClean="0"/>
              <a:t>June</a:t>
            </a:r>
            <a:r>
              <a:rPr lang="sk-SK" dirty="0" smtClean="0"/>
              <a:t> 2016</a:t>
            </a:r>
            <a:r>
              <a:rPr lang="en-GB" dirty="0" smtClean="0"/>
              <a:t>)</a:t>
            </a:r>
            <a:endParaRPr lang="en-US" dirty="0"/>
          </a:p>
          <a:p>
            <a:pPr lvl="1"/>
            <a:r>
              <a:rPr lang="en-GB" dirty="0"/>
              <a:t>Survey among </a:t>
            </a:r>
            <a:r>
              <a:rPr lang="en-GB" dirty="0" smtClean="0"/>
              <a:t>businessmen</a:t>
            </a:r>
            <a:r>
              <a:rPr lang="sk-SK" dirty="0" smtClean="0"/>
              <a:t> in </a:t>
            </a:r>
            <a:r>
              <a:rPr lang="sk-SK" dirty="0" err="1" smtClean="0"/>
              <a:t>regions</a:t>
            </a:r>
            <a:r>
              <a:rPr lang="sk-SK" dirty="0" smtClean="0"/>
              <a:t> </a:t>
            </a:r>
            <a:r>
              <a:rPr lang="en-GB" dirty="0" smtClean="0"/>
              <a:t>to obtain soft data (</a:t>
            </a:r>
            <a:r>
              <a:rPr lang="sk-SK" dirty="0" err="1" smtClean="0"/>
              <a:t>February</a:t>
            </a:r>
            <a:r>
              <a:rPr lang="sk-SK" dirty="0" smtClean="0"/>
              <a:t> – May 2016</a:t>
            </a:r>
            <a:r>
              <a:rPr lang="en-GB" dirty="0" smtClean="0"/>
              <a:t>)</a:t>
            </a:r>
            <a:endParaRPr lang="en-US" dirty="0"/>
          </a:p>
          <a:p>
            <a:pPr lvl="1"/>
            <a:r>
              <a:rPr lang="en-GB" dirty="0"/>
              <a:t>Data collection </a:t>
            </a:r>
            <a:r>
              <a:rPr lang="sk-SK" dirty="0" smtClean="0"/>
              <a:t>(</a:t>
            </a:r>
            <a:r>
              <a:rPr lang="sk-SK" dirty="0" err="1" smtClean="0"/>
              <a:t>April</a:t>
            </a:r>
            <a:r>
              <a:rPr lang="sk-SK" dirty="0" smtClean="0"/>
              <a:t> – </a:t>
            </a:r>
            <a:r>
              <a:rPr lang="sk-SK" dirty="0" err="1" smtClean="0"/>
              <a:t>June</a:t>
            </a:r>
            <a:r>
              <a:rPr lang="sk-SK" dirty="0" smtClean="0"/>
              <a:t> 2016)</a:t>
            </a:r>
          </a:p>
        </p:txBody>
      </p:sp>
    </p:spTree>
    <p:extLst>
      <p:ext uri="{BB962C8B-B14F-4D97-AF65-F5344CB8AC3E}">
        <p14:creationId xmlns:p14="http://schemas.microsoft.com/office/powerpoint/2010/main" val="103676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Competitive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sk-SK" b="1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To do list:</a:t>
            </a:r>
          </a:p>
          <a:p>
            <a:pPr lvl="1"/>
            <a:r>
              <a:rPr lang="sk-SK" dirty="0" err="1"/>
              <a:t>Data</a:t>
            </a:r>
            <a:r>
              <a:rPr lang="sk-SK" dirty="0"/>
              <a:t> </a:t>
            </a:r>
            <a:r>
              <a:rPr lang="en-GB" dirty="0"/>
              <a:t>processing by mathematic model of region competitiveness</a:t>
            </a:r>
            <a:r>
              <a:rPr lang="sk-SK" dirty="0"/>
              <a:t> (</a:t>
            </a:r>
            <a:r>
              <a:rPr lang="sk-SK" dirty="0" err="1"/>
              <a:t>July</a:t>
            </a:r>
            <a:r>
              <a:rPr lang="sk-SK" dirty="0"/>
              <a:t> 2016</a:t>
            </a:r>
            <a:r>
              <a:rPr lang="en-GB" dirty="0"/>
              <a:t>)</a:t>
            </a:r>
            <a:endParaRPr lang="en-US" dirty="0"/>
          </a:p>
          <a:p>
            <a:pPr lvl="1"/>
            <a:r>
              <a:rPr lang="sk-SK" dirty="0" err="1"/>
              <a:t>Writing</a:t>
            </a:r>
            <a:r>
              <a:rPr lang="sk-SK" dirty="0"/>
              <a:t> a </a:t>
            </a:r>
            <a:r>
              <a:rPr lang="en-GB" dirty="0"/>
              <a:t>list of competitive advantages and disadvantages of </a:t>
            </a:r>
            <a:r>
              <a:rPr lang="sk-SK" dirty="0"/>
              <a:t>MD </a:t>
            </a:r>
            <a:r>
              <a:rPr lang="en-GB" dirty="0"/>
              <a:t>regions</a:t>
            </a:r>
            <a:r>
              <a:rPr lang="sk-SK" dirty="0"/>
              <a:t> (December 2016</a:t>
            </a:r>
            <a:r>
              <a:rPr lang="en-GB" dirty="0"/>
              <a:t>)</a:t>
            </a:r>
            <a:endParaRPr lang="en-US" dirty="0"/>
          </a:p>
          <a:p>
            <a:pPr lvl="1"/>
            <a:r>
              <a:rPr lang="sk-SK" dirty="0" err="1" smtClean="0"/>
              <a:t>Uploading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internet </a:t>
            </a:r>
            <a:r>
              <a:rPr lang="sk-SK" dirty="0" err="1" smtClean="0"/>
              <a:t>portal</a:t>
            </a:r>
            <a:endParaRPr lang="sk-SK" dirty="0" smtClean="0"/>
          </a:p>
          <a:p>
            <a:pPr lvl="1"/>
            <a:r>
              <a:rPr lang="sk-SK" dirty="0" smtClean="0"/>
              <a:t>P</a:t>
            </a:r>
            <a:r>
              <a:rPr lang="en-GB" dirty="0" err="1"/>
              <a:t>ublishing</a:t>
            </a:r>
            <a:r>
              <a:rPr lang="en-GB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results</a:t>
            </a:r>
            <a:r>
              <a:rPr lang="sk-SK" dirty="0"/>
              <a:t> </a:t>
            </a:r>
            <a:r>
              <a:rPr lang="en-GB" dirty="0" smtClean="0"/>
              <a:t>(</a:t>
            </a:r>
            <a:r>
              <a:rPr lang="sk-SK" dirty="0" err="1"/>
              <a:t>February</a:t>
            </a:r>
            <a:r>
              <a:rPr lang="sk-SK" dirty="0"/>
              <a:t> 2017</a:t>
            </a:r>
            <a:r>
              <a:rPr lang="en-GB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901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8861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1656</TotalTime>
  <Words>612</Words>
  <Application>Microsoft Office PowerPoint</Application>
  <PresentationFormat>Prezentácia na obrazovke 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2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12</vt:i4>
      </vt:variant>
    </vt:vector>
  </HeadingPairs>
  <TitlesOfParts>
    <vt:vector size="15" baseType="lpstr">
      <vt:lpstr>Arial</vt:lpstr>
      <vt:lpstr>Calibri</vt:lpstr>
      <vt:lpstr>Motív Office</vt:lpstr>
      <vt:lpstr>Project progress and expansion: Transparent, financially healthy and competitive municipalities in Moldova</vt:lpstr>
      <vt:lpstr>About the project</vt:lpstr>
      <vt:lpstr>Projects to be transferred</vt:lpstr>
      <vt:lpstr>Potential expansion</vt:lpstr>
      <vt:lpstr>Transparent municipalities</vt:lpstr>
      <vt:lpstr>Transparent municipalities</vt:lpstr>
      <vt:lpstr>Transparent municipalities</vt:lpstr>
      <vt:lpstr>Financially healthy municipalities</vt:lpstr>
      <vt:lpstr>Financially healthy municipalities</vt:lpstr>
      <vt:lpstr>Competitive municipalities</vt:lpstr>
      <vt:lpstr>Competitive municipalities</vt:lpstr>
      <vt:lpstr>Thank you for your attention!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 transparent, financially healthy and competitive municipalities in Ukraine</dc:title>
  <dc:creator>Peter Golias</dc:creator>
  <cp:lastModifiedBy>INEKO1</cp:lastModifiedBy>
  <cp:revision>48</cp:revision>
  <dcterms:created xsi:type="dcterms:W3CDTF">2015-11-02T12:22:32Z</dcterms:created>
  <dcterms:modified xsi:type="dcterms:W3CDTF">2016-06-26T12:21:58Z</dcterms:modified>
</cp:coreProperties>
</file>