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0" r:id="rId3"/>
    <p:sldId id="302" r:id="rId4"/>
    <p:sldId id="292" r:id="rId5"/>
    <p:sldId id="293" r:id="rId6"/>
    <p:sldId id="301" r:id="rId7"/>
    <p:sldId id="295" r:id="rId8"/>
    <p:sldId id="294" r:id="rId9"/>
    <p:sldId id="296" r:id="rId10"/>
    <p:sldId id="297" r:id="rId11"/>
    <p:sldId id="289" r:id="rId12"/>
    <p:sldId id="290" r:id="rId13"/>
    <p:sldId id="291" r:id="rId14"/>
    <p:sldId id="286" r:id="rId15"/>
    <p:sldId id="287" r:id="rId16"/>
    <p:sldId id="303" r:id="rId17"/>
    <p:sldId id="272" r:id="rId18"/>
    <p:sldId id="298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32" y="-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2016\GDP%20per%20capita_PPP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2016\GDP%20per%20capita_PPP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2016\GDP%20per%20capita_PPP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2016\GDP%20per%20capita_PPP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2016\GDP%20per%20capita_PPP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2016\GDP%20per%20capita_PPP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300"/>
            </a:pPr>
            <a:r>
              <a:rPr lang="en-US" sz="1300"/>
              <a:t>What do you think to what extent could we trust on following nations and rely on them?</a:t>
            </a:r>
            <a:r>
              <a:rPr lang="sk-SK" sz="1300"/>
              <a:t> Answers about</a:t>
            </a:r>
            <a:r>
              <a:rPr lang="sk-SK" sz="1300" baseline="0"/>
              <a:t> Americans:</a:t>
            </a:r>
            <a:endParaRPr lang="en-US" sz="1300"/>
          </a:p>
        </c:rich>
      </c:tx>
      <c:layout/>
      <c:overlay val="0"/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Hárok2!$G$3</c:f>
              <c:strCache>
                <c:ptCount val="1"/>
                <c:pt idx="0">
                  <c:v>Definitely trust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cat>
            <c:strRef>
              <c:f>Hárok2!$A$4:$A$7</c:f>
              <c:strCache>
                <c:ptCount val="4"/>
                <c:pt idx="0">
                  <c:v>Czechs</c:v>
                </c:pt>
                <c:pt idx="1">
                  <c:v>Hungarians</c:v>
                </c:pt>
                <c:pt idx="2">
                  <c:v>Poles</c:v>
                </c:pt>
                <c:pt idx="3">
                  <c:v>Slovaks</c:v>
                </c:pt>
              </c:strCache>
            </c:strRef>
          </c:cat>
          <c:val>
            <c:numRef>
              <c:f>Hárok2!$G$4:$G$7</c:f>
              <c:numCache>
                <c:formatCode>General</c:formatCode>
                <c:ptCount val="4"/>
                <c:pt idx="0">
                  <c:v>9.5</c:v>
                </c:pt>
                <c:pt idx="1">
                  <c:v>3.3</c:v>
                </c:pt>
                <c:pt idx="2">
                  <c:v>5.6</c:v>
                </c:pt>
                <c:pt idx="3">
                  <c:v>6.7</c:v>
                </c:pt>
              </c:numCache>
            </c:numRef>
          </c:val>
        </c:ser>
        <c:ser>
          <c:idx val="1"/>
          <c:order val="1"/>
          <c:tx>
            <c:strRef>
              <c:f>Hárok2!$H$3</c:f>
              <c:strCache>
                <c:ptCount val="1"/>
                <c:pt idx="0">
                  <c:v>Rather trust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val>
            <c:numRef>
              <c:f>Hárok2!$H$4:$H$7</c:f>
              <c:numCache>
                <c:formatCode>General</c:formatCode>
                <c:ptCount val="4"/>
                <c:pt idx="0">
                  <c:v>31.2</c:v>
                </c:pt>
                <c:pt idx="1">
                  <c:v>29.8</c:v>
                </c:pt>
                <c:pt idx="2">
                  <c:v>44</c:v>
                </c:pt>
                <c:pt idx="3">
                  <c:v>20.5</c:v>
                </c:pt>
              </c:numCache>
            </c:numRef>
          </c:val>
        </c:ser>
        <c:ser>
          <c:idx val="2"/>
          <c:order val="2"/>
          <c:tx>
            <c:strRef>
              <c:f>Hárok2!$I$3</c:f>
              <c:strCache>
                <c:ptCount val="1"/>
                <c:pt idx="0">
                  <c:v>Neither trust nor distrust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val>
            <c:numRef>
              <c:f>Hárok2!$I$4:$I$7</c:f>
              <c:numCache>
                <c:formatCode>General</c:formatCode>
                <c:ptCount val="4"/>
                <c:pt idx="0">
                  <c:v>34.299999999999997</c:v>
                </c:pt>
                <c:pt idx="1">
                  <c:v>37.1</c:v>
                </c:pt>
                <c:pt idx="2">
                  <c:v>23.9</c:v>
                </c:pt>
                <c:pt idx="3">
                  <c:v>26.1</c:v>
                </c:pt>
              </c:numCache>
            </c:numRef>
          </c:val>
        </c:ser>
        <c:ser>
          <c:idx val="3"/>
          <c:order val="3"/>
          <c:tx>
            <c:strRef>
              <c:f>Hárok2!$J$3</c:f>
              <c:strCache>
                <c:ptCount val="1"/>
                <c:pt idx="0">
                  <c:v>Rather distrust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val>
            <c:numRef>
              <c:f>Hárok2!$J$4:$J$7</c:f>
              <c:numCache>
                <c:formatCode>General</c:formatCode>
                <c:ptCount val="4"/>
                <c:pt idx="0">
                  <c:v>16</c:v>
                </c:pt>
                <c:pt idx="1">
                  <c:v>14.5</c:v>
                </c:pt>
                <c:pt idx="2">
                  <c:v>11.9</c:v>
                </c:pt>
                <c:pt idx="3">
                  <c:v>25</c:v>
                </c:pt>
              </c:numCache>
            </c:numRef>
          </c:val>
        </c:ser>
        <c:ser>
          <c:idx val="4"/>
          <c:order val="4"/>
          <c:tx>
            <c:strRef>
              <c:f>Hárok2!$K$3</c:f>
              <c:strCache>
                <c:ptCount val="1"/>
                <c:pt idx="0">
                  <c:v>Definitely distrust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val>
            <c:numRef>
              <c:f>Hárok2!$K$4:$K$7</c:f>
              <c:numCache>
                <c:formatCode>General</c:formatCode>
                <c:ptCount val="4"/>
                <c:pt idx="0">
                  <c:v>7.5</c:v>
                </c:pt>
                <c:pt idx="1">
                  <c:v>8.8000000000000007</c:v>
                </c:pt>
                <c:pt idx="2">
                  <c:v>4.8</c:v>
                </c:pt>
                <c:pt idx="3">
                  <c:v>20</c:v>
                </c:pt>
              </c:numCache>
            </c:numRef>
          </c:val>
        </c:ser>
        <c:ser>
          <c:idx val="5"/>
          <c:order val="5"/>
          <c:tx>
            <c:strRef>
              <c:f>Hárok2!$L$3</c:f>
              <c:strCache>
                <c:ptCount val="1"/>
                <c:pt idx="0">
                  <c:v>Don´t know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val>
            <c:numRef>
              <c:f>Hárok2!$L$4:$L$7</c:f>
              <c:numCache>
                <c:formatCode>General</c:formatCode>
                <c:ptCount val="4"/>
                <c:pt idx="0">
                  <c:v>1.5</c:v>
                </c:pt>
                <c:pt idx="1">
                  <c:v>6.6</c:v>
                </c:pt>
                <c:pt idx="2">
                  <c:v>9.8000000000000007</c:v>
                </c:pt>
                <c:pt idx="3">
                  <c:v>1.8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1813760"/>
        <c:axId val="6968064"/>
      </c:barChart>
      <c:catAx>
        <c:axId val="241813760"/>
        <c:scaling>
          <c:orientation val="minMax"/>
        </c:scaling>
        <c:delete val="0"/>
        <c:axPos val="l"/>
        <c:majorTickMark val="out"/>
        <c:minorTickMark val="none"/>
        <c:tickLblPos val="nextTo"/>
        <c:crossAx val="6968064"/>
        <c:crosses val="autoZero"/>
        <c:auto val="1"/>
        <c:lblAlgn val="ctr"/>
        <c:lblOffset val="100"/>
        <c:noMultiLvlLbl val="0"/>
      </c:catAx>
      <c:valAx>
        <c:axId val="6968064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4181376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300"/>
            </a:pPr>
            <a:r>
              <a:rPr lang="en-US" sz="1300"/>
              <a:t>What do you think to what extent could we trust on following nations and rely on them?</a:t>
            </a:r>
            <a:r>
              <a:rPr lang="sk-SK" sz="1300"/>
              <a:t> Answers about</a:t>
            </a:r>
            <a:r>
              <a:rPr lang="sk-SK" sz="1300" baseline="0"/>
              <a:t> Russians:</a:t>
            </a:r>
            <a:endParaRPr lang="en-US" sz="1300"/>
          </a:p>
        </c:rich>
      </c:tx>
      <c:layout/>
      <c:overlay val="0"/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Hárok2!$G$3</c:f>
              <c:strCache>
                <c:ptCount val="1"/>
                <c:pt idx="0">
                  <c:v>Definitely trust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cat>
            <c:strRef>
              <c:f>Hárok2!$A$4:$A$7</c:f>
              <c:strCache>
                <c:ptCount val="4"/>
                <c:pt idx="0">
                  <c:v>Czechs</c:v>
                </c:pt>
                <c:pt idx="1">
                  <c:v>Hungarians</c:v>
                </c:pt>
                <c:pt idx="2">
                  <c:v>Poles</c:v>
                </c:pt>
                <c:pt idx="3">
                  <c:v>Slovaks</c:v>
                </c:pt>
              </c:strCache>
            </c:strRef>
          </c:cat>
          <c:val>
            <c:numRef>
              <c:f>Hárok2!$N$4:$N$7</c:f>
              <c:numCache>
                <c:formatCode>General</c:formatCode>
                <c:ptCount val="4"/>
                <c:pt idx="0">
                  <c:v>2.9</c:v>
                </c:pt>
                <c:pt idx="1">
                  <c:v>1.5</c:v>
                </c:pt>
                <c:pt idx="2">
                  <c:v>0.6</c:v>
                </c:pt>
                <c:pt idx="3">
                  <c:v>5.3</c:v>
                </c:pt>
              </c:numCache>
            </c:numRef>
          </c:val>
        </c:ser>
        <c:ser>
          <c:idx val="1"/>
          <c:order val="1"/>
          <c:tx>
            <c:strRef>
              <c:f>Hárok2!$H$3</c:f>
              <c:strCache>
                <c:ptCount val="1"/>
                <c:pt idx="0">
                  <c:v>Rather trust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val>
            <c:numRef>
              <c:f>Hárok2!$O$4:$O$7</c:f>
              <c:numCache>
                <c:formatCode>General</c:formatCode>
                <c:ptCount val="4"/>
                <c:pt idx="0">
                  <c:v>14</c:v>
                </c:pt>
                <c:pt idx="1">
                  <c:v>14.3</c:v>
                </c:pt>
                <c:pt idx="2">
                  <c:v>8</c:v>
                </c:pt>
                <c:pt idx="3">
                  <c:v>26</c:v>
                </c:pt>
              </c:numCache>
            </c:numRef>
          </c:val>
        </c:ser>
        <c:ser>
          <c:idx val="2"/>
          <c:order val="2"/>
          <c:tx>
            <c:strRef>
              <c:f>Hárok2!$P$3</c:f>
              <c:strCache>
                <c:ptCount val="1"/>
                <c:pt idx="0">
                  <c:v>Neither trust nor distrust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val>
            <c:numRef>
              <c:f>Hárok2!$P$4:$P$7</c:f>
              <c:numCache>
                <c:formatCode>General</c:formatCode>
                <c:ptCount val="4"/>
                <c:pt idx="0">
                  <c:v>29.2</c:v>
                </c:pt>
                <c:pt idx="1">
                  <c:v>36.299999999999997</c:v>
                </c:pt>
                <c:pt idx="2">
                  <c:v>15.5</c:v>
                </c:pt>
                <c:pt idx="3">
                  <c:v>34.1</c:v>
                </c:pt>
              </c:numCache>
            </c:numRef>
          </c:val>
        </c:ser>
        <c:ser>
          <c:idx val="3"/>
          <c:order val="3"/>
          <c:tx>
            <c:strRef>
              <c:f>Hárok2!$J$3</c:f>
              <c:strCache>
                <c:ptCount val="1"/>
                <c:pt idx="0">
                  <c:v>Rather distrust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val>
            <c:numRef>
              <c:f>Hárok2!$Q$4:$Q$7</c:f>
              <c:numCache>
                <c:formatCode>General</c:formatCode>
                <c:ptCount val="4"/>
                <c:pt idx="0">
                  <c:v>33.200000000000003</c:v>
                </c:pt>
                <c:pt idx="1">
                  <c:v>27.1</c:v>
                </c:pt>
                <c:pt idx="2">
                  <c:v>28.5</c:v>
                </c:pt>
                <c:pt idx="3">
                  <c:v>20.399999999999999</c:v>
                </c:pt>
              </c:numCache>
            </c:numRef>
          </c:val>
        </c:ser>
        <c:ser>
          <c:idx val="4"/>
          <c:order val="4"/>
          <c:tx>
            <c:strRef>
              <c:f>Hárok2!$K$3</c:f>
              <c:strCache>
                <c:ptCount val="1"/>
                <c:pt idx="0">
                  <c:v>Definitely distrust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val>
            <c:numRef>
              <c:f>Hárok2!$R$4:$R$7</c:f>
              <c:numCache>
                <c:formatCode>General</c:formatCode>
                <c:ptCount val="4"/>
                <c:pt idx="0">
                  <c:v>19.2</c:v>
                </c:pt>
                <c:pt idx="1">
                  <c:v>14.9</c:v>
                </c:pt>
                <c:pt idx="2">
                  <c:v>42.4</c:v>
                </c:pt>
                <c:pt idx="3">
                  <c:v>10.9</c:v>
                </c:pt>
              </c:numCache>
            </c:numRef>
          </c:val>
        </c:ser>
        <c:ser>
          <c:idx val="5"/>
          <c:order val="5"/>
          <c:tx>
            <c:strRef>
              <c:f>Hárok2!$L$3</c:f>
              <c:strCache>
                <c:ptCount val="1"/>
                <c:pt idx="0">
                  <c:v>Don´t know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val>
            <c:numRef>
              <c:f>Hárok2!$S$4:$S$7</c:f>
              <c:numCache>
                <c:formatCode>General</c:formatCode>
                <c:ptCount val="4"/>
                <c:pt idx="0">
                  <c:v>1.5</c:v>
                </c:pt>
                <c:pt idx="1">
                  <c:v>6</c:v>
                </c:pt>
                <c:pt idx="2">
                  <c:v>5</c:v>
                </c:pt>
                <c:pt idx="3">
                  <c:v>3.3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989696"/>
        <c:axId val="6991232"/>
      </c:barChart>
      <c:catAx>
        <c:axId val="6989696"/>
        <c:scaling>
          <c:orientation val="minMax"/>
        </c:scaling>
        <c:delete val="0"/>
        <c:axPos val="l"/>
        <c:majorTickMark val="out"/>
        <c:minorTickMark val="none"/>
        <c:tickLblPos val="nextTo"/>
        <c:crossAx val="6991232"/>
        <c:crosses val="autoZero"/>
        <c:auto val="1"/>
        <c:lblAlgn val="ctr"/>
        <c:lblOffset val="100"/>
        <c:noMultiLvlLbl val="0"/>
      </c:catAx>
      <c:valAx>
        <c:axId val="6991232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698969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300"/>
            </a:pPr>
            <a:r>
              <a:rPr lang="en-US" sz="1300"/>
              <a:t>What </a:t>
            </a:r>
            <a:r>
              <a:rPr lang="sk-SK" sz="1300"/>
              <a:t>is the living standard of people like you?</a:t>
            </a:r>
            <a:endParaRPr lang="en-US" sz="1300"/>
          </a:p>
        </c:rich>
      </c:tx>
      <c:layout/>
      <c:overlay val="0"/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Hárok2!$B$11</c:f>
              <c:strCache>
                <c:ptCount val="1"/>
                <c:pt idx="0">
                  <c:v>High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cat>
            <c:strRef>
              <c:f>Hárok2!$A$13:$A$16</c:f>
              <c:strCache>
                <c:ptCount val="4"/>
                <c:pt idx="0">
                  <c:v>Czech Republic</c:v>
                </c:pt>
                <c:pt idx="1">
                  <c:v>Hungary</c:v>
                </c:pt>
                <c:pt idx="2">
                  <c:v>Poland</c:v>
                </c:pt>
                <c:pt idx="3">
                  <c:v>Slovakia</c:v>
                </c:pt>
              </c:strCache>
            </c:strRef>
          </c:cat>
          <c:val>
            <c:numRef>
              <c:f>(Hárok2!$B$13,Hárok2!$G$14,Hárok2!$L$15,Hárok2!$Q$16)</c:f>
              <c:numCache>
                <c:formatCode>General</c:formatCode>
                <c:ptCount val="4"/>
                <c:pt idx="0">
                  <c:v>6</c:v>
                </c:pt>
                <c:pt idx="1">
                  <c:v>5</c:v>
                </c:pt>
                <c:pt idx="2">
                  <c:v>12</c:v>
                </c:pt>
                <c:pt idx="3">
                  <c:v>9</c:v>
                </c:pt>
              </c:numCache>
            </c:numRef>
          </c:val>
        </c:ser>
        <c:ser>
          <c:idx val="1"/>
          <c:order val="1"/>
          <c:tx>
            <c:strRef>
              <c:f>Hárok2!$C$11</c:f>
              <c:strCache>
                <c:ptCount val="1"/>
                <c:pt idx="0">
                  <c:v>Neither high nor low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Hárok2!$A$13:$A$16</c:f>
              <c:strCache>
                <c:ptCount val="4"/>
                <c:pt idx="0">
                  <c:v>Czech Republic</c:v>
                </c:pt>
                <c:pt idx="1">
                  <c:v>Hungary</c:v>
                </c:pt>
                <c:pt idx="2">
                  <c:v>Poland</c:v>
                </c:pt>
                <c:pt idx="3">
                  <c:v>Slovakia</c:v>
                </c:pt>
              </c:strCache>
            </c:strRef>
          </c:cat>
          <c:val>
            <c:numRef>
              <c:f>(Hárok2!$C$13,Hárok2!$H$14,Hárok2!$M$15,Hárok2!$R$16)</c:f>
              <c:numCache>
                <c:formatCode>General</c:formatCode>
                <c:ptCount val="4"/>
                <c:pt idx="0">
                  <c:v>65</c:v>
                </c:pt>
                <c:pt idx="1">
                  <c:v>55</c:v>
                </c:pt>
                <c:pt idx="2">
                  <c:v>56</c:v>
                </c:pt>
                <c:pt idx="3">
                  <c:v>58</c:v>
                </c:pt>
              </c:numCache>
            </c:numRef>
          </c:val>
        </c:ser>
        <c:ser>
          <c:idx val="2"/>
          <c:order val="2"/>
          <c:tx>
            <c:strRef>
              <c:f>Hárok2!$D$11</c:f>
              <c:strCache>
                <c:ptCount val="1"/>
                <c:pt idx="0">
                  <c:v>Low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Hárok2!$A$13:$A$16</c:f>
              <c:strCache>
                <c:ptCount val="4"/>
                <c:pt idx="0">
                  <c:v>Czech Republic</c:v>
                </c:pt>
                <c:pt idx="1">
                  <c:v>Hungary</c:v>
                </c:pt>
                <c:pt idx="2">
                  <c:v>Poland</c:v>
                </c:pt>
                <c:pt idx="3">
                  <c:v>Slovakia</c:v>
                </c:pt>
              </c:strCache>
            </c:strRef>
          </c:cat>
          <c:val>
            <c:numRef>
              <c:f>(Hárok2!$D$13,Hárok2!$I$14,Hárok2!$N$15,Hárok2!$S$16)</c:f>
              <c:numCache>
                <c:formatCode>General</c:formatCode>
                <c:ptCount val="4"/>
                <c:pt idx="0">
                  <c:v>21</c:v>
                </c:pt>
                <c:pt idx="1">
                  <c:v>27</c:v>
                </c:pt>
                <c:pt idx="2">
                  <c:v>10</c:v>
                </c:pt>
                <c:pt idx="3">
                  <c:v>28</c:v>
                </c:pt>
              </c:numCache>
            </c:numRef>
          </c:val>
        </c:ser>
        <c:ser>
          <c:idx val="3"/>
          <c:order val="3"/>
          <c:tx>
            <c:strRef>
              <c:f>Hárok2!$E$11</c:f>
              <c:strCache>
                <c:ptCount val="1"/>
                <c:pt idx="0">
                  <c:v>Don´t know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cat>
            <c:strRef>
              <c:f>Hárok2!$A$13:$A$16</c:f>
              <c:strCache>
                <c:ptCount val="4"/>
                <c:pt idx="0">
                  <c:v>Czech Republic</c:v>
                </c:pt>
                <c:pt idx="1">
                  <c:v>Hungary</c:v>
                </c:pt>
                <c:pt idx="2">
                  <c:v>Poland</c:v>
                </c:pt>
                <c:pt idx="3">
                  <c:v>Slovakia</c:v>
                </c:pt>
              </c:strCache>
            </c:strRef>
          </c:cat>
          <c:val>
            <c:numRef>
              <c:f>(Hárok2!$E$13,Hárok2!$J$14,Hárok2!$O$15,Hárok2!$T$16)</c:f>
              <c:numCache>
                <c:formatCode>General</c:formatCode>
                <c:ptCount val="4"/>
                <c:pt idx="0">
                  <c:v>8</c:v>
                </c:pt>
                <c:pt idx="1">
                  <c:v>13</c:v>
                </c:pt>
                <c:pt idx="2">
                  <c:v>22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328704"/>
        <c:axId val="6330240"/>
      </c:barChart>
      <c:catAx>
        <c:axId val="632870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6330240"/>
        <c:crosses val="autoZero"/>
        <c:auto val="1"/>
        <c:lblAlgn val="ctr"/>
        <c:lblOffset val="100"/>
        <c:noMultiLvlLbl val="0"/>
      </c:catAx>
      <c:valAx>
        <c:axId val="6330240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632870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300"/>
            </a:pPr>
            <a:r>
              <a:rPr lang="en-US" sz="1300"/>
              <a:t>What </a:t>
            </a:r>
            <a:r>
              <a:rPr lang="sk-SK" sz="1300"/>
              <a:t>is the level of democracy in your country?</a:t>
            </a:r>
            <a:endParaRPr lang="en-US" sz="1300"/>
          </a:p>
        </c:rich>
      </c:tx>
      <c:layout/>
      <c:overlay val="0"/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Hárok2!$B$11</c:f>
              <c:strCache>
                <c:ptCount val="1"/>
                <c:pt idx="0">
                  <c:v>High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cat>
            <c:strRef>
              <c:f>Hárok2!$A$13:$A$16</c:f>
              <c:strCache>
                <c:ptCount val="4"/>
                <c:pt idx="0">
                  <c:v>Czech Republic</c:v>
                </c:pt>
                <c:pt idx="1">
                  <c:v>Hungary</c:v>
                </c:pt>
                <c:pt idx="2">
                  <c:v>Poland</c:v>
                </c:pt>
                <c:pt idx="3">
                  <c:v>Slovakia</c:v>
                </c:pt>
              </c:strCache>
            </c:strRef>
          </c:cat>
          <c:val>
            <c:numRef>
              <c:f>(Hárok2!$B$18,Hárok2!$G$19,Hárok2!$L$20,Hárok2!$Q$21)</c:f>
              <c:numCache>
                <c:formatCode>General</c:formatCode>
                <c:ptCount val="4"/>
                <c:pt idx="0">
                  <c:v>13</c:v>
                </c:pt>
                <c:pt idx="1">
                  <c:v>8</c:v>
                </c:pt>
                <c:pt idx="2">
                  <c:v>17</c:v>
                </c:pt>
                <c:pt idx="3">
                  <c:v>10</c:v>
                </c:pt>
              </c:numCache>
            </c:numRef>
          </c:val>
        </c:ser>
        <c:ser>
          <c:idx val="1"/>
          <c:order val="1"/>
          <c:tx>
            <c:strRef>
              <c:f>Hárok2!$C$11</c:f>
              <c:strCache>
                <c:ptCount val="1"/>
                <c:pt idx="0">
                  <c:v>Neither high nor low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Hárok2!$A$13:$A$16</c:f>
              <c:strCache>
                <c:ptCount val="4"/>
                <c:pt idx="0">
                  <c:v>Czech Republic</c:v>
                </c:pt>
                <c:pt idx="1">
                  <c:v>Hungary</c:v>
                </c:pt>
                <c:pt idx="2">
                  <c:v>Poland</c:v>
                </c:pt>
                <c:pt idx="3">
                  <c:v>Slovakia</c:v>
                </c:pt>
              </c:strCache>
            </c:strRef>
          </c:cat>
          <c:val>
            <c:numRef>
              <c:f>(Hárok2!$C$18,Hárok2!$H$19,Hárok2!$M$20,Hárok2!$R$21)</c:f>
              <c:numCache>
                <c:formatCode>General</c:formatCode>
                <c:ptCount val="4"/>
                <c:pt idx="0">
                  <c:v>61</c:v>
                </c:pt>
                <c:pt idx="1">
                  <c:v>46</c:v>
                </c:pt>
                <c:pt idx="2">
                  <c:v>53</c:v>
                </c:pt>
                <c:pt idx="3">
                  <c:v>57</c:v>
                </c:pt>
              </c:numCache>
            </c:numRef>
          </c:val>
        </c:ser>
        <c:ser>
          <c:idx val="2"/>
          <c:order val="2"/>
          <c:tx>
            <c:strRef>
              <c:f>Hárok2!$D$11</c:f>
              <c:strCache>
                <c:ptCount val="1"/>
                <c:pt idx="0">
                  <c:v>Low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Hárok2!$A$13:$A$16</c:f>
              <c:strCache>
                <c:ptCount val="4"/>
                <c:pt idx="0">
                  <c:v>Czech Republic</c:v>
                </c:pt>
                <c:pt idx="1">
                  <c:v>Hungary</c:v>
                </c:pt>
                <c:pt idx="2">
                  <c:v>Poland</c:v>
                </c:pt>
                <c:pt idx="3">
                  <c:v>Slovakia</c:v>
                </c:pt>
              </c:strCache>
            </c:strRef>
          </c:cat>
          <c:val>
            <c:numRef>
              <c:f>(Hárok2!$D$18,Hárok2!$I$19,Hárok2!$N$20,Hárok2!$S$21)</c:f>
              <c:numCache>
                <c:formatCode>General</c:formatCode>
                <c:ptCount val="4"/>
                <c:pt idx="0">
                  <c:v>18</c:v>
                </c:pt>
                <c:pt idx="1">
                  <c:v>34</c:v>
                </c:pt>
                <c:pt idx="2">
                  <c:v>11</c:v>
                </c:pt>
                <c:pt idx="3">
                  <c:v>26</c:v>
                </c:pt>
              </c:numCache>
            </c:numRef>
          </c:val>
        </c:ser>
        <c:ser>
          <c:idx val="3"/>
          <c:order val="3"/>
          <c:tx>
            <c:strRef>
              <c:f>Hárok2!$E$11</c:f>
              <c:strCache>
                <c:ptCount val="1"/>
                <c:pt idx="0">
                  <c:v>Don´t know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cat>
            <c:strRef>
              <c:f>Hárok2!$A$13:$A$16</c:f>
              <c:strCache>
                <c:ptCount val="4"/>
                <c:pt idx="0">
                  <c:v>Czech Republic</c:v>
                </c:pt>
                <c:pt idx="1">
                  <c:v>Hungary</c:v>
                </c:pt>
                <c:pt idx="2">
                  <c:v>Poland</c:v>
                </c:pt>
                <c:pt idx="3">
                  <c:v>Slovakia</c:v>
                </c:pt>
              </c:strCache>
            </c:strRef>
          </c:cat>
          <c:val>
            <c:numRef>
              <c:f>(Hárok2!$E$18,Hárok2!$J$19,Hárok2!$O$20,Hárok2!$T$21)</c:f>
              <c:numCache>
                <c:formatCode>General</c:formatCode>
                <c:ptCount val="4"/>
                <c:pt idx="0">
                  <c:v>8</c:v>
                </c:pt>
                <c:pt idx="1">
                  <c:v>12</c:v>
                </c:pt>
                <c:pt idx="2">
                  <c:v>19</c:v>
                </c:pt>
                <c:pt idx="3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461888"/>
        <c:axId val="7480064"/>
      </c:barChart>
      <c:catAx>
        <c:axId val="746188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7480064"/>
        <c:crosses val="autoZero"/>
        <c:auto val="1"/>
        <c:lblAlgn val="ctr"/>
        <c:lblOffset val="100"/>
        <c:noMultiLvlLbl val="0"/>
      </c:catAx>
      <c:valAx>
        <c:axId val="7480064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746188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12"/>
          <c:order val="0"/>
          <c:tx>
            <c:strRef>
              <c:f>New!$A$35</c:f>
              <c:strCache>
                <c:ptCount val="1"/>
                <c:pt idx="0">
                  <c:v>Netherlands</c:v>
                </c:pt>
              </c:strCache>
            </c:strRef>
          </c:tx>
          <c:marker>
            <c:symbol val="none"/>
          </c:marker>
          <c:val>
            <c:numRef>
              <c:f>New!$B$35:$U$35</c:f>
              <c:numCache>
                <c:formatCode>#,##0</c:formatCode>
                <c:ptCount val="20"/>
                <c:pt idx="0">
                  <c:v>128</c:v>
                </c:pt>
                <c:pt idx="1">
                  <c:v>129</c:v>
                </c:pt>
                <c:pt idx="2">
                  <c:v>131</c:v>
                </c:pt>
                <c:pt idx="3">
                  <c:v>134</c:v>
                </c:pt>
                <c:pt idx="4">
                  <c:v>137</c:v>
                </c:pt>
                <c:pt idx="5">
                  <c:v>140</c:v>
                </c:pt>
                <c:pt idx="6">
                  <c:v>138</c:v>
                </c:pt>
                <c:pt idx="7">
                  <c:v>138</c:v>
                </c:pt>
                <c:pt idx="8">
                  <c:v>133</c:v>
                </c:pt>
                <c:pt idx="9">
                  <c:v>134</c:v>
                </c:pt>
                <c:pt idx="10">
                  <c:v>134</c:v>
                </c:pt>
                <c:pt idx="11">
                  <c:v>136</c:v>
                </c:pt>
                <c:pt idx="12">
                  <c:v>137</c:v>
                </c:pt>
                <c:pt idx="13">
                  <c:v>139</c:v>
                </c:pt>
                <c:pt idx="14">
                  <c:v>137</c:v>
                </c:pt>
                <c:pt idx="15">
                  <c:v>135</c:v>
                </c:pt>
                <c:pt idx="16">
                  <c:v>134</c:v>
                </c:pt>
                <c:pt idx="17">
                  <c:v>133</c:v>
                </c:pt>
                <c:pt idx="18">
                  <c:v>133</c:v>
                </c:pt>
                <c:pt idx="19">
                  <c:v>131</c:v>
                </c:pt>
              </c:numCache>
            </c:numRef>
          </c:val>
          <c:smooth val="0"/>
        </c:ser>
        <c:ser>
          <c:idx val="7"/>
          <c:order val="1"/>
          <c:tx>
            <c:strRef>
              <c:f>New!$A$36</c:f>
              <c:strCache>
                <c:ptCount val="1"/>
                <c:pt idx="0">
                  <c:v>Austria</c:v>
                </c:pt>
              </c:strCache>
            </c:strRef>
          </c:tx>
          <c:marker>
            <c:symbol val="none"/>
          </c:marker>
          <c:val>
            <c:numRef>
              <c:f>New!$B$36:$U$36</c:f>
              <c:numCache>
                <c:formatCode>#,##0</c:formatCode>
                <c:ptCount val="20"/>
                <c:pt idx="0">
                  <c:v>132</c:v>
                </c:pt>
                <c:pt idx="1">
                  <c:v>131</c:v>
                </c:pt>
                <c:pt idx="2">
                  <c:v>131</c:v>
                </c:pt>
                <c:pt idx="3">
                  <c:v>131</c:v>
                </c:pt>
                <c:pt idx="4">
                  <c:v>131</c:v>
                </c:pt>
                <c:pt idx="5">
                  <c:v>131</c:v>
                </c:pt>
                <c:pt idx="6">
                  <c:v>126</c:v>
                </c:pt>
                <c:pt idx="7">
                  <c:v>127</c:v>
                </c:pt>
                <c:pt idx="8">
                  <c:v>127</c:v>
                </c:pt>
                <c:pt idx="9">
                  <c:v>127</c:v>
                </c:pt>
                <c:pt idx="10">
                  <c:v>125</c:v>
                </c:pt>
                <c:pt idx="11">
                  <c:v>125</c:v>
                </c:pt>
                <c:pt idx="12">
                  <c:v>123</c:v>
                </c:pt>
                <c:pt idx="13">
                  <c:v>124</c:v>
                </c:pt>
                <c:pt idx="14">
                  <c:v>126</c:v>
                </c:pt>
                <c:pt idx="15">
                  <c:v>126</c:v>
                </c:pt>
                <c:pt idx="16">
                  <c:v>128</c:v>
                </c:pt>
                <c:pt idx="17">
                  <c:v>131</c:v>
                </c:pt>
                <c:pt idx="18">
                  <c:v>131</c:v>
                </c:pt>
                <c:pt idx="19">
                  <c:v>130</c:v>
                </c:pt>
              </c:numCache>
            </c:numRef>
          </c:val>
          <c:smooth val="0"/>
        </c:ser>
        <c:ser>
          <c:idx val="8"/>
          <c:order val="2"/>
          <c:tx>
            <c:strRef>
              <c:f>New!$A$44</c:f>
              <c:strCache>
                <c:ptCount val="1"/>
                <c:pt idx="0">
                  <c:v>United Kingdom</c:v>
                </c:pt>
              </c:strCache>
            </c:strRef>
          </c:tx>
          <c:marker>
            <c:symbol val="none"/>
          </c:marker>
          <c:val>
            <c:numRef>
              <c:f>New!$B$44:$U$44</c:f>
              <c:numCache>
                <c:formatCode>#,##0</c:formatCode>
                <c:ptCount val="20"/>
                <c:pt idx="0">
                  <c:v>117</c:v>
                </c:pt>
                <c:pt idx="1">
                  <c:v>120</c:v>
                </c:pt>
                <c:pt idx="2">
                  <c:v>122</c:v>
                </c:pt>
                <c:pt idx="3">
                  <c:v>121</c:v>
                </c:pt>
                <c:pt idx="4">
                  <c:v>119</c:v>
                </c:pt>
                <c:pt idx="5">
                  <c:v>122</c:v>
                </c:pt>
                <c:pt idx="6">
                  <c:v>121</c:v>
                </c:pt>
                <c:pt idx="7">
                  <c:v>122</c:v>
                </c:pt>
                <c:pt idx="8">
                  <c:v>123</c:v>
                </c:pt>
                <c:pt idx="9">
                  <c:v>125</c:v>
                </c:pt>
                <c:pt idx="10">
                  <c:v>125</c:v>
                </c:pt>
                <c:pt idx="11">
                  <c:v>123</c:v>
                </c:pt>
                <c:pt idx="12">
                  <c:v>118</c:v>
                </c:pt>
                <c:pt idx="13">
                  <c:v>114</c:v>
                </c:pt>
                <c:pt idx="14">
                  <c:v>112</c:v>
                </c:pt>
                <c:pt idx="15">
                  <c:v>108</c:v>
                </c:pt>
                <c:pt idx="16">
                  <c:v>106</c:v>
                </c:pt>
                <c:pt idx="17">
                  <c:v>107</c:v>
                </c:pt>
                <c:pt idx="18">
                  <c:v>108</c:v>
                </c:pt>
                <c:pt idx="19">
                  <c:v>109</c:v>
                </c:pt>
              </c:numCache>
            </c:numRef>
          </c:val>
          <c:smooth val="0"/>
        </c:ser>
        <c:ser>
          <c:idx val="14"/>
          <c:order val="3"/>
          <c:tx>
            <c:strRef>
              <c:f>New!$A$26</c:f>
              <c:strCache>
                <c:ptCount val="1"/>
                <c:pt idx="0">
                  <c:v>France</c:v>
                </c:pt>
              </c:strCache>
            </c:strRef>
          </c:tx>
          <c:marker>
            <c:symbol val="none"/>
          </c:marker>
          <c:val>
            <c:numRef>
              <c:f>New!$B$26:$U$26</c:f>
              <c:numCache>
                <c:formatCode>#,##0</c:formatCode>
                <c:ptCount val="20"/>
                <c:pt idx="0">
                  <c:v>115</c:v>
                </c:pt>
                <c:pt idx="1">
                  <c:v>114</c:v>
                </c:pt>
                <c:pt idx="2">
                  <c:v>114</c:v>
                </c:pt>
                <c:pt idx="3">
                  <c:v>114</c:v>
                </c:pt>
                <c:pt idx="4">
                  <c:v>115</c:v>
                </c:pt>
                <c:pt idx="5">
                  <c:v>115</c:v>
                </c:pt>
                <c:pt idx="6">
                  <c:v>115</c:v>
                </c:pt>
                <c:pt idx="7">
                  <c:v>116</c:v>
                </c:pt>
                <c:pt idx="8">
                  <c:v>111</c:v>
                </c:pt>
                <c:pt idx="9">
                  <c:v>110</c:v>
                </c:pt>
                <c:pt idx="10">
                  <c:v>110</c:v>
                </c:pt>
                <c:pt idx="11">
                  <c:v>107</c:v>
                </c:pt>
                <c:pt idx="12">
                  <c:v>107</c:v>
                </c:pt>
                <c:pt idx="13">
                  <c:v>106</c:v>
                </c:pt>
                <c:pt idx="14">
                  <c:v>108</c:v>
                </c:pt>
                <c:pt idx="15">
                  <c:v>108</c:v>
                </c:pt>
                <c:pt idx="16">
                  <c:v>108</c:v>
                </c:pt>
                <c:pt idx="17">
                  <c:v>107</c:v>
                </c:pt>
                <c:pt idx="18">
                  <c:v>109</c:v>
                </c:pt>
                <c:pt idx="19">
                  <c:v>107</c:v>
                </c:pt>
              </c:numCache>
            </c:numRef>
          </c:val>
          <c:smooth val="0"/>
        </c:ser>
        <c:ser>
          <c:idx val="0"/>
          <c:order val="4"/>
          <c:tx>
            <c:strRef>
              <c:f>New!$A$5</c:f>
              <c:strCache>
                <c:ptCount val="1"/>
                <c:pt idx="0">
                  <c:v>EU (28 countries)</c:v>
                </c:pt>
              </c:strCache>
            </c:strRef>
          </c:tx>
          <c:marker>
            <c:symbol val="none"/>
          </c:marker>
          <c:cat>
            <c:strRef>
              <c:f>New!$B$4:$U$4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New!$B$5:$U$5</c:f>
              <c:numCache>
                <c:formatCode>#,##0</c:formatCode>
                <c:ptCount val="20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  <c:pt idx="6">
                  <c:v>100</c:v>
                </c:pt>
                <c:pt idx="7">
                  <c:v>100</c:v>
                </c:pt>
                <c:pt idx="8">
                  <c:v>100</c:v>
                </c:pt>
                <c:pt idx="9">
                  <c:v>100</c:v>
                </c:pt>
                <c:pt idx="10">
                  <c:v>100</c:v>
                </c:pt>
                <c:pt idx="11">
                  <c:v>100</c:v>
                </c:pt>
                <c:pt idx="12">
                  <c:v>100</c:v>
                </c:pt>
                <c:pt idx="13">
                  <c:v>100</c:v>
                </c:pt>
                <c:pt idx="14">
                  <c:v>100</c:v>
                </c:pt>
                <c:pt idx="15">
                  <c:v>100</c:v>
                </c:pt>
                <c:pt idx="16">
                  <c:v>100</c:v>
                </c:pt>
                <c:pt idx="17">
                  <c:v>100</c:v>
                </c:pt>
                <c:pt idx="18">
                  <c:v>100</c:v>
                </c:pt>
                <c:pt idx="19">
                  <c:v>100</c:v>
                </c:pt>
              </c:numCache>
            </c:numRef>
          </c:val>
          <c:smooth val="0"/>
        </c:ser>
        <c:ser>
          <c:idx val="13"/>
          <c:order val="5"/>
          <c:tx>
            <c:strRef>
              <c:f>New!$A$25</c:f>
              <c:strCache>
                <c:ptCount val="1"/>
                <c:pt idx="0">
                  <c:v>Spain</c:v>
                </c:pt>
              </c:strCache>
            </c:strRef>
          </c:tx>
          <c:marker>
            <c:symbol val="none"/>
          </c:marker>
          <c:val>
            <c:numRef>
              <c:f>New!$B$25:$U$25</c:f>
              <c:numCache>
                <c:formatCode>#,##0</c:formatCode>
                <c:ptCount val="20"/>
                <c:pt idx="0">
                  <c:v>91</c:v>
                </c:pt>
                <c:pt idx="1">
                  <c:v>91</c:v>
                </c:pt>
                <c:pt idx="2">
                  <c:v>92</c:v>
                </c:pt>
                <c:pt idx="3">
                  <c:v>94</c:v>
                </c:pt>
                <c:pt idx="4">
                  <c:v>95</c:v>
                </c:pt>
                <c:pt idx="5">
                  <c:v>96</c:v>
                </c:pt>
                <c:pt idx="6">
                  <c:v>98</c:v>
                </c:pt>
                <c:pt idx="7">
                  <c:v>100</c:v>
                </c:pt>
                <c:pt idx="8">
                  <c:v>100</c:v>
                </c:pt>
                <c:pt idx="9">
                  <c:v>100</c:v>
                </c:pt>
                <c:pt idx="10">
                  <c:v>100</c:v>
                </c:pt>
                <c:pt idx="11">
                  <c:v>103</c:v>
                </c:pt>
                <c:pt idx="12">
                  <c:v>103</c:v>
                </c:pt>
                <c:pt idx="13">
                  <c:v>102</c:v>
                </c:pt>
                <c:pt idx="14">
                  <c:v>101</c:v>
                </c:pt>
                <c:pt idx="15">
                  <c:v>97</c:v>
                </c:pt>
                <c:pt idx="16">
                  <c:v>94</c:v>
                </c:pt>
                <c:pt idx="17">
                  <c:v>92</c:v>
                </c:pt>
                <c:pt idx="18">
                  <c:v>91</c:v>
                </c:pt>
                <c:pt idx="19">
                  <c:v>91</c:v>
                </c:pt>
              </c:numCache>
            </c:numRef>
          </c:val>
          <c:smooth val="0"/>
        </c:ser>
        <c:ser>
          <c:idx val="1"/>
          <c:order val="6"/>
          <c:tx>
            <c:strRef>
              <c:f>New!$A$19</c:f>
              <c:strCache>
                <c:ptCount val="1"/>
                <c:pt idx="0">
                  <c:v>Czech Republic</c:v>
                </c:pt>
              </c:strCache>
            </c:strRef>
          </c:tx>
          <c:marker>
            <c:symbol val="none"/>
          </c:marker>
          <c:cat>
            <c:strRef>
              <c:f>New!$B$4:$U$4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New!$B$19:$U$19</c:f>
              <c:numCache>
                <c:formatCode>#,##0</c:formatCode>
                <c:ptCount val="20"/>
                <c:pt idx="0">
                  <c:v>77</c:v>
                </c:pt>
                <c:pt idx="1">
                  <c:v>78</c:v>
                </c:pt>
                <c:pt idx="2">
                  <c:v>76</c:v>
                </c:pt>
                <c:pt idx="3">
                  <c:v>73</c:v>
                </c:pt>
                <c:pt idx="4">
                  <c:v>73</c:v>
                </c:pt>
                <c:pt idx="5">
                  <c:v>72</c:v>
                </c:pt>
                <c:pt idx="6">
                  <c:v>74</c:v>
                </c:pt>
                <c:pt idx="7">
                  <c:v>74</c:v>
                </c:pt>
                <c:pt idx="8">
                  <c:v>77</c:v>
                </c:pt>
                <c:pt idx="9">
                  <c:v>79</c:v>
                </c:pt>
                <c:pt idx="10">
                  <c:v>80</c:v>
                </c:pt>
                <c:pt idx="11">
                  <c:v>81</c:v>
                </c:pt>
                <c:pt idx="12">
                  <c:v>84</c:v>
                </c:pt>
                <c:pt idx="13">
                  <c:v>81</c:v>
                </c:pt>
                <c:pt idx="14">
                  <c:v>83</c:v>
                </c:pt>
                <c:pt idx="15">
                  <c:v>81</c:v>
                </c:pt>
                <c:pt idx="16">
                  <c:v>83</c:v>
                </c:pt>
                <c:pt idx="17">
                  <c:v>82</c:v>
                </c:pt>
                <c:pt idx="18">
                  <c:v>83</c:v>
                </c:pt>
                <c:pt idx="19">
                  <c:v>85</c:v>
                </c:pt>
              </c:numCache>
            </c:numRef>
          </c:val>
          <c:smooth val="0"/>
        </c:ser>
        <c:ser>
          <c:idx val="4"/>
          <c:order val="7"/>
          <c:tx>
            <c:strRef>
              <c:f>New!$A$41</c:f>
              <c:strCache>
                <c:ptCount val="1"/>
                <c:pt idx="0">
                  <c:v>Slovakia</c:v>
                </c:pt>
              </c:strCache>
            </c:strRef>
          </c:tx>
          <c:marker>
            <c:symbol val="none"/>
          </c:marker>
          <c:cat>
            <c:strRef>
              <c:f>New!$B$4:$U$4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New!$B$41:$U$41</c:f>
              <c:numCache>
                <c:formatCode>#,##0</c:formatCode>
                <c:ptCount val="20"/>
                <c:pt idx="0">
                  <c:v>47</c:v>
                </c:pt>
                <c:pt idx="1">
                  <c:v>49</c:v>
                </c:pt>
                <c:pt idx="2">
                  <c:v>51</c:v>
                </c:pt>
                <c:pt idx="3">
                  <c:v>52</c:v>
                </c:pt>
                <c:pt idx="4">
                  <c:v>50</c:v>
                </c:pt>
                <c:pt idx="5">
                  <c:v>49</c:v>
                </c:pt>
                <c:pt idx="6">
                  <c:v>51</c:v>
                </c:pt>
                <c:pt idx="7">
                  <c:v>53</c:v>
                </c:pt>
                <c:pt idx="8">
                  <c:v>55</c:v>
                </c:pt>
                <c:pt idx="9">
                  <c:v>56</c:v>
                </c:pt>
                <c:pt idx="10">
                  <c:v>59</c:v>
                </c:pt>
                <c:pt idx="11">
                  <c:v>62</c:v>
                </c:pt>
                <c:pt idx="12">
                  <c:v>67</c:v>
                </c:pt>
                <c:pt idx="13">
                  <c:v>72</c:v>
                </c:pt>
                <c:pt idx="14">
                  <c:v>71</c:v>
                </c:pt>
                <c:pt idx="15">
                  <c:v>73</c:v>
                </c:pt>
                <c:pt idx="16">
                  <c:v>73</c:v>
                </c:pt>
                <c:pt idx="17">
                  <c:v>75</c:v>
                </c:pt>
                <c:pt idx="18">
                  <c:v>76</c:v>
                </c:pt>
                <c:pt idx="19">
                  <c:v>77</c:v>
                </c:pt>
              </c:numCache>
            </c:numRef>
          </c:val>
          <c:smooth val="0"/>
        </c:ser>
        <c:ser>
          <c:idx val="6"/>
          <c:order val="8"/>
          <c:tx>
            <c:strRef>
              <c:f>New!$A$22</c:f>
              <c:strCache>
                <c:ptCount val="1"/>
                <c:pt idx="0">
                  <c:v>Estonia</c:v>
                </c:pt>
              </c:strCache>
            </c:strRef>
          </c:tx>
          <c:marker>
            <c:symbol val="none"/>
          </c:marker>
          <c:val>
            <c:numRef>
              <c:f>New!$B$22:$U$22</c:f>
              <c:numCache>
                <c:formatCode>#,##0</c:formatCode>
                <c:ptCount val="20"/>
                <c:pt idx="0">
                  <c:v>35</c:v>
                </c:pt>
                <c:pt idx="1">
                  <c:v>37</c:v>
                </c:pt>
                <c:pt idx="2">
                  <c:v>41</c:v>
                </c:pt>
                <c:pt idx="3">
                  <c:v>41</c:v>
                </c:pt>
                <c:pt idx="4">
                  <c:v>42</c:v>
                </c:pt>
                <c:pt idx="5">
                  <c:v>43</c:v>
                </c:pt>
                <c:pt idx="6">
                  <c:v>44</c:v>
                </c:pt>
                <c:pt idx="7">
                  <c:v>48</c:v>
                </c:pt>
                <c:pt idx="8">
                  <c:v>52</c:v>
                </c:pt>
                <c:pt idx="9">
                  <c:v>55</c:v>
                </c:pt>
                <c:pt idx="10">
                  <c:v>59</c:v>
                </c:pt>
                <c:pt idx="11">
                  <c:v>64</c:v>
                </c:pt>
                <c:pt idx="12">
                  <c:v>68</c:v>
                </c:pt>
                <c:pt idx="13">
                  <c:v>68</c:v>
                </c:pt>
                <c:pt idx="14">
                  <c:v>62</c:v>
                </c:pt>
                <c:pt idx="15">
                  <c:v>63</c:v>
                </c:pt>
                <c:pt idx="16">
                  <c:v>69</c:v>
                </c:pt>
                <c:pt idx="17">
                  <c:v>74</c:v>
                </c:pt>
                <c:pt idx="18">
                  <c:v>75</c:v>
                </c:pt>
                <c:pt idx="19">
                  <c:v>76</c:v>
                </c:pt>
              </c:numCache>
            </c:numRef>
          </c:val>
          <c:smooth val="0"/>
        </c:ser>
        <c:ser>
          <c:idx val="15"/>
          <c:order val="9"/>
          <c:tx>
            <c:strRef>
              <c:f>New!$A$24</c:f>
              <c:strCache>
                <c:ptCount val="1"/>
                <c:pt idx="0">
                  <c:v>Greece</c:v>
                </c:pt>
              </c:strCache>
            </c:strRef>
          </c:tx>
          <c:marker>
            <c:symbol val="none"/>
          </c:marker>
          <c:val>
            <c:numRef>
              <c:f>New!$B$24:$U$24</c:f>
              <c:numCache>
                <c:formatCode>#,##0</c:formatCode>
                <c:ptCount val="20"/>
                <c:pt idx="0">
                  <c:v>85</c:v>
                </c:pt>
                <c:pt idx="1">
                  <c:v>86</c:v>
                </c:pt>
                <c:pt idx="2">
                  <c:v>87</c:v>
                </c:pt>
                <c:pt idx="3">
                  <c:v>86</c:v>
                </c:pt>
                <c:pt idx="4">
                  <c:v>86</c:v>
                </c:pt>
                <c:pt idx="5">
                  <c:v>85</c:v>
                </c:pt>
                <c:pt idx="6">
                  <c:v>88</c:v>
                </c:pt>
                <c:pt idx="7">
                  <c:v>92</c:v>
                </c:pt>
                <c:pt idx="8">
                  <c:v>94</c:v>
                </c:pt>
                <c:pt idx="9">
                  <c:v>96</c:v>
                </c:pt>
                <c:pt idx="10">
                  <c:v>92</c:v>
                </c:pt>
                <c:pt idx="11">
                  <c:v>94</c:v>
                </c:pt>
                <c:pt idx="12">
                  <c:v>92</c:v>
                </c:pt>
                <c:pt idx="13">
                  <c:v>94</c:v>
                </c:pt>
                <c:pt idx="14">
                  <c:v>95</c:v>
                </c:pt>
                <c:pt idx="15">
                  <c:v>87</c:v>
                </c:pt>
                <c:pt idx="16">
                  <c:v>77</c:v>
                </c:pt>
                <c:pt idx="17">
                  <c:v>74</c:v>
                </c:pt>
                <c:pt idx="18">
                  <c:v>74</c:v>
                </c:pt>
                <c:pt idx="19">
                  <c:v>73</c:v>
                </c:pt>
              </c:numCache>
            </c:numRef>
          </c:val>
          <c:smooth val="0"/>
        </c:ser>
        <c:ser>
          <c:idx val="2"/>
          <c:order val="10"/>
          <c:tx>
            <c:strRef>
              <c:f>New!$A$33</c:f>
              <c:strCache>
                <c:ptCount val="1"/>
                <c:pt idx="0">
                  <c:v>Hungary</c:v>
                </c:pt>
              </c:strCache>
            </c:strRef>
          </c:tx>
          <c:marker>
            <c:symbol val="none"/>
          </c:marker>
          <c:cat>
            <c:strRef>
              <c:f>New!$B$4:$U$4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New!$B$33:$U$33</c:f>
              <c:numCache>
                <c:formatCode>#,##0</c:formatCode>
                <c:ptCount val="20"/>
                <c:pt idx="0">
                  <c:v>51</c:v>
                </c:pt>
                <c:pt idx="1">
                  <c:v>50</c:v>
                </c:pt>
                <c:pt idx="2">
                  <c:v>51</c:v>
                </c:pt>
                <c:pt idx="3">
                  <c:v>53</c:v>
                </c:pt>
                <c:pt idx="4">
                  <c:v>53</c:v>
                </c:pt>
                <c:pt idx="5">
                  <c:v>54</c:v>
                </c:pt>
                <c:pt idx="6">
                  <c:v>57</c:v>
                </c:pt>
                <c:pt idx="7">
                  <c:v>60</c:v>
                </c:pt>
                <c:pt idx="8">
                  <c:v>62</c:v>
                </c:pt>
                <c:pt idx="9">
                  <c:v>62</c:v>
                </c:pt>
                <c:pt idx="10">
                  <c:v>62</c:v>
                </c:pt>
                <c:pt idx="11">
                  <c:v>62</c:v>
                </c:pt>
                <c:pt idx="12">
                  <c:v>61</c:v>
                </c:pt>
                <c:pt idx="13">
                  <c:v>63</c:v>
                </c:pt>
                <c:pt idx="14">
                  <c:v>64</c:v>
                </c:pt>
                <c:pt idx="15">
                  <c:v>65</c:v>
                </c:pt>
                <c:pt idx="16">
                  <c:v>65</c:v>
                </c:pt>
                <c:pt idx="17">
                  <c:v>65</c:v>
                </c:pt>
                <c:pt idx="18">
                  <c:v>67</c:v>
                </c:pt>
                <c:pt idx="19">
                  <c:v>68</c:v>
                </c:pt>
              </c:numCache>
            </c:numRef>
          </c:val>
          <c:smooth val="0"/>
        </c:ser>
        <c:ser>
          <c:idx val="3"/>
          <c:order val="11"/>
          <c:tx>
            <c:strRef>
              <c:f>New!$A$37</c:f>
              <c:strCache>
                <c:ptCount val="1"/>
                <c:pt idx="0">
                  <c:v>Poland</c:v>
                </c:pt>
              </c:strCache>
            </c:strRef>
          </c:tx>
          <c:marker>
            <c:symbol val="none"/>
          </c:marker>
          <c:cat>
            <c:strRef>
              <c:f>New!$B$4:$U$4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New!$B$37:$U$37</c:f>
              <c:numCache>
                <c:formatCode>#,##0</c:formatCode>
                <c:ptCount val="20"/>
                <c:pt idx="0">
                  <c:v>42</c:v>
                </c:pt>
                <c:pt idx="1">
                  <c:v>44</c:v>
                </c:pt>
                <c:pt idx="2">
                  <c:v>46</c:v>
                </c:pt>
                <c:pt idx="3">
                  <c:v>47</c:v>
                </c:pt>
                <c:pt idx="4">
                  <c:v>48</c:v>
                </c:pt>
                <c:pt idx="5">
                  <c:v>47</c:v>
                </c:pt>
                <c:pt idx="6">
                  <c:v>46</c:v>
                </c:pt>
                <c:pt idx="7">
                  <c:v>47</c:v>
                </c:pt>
                <c:pt idx="8">
                  <c:v>48</c:v>
                </c:pt>
                <c:pt idx="9">
                  <c:v>49</c:v>
                </c:pt>
                <c:pt idx="10">
                  <c:v>50</c:v>
                </c:pt>
                <c:pt idx="11">
                  <c:v>50</c:v>
                </c:pt>
                <c:pt idx="12">
                  <c:v>53</c:v>
                </c:pt>
                <c:pt idx="13">
                  <c:v>54</c:v>
                </c:pt>
                <c:pt idx="14">
                  <c:v>59</c:v>
                </c:pt>
                <c:pt idx="15">
                  <c:v>62</c:v>
                </c:pt>
                <c:pt idx="16">
                  <c:v>64</c:v>
                </c:pt>
                <c:pt idx="17">
                  <c:v>67</c:v>
                </c:pt>
                <c:pt idx="18">
                  <c:v>67</c:v>
                </c:pt>
                <c:pt idx="19">
                  <c:v>68</c:v>
                </c:pt>
              </c:numCache>
            </c:numRef>
          </c:val>
          <c:smooth val="0"/>
        </c:ser>
        <c:ser>
          <c:idx val="10"/>
          <c:order val="12"/>
          <c:tx>
            <c:strRef>
              <c:f>New!$A$49</c:f>
              <c:strCache>
                <c:ptCount val="1"/>
                <c:pt idx="0">
                  <c:v>Macedonia</c:v>
                </c:pt>
              </c:strCache>
            </c:strRef>
          </c:tx>
          <c:marker>
            <c:symbol val="none"/>
          </c:marker>
          <c:val>
            <c:numRef>
              <c:f>New!$B$49:$U$49</c:f>
              <c:numCache>
                <c:formatCode>General</c:formatCode>
                <c:ptCount val="20"/>
                <c:pt idx="0">
                  <c:v>28</c:v>
                </c:pt>
                <c:pt idx="1">
                  <c:v>27</c:v>
                </c:pt>
                <c:pt idx="2" formatCode="#,##0">
                  <c:v>26</c:v>
                </c:pt>
                <c:pt idx="3" formatCode="#,##0">
                  <c:v>26</c:v>
                </c:pt>
                <c:pt idx="4" formatCode="#,##0">
                  <c:v>26</c:v>
                </c:pt>
                <c:pt idx="5" formatCode="#,##0">
                  <c:v>27</c:v>
                </c:pt>
                <c:pt idx="6" formatCode="#,##0">
                  <c:v>26</c:v>
                </c:pt>
                <c:pt idx="7" formatCode="#,##0">
                  <c:v>26</c:v>
                </c:pt>
                <c:pt idx="8" formatCode="#,##0">
                  <c:v>27</c:v>
                </c:pt>
                <c:pt idx="9" formatCode="#,##0">
                  <c:v>27</c:v>
                </c:pt>
                <c:pt idx="10" formatCode="#,##0">
                  <c:v>30</c:v>
                </c:pt>
                <c:pt idx="11" formatCode="#,##0">
                  <c:v>31</c:v>
                </c:pt>
                <c:pt idx="12" formatCode="#,##0">
                  <c:v>30</c:v>
                </c:pt>
                <c:pt idx="13" formatCode="#,##0">
                  <c:v>33</c:v>
                </c:pt>
                <c:pt idx="14" formatCode="#,##0">
                  <c:v>35</c:v>
                </c:pt>
                <c:pt idx="15" formatCode="#,##0">
                  <c:v>35</c:v>
                </c:pt>
                <c:pt idx="16" formatCode="#,##0">
                  <c:v>34</c:v>
                </c:pt>
                <c:pt idx="17" formatCode="#,##0">
                  <c:v>34</c:v>
                </c:pt>
                <c:pt idx="18" formatCode="#,##0">
                  <c:v>36</c:v>
                </c:pt>
                <c:pt idx="19" formatCode="#,##0">
                  <c:v>37</c:v>
                </c:pt>
              </c:numCache>
            </c:numRef>
          </c:val>
          <c:smooth val="0"/>
        </c:ser>
        <c:ser>
          <c:idx val="11"/>
          <c:order val="13"/>
          <c:tx>
            <c:strRef>
              <c:f>New!$A$50</c:f>
              <c:strCache>
                <c:ptCount val="1"/>
                <c:pt idx="0">
                  <c:v>Albania</c:v>
                </c:pt>
              </c:strCache>
            </c:strRef>
          </c:tx>
          <c:marker>
            <c:symbol val="none"/>
          </c:marker>
          <c:val>
            <c:numRef>
              <c:f>New!$B$57:$U$57</c:f>
              <c:numCache>
                <c:formatCode>0</c:formatCode>
                <c:ptCount val="20"/>
                <c:pt idx="0">
                  <c:v>16.214553598817822</c:v>
                </c:pt>
                <c:pt idx="1">
                  <c:v>17.270939675467869</c:v>
                </c:pt>
                <c:pt idx="2">
                  <c:v>15.069609154858195</c:v>
                </c:pt>
                <c:pt idx="3">
                  <c:v>16.027279109417311</c:v>
                </c:pt>
                <c:pt idx="4">
                  <c:v>18.006234994804171</c:v>
                </c:pt>
                <c:pt idx="5">
                  <c:v>18.359197749342044</c:v>
                </c:pt>
                <c:pt idx="6">
                  <c:v>19.507633114844303</c:v>
                </c:pt>
                <c:pt idx="7">
                  <c:v>20.078234840582336</c:v>
                </c:pt>
                <c:pt idx="8">
                  <c:v>21.23924488069505</c:v>
                </c:pt>
                <c:pt idx="9">
                  <c:v>21.93573727049025</c:v>
                </c:pt>
                <c:pt idx="10">
                  <c:v>23.039876327889647</c:v>
                </c:pt>
                <c:pt idx="11">
                  <c:v>24.170056191123273</c:v>
                </c:pt>
                <c:pt idx="12">
                  <c:v>24.730368317966846</c:v>
                </c:pt>
                <c:pt idx="13">
                  <c:v>27.215174897119343</c:v>
                </c:pt>
                <c:pt idx="14">
                  <c:v>29.518837045476932</c:v>
                </c:pt>
                <c:pt idx="15">
                  <c:v>28.872731362608906</c:v>
                </c:pt>
                <c:pt idx="16">
                  <c:v>28.887316065251884</c:v>
                </c:pt>
                <c:pt idx="17">
                  <c:v>31.115486813680988</c:v>
                </c:pt>
                <c:pt idx="18">
                  <c:v>30.401868610215189</c:v>
                </c:pt>
                <c:pt idx="19">
                  <c:v>29.133461512346049</c:v>
                </c:pt>
              </c:numCache>
            </c:numRef>
          </c:val>
          <c:smooth val="0"/>
        </c:ser>
        <c:ser>
          <c:idx val="9"/>
          <c:order val="14"/>
          <c:tx>
            <c:strRef>
              <c:f>New!$A$53</c:f>
              <c:strCache>
                <c:ptCount val="1"/>
                <c:pt idx="0">
                  <c:v>Bosnia and Herz.</c:v>
                </c:pt>
              </c:strCache>
            </c:strRef>
          </c:tx>
          <c:marker>
            <c:symbol val="none"/>
          </c:marker>
          <c:val>
            <c:numRef>
              <c:f>New!$B$53:$U$53</c:f>
              <c:numCache>
                <c:formatCode>General</c:formatCode>
                <c:ptCount val="20"/>
                <c:pt idx="0">
                  <c:v>7</c:v>
                </c:pt>
                <c:pt idx="1">
                  <c:v>12</c:v>
                </c:pt>
                <c:pt idx="2">
                  <c:v>16</c:v>
                </c:pt>
                <c:pt idx="3">
                  <c:v>18</c:v>
                </c:pt>
                <c:pt idx="4">
                  <c:v>20</c:v>
                </c:pt>
                <c:pt idx="5">
                  <c:v>20</c:v>
                </c:pt>
                <c:pt idx="6">
                  <c:v>20</c:v>
                </c:pt>
                <c:pt idx="7">
                  <c:v>21</c:v>
                </c:pt>
                <c:pt idx="8">
                  <c:v>22</c:v>
                </c:pt>
                <c:pt idx="9">
                  <c:v>22</c:v>
                </c:pt>
                <c:pt idx="10" formatCode="#,##0">
                  <c:v>24</c:v>
                </c:pt>
                <c:pt idx="11" formatCode="#,##0">
                  <c:v>25</c:v>
                </c:pt>
                <c:pt idx="12" formatCode="#,##0">
                  <c:v>26</c:v>
                </c:pt>
                <c:pt idx="13" formatCode="#,##0">
                  <c:v>27</c:v>
                </c:pt>
                <c:pt idx="14" formatCode="#,##0">
                  <c:v>28</c:v>
                </c:pt>
                <c:pt idx="15" formatCode="#,##0">
                  <c:v>28</c:v>
                </c:pt>
                <c:pt idx="16" formatCode="#,##0">
                  <c:v>28</c:v>
                </c:pt>
                <c:pt idx="17" formatCode="#,##0">
                  <c:v>28</c:v>
                </c:pt>
                <c:pt idx="18" formatCode="#,##0">
                  <c:v>29</c:v>
                </c:pt>
                <c:pt idx="19" formatCode="#,##0">
                  <c:v>29</c:v>
                </c:pt>
              </c:numCache>
            </c:numRef>
          </c:val>
          <c:smooth val="0"/>
        </c:ser>
        <c:ser>
          <c:idx val="5"/>
          <c:order val="15"/>
          <c:tx>
            <c:strRef>
              <c:f>New!$A$56</c:f>
              <c:strCache>
                <c:ptCount val="1"/>
                <c:pt idx="0">
                  <c:v>Ukraine</c:v>
                </c:pt>
              </c:strCache>
            </c:strRef>
          </c:tx>
          <c:marker>
            <c:symbol val="none"/>
          </c:marker>
          <c:cat>
            <c:strRef>
              <c:f>New!$B$4:$U$4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New!$B$56:$U$56</c:f>
              <c:numCache>
                <c:formatCode>0</c:formatCode>
                <c:ptCount val="20"/>
                <c:pt idx="0">
                  <c:v>21.346179853481061</c:v>
                </c:pt>
                <c:pt idx="1">
                  <c:v>18.81102346818475</c:v>
                </c:pt>
                <c:pt idx="2">
                  <c:v>17.903705224107522</c:v>
                </c:pt>
                <c:pt idx="3">
                  <c:v>17.182171153487971</c:v>
                </c:pt>
                <c:pt idx="4">
                  <c:v>17.024076722360306</c:v>
                </c:pt>
                <c:pt idx="5">
                  <c:v>17.297395407931752</c:v>
                </c:pt>
                <c:pt idx="6">
                  <c:v>18.607746734740594</c:v>
                </c:pt>
                <c:pt idx="7">
                  <c:v>19.465735407501473</c:v>
                </c:pt>
                <c:pt idx="8">
                  <c:v>21.386768094221008</c:v>
                </c:pt>
                <c:pt idx="9">
                  <c:v>23.503407155025556</c:v>
                </c:pt>
                <c:pt idx="10">
                  <c:v>24.035793562708101</c:v>
                </c:pt>
                <c:pt idx="11">
                  <c:v>24.631773693005492</c:v>
                </c:pt>
                <c:pt idx="12">
                  <c:v>25.918769407156166</c:v>
                </c:pt>
                <c:pt idx="13">
                  <c:v>26.122719478737999</c:v>
                </c:pt>
                <c:pt idx="14">
                  <c:v>22.933817092279124</c:v>
                </c:pt>
                <c:pt idx="15">
                  <c:v>23.851656626506021</c:v>
                </c:pt>
                <c:pt idx="16">
                  <c:v>24.817920295893789</c:v>
                </c:pt>
                <c:pt idx="17">
                  <c:v>25.430551330783764</c:v>
                </c:pt>
                <c:pt idx="18">
                  <c:v>25.15674315162283</c:v>
                </c:pt>
                <c:pt idx="19">
                  <c:v>22.727404639470176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851008"/>
        <c:axId val="5852544"/>
      </c:lineChart>
      <c:catAx>
        <c:axId val="58510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5852544"/>
        <c:crosses val="autoZero"/>
        <c:auto val="1"/>
        <c:lblAlgn val="ctr"/>
        <c:lblOffset val="100"/>
        <c:noMultiLvlLbl val="0"/>
      </c:catAx>
      <c:valAx>
        <c:axId val="5852544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5851008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9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Hárok1!$W$4</c:f>
              <c:strCache>
                <c:ptCount val="1"/>
                <c:pt idx="0">
                  <c:v>2014/1995</c:v>
                </c:pt>
              </c:strCache>
            </c:strRef>
          </c:tx>
          <c:invertIfNegative val="0"/>
          <c:dLbls>
            <c:dLbl>
              <c:idx val="27"/>
              <c:layout>
                <c:manualLayout>
                  <c:x val="-1.8674136321195146E-3"/>
                  <c:y val="8.28157349896487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Hárok1!$A$5:$A$33</c:f>
              <c:strCache>
                <c:ptCount val="29"/>
                <c:pt idx="0">
                  <c:v>Lithuania</c:v>
                </c:pt>
                <c:pt idx="1">
                  <c:v>Estonia</c:v>
                </c:pt>
                <c:pt idx="2">
                  <c:v>Latvia</c:v>
                </c:pt>
                <c:pt idx="3">
                  <c:v>Slovakia</c:v>
                </c:pt>
                <c:pt idx="4">
                  <c:v>Poland</c:v>
                </c:pt>
                <c:pt idx="5">
                  <c:v>Romania</c:v>
                </c:pt>
                <c:pt idx="6">
                  <c:v>Bosnia &amp; Herz.</c:v>
                </c:pt>
                <c:pt idx="7">
                  <c:v>Hungary</c:v>
                </c:pt>
                <c:pt idx="8">
                  <c:v>Croatia</c:v>
                </c:pt>
                <c:pt idx="9">
                  <c:v>Albania</c:v>
                </c:pt>
                <c:pt idx="10">
                  <c:v>Bulgaria</c:v>
                </c:pt>
                <c:pt idx="11">
                  <c:v>Macedonia</c:v>
                </c:pt>
                <c:pt idx="12">
                  <c:v>Serbia</c:v>
                </c:pt>
                <c:pt idx="13">
                  <c:v>Slovenia</c:v>
                </c:pt>
                <c:pt idx="14">
                  <c:v>Czech Republic</c:v>
                </c:pt>
                <c:pt idx="15">
                  <c:v>Netherlands</c:v>
                </c:pt>
                <c:pt idx="16">
                  <c:v>Finland</c:v>
                </c:pt>
                <c:pt idx="17">
                  <c:v>Portugal</c:v>
                </c:pt>
                <c:pt idx="18">
                  <c:v>Ukraine</c:v>
                </c:pt>
                <c:pt idx="19">
                  <c:v>Spain</c:v>
                </c:pt>
                <c:pt idx="20">
                  <c:v>Austria</c:v>
                </c:pt>
                <c:pt idx="21">
                  <c:v>Germany</c:v>
                </c:pt>
                <c:pt idx="22">
                  <c:v>Sweden</c:v>
                </c:pt>
                <c:pt idx="23">
                  <c:v>Denmark</c:v>
                </c:pt>
                <c:pt idx="24">
                  <c:v>Belgium</c:v>
                </c:pt>
                <c:pt idx="25">
                  <c:v>France</c:v>
                </c:pt>
                <c:pt idx="26">
                  <c:v>UK</c:v>
                </c:pt>
                <c:pt idx="27">
                  <c:v>Greece</c:v>
                </c:pt>
                <c:pt idx="28">
                  <c:v>Italy</c:v>
                </c:pt>
              </c:strCache>
            </c:strRef>
          </c:cat>
          <c:val>
            <c:numRef>
              <c:f>Hárok1!$W$5:$W$33</c:f>
              <c:numCache>
                <c:formatCode>#,##0</c:formatCode>
                <c:ptCount val="29"/>
                <c:pt idx="0">
                  <c:v>41</c:v>
                </c:pt>
                <c:pt idx="1">
                  <c:v>41</c:v>
                </c:pt>
                <c:pt idx="2">
                  <c:v>31</c:v>
                </c:pt>
                <c:pt idx="3">
                  <c:v>30</c:v>
                </c:pt>
                <c:pt idx="4">
                  <c:v>26</c:v>
                </c:pt>
                <c:pt idx="5">
                  <c:v>23</c:v>
                </c:pt>
                <c:pt idx="6">
                  <c:v>22</c:v>
                </c:pt>
                <c:pt idx="7">
                  <c:v>17</c:v>
                </c:pt>
                <c:pt idx="8">
                  <c:v>14</c:v>
                </c:pt>
                <c:pt idx="9">
                  <c:v>13.785446401182178</c:v>
                </c:pt>
                <c:pt idx="10">
                  <c:v>13</c:v>
                </c:pt>
                <c:pt idx="11">
                  <c:v>9</c:v>
                </c:pt>
                <c:pt idx="12">
                  <c:v>9</c:v>
                </c:pt>
                <c:pt idx="13">
                  <c:v>9</c:v>
                </c:pt>
                <c:pt idx="14">
                  <c:v>8</c:v>
                </c:pt>
                <c:pt idx="15">
                  <c:v>3</c:v>
                </c:pt>
                <c:pt idx="16">
                  <c:v>3</c:v>
                </c:pt>
                <c:pt idx="17">
                  <c:v>2</c:v>
                </c:pt>
                <c:pt idx="18">
                  <c:v>1.3812247859891151</c:v>
                </c:pt>
                <c:pt idx="19">
                  <c:v>0</c:v>
                </c:pt>
                <c:pt idx="20">
                  <c:v>-2</c:v>
                </c:pt>
                <c:pt idx="21">
                  <c:v>-4</c:v>
                </c:pt>
                <c:pt idx="22">
                  <c:v>-4</c:v>
                </c:pt>
                <c:pt idx="23">
                  <c:v>-5</c:v>
                </c:pt>
                <c:pt idx="24">
                  <c:v>-8</c:v>
                </c:pt>
                <c:pt idx="25">
                  <c:v>-8</c:v>
                </c:pt>
                <c:pt idx="26">
                  <c:v>-8</c:v>
                </c:pt>
                <c:pt idx="27">
                  <c:v>-12</c:v>
                </c:pt>
                <c:pt idx="28">
                  <c:v>-26</c:v>
                </c:pt>
              </c:numCache>
            </c:numRef>
          </c:val>
        </c:ser>
        <c:ser>
          <c:idx val="1"/>
          <c:order val="1"/>
          <c:tx>
            <c:strRef>
              <c:f>Hárok1!$X$4</c:f>
              <c:strCache>
                <c:ptCount val="1"/>
                <c:pt idx="0">
                  <c:v>2014/2005</c:v>
                </c:pt>
              </c:strCache>
            </c:strRef>
          </c:tx>
          <c:invertIfNegative val="0"/>
          <c:cat>
            <c:strRef>
              <c:f>Hárok1!$A$5:$A$33</c:f>
              <c:strCache>
                <c:ptCount val="29"/>
                <c:pt idx="0">
                  <c:v>Lithuania</c:v>
                </c:pt>
                <c:pt idx="1">
                  <c:v>Estonia</c:v>
                </c:pt>
                <c:pt idx="2">
                  <c:v>Latvia</c:v>
                </c:pt>
                <c:pt idx="3">
                  <c:v>Slovakia</c:v>
                </c:pt>
                <c:pt idx="4">
                  <c:v>Poland</c:v>
                </c:pt>
                <c:pt idx="5">
                  <c:v>Romania</c:v>
                </c:pt>
                <c:pt idx="6">
                  <c:v>Bosnia &amp; Herz.</c:v>
                </c:pt>
                <c:pt idx="7">
                  <c:v>Hungary</c:v>
                </c:pt>
                <c:pt idx="8">
                  <c:v>Croatia</c:v>
                </c:pt>
                <c:pt idx="9">
                  <c:v>Albania</c:v>
                </c:pt>
                <c:pt idx="10">
                  <c:v>Bulgaria</c:v>
                </c:pt>
                <c:pt idx="11">
                  <c:v>Macedonia</c:v>
                </c:pt>
                <c:pt idx="12">
                  <c:v>Serbia</c:v>
                </c:pt>
                <c:pt idx="13">
                  <c:v>Slovenia</c:v>
                </c:pt>
                <c:pt idx="14">
                  <c:v>Czech Republic</c:v>
                </c:pt>
                <c:pt idx="15">
                  <c:v>Netherlands</c:v>
                </c:pt>
                <c:pt idx="16">
                  <c:v>Finland</c:v>
                </c:pt>
                <c:pt idx="17">
                  <c:v>Portugal</c:v>
                </c:pt>
                <c:pt idx="18">
                  <c:v>Ukraine</c:v>
                </c:pt>
                <c:pt idx="19">
                  <c:v>Spain</c:v>
                </c:pt>
                <c:pt idx="20">
                  <c:v>Austria</c:v>
                </c:pt>
                <c:pt idx="21">
                  <c:v>Germany</c:v>
                </c:pt>
                <c:pt idx="22">
                  <c:v>Sweden</c:v>
                </c:pt>
                <c:pt idx="23">
                  <c:v>Denmark</c:v>
                </c:pt>
                <c:pt idx="24">
                  <c:v>Belgium</c:v>
                </c:pt>
                <c:pt idx="25">
                  <c:v>France</c:v>
                </c:pt>
                <c:pt idx="26">
                  <c:v>UK</c:v>
                </c:pt>
                <c:pt idx="27">
                  <c:v>Greece</c:v>
                </c:pt>
                <c:pt idx="28">
                  <c:v>Italy</c:v>
                </c:pt>
              </c:strCache>
            </c:strRef>
          </c:cat>
          <c:val>
            <c:numRef>
              <c:f>Hárok1!$X$5:$X$33</c:f>
              <c:numCache>
                <c:formatCode>#,##0</c:formatCode>
                <c:ptCount val="29"/>
                <c:pt idx="0">
                  <c:v>22</c:v>
                </c:pt>
                <c:pt idx="1">
                  <c:v>17</c:v>
                </c:pt>
                <c:pt idx="2">
                  <c:v>13</c:v>
                </c:pt>
                <c:pt idx="3">
                  <c:v>18</c:v>
                </c:pt>
                <c:pt idx="4">
                  <c:v>18</c:v>
                </c:pt>
                <c:pt idx="5">
                  <c:v>20</c:v>
                </c:pt>
                <c:pt idx="6">
                  <c:v>5</c:v>
                </c:pt>
                <c:pt idx="7">
                  <c:v>6</c:v>
                </c:pt>
                <c:pt idx="8">
                  <c:v>1</c:v>
                </c:pt>
                <c:pt idx="9">
                  <c:v>8</c:v>
                </c:pt>
                <c:pt idx="10">
                  <c:v>11</c:v>
                </c:pt>
                <c:pt idx="11">
                  <c:v>7</c:v>
                </c:pt>
                <c:pt idx="12">
                  <c:v>5</c:v>
                </c:pt>
                <c:pt idx="13">
                  <c:v>-3</c:v>
                </c:pt>
                <c:pt idx="14">
                  <c:v>5</c:v>
                </c:pt>
                <c:pt idx="15">
                  <c:v>-3</c:v>
                </c:pt>
                <c:pt idx="16">
                  <c:v>-6</c:v>
                </c:pt>
                <c:pt idx="17">
                  <c:v>-2</c:v>
                </c:pt>
                <c:pt idx="18">
                  <c:v>-1.3083889232379242</c:v>
                </c:pt>
                <c:pt idx="19">
                  <c:v>-9</c:v>
                </c:pt>
                <c:pt idx="20">
                  <c:v>5</c:v>
                </c:pt>
                <c:pt idx="21">
                  <c:v>8</c:v>
                </c:pt>
                <c:pt idx="22">
                  <c:v>-1</c:v>
                </c:pt>
                <c:pt idx="23">
                  <c:v>2</c:v>
                </c:pt>
                <c:pt idx="24">
                  <c:v>0</c:v>
                </c:pt>
                <c:pt idx="25">
                  <c:v>-3</c:v>
                </c:pt>
                <c:pt idx="26">
                  <c:v>-16</c:v>
                </c:pt>
                <c:pt idx="27">
                  <c:v>-19</c:v>
                </c:pt>
                <c:pt idx="28">
                  <c:v>-10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26067840"/>
        <c:axId val="126069760"/>
      </c:barChart>
      <c:catAx>
        <c:axId val="126067840"/>
        <c:scaling>
          <c:orientation val="minMax"/>
        </c:scaling>
        <c:delete val="0"/>
        <c:axPos val="b"/>
        <c:majorTickMark val="none"/>
        <c:minorTickMark val="none"/>
        <c:tickLblPos val="low"/>
        <c:crossAx val="126069760"/>
        <c:crosses val="autoZero"/>
        <c:auto val="1"/>
        <c:lblAlgn val="ctr"/>
        <c:lblOffset val="100"/>
        <c:noMultiLvlLbl val="0"/>
      </c:catAx>
      <c:valAx>
        <c:axId val="126069760"/>
        <c:scaling>
          <c:orientation val="minMax"/>
        </c:scaling>
        <c:delete val="1"/>
        <c:axPos val="l"/>
        <c:numFmt formatCode="#,##0" sourceLinked="1"/>
        <c:majorTickMark val="out"/>
        <c:minorTickMark val="none"/>
        <c:tickLblPos val="nextTo"/>
        <c:crossAx val="12606784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55E1-ED35-45C8-86F3-4E505183DFE7}" type="datetimeFigureOut">
              <a:rPr lang="en-US" smtClean="0"/>
              <a:t>6/16/2016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2296-2464-462E-AD9D-5A980D1D3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213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55E1-ED35-45C8-86F3-4E505183DFE7}" type="datetimeFigureOut">
              <a:rPr lang="en-US" smtClean="0"/>
              <a:t>6/16/2016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2296-2464-462E-AD9D-5A980D1D3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834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55E1-ED35-45C8-86F3-4E505183DFE7}" type="datetimeFigureOut">
              <a:rPr lang="en-US" smtClean="0"/>
              <a:t>6/16/2016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2296-2464-462E-AD9D-5A980D1D3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52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55E1-ED35-45C8-86F3-4E505183DFE7}" type="datetimeFigureOut">
              <a:rPr lang="en-US" smtClean="0"/>
              <a:t>6/16/2016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2296-2464-462E-AD9D-5A980D1D3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241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55E1-ED35-45C8-86F3-4E505183DFE7}" type="datetimeFigureOut">
              <a:rPr lang="en-US" smtClean="0"/>
              <a:t>6/16/2016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2296-2464-462E-AD9D-5A980D1D3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498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55E1-ED35-45C8-86F3-4E505183DFE7}" type="datetimeFigureOut">
              <a:rPr lang="en-US" smtClean="0"/>
              <a:t>6/16/2016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2296-2464-462E-AD9D-5A980D1D3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786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55E1-ED35-45C8-86F3-4E505183DFE7}" type="datetimeFigureOut">
              <a:rPr lang="en-US" smtClean="0"/>
              <a:t>6/16/2016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2296-2464-462E-AD9D-5A980D1D3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477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55E1-ED35-45C8-86F3-4E505183DFE7}" type="datetimeFigureOut">
              <a:rPr lang="en-US" smtClean="0"/>
              <a:t>6/16/2016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2296-2464-462E-AD9D-5A980D1D3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190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55E1-ED35-45C8-86F3-4E505183DFE7}" type="datetimeFigureOut">
              <a:rPr lang="en-US" smtClean="0"/>
              <a:t>6/16/2016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2296-2464-462E-AD9D-5A980D1D3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852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55E1-ED35-45C8-86F3-4E505183DFE7}" type="datetimeFigureOut">
              <a:rPr lang="en-US" smtClean="0"/>
              <a:t>6/16/2016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2296-2464-462E-AD9D-5A980D1D3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367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55E1-ED35-45C8-86F3-4E505183DFE7}" type="datetimeFigureOut">
              <a:rPr lang="en-US" smtClean="0"/>
              <a:t>6/16/2016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2296-2464-462E-AD9D-5A980D1D3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275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D55E1-ED35-45C8-86F3-4E505183DFE7}" type="datetimeFigureOut">
              <a:rPr lang="en-US" smtClean="0"/>
              <a:t>6/16/2016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02296-2464-462E-AD9D-5A980D1D3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456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eko.sk/" TargetMode="Externa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conomist.com/news/international/21698239-across-world-politically-connected-tycoons-are-feeling-squeeze-party-winds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sk-SK" b="1" dirty="0" err="1" smtClean="0"/>
              <a:t>How</a:t>
            </a:r>
            <a:r>
              <a:rPr lang="sk-SK" b="1" dirty="0" smtClean="0"/>
              <a:t> to </a:t>
            </a:r>
            <a:r>
              <a:rPr lang="sk-SK" b="1" dirty="0" err="1" smtClean="0"/>
              <a:t>counter</a:t>
            </a:r>
            <a:r>
              <a:rPr lang="sk-SK" b="1" dirty="0" smtClean="0"/>
              <a:t> </a:t>
            </a:r>
            <a:r>
              <a:rPr lang="sk-SK" b="1" dirty="0" err="1" smtClean="0"/>
              <a:t>democratic</a:t>
            </a:r>
            <a:r>
              <a:rPr lang="sk-SK" b="1" dirty="0" smtClean="0"/>
              <a:t> </a:t>
            </a:r>
            <a:r>
              <a:rPr lang="sk-SK" b="1" dirty="0" err="1" smtClean="0"/>
              <a:t>backsliding</a:t>
            </a:r>
            <a:r>
              <a:rPr lang="sk-SK" b="1" dirty="0" smtClean="0"/>
              <a:t> in CEE?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Golias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r>
              <a:rPr lang="sk-SK" dirty="0" smtClean="0">
                <a:solidFill>
                  <a:schemeClr val="tx1"/>
                </a:solidFill>
              </a:rPr>
              <a:t>, Slovakia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June</a:t>
            </a:r>
            <a:r>
              <a:rPr lang="sk-SK" dirty="0" smtClean="0">
                <a:solidFill>
                  <a:schemeClr val="tx1"/>
                </a:solidFill>
              </a:rPr>
              <a:t> 21st 2016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Warsaw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Poland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235" y="836712"/>
            <a:ext cx="2382590" cy="940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168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Root</a:t>
            </a:r>
            <a:r>
              <a:rPr lang="sk-SK" b="1" dirty="0"/>
              <a:t> </a:t>
            </a:r>
            <a:r>
              <a:rPr lang="sk-SK" b="1" dirty="0" err="1" smtClean="0"/>
              <a:t>causes</a:t>
            </a:r>
            <a:endParaRPr lang="en-US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39888"/>
              </p:ext>
            </p:extLst>
          </p:nvPr>
        </p:nvGraphicFramePr>
        <p:xfrm>
          <a:off x="971600" y="1772816"/>
          <a:ext cx="7416824" cy="45439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6824"/>
              </a:tblGrid>
              <a:tr h="559211">
                <a:tc>
                  <a:txBody>
                    <a:bodyPr/>
                    <a:lstStyle/>
                    <a:p>
                      <a:r>
                        <a:rPr lang="en-US" sz="2400" noProof="0" dirty="0" smtClean="0"/>
                        <a:t>Root causes of democratic backsliding</a:t>
                      </a:r>
                      <a:r>
                        <a:rPr lang="en-US" sz="2400" baseline="0" noProof="0" dirty="0" smtClean="0"/>
                        <a:t> in CEE</a:t>
                      </a:r>
                      <a:endParaRPr lang="en-US" sz="2400" noProof="0" dirty="0"/>
                    </a:p>
                  </a:txBody>
                  <a:tcPr/>
                </a:tc>
              </a:tr>
              <a:tr h="9652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noProof="0" dirty="0" smtClean="0"/>
                        <a:t>Traditional beliefs/values (e.g. preferring authoritarian rule, nationalism, conservativism, trust to Russians/Americans)</a:t>
                      </a:r>
                    </a:p>
                  </a:txBody>
                  <a:tcPr/>
                </a:tc>
              </a:tr>
              <a:tr h="5592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noProof="0" dirty="0" smtClean="0"/>
                        <a:t>Disappointment, low standard of living, corruption</a:t>
                      </a:r>
                    </a:p>
                  </a:txBody>
                  <a:tcPr/>
                </a:tc>
              </a:tr>
              <a:tr h="5592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noProof="0" dirty="0" smtClean="0"/>
                        <a:t>Iron law of oligarchy, extractive institutions</a:t>
                      </a:r>
                    </a:p>
                  </a:txBody>
                  <a:tcPr/>
                </a:tc>
              </a:tr>
              <a:tr h="5592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noProof="0" dirty="0" smtClean="0"/>
                        <a:t>Populism (unrealistic or harmful promises/measures)</a:t>
                      </a:r>
                    </a:p>
                  </a:txBody>
                  <a:tcPr/>
                </a:tc>
              </a:tr>
              <a:tr h="5592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noProof="0" dirty="0" smtClean="0"/>
                        <a:t>Poor education</a:t>
                      </a:r>
                    </a:p>
                  </a:txBody>
                  <a:tcPr/>
                </a:tc>
              </a:tr>
              <a:tr h="559211">
                <a:tc>
                  <a:txBody>
                    <a:bodyPr/>
                    <a:lstStyle/>
                    <a:p>
                      <a:r>
                        <a:rPr lang="en-US" sz="2400" noProof="0" dirty="0" smtClean="0"/>
                        <a:t>Russian propaganda</a:t>
                      </a:r>
                      <a:endParaRPr lang="en-US" sz="2400" noProof="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953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Key</a:t>
            </a:r>
            <a:r>
              <a:rPr lang="sk-SK" b="1" dirty="0" smtClean="0"/>
              <a:t> </a:t>
            </a:r>
            <a:r>
              <a:rPr lang="sk-SK" b="1" dirty="0" err="1" smtClean="0"/>
              <a:t>solutions</a:t>
            </a:r>
            <a:endParaRPr lang="en-US" b="1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093328"/>
              </p:ext>
            </p:extLst>
          </p:nvPr>
        </p:nvGraphicFramePr>
        <p:xfrm>
          <a:off x="395536" y="1484784"/>
          <a:ext cx="8496944" cy="4851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6944"/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Solutions</a:t>
                      </a:r>
                      <a:r>
                        <a:rPr lang="sk-SK" dirty="0" smtClean="0"/>
                        <a:t> to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democratic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backsliding</a:t>
                      </a:r>
                      <a:endParaRPr lang="en-US" dirty="0"/>
                    </a:p>
                  </a:txBody>
                  <a:tcPr/>
                </a:tc>
              </a:tr>
              <a:tr h="11125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noProof="0" dirty="0" smtClean="0"/>
                        <a:t>Traditional beliefs/values</a:t>
                      </a:r>
                      <a:endParaRPr lang="en-US" b="0" noProof="0" dirty="0" smtClean="0"/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noProof="0" dirty="0" smtClean="0"/>
                        <a:t>Public education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b="0" noProof="0" dirty="0" smtClean="0"/>
                        <a:t>Iron law of oligarchy, </a:t>
                      </a:r>
                      <a:r>
                        <a:rPr lang="en-US" noProof="0" dirty="0" smtClean="0"/>
                        <a:t>Disappointment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noProof="0" dirty="0" smtClean="0"/>
                        <a:t>Structural reforms, setting up inclusive institutions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noProof="0" dirty="0" smtClean="0"/>
                        <a:t>Higher transparency, watchdogging big public tenders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noProof="0" dirty="0" smtClean="0"/>
                        <a:t>Mobilizing democratic forces (e.g. ethical businesses, free media, civil activists, NGOs)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noProof="0" dirty="0" smtClean="0"/>
                        <a:t>Disclosing oligarchs‘ links to politicians and public officials; contrasting legal income and property of politicians and high state officials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noProof="0" dirty="0" smtClean="0"/>
                        <a:t>Feedback on populism: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noProof="0" dirty="0" smtClean="0"/>
                        <a:t>Tracking promises, fact-checking, evaluation of </a:t>
                      </a:r>
                      <a:r>
                        <a:rPr lang="en-US" noProof="0" dirty="0" err="1" smtClean="0"/>
                        <a:t>Gvt</a:t>
                      </a:r>
                      <a:r>
                        <a:rPr lang="en-US" noProof="0" dirty="0" smtClean="0"/>
                        <a:t> measures, public debt breaks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noProof="0" dirty="0" smtClean="0"/>
                        <a:t>Poor education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noProof="0" dirty="0" smtClean="0"/>
                        <a:t>Formal education</a:t>
                      </a:r>
                      <a:r>
                        <a:rPr lang="en-US" baseline="0" noProof="0" dirty="0" smtClean="0"/>
                        <a:t> reform (more focus on democracy, anti-extremism, success in labor market, etc.)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noProof="0" dirty="0" smtClean="0"/>
                        <a:t>Russian propaganda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noProof="0" dirty="0" smtClean="0"/>
                        <a:t>Monitoring and disclosing suspicious</a:t>
                      </a:r>
                      <a:r>
                        <a:rPr lang="en-US" baseline="0" noProof="0" dirty="0" smtClean="0"/>
                        <a:t> information channels</a:t>
                      </a:r>
                      <a:endParaRPr lang="en-US" noProof="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104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/>
              <a:t>Trust to </a:t>
            </a:r>
            <a:r>
              <a:rPr lang="sk-SK" b="1" dirty="0" err="1" smtClean="0"/>
              <a:t>Americans</a:t>
            </a:r>
            <a:endParaRPr lang="en-US" b="1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4183566"/>
              </p:ext>
            </p:extLst>
          </p:nvPr>
        </p:nvGraphicFramePr>
        <p:xfrm>
          <a:off x="755576" y="1628800"/>
          <a:ext cx="7488832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827583" y="6136691"/>
            <a:ext cx="53900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Institute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Affairs</a:t>
            </a:r>
            <a:r>
              <a:rPr lang="sk-SK" dirty="0" smtClean="0"/>
              <a:t>, Slovakia, </a:t>
            </a:r>
            <a:r>
              <a:rPr lang="sk-SK" dirty="0" err="1" smtClean="0"/>
              <a:t>spring</a:t>
            </a:r>
            <a:r>
              <a:rPr lang="sk-SK" dirty="0" smtClean="0"/>
              <a:t>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979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/>
              <a:t>Trust to </a:t>
            </a:r>
            <a:r>
              <a:rPr lang="sk-SK" b="1" dirty="0" err="1" smtClean="0"/>
              <a:t>Russians</a:t>
            </a:r>
            <a:endParaRPr lang="en-US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0477418"/>
              </p:ext>
            </p:extLst>
          </p:nvPr>
        </p:nvGraphicFramePr>
        <p:xfrm>
          <a:off x="899592" y="1556792"/>
          <a:ext cx="756084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827583" y="6136691"/>
            <a:ext cx="53900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Institute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Affairs</a:t>
            </a:r>
            <a:r>
              <a:rPr lang="sk-SK" dirty="0" smtClean="0"/>
              <a:t>, Slovakia, </a:t>
            </a:r>
            <a:r>
              <a:rPr lang="sk-SK" dirty="0" err="1" smtClean="0"/>
              <a:t>spring</a:t>
            </a:r>
            <a:r>
              <a:rPr lang="sk-SK" dirty="0" smtClean="0"/>
              <a:t>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141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Who</a:t>
            </a:r>
            <a:r>
              <a:rPr lang="sk-SK" b="1" dirty="0" smtClean="0"/>
              <a:t> </a:t>
            </a:r>
            <a:r>
              <a:rPr lang="sk-SK" b="1" dirty="0" err="1" smtClean="0"/>
              <a:t>is</a:t>
            </a:r>
            <a:r>
              <a:rPr lang="sk-SK" b="1" dirty="0" smtClean="0"/>
              <a:t> </a:t>
            </a:r>
            <a:r>
              <a:rPr lang="sk-SK" b="1" dirty="0" err="1" smtClean="0"/>
              <a:t>disappointed</a:t>
            </a:r>
            <a:r>
              <a:rPr lang="sk-SK" b="1" dirty="0" smtClean="0"/>
              <a:t>?</a:t>
            </a:r>
            <a:endParaRPr lang="en-US" b="1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457610"/>
              </p:ext>
            </p:extLst>
          </p:nvPr>
        </p:nvGraphicFramePr>
        <p:xfrm>
          <a:off x="1619672" y="1397000"/>
          <a:ext cx="5570535" cy="491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3482303"/>
              </a:tblGrid>
              <a:tr h="307020">
                <a:tc>
                  <a:txBody>
                    <a:bodyPr/>
                    <a:lstStyle/>
                    <a:p>
                      <a:r>
                        <a:rPr lang="sk-SK" sz="1400" dirty="0" smtClean="0"/>
                        <a:t>Country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err="1" smtClean="0"/>
                        <a:t>Corruption</a:t>
                      </a:r>
                      <a:r>
                        <a:rPr lang="sk-SK" sz="1400" baseline="0" dirty="0" smtClean="0"/>
                        <a:t> </a:t>
                      </a:r>
                      <a:r>
                        <a:rPr lang="sk-SK" sz="1400" baseline="0" dirty="0" err="1" smtClean="0"/>
                        <a:t>Perception</a:t>
                      </a:r>
                      <a:r>
                        <a:rPr lang="sk-SK" sz="1400" baseline="0" dirty="0" smtClean="0"/>
                        <a:t> Index 2015 </a:t>
                      </a:r>
                      <a:r>
                        <a:rPr lang="sk-SK" sz="1400" baseline="0" dirty="0" err="1" smtClean="0"/>
                        <a:t>ranking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err="1" smtClean="0"/>
                        <a:t>Austria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16.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err="1" smtClean="0"/>
                        <a:t>Estonia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23.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err="1" smtClean="0"/>
                        <a:t>Poland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30.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err="1" smtClean="0"/>
                        <a:t>Lithuania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32.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err="1" smtClean="0"/>
                        <a:t>Czech</a:t>
                      </a:r>
                      <a:r>
                        <a:rPr lang="sk-SK" sz="1400" dirty="0" smtClean="0"/>
                        <a:t> </a:t>
                      </a:r>
                      <a:r>
                        <a:rPr lang="sk-SK" sz="1400" dirty="0" err="1" smtClean="0"/>
                        <a:t>Republic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37.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err="1" smtClean="0"/>
                        <a:t>Latvia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40.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smtClean="0"/>
                        <a:t>Slovakia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50.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err="1" smtClean="0"/>
                        <a:t>Hungary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50.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err="1" smtClean="0"/>
                        <a:t>Romania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58.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err="1" smtClean="0"/>
                        <a:t>Macedonia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66.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err="1" smtClean="0"/>
                        <a:t>Bulgaria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69.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err="1" smtClean="0"/>
                        <a:t>Serbia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71.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err="1" smtClean="0"/>
                        <a:t>Bosnia</a:t>
                      </a:r>
                      <a:r>
                        <a:rPr lang="sk-SK" sz="1400" dirty="0" smtClean="0"/>
                        <a:t> and </a:t>
                      </a:r>
                      <a:r>
                        <a:rPr lang="sk-SK" sz="1400" dirty="0" err="1" smtClean="0"/>
                        <a:t>Herzegovina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76.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err="1" smtClean="0"/>
                        <a:t>Moldova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103.</a:t>
                      </a:r>
                      <a:endParaRPr lang="en-US" sz="1400" dirty="0"/>
                    </a:p>
                  </a:txBody>
                  <a:tcPr/>
                </a:tc>
              </a:tr>
              <a:tr h="307020">
                <a:tc>
                  <a:txBody>
                    <a:bodyPr/>
                    <a:lstStyle/>
                    <a:p>
                      <a:r>
                        <a:rPr lang="sk-SK" sz="1400" dirty="0" err="1" smtClean="0"/>
                        <a:t>Ukraine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smtClean="0"/>
                        <a:t>130.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4900807" y="6263642"/>
            <a:ext cx="2356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 err="1" smtClean="0"/>
              <a:t>Source</a:t>
            </a:r>
            <a:r>
              <a:rPr lang="sk-SK" sz="1200" dirty="0" smtClean="0"/>
              <a:t>: </a:t>
            </a:r>
            <a:r>
              <a:rPr lang="sk-SK" sz="1200" dirty="0" err="1" smtClean="0"/>
              <a:t>Transparency</a:t>
            </a:r>
            <a:r>
              <a:rPr lang="sk-SK" sz="1200" dirty="0" smtClean="0"/>
              <a:t> </a:t>
            </a:r>
            <a:r>
              <a:rPr lang="sk-SK" sz="1200" dirty="0" err="1" smtClean="0"/>
              <a:t>International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89684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 smtClean="0"/>
              <a:t>Who</a:t>
            </a:r>
            <a:r>
              <a:rPr lang="sk-SK" b="1" dirty="0" smtClean="0"/>
              <a:t> </a:t>
            </a:r>
            <a:r>
              <a:rPr lang="sk-SK" b="1" dirty="0" err="1" smtClean="0"/>
              <a:t>is</a:t>
            </a:r>
            <a:r>
              <a:rPr lang="sk-SK" b="1" dirty="0" smtClean="0"/>
              <a:t> </a:t>
            </a:r>
            <a:r>
              <a:rPr lang="sk-SK" b="1" dirty="0" err="1" smtClean="0"/>
              <a:t>disappointed</a:t>
            </a:r>
            <a:r>
              <a:rPr lang="sk-SK" b="1" dirty="0" smtClean="0"/>
              <a:t>?</a:t>
            </a:r>
            <a:endParaRPr lang="en-US" b="1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2914683"/>
              </p:ext>
            </p:extLst>
          </p:nvPr>
        </p:nvGraphicFramePr>
        <p:xfrm>
          <a:off x="755576" y="1844824"/>
          <a:ext cx="7560840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827583" y="6136691"/>
            <a:ext cx="53900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Institute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Affairs</a:t>
            </a:r>
            <a:r>
              <a:rPr lang="sk-SK" dirty="0" smtClean="0"/>
              <a:t>, Slovakia, </a:t>
            </a:r>
            <a:r>
              <a:rPr lang="sk-SK" dirty="0" err="1" smtClean="0"/>
              <a:t>spring</a:t>
            </a:r>
            <a:r>
              <a:rPr lang="sk-SK" dirty="0" smtClean="0"/>
              <a:t>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34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 smtClean="0"/>
              <a:t>Who</a:t>
            </a:r>
            <a:r>
              <a:rPr lang="sk-SK" b="1" dirty="0" smtClean="0"/>
              <a:t> </a:t>
            </a:r>
            <a:r>
              <a:rPr lang="sk-SK" b="1" dirty="0" err="1" smtClean="0"/>
              <a:t>is</a:t>
            </a:r>
            <a:r>
              <a:rPr lang="sk-SK" b="1" dirty="0" smtClean="0"/>
              <a:t> </a:t>
            </a:r>
            <a:r>
              <a:rPr lang="sk-SK" b="1" dirty="0" err="1" smtClean="0"/>
              <a:t>disappointed</a:t>
            </a:r>
            <a:r>
              <a:rPr lang="sk-SK" b="1" dirty="0" smtClean="0"/>
              <a:t>? </a:t>
            </a:r>
            <a:endParaRPr lang="en-US" b="1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1955611"/>
              </p:ext>
            </p:extLst>
          </p:nvPr>
        </p:nvGraphicFramePr>
        <p:xfrm>
          <a:off x="827584" y="1916832"/>
          <a:ext cx="7416824" cy="3963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827583" y="6136691"/>
            <a:ext cx="53900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Institute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Affairs</a:t>
            </a:r>
            <a:r>
              <a:rPr lang="sk-SK" dirty="0" smtClean="0"/>
              <a:t>, Slovakia, </a:t>
            </a:r>
            <a:r>
              <a:rPr lang="sk-SK" dirty="0" err="1" smtClean="0"/>
              <a:t>spring</a:t>
            </a:r>
            <a:r>
              <a:rPr lang="sk-SK" dirty="0" smtClean="0"/>
              <a:t>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373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Who</a:t>
            </a:r>
            <a:r>
              <a:rPr lang="sk-SK" b="1" dirty="0" smtClean="0"/>
              <a:t> </a:t>
            </a:r>
            <a:r>
              <a:rPr lang="sk-SK" b="1" dirty="0" err="1" smtClean="0"/>
              <a:t>is</a:t>
            </a:r>
            <a:r>
              <a:rPr lang="sk-SK" b="1" dirty="0" smtClean="0"/>
              <a:t> </a:t>
            </a:r>
            <a:r>
              <a:rPr lang="sk-SK" b="1" dirty="0" err="1" smtClean="0"/>
              <a:t>disappointed</a:t>
            </a:r>
            <a:r>
              <a:rPr lang="sk-SK" b="1" dirty="0" smtClean="0"/>
              <a:t>?</a:t>
            </a:r>
            <a:endParaRPr lang="en-US" b="1" dirty="0"/>
          </a:p>
        </p:txBody>
      </p:sp>
      <p:sp>
        <p:nvSpPr>
          <p:cNvPr id="4" name="BlokTextu 3"/>
          <p:cNvSpPr txBox="1"/>
          <p:nvPr/>
        </p:nvSpPr>
        <p:spPr>
          <a:xfrm>
            <a:off x="467544" y="1628800"/>
            <a:ext cx="84969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GDP per capita </a:t>
            </a:r>
            <a:r>
              <a:rPr lang="en-US" sz="1400" dirty="0" smtClean="0"/>
              <a:t>(in </a:t>
            </a:r>
            <a:r>
              <a:rPr lang="en-US" sz="1400" dirty="0"/>
              <a:t>purchasing power parity, as % of EU28 average)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399799" y="6093296"/>
            <a:ext cx="8420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</a:t>
            </a:r>
            <a:r>
              <a:rPr lang="en-US" sz="1400" dirty="0" smtClean="0"/>
              <a:t>Eurostat</a:t>
            </a:r>
            <a:endParaRPr lang="en-US" sz="1400" dirty="0"/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7296091"/>
              </p:ext>
            </p:extLst>
          </p:nvPr>
        </p:nvGraphicFramePr>
        <p:xfrm>
          <a:off x="1475656" y="1968970"/>
          <a:ext cx="6048374" cy="41243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9997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Who</a:t>
            </a:r>
            <a:r>
              <a:rPr lang="sk-SK" b="1" dirty="0" smtClean="0"/>
              <a:t> </a:t>
            </a:r>
            <a:r>
              <a:rPr lang="sk-SK" b="1" dirty="0" err="1" smtClean="0"/>
              <a:t>is</a:t>
            </a:r>
            <a:r>
              <a:rPr lang="sk-SK" b="1" dirty="0" smtClean="0"/>
              <a:t> </a:t>
            </a:r>
            <a:r>
              <a:rPr lang="sk-SK" b="1" dirty="0" err="1" smtClean="0"/>
              <a:t>disappointed</a:t>
            </a:r>
            <a:r>
              <a:rPr lang="sk-SK" b="1" dirty="0" smtClean="0"/>
              <a:t>?</a:t>
            </a:r>
            <a:endParaRPr lang="en-US" b="1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0470994"/>
              </p:ext>
            </p:extLst>
          </p:nvPr>
        </p:nvGraphicFramePr>
        <p:xfrm>
          <a:off x="899592" y="1895474"/>
          <a:ext cx="7344816" cy="41258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467544" y="1628800"/>
            <a:ext cx="84969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GDP per capita </a:t>
            </a:r>
            <a:r>
              <a:rPr lang="sk-SK" sz="1400" dirty="0" err="1" smtClean="0"/>
              <a:t>change</a:t>
            </a:r>
            <a:r>
              <a:rPr lang="sk-SK" sz="1400" dirty="0" smtClean="0"/>
              <a:t> </a:t>
            </a:r>
            <a:r>
              <a:rPr lang="en-US" sz="1400" dirty="0" smtClean="0"/>
              <a:t>(in </a:t>
            </a:r>
            <a:r>
              <a:rPr lang="en-US" sz="1400" dirty="0"/>
              <a:t>purchasing power parity, as % of EU28 average)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399799" y="6093296"/>
            <a:ext cx="8420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</a:t>
            </a:r>
            <a:r>
              <a:rPr lang="en-US" sz="1400" dirty="0" smtClean="0"/>
              <a:t>Eurostat</a:t>
            </a:r>
            <a:r>
              <a:rPr lang="sk-SK" sz="1400" dirty="0" smtClean="0"/>
              <a:t>, </a:t>
            </a:r>
            <a:r>
              <a:rPr lang="sk-SK" sz="1400" dirty="0" err="1" smtClean="0"/>
              <a:t>World</a:t>
            </a:r>
            <a:r>
              <a:rPr lang="sk-SK" sz="1400" dirty="0" smtClean="0"/>
              <a:t> Bank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00083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Iron</a:t>
            </a:r>
            <a:r>
              <a:rPr lang="sk-SK" b="1" dirty="0" smtClean="0"/>
              <a:t> </a:t>
            </a:r>
            <a:r>
              <a:rPr lang="sk-SK" b="1" dirty="0" err="1" smtClean="0"/>
              <a:t>law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</a:t>
            </a:r>
            <a:r>
              <a:rPr lang="sk-SK" b="1" dirty="0" err="1" smtClean="0"/>
              <a:t>oligarchy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1911: German sociologist Robert </a:t>
            </a:r>
            <a:r>
              <a:rPr lang="en-US" dirty="0" err="1" smtClean="0"/>
              <a:t>Michels</a:t>
            </a:r>
            <a:endParaRPr lang="en-US" dirty="0" smtClean="0"/>
          </a:p>
          <a:p>
            <a:pPr lvl="1"/>
            <a:r>
              <a:rPr lang="sk-SK" dirty="0"/>
              <a:t>T</a:t>
            </a:r>
            <a:r>
              <a:rPr lang="en-US" dirty="0" smtClean="0"/>
              <a:t>he </a:t>
            </a:r>
            <a:r>
              <a:rPr lang="en-US" dirty="0"/>
              <a:t>new elite will always </a:t>
            </a:r>
            <a:r>
              <a:rPr lang="en-US" dirty="0" smtClean="0"/>
              <a:t>acquire </a:t>
            </a:r>
            <a:r>
              <a:rPr lang="en-US" dirty="0"/>
              <a:t>power for its own benefit and at the expense of </a:t>
            </a:r>
            <a:r>
              <a:rPr lang="en-US" dirty="0" smtClean="0"/>
              <a:t>others</a:t>
            </a:r>
            <a:endParaRPr lang="sk-SK" dirty="0" smtClean="0"/>
          </a:p>
          <a:p>
            <a:r>
              <a:rPr lang="en-US" dirty="0" smtClean="0"/>
              <a:t>2012: </a:t>
            </a:r>
            <a:r>
              <a:rPr lang="en-US" dirty="0"/>
              <a:t>American economists Daron </a:t>
            </a:r>
            <a:r>
              <a:rPr lang="en-US" dirty="0" err="1"/>
              <a:t>Acemoglu</a:t>
            </a:r>
            <a:r>
              <a:rPr lang="en-US" dirty="0"/>
              <a:t> and James </a:t>
            </a:r>
            <a:r>
              <a:rPr lang="en-US" dirty="0" smtClean="0"/>
              <a:t>Robinson</a:t>
            </a:r>
            <a:r>
              <a:rPr lang="sk-SK" dirty="0" smtClean="0"/>
              <a:t> (</a:t>
            </a:r>
            <a:r>
              <a:rPr lang="en-US" dirty="0" smtClean="0"/>
              <a:t>Why Nations Fail</a:t>
            </a:r>
            <a:r>
              <a:rPr lang="sk-SK" dirty="0" smtClean="0"/>
              <a:t>)</a:t>
            </a:r>
            <a:endParaRPr lang="en-US" dirty="0" smtClean="0"/>
          </a:p>
          <a:p>
            <a:pPr lvl="1"/>
            <a:r>
              <a:rPr lang="en-US" dirty="0" smtClean="0"/>
              <a:t>To break the Iron law of oligarchy, the country has to have a </a:t>
            </a:r>
            <a:r>
              <a:rPr lang="en-US" u="sng" dirty="0" smtClean="0"/>
              <a:t>broad and strong coalition</a:t>
            </a:r>
            <a:r>
              <a:rPr lang="en-US" dirty="0" smtClean="0"/>
              <a:t> interested in setting up “inclusive” institutions and to distribute political and economic powers in such a way that they cannot be monopolized by narrow elite</a:t>
            </a:r>
            <a:endParaRPr lang="sk-SK" dirty="0" smtClean="0"/>
          </a:p>
          <a:p>
            <a:pPr lvl="1"/>
            <a:r>
              <a:rPr lang="sk-SK" dirty="0" err="1" smtClean="0"/>
              <a:t>Key</a:t>
            </a:r>
            <a:r>
              <a:rPr lang="sk-SK" dirty="0" smtClean="0"/>
              <a:t> </a:t>
            </a:r>
            <a:r>
              <a:rPr lang="sk-SK" dirty="0" err="1" smtClean="0"/>
              <a:t>members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coalition</a:t>
            </a:r>
            <a:r>
              <a:rPr lang="sk-SK" dirty="0" smtClean="0"/>
              <a:t>: </a:t>
            </a:r>
            <a:r>
              <a:rPr lang="sk-SK" dirty="0" err="1" smtClean="0"/>
              <a:t>Free</a:t>
            </a:r>
            <a:r>
              <a:rPr lang="sk-SK" dirty="0" smtClean="0"/>
              <a:t> </a:t>
            </a:r>
            <a:r>
              <a:rPr lang="sk-SK" dirty="0" err="1" smtClean="0"/>
              <a:t>media</a:t>
            </a:r>
            <a:r>
              <a:rPr lang="sk-SK" dirty="0" smtClean="0"/>
              <a:t>, </a:t>
            </a:r>
            <a:r>
              <a:rPr lang="sk-SK" u="sng" dirty="0" err="1" smtClean="0"/>
              <a:t>businesses</a:t>
            </a:r>
            <a:r>
              <a:rPr lang="sk-SK" dirty="0" smtClean="0"/>
              <a:t> </a:t>
            </a:r>
            <a:r>
              <a:rPr lang="sk-SK" dirty="0" err="1" smtClean="0"/>
              <a:t>independent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Gvt</a:t>
            </a:r>
            <a:r>
              <a:rPr lang="sk-SK" dirty="0" smtClean="0"/>
              <a:t> and </a:t>
            </a:r>
            <a:r>
              <a:rPr lang="sk-SK" dirty="0" err="1" smtClean="0"/>
              <a:t>monopolies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06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Inclusive</a:t>
            </a:r>
            <a:r>
              <a:rPr lang="sk-SK" b="1" dirty="0" smtClean="0"/>
              <a:t> </a:t>
            </a:r>
            <a:r>
              <a:rPr lang="sk-SK" b="1" dirty="0" err="1" smtClean="0"/>
              <a:t>institutions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Political:</a:t>
            </a:r>
          </a:p>
          <a:p>
            <a:pPr lvl="1"/>
            <a:r>
              <a:rPr lang="en-US" dirty="0" smtClean="0"/>
              <a:t>Democratic political system</a:t>
            </a:r>
            <a:endParaRPr lang="sk-SK" dirty="0" smtClean="0"/>
          </a:p>
          <a:p>
            <a:pPr lvl="1"/>
            <a:r>
              <a:rPr lang="sk-SK" dirty="0" smtClean="0"/>
              <a:t>R</a:t>
            </a:r>
            <a:r>
              <a:rPr lang="en-US" dirty="0" err="1" smtClean="0"/>
              <a:t>ule</a:t>
            </a:r>
            <a:r>
              <a:rPr lang="en-US" dirty="0" smtClean="0"/>
              <a:t> </a:t>
            </a:r>
            <a:r>
              <a:rPr lang="en-US" dirty="0"/>
              <a:t>of </a:t>
            </a:r>
            <a:r>
              <a:rPr lang="en-US" dirty="0" smtClean="0"/>
              <a:t>law</a:t>
            </a:r>
            <a:r>
              <a:rPr lang="sk-SK" dirty="0" smtClean="0"/>
              <a:t>: I</a:t>
            </a:r>
            <a:r>
              <a:rPr lang="en-US" dirty="0" err="1" smtClean="0"/>
              <a:t>ndependent</a:t>
            </a:r>
            <a:r>
              <a:rPr lang="en-US" dirty="0" smtClean="0"/>
              <a:t> justice</a:t>
            </a:r>
            <a:r>
              <a:rPr lang="sk-SK" dirty="0" smtClean="0"/>
              <a:t>,</a:t>
            </a:r>
            <a:r>
              <a:rPr lang="en-US" dirty="0" smtClean="0"/>
              <a:t> regulatory and controlling authorities</a:t>
            </a:r>
            <a:endParaRPr lang="sk-SK" dirty="0" smtClean="0"/>
          </a:p>
          <a:p>
            <a:pPr lvl="1"/>
            <a:r>
              <a:rPr lang="sk-SK" dirty="0" smtClean="0"/>
              <a:t>F</a:t>
            </a:r>
            <a:r>
              <a:rPr lang="en-US" dirty="0" err="1" smtClean="0"/>
              <a:t>ree</a:t>
            </a:r>
            <a:r>
              <a:rPr lang="en-US" dirty="0" smtClean="0"/>
              <a:t> media, transparency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en-US" dirty="0" smtClean="0"/>
          </a:p>
          <a:p>
            <a:r>
              <a:rPr lang="en-US" dirty="0" smtClean="0"/>
              <a:t>Economic:</a:t>
            </a:r>
          </a:p>
          <a:p>
            <a:pPr lvl="1"/>
            <a:r>
              <a:rPr lang="sk-SK" dirty="0" err="1" smtClean="0"/>
              <a:t>Market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endParaRPr lang="sk-SK" dirty="0" smtClean="0"/>
          </a:p>
          <a:p>
            <a:pPr lvl="1"/>
            <a:r>
              <a:rPr lang="en-US" dirty="0" smtClean="0"/>
              <a:t>Protection of private property</a:t>
            </a:r>
            <a:endParaRPr lang="sk-SK" dirty="0" smtClean="0"/>
          </a:p>
          <a:p>
            <a:pPr lvl="1"/>
            <a:r>
              <a:rPr lang="sk-SK" dirty="0" smtClean="0"/>
              <a:t>E</a:t>
            </a:r>
            <a:r>
              <a:rPr lang="en-US" dirty="0" err="1" smtClean="0"/>
              <a:t>ffective</a:t>
            </a:r>
            <a:r>
              <a:rPr lang="en-US" dirty="0" smtClean="0"/>
              <a:t> anti-monopoly policy</a:t>
            </a:r>
            <a:endParaRPr lang="sk-SK" dirty="0"/>
          </a:p>
          <a:p>
            <a:pPr lvl="1"/>
            <a:r>
              <a:rPr lang="sk-SK" dirty="0" err="1" smtClean="0"/>
              <a:t>Level</a:t>
            </a:r>
            <a:r>
              <a:rPr lang="sk-SK" dirty="0" smtClean="0"/>
              <a:t> </a:t>
            </a:r>
            <a:r>
              <a:rPr lang="sk-SK" dirty="0" err="1" smtClean="0"/>
              <a:t>playing</a:t>
            </a:r>
            <a:r>
              <a:rPr lang="sk-SK" dirty="0" smtClean="0"/>
              <a:t> </a:t>
            </a:r>
            <a:r>
              <a:rPr lang="sk-SK" dirty="0" err="1" smtClean="0"/>
              <a:t>field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40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Slovak </a:t>
            </a:r>
            <a:r>
              <a:rPr lang="sk-SK" b="1" dirty="0" err="1" smtClean="0"/>
              <a:t>experience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Key success factor: Creating informal coalition of people supporting democracy and reforms </a:t>
            </a:r>
          </a:p>
          <a:p>
            <a:pPr lvl="1"/>
            <a:r>
              <a:rPr lang="sk-SK" dirty="0" smtClean="0"/>
              <a:t>Civil society: </a:t>
            </a:r>
            <a:r>
              <a:rPr lang="en-US" dirty="0" smtClean="0"/>
              <a:t>Think-tanks and advocacy NGOs</a:t>
            </a:r>
            <a:r>
              <a:rPr lang="sk-SK" dirty="0" smtClean="0"/>
              <a:t> (</a:t>
            </a:r>
            <a:r>
              <a:rPr lang="sk-SK" dirty="0" err="1" smtClean="0"/>
              <a:t>including</a:t>
            </a:r>
            <a:r>
              <a:rPr lang="sk-SK" dirty="0" smtClean="0"/>
              <a:t> INEKO and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Business</a:t>
            </a:r>
            <a:r>
              <a:rPr lang="sk-SK" dirty="0" smtClean="0"/>
              <a:t> </a:t>
            </a:r>
            <a:r>
              <a:rPr lang="sk-SK" dirty="0" err="1" smtClean="0"/>
              <a:t>Alliance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Slovakia)</a:t>
            </a:r>
            <a:endParaRPr lang="en-US" dirty="0" smtClean="0"/>
          </a:p>
          <a:p>
            <a:pPr lvl="1"/>
            <a:r>
              <a:rPr lang="en-US" dirty="0" smtClean="0"/>
              <a:t>Free media</a:t>
            </a:r>
          </a:p>
          <a:p>
            <a:pPr lvl="1"/>
            <a:r>
              <a:rPr lang="en-US" dirty="0" smtClean="0"/>
              <a:t>Experts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think-tanks</a:t>
            </a:r>
            <a:r>
              <a:rPr lang="sk-SK" dirty="0" smtClean="0"/>
              <a:t> </a:t>
            </a:r>
            <a:r>
              <a:rPr lang="en-US" dirty="0" smtClean="0"/>
              <a:t>and bank analysts engaging in public discourse</a:t>
            </a:r>
          </a:p>
          <a:p>
            <a:pPr lvl="1"/>
            <a:r>
              <a:rPr lang="en-US" dirty="0" smtClean="0"/>
              <a:t>Reform-minded politicians and policy makers </a:t>
            </a:r>
            <a:r>
              <a:rPr lang="sk-SK" dirty="0" smtClean="0"/>
              <a:t>(</a:t>
            </a:r>
            <a:r>
              <a:rPr lang="sk-SK" dirty="0" err="1" smtClean="0"/>
              <a:t>often</a:t>
            </a:r>
            <a:r>
              <a:rPr lang="sk-SK" dirty="0" smtClean="0"/>
              <a:t> </a:t>
            </a:r>
            <a:r>
              <a:rPr lang="sk-SK" dirty="0" err="1" smtClean="0"/>
              <a:t>coming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think-tanks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598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Who</a:t>
            </a:r>
            <a:r>
              <a:rPr lang="sk-SK" b="1" dirty="0" smtClean="0"/>
              <a:t> </a:t>
            </a:r>
            <a:r>
              <a:rPr lang="sk-SK" b="1" dirty="0" err="1" smtClean="0"/>
              <a:t>supports</a:t>
            </a:r>
            <a:r>
              <a:rPr lang="sk-SK" b="1" dirty="0" smtClean="0"/>
              <a:t> </a:t>
            </a:r>
            <a:r>
              <a:rPr lang="sk-SK" b="1" dirty="0" err="1" smtClean="0"/>
              <a:t>democracy</a:t>
            </a:r>
            <a:r>
              <a:rPr lang="sk-SK" b="1" dirty="0" smtClean="0"/>
              <a:t>?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899592" y="1556792"/>
            <a:ext cx="7859216" cy="676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sz="2800" dirty="0" smtClean="0"/>
              <a:t>Slovak </a:t>
            </a:r>
            <a:r>
              <a:rPr lang="sk-SK" sz="2800" dirty="0" err="1" smtClean="0"/>
              <a:t>experience</a:t>
            </a:r>
            <a:r>
              <a:rPr lang="sk-SK" sz="2800" dirty="0" smtClean="0"/>
              <a:t> in </a:t>
            </a:r>
            <a:r>
              <a:rPr lang="sk-SK" sz="2800" dirty="0" err="1" smtClean="0"/>
              <a:t>foreign</a:t>
            </a:r>
            <a:r>
              <a:rPr lang="sk-SK" sz="2800" dirty="0" smtClean="0"/>
              <a:t> </a:t>
            </a:r>
            <a:r>
              <a:rPr lang="sk-SK" sz="2800" dirty="0" err="1" smtClean="0"/>
              <a:t>funding</a:t>
            </a:r>
            <a:r>
              <a:rPr lang="sk-SK" sz="2800" dirty="0" smtClean="0"/>
              <a:t> </a:t>
            </a:r>
            <a:r>
              <a:rPr lang="sk-SK" sz="2800" dirty="0" err="1" smtClean="0"/>
              <a:t>of</a:t>
            </a:r>
            <a:r>
              <a:rPr lang="sk-SK" sz="2800" dirty="0" smtClean="0"/>
              <a:t> </a:t>
            </a:r>
            <a:r>
              <a:rPr lang="sk-SK" sz="2800" dirty="0" err="1" smtClean="0"/>
              <a:t>NGOs</a:t>
            </a:r>
            <a:endParaRPr lang="sk-SK" sz="2800" dirty="0" smtClean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53132"/>
              </p:ext>
            </p:extLst>
          </p:nvPr>
        </p:nvGraphicFramePr>
        <p:xfrm>
          <a:off x="899592" y="2060848"/>
          <a:ext cx="7704856" cy="393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/>
                <a:gridCol w="1728192"/>
                <a:gridCol w="2160240"/>
                <a:gridCol w="2448272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1" dirty="0" smtClean="0"/>
                        <a:t>1990s and </a:t>
                      </a:r>
                      <a:r>
                        <a:rPr lang="sk-SK" b="1" dirty="0" err="1" smtClean="0"/>
                        <a:t>early</a:t>
                      </a:r>
                      <a:r>
                        <a:rPr lang="sk-SK" b="1" dirty="0" smtClean="0"/>
                        <a:t> 2000s</a:t>
                      </a:r>
                    </a:p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1" dirty="0" smtClean="0"/>
                        <a:t>Late 2000s and </a:t>
                      </a:r>
                      <a:r>
                        <a:rPr lang="sk-SK" b="1" dirty="0" err="1" smtClean="0"/>
                        <a:t>early</a:t>
                      </a:r>
                      <a:r>
                        <a:rPr lang="sk-SK" b="1" dirty="0" smtClean="0"/>
                        <a:t> 2010s</a:t>
                      </a:r>
                    </a:p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1" dirty="0" err="1" smtClean="0"/>
                        <a:t>Current</a:t>
                      </a:r>
                      <a:r>
                        <a:rPr lang="sk-SK" b="1" dirty="0" smtClean="0"/>
                        <a:t> </a:t>
                      </a:r>
                      <a:r>
                        <a:rPr lang="sk-SK" b="1" dirty="0" err="1" smtClean="0"/>
                        <a:t>situation</a:t>
                      </a:r>
                      <a:endParaRPr lang="sk-SK" b="1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1" dirty="0" smtClean="0"/>
                        <a:t>US </a:t>
                      </a:r>
                      <a:r>
                        <a:rPr lang="sk-SK" b="1" dirty="0" err="1" smtClean="0"/>
                        <a:t>donors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err="1" smtClean="0"/>
                        <a:t>Intensive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support</a:t>
                      </a:r>
                      <a:r>
                        <a:rPr lang="sk-SK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err="1" smtClean="0"/>
                        <a:t>Decreasing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activity</a:t>
                      </a:r>
                      <a:r>
                        <a:rPr lang="sk-SK" dirty="0" smtClean="0"/>
                        <a:t>, </a:t>
                      </a:r>
                      <a:r>
                        <a:rPr lang="sk-SK" dirty="0" err="1" smtClean="0"/>
                        <a:t>almost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disappeared</a:t>
                      </a:r>
                      <a:r>
                        <a:rPr lang="sk-SK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Increased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activity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of</a:t>
                      </a:r>
                      <a:r>
                        <a:rPr lang="sk-SK" dirty="0" smtClean="0"/>
                        <a:t> OSI </a:t>
                      </a:r>
                      <a:r>
                        <a:rPr lang="sk-SK" dirty="0" err="1" smtClean="0"/>
                        <a:t>limited</a:t>
                      </a:r>
                      <a:r>
                        <a:rPr lang="sk-SK" dirty="0" smtClean="0"/>
                        <a:t> to </a:t>
                      </a:r>
                      <a:r>
                        <a:rPr lang="sk-SK" dirty="0" err="1" smtClean="0"/>
                        <a:t>anti-corruption</a:t>
                      </a:r>
                      <a:endParaRPr lang="sk-SK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1" dirty="0" smtClean="0"/>
                        <a:t>EU </a:t>
                      </a:r>
                      <a:r>
                        <a:rPr lang="sk-SK" b="1" dirty="0" err="1" smtClean="0"/>
                        <a:t>donors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Small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support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Embassies</a:t>
                      </a:r>
                      <a:r>
                        <a:rPr lang="sk-SK" dirty="0" smtClean="0"/>
                        <a:t>)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Minimum </a:t>
                      </a:r>
                      <a:r>
                        <a:rPr lang="sk-SK" dirty="0" err="1" smtClean="0"/>
                        <a:t>support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Embassies</a:t>
                      </a:r>
                      <a:r>
                        <a:rPr lang="sk-SK" dirty="0" smtClean="0"/>
                        <a:t>)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Minimum </a:t>
                      </a:r>
                      <a:r>
                        <a:rPr lang="sk-SK" dirty="0" err="1" smtClean="0"/>
                        <a:t>direct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support</a:t>
                      </a:r>
                      <a:r>
                        <a:rPr lang="sk-SK" dirty="0" smtClean="0"/>
                        <a:t>; </a:t>
                      </a:r>
                      <a:r>
                        <a:rPr lang="sk-SK" dirty="0" err="1" smtClean="0"/>
                        <a:t>Gvt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administrated</a:t>
                      </a:r>
                      <a:r>
                        <a:rPr lang="sk-SK" dirty="0" smtClean="0"/>
                        <a:t> EU </a:t>
                      </a:r>
                      <a:r>
                        <a:rPr lang="sk-SK" dirty="0" err="1" smtClean="0"/>
                        <a:t>funds</a:t>
                      </a: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1" dirty="0" smtClean="0"/>
                        <a:t>EEA &amp; </a:t>
                      </a:r>
                      <a:r>
                        <a:rPr lang="sk-SK" b="1" dirty="0" err="1" smtClean="0"/>
                        <a:t>Norwegian</a:t>
                      </a:r>
                      <a:r>
                        <a:rPr lang="sk-SK" b="1" dirty="0" smtClean="0"/>
                        <a:t> </a:t>
                      </a:r>
                      <a:r>
                        <a:rPr lang="sk-SK" b="1" dirty="0" err="1" smtClean="0"/>
                        <a:t>grants</a:t>
                      </a:r>
                      <a:r>
                        <a:rPr lang="sk-SK" b="1" dirty="0" smtClean="0"/>
                        <a:t> 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No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Sporadic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support</a:t>
                      </a:r>
                      <a:r>
                        <a:rPr lang="sk-SK" dirty="0" smtClean="0"/>
                        <a:t>  (</a:t>
                      </a:r>
                      <a:r>
                        <a:rPr lang="sk-SK" dirty="0" err="1" smtClean="0"/>
                        <a:t>huge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administrative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burden</a:t>
                      </a:r>
                      <a:r>
                        <a:rPr lang="sk-SK" dirty="0" smtClean="0"/>
                        <a:t>)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No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255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Potential</a:t>
            </a:r>
            <a:r>
              <a:rPr lang="sk-SK" b="1" dirty="0" smtClean="0"/>
              <a:t> </a:t>
            </a:r>
            <a:r>
              <a:rPr lang="sk-SK" b="1" dirty="0" err="1" smtClean="0"/>
              <a:t>funding</a:t>
            </a:r>
            <a:r>
              <a:rPr lang="sk-SK" b="1" dirty="0" smtClean="0"/>
              <a:t> </a:t>
            </a:r>
            <a:r>
              <a:rPr lang="sk-SK" b="1" dirty="0" err="1" smtClean="0"/>
              <a:t>sources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private</a:t>
            </a:r>
            <a:r>
              <a:rPr lang="sk-SK" dirty="0" smtClean="0"/>
              <a:t> </a:t>
            </a:r>
            <a:r>
              <a:rPr lang="sk-SK" dirty="0" err="1" smtClean="0"/>
              <a:t>donors</a:t>
            </a:r>
            <a:endParaRPr lang="sk-SK" dirty="0" smtClean="0"/>
          </a:p>
          <a:p>
            <a:pPr lvl="1"/>
            <a:r>
              <a:rPr lang="sk-SK" dirty="0" err="1" smtClean="0"/>
              <a:t>Limited</a:t>
            </a:r>
            <a:r>
              <a:rPr lang="sk-SK" dirty="0" smtClean="0"/>
              <a:t> </a:t>
            </a:r>
            <a:r>
              <a:rPr lang="sk-SK" dirty="0" err="1" smtClean="0"/>
              <a:t>potential</a:t>
            </a:r>
            <a:r>
              <a:rPr lang="sk-SK" dirty="0"/>
              <a:t>;</a:t>
            </a:r>
            <a:r>
              <a:rPr lang="sk-SK" dirty="0" smtClean="0"/>
              <a:t> </a:t>
            </a:r>
            <a:r>
              <a:rPr lang="sk-SK" dirty="0" err="1" smtClean="0"/>
              <a:t>private</a:t>
            </a:r>
            <a:r>
              <a:rPr lang="sk-SK" dirty="0" smtClean="0"/>
              <a:t> </a:t>
            </a:r>
            <a:r>
              <a:rPr lang="sk-SK" dirty="0" err="1" smtClean="0"/>
              <a:t>interests</a:t>
            </a:r>
            <a:endParaRPr lang="sk-SK" dirty="0" smtClean="0"/>
          </a:p>
          <a:p>
            <a:r>
              <a:rPr lang="sk-SK" dirty="0" err="1" smtClean="0"/>
              <a:t>Foreign</a:t>
            </a:r>
            <a:r>
              <a:rPr lang="sk-SK" dirty="0" smtClean="0"/>
              <a:t> </a:t>
            </a:r>
            <a:r>
              <a:rPr lang="sk-SK" dirty="0" err="1" smtClean="0"/>
              <a:t>donors</a:t>
            </a:r>
            <a:endParaRPr lang="sk-SK" dirty="0" smtClean="0"/>
          </a:p>
          <a:p>
            <a:pPr lvl="1"/>
            <a:r>
              <a:rPr lang="sk-SK" dirty="0" err="1" smtClean="0"/>
              <a:t>Return</a:t>
            </a:r>
            <a:r>
              <a:rPr lang="sk-SK" dirty="0" smtClean="0"/>
              <a:t>/</a:t>
            </a:r>
            <a:r>
              <a:rPr lang="sk-SK" dirty="0" err="1" smtClean="0"/>
              <a:t>Increased</a:t>
            </a:r>
            <a:r>
              <a:rPr lang="sk-SK" dirty="0" smtClean="0"/>
              <a:t> </a:t>
            </a:r>
            <a:r>
              <a:rPr lang="sk-SK" dirty="0" err="1" smtClean="0"/>
              <a:t>activity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US </a:t>
            </a:r>
            <a:r>
              <a:rPr lang="sk-SK" dirty="0" err="1" smtClean="0"/>
              <a:t>donors</a:t>
            </a:r>
            <a:endParaRPr lang="sk-SK" dirty="0" smtClean="0"/>
          </a:p>
          <a:p>
            <a:pPr lvl="1"/>
            <a:r>
              <a:rPr lang="sk-SK" dirty="0" smtClean="0"/>
              <a:t>EEA &amp; </a:t>
            </a:r>
            <a:r>
              <a:rPr lang="sk-SK" dirty="0" err="1"/>
              <a:t>Norwegian</a:t>
            </a:r>
            <a:r>
              <a:rPr lang="sk-SK" dirty="0"/>
              <a:t> </a:t>
            </a:r>
            <a:r>
              <a:rPr lang="sk-SK" dirty="0" err="1" smtClean="0"/>
              <a:t>grants</a:t>
            </a:r>
            <a:r>
              <a:rPr lang="sk-SK" dirty="0" smtClean="0"/>
              <a:t>; </a:t>
            </a:r>
            <a:r>
              <a:rPr lang="sk-SK" dirty="0" err="1" smtClean="0"/>
              <a:t>Swiss</a:t>
            </a:r>
            <a:r>
              <a:rPr lang="sk-SK" dirty="0" smtClean="0"/>
              <a:t> </a:t>
            </a:r>
            <a:r>
              <a:rPr lang="sk-SK" dirty="0" err="1" smtClean="0"/>
              <a:t>grants</a:t>
            </a:r>
            <a:r>
              <a:rPr lang="sk-SK" dirty="0" smtClean="0"/>
              <a:t> (</a:t>
            </a:r>
            <a:r>
              <a:rPr lang="sk-SK" dirty="0" err="1" smtClean="0"/>
              <a:t>need</a:t>
            </a:r>
            <a:r>
              <a:rPr lang="sk-SK" dirty="0" smtClean="0"/>
              <a:t> to </a:t>
            </a:r>
            <a:r>
              <a:rPr lang="sk-SK" dirty="0" err="1" smtClean="0"/>
              <a:t>focus</a:t>
            </a:r>
            <a:r>
              <a:rPr lang="sk-SK" dirty="0" smtClean="0"/>
              <a:t> on </a:t>
            </a:r>
            <a:r>
              <a:rPr lang="sk-SK" dirty="0" err="1" smtClean="0"/>
              <a:t>democracy</a:t>
            </a:r>
            <a:r>
              <a:rPr lang="sk-SK" dirty="0" smtClean="0"/>
              <a:t> and </a:t>
            </a:r>
            <a:r>
              <a:rPr lang="sk-SK" dirty="0" err="1" smtClean="0"/>
              <a:t>decrease</a:t>
            </a:r>
            <a:r>
              <a:rPr lang="sk-SK" dirty="0" smtClean="0"/>
              <a:t> </a:t>
            </a:r>
            <a:r>
              <a:rPr lang="sk-SK" dirty="0" err="1" smtClean="0"/>
              <a:t>administrative</a:t>
            </a:r>
            <a:r>
              <a:rPr lang="sk-SK" dirty="0" smtClean="0"/>
              <a:t> </a:t>
            </a:r>
            <a:r>
              <a:rPr lang="sk-SK" dirty="0" err="1" smtClean="0"/>
              <a:t>burden</a:t>
            </a:r>
            <a:r>
              <a:rPr lang="sk-SK" dirty="0" smtClean="0"/>
              <a:t>)</a:t>
            </a:r>
          </a:p>
          <a:p>
            <a:pPr lvl="1"/>
            <a:r>
              <a:rPr lang="sk-SK" dirty="0" smtClean="0"/>
              <a:t>EU </a:t>
            </a:r>
            <a:r>
              <a:rPr lang="sk-SK" dirty="0"/>
              <a:t>(</a:t>
            </a:r>
            <a:r>
              <a:rPr lang="sk-SK" dirty="0" err="1"/>
              <a:t>need</a:t>
            </a:r>
            <a:r>
              <a:rPr lang="sk-SK" dirty="0"/>
              <a:t> to </a:t>
            </a:r>
            <a:r>
              <a:rPr lang="sk-SK" dirty="0" err="1"/>
              <a:t>focus</a:t>
            </a:r>
            <a:r>
              <a:rPr lang="sk-SK" dirty="0"/>
              <a:t> on </a:t>
            </a:r>
            <a:r>
              <a:rPr lang="sk-SK" dirty="0" err="1" smtClean="0"/>
              <a:t>democracy</a:t>
            </a:r>
            <a:r>
              <a:rPr lang="sk-SK" dirty="0" smtClean="0"/>
              <a:t>, </a:t>
            </a:r>
            <a:r>
              <a:rPr lang="sk-SK" dirty="0" err="1"/>
              <a:t>decrease</a:t>
            </a:r>
            <a:r>
              <a:rPr lang="sk-SK" dirty="0"/>
              <a:t> </a:t>
            </a:r>
            <a:r>
              <a:rPr lang="sk-SK" dirty="0" err="1"/>
              <a:t>administrative</a:t>
            </a:r>
            <a:r>
              <a:rPr lang="sk-SK" dirty="0"/>
              <a:t> </a:t>
            </a:r>
            <a:r>
              <a:rPr lang="sk-SK" dirty="0" err="1" smtClean="0"/>
              <a:t>burden</a:t>
            </a:r>
            <a:r>
              <a:rPr lang="sk-SK" dirty="0" smtClean="0"/>
              <a:t>, </a:t>
            </a:r>
            <a:r>
              <a:rPr lang="sk-SK" dirty="0" err="1" smtClean="0"/>
              <a:t>fund</a:t>
            </a:r>
            <a:r>
              <a:rPr lang="sk-SK" dirty="0" smtClean="0"/>
              <a:t> </a:t>
            </a:r>
            <a:r>
              <a:rPr lang="sk-SK" dirty="0" err="1" smtClean="0"/>
              <a:t>NGOs</a:t>
            </a:r>
            <a:r>
              <a:rPr lang="sk-SK" dirty="0" smtClean="0"/>
              <a:t> </a:t>
            </a:r>
            <a:r>
              <a:rPr lang="sk-SK" dirty="0" err="1" smtClean="0"/>
              <a:t>directly</a:t>
            </a:r>
            <a:r>
              <a:rPr lang="sk-SK" dirty="0"/>
              <a:t> </a:t>
            </a:r>
            <a:r>
              <a:rPr lang="sk-SK" dirty="0" err="1" smtClean="0"/>
              <a:t>not</a:t>
            </a:r>
            <a:r>
              <a:rPr lang="sk-SK" dirty="0" smtClean="0"/>
              <a:t> </a:t>
            </a:r>
            <a:r>
              <a:rPr lang="sk-SK" dirty="0" err="1" smtClean="0"/>
              <a:t>via</a:t>
            </a:r>
            <a:r>
              <a:rPr lang="sk-SK" dirty="0" smtClean="0"/>
              <a:t> </a:t>
            </a:r>
            <a:r>
              <a:rPr lang="sk-SK" dirty="0" err="1" smtClean="0"/>
              <a:t>Gvt</a:t>
            </a:r>
            <a:r>
              <a:rPr lang="sk-SK" dirty="0" smtClean="0"/>
              <a:t>)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62098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Potential</a:t>
            </a:r>
            <a:r>
              <a:rPr lang="sk-SK" b="1" dirty="0" smtClean="0"/>
              <a:t> </a:t>
            </a:r>
            <a:r>
              <a:rPr lang="sk-SK" b="1" dirty="0" err="1" smtClean="0"/>
              <a:t>cooperation</a:t>
            </a:r>
            <a:r>
              <a:rPr lang="sk-SK" b="1" dirty="0" smtClean="0"/>
              <a:t> in CEE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err="1" smtClean="0"/>
              <a:t>Discussion</a:t>
            </a:r>
            <a:r>
              <a:rPr lang="sk-SK" dirty="0" smtClean="0"/>
              <a:t> </a:t>
            </a:r>
            <a:r>
              <a:rPr lang="sk-SK" dirty="0" err="1" smtClean="0"/>
              <a:t>platforms</a:t>
            </a:r>
            <a:r>
              <a:rPr lang="sk-SK" dirty="0" smtClean="0"/>
              <a:t>, </a:t>
            </a:r>
            <a:r>
              <a:rPr lang="sk-SK" dirty="0" err="1" smtClean="0"/>
              <a:t>exchange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best</a:t>
            </a:r>
            <a:r>
              <a:rPr lang="sk-SK" dirty="0" smtClean="0"/>
              <a:t> </a:t>
            </a:r>
            <a:r>
              <a:rPr lang="sk-SK" dirty="0" err="1" smtClean="0"/>
              <a:t>practices</a:t>
            </a:r>
            <a:r>
              <a:rPr lang="sk-SK" dirty="0" smtClean="0"/>
              <a:t> </a:t>
            </a:r>
            <a:r>
              <a:rPr lang="sk-SK" dirty="0" err="1" smtClean="0"/>
              <a:t>about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Projects</a:t>
            </a:r>
            <a:r>
              <a:rPr lang="sk-SK" dirty="0" smtClean="0"/>
              <a:t> (</a:t>
            </a:r>
            <a:r>
              <a:rPr lang="sk-SK" dirty="0" err="1" smtClean="0"/>
              <a:t>who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doing</a:t>
            </a:r>
            <a:r>
              <a:rPr lang="sk-SK" dirty="0" smtClean="0"/>
              <a:t> </a:t>
            </a:r>
            <a:r>
              <a:rPr lang="sk-SK" dirty="0" err="1" smtClean="0"/>
              <a:t>what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Reforms</a:t>
            </a:r>
            <a:r>
              <a:rPr lang="sk-SK" dirty="0" smtClean="0"/>
              <a:t> (</a:t>
            </a:r>
            <a:r>
              <a:rPr lang="sk-SK" dirty="0" err="1" smtClean="0"/>
              <a:t>what</a:t>
            </a:r>
            <a:r>
              <a:rPr lang="sk-SK" dirty="0" smtClean="0"/>
              <a:t> </a:t>
            </a:r>
            <a:r>
              <a:rPr lang="sk-SK" dirty="0" err="1" smtClean="0"/>
              <a:t>works</a:t>
            </a:r>
            <a:r>
              <a:rPr lang="sk-SK" dirty="0" smtClean="0"/>
              <a:t> and </a:t>
            </a:r>
            <a:r>
              <a:rPr lang="sk-SK" dirty="0" err="1" smtClean="0"/>
              <a:t>what</a:t>
            </a:r>
            <a:r>
              <a:rPr lang="sk-SK" dirty="0" smtClean="0"/>
              <a:t> </a:t>
            </a:r>
            <a:r>
              <a:rPr lang="sk-SK" dirty="0" err="1" smtClean="0"/>
              <a:t>does</a:t>
            </a:r>
            <a:r>
              <a:rPr lang="sk-SK" dirty="0" smtClean="0"/>
              <a:t> </a:t>
            </a:r>
            <a:r>
              <a:rPr lang="sk-SK" dirty="0" err="1" smtClean="0"/>
              <a:t>not</a:t>
            </a:r>
            <a:r>
              <a:rPr lang="sk-SK" dirty="0" smtClean="0"/>
              <a:t> </a:t>
            </a:r>
            <a:r>
              <a:rPr lang="sk-SK" dirty="0" err="1" smtClean="0"/>
              <a:t>work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Problems</a:t>
            </a:r>
            <a:r>
              <a:rPr lang="sk-SK" dirty="0" smtClean="0"/>
              <a:t> and (</a:t>
            </a:r>
            <a:r>
              <a:rPr lang="sk-SK" dirty="0" err="1" smtClean="0"/>
              <a:t>potential</a:t>
            </a:r>
            <a:r>
              <a:rPr lang="sk-SK" dirty="0" smtClean="0"/>
              <a:t>) </a:t>
            </a:r>
            <a:r>
              <a:rPr lang="sk-SK" dirty="0" err="1" smtClean="0"/>
              <a:t>solutions</a:t>
            </a:r>
            <a:endParaRPr lang="sk-SK" dirty="0" smtClean="0"/>
          </a:p>
          <a:p>
            <a:pPr lvl="1"/>
            <a:r>
              <a:rPr lang="sk-SK" dirty="0" err="1" smtClean="0"/>
              <a:t>Funding</a:t>
            </a:r>
            <a:r>
              <a:rPr lang="sk-SK" dirty="0" smtClean="0"/>
              <a:t> </a:t>
            </a:r>
            <a:r>
              <a:rPr lang="sk-SK" dirty="0" err="1" smtClean="0"/>
              <a:t>opportunities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sk-SK" dirty="0"/>
          </a:p>
          <a:p>
            <a:r>
              <a:rPr lang="sk-SK" dirty="0" err="1" smtClean="0"/>
              <a:t>Common</a:t>
            </a:r>
            <a:r>
              <a:rPr lang="sk-SK" dirty="0" smtClean="0"/>
              <a:t> </a:t>
            </a:r>
            <a:r>
              <a:rPr lang="sk-SK" dirty="0" err="1" smtClean="0"/>
              <a:t>projects</a:t>
            </a:r>
            <a:r>
              <a:rPr lang="sk-SK" dirty="0" smtClean="0"/>
              <a:t> </a:t>
            </a:r>
          </a:p>
          <a:p>
            <a:pPr lvl="1"/>
            <a:r>
              <a:rPr lang="sk-SK" dirty="0" smtClean="0"/>
              <a:t>Transfer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know-how</a:t>
            </a:r>
            <a:endParaRPr lang="sk-SK" dirty="0" smtClean="0"/>
          </a:p>
          <a:p>
            <a:pPr lvl="1"/>
            <a:r>
              <a:rPr lang="sk-SK" dirty="0" err="1" smtClean="0"/>
              <a:t>Developing</a:t>
            </a:r>
            <a:r>
              <a:rPr lang="sk-SK" dirty="0" smtClean="0"/>
              <a:t> new </a:t>
            </a:r>
            <a:r>
              <a:rPr lang="sk-SK" dirty="0" err="1" smtClean="0"/>
              <a:t>ideas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04534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204864"/>
            <a:ext cx="8229600" cy="1143000"/>
          </a:xfrm>
        </p:spPr>
        <p:txBody>
          <a:bodyPr>
            <a:normAutofit/>
          </a:bodyPr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/>
              <a:t>!</a:t>
            </a:r>
            <a:br>
              <a:rPr lang="sk-SK" b="1" dirty="0"/>
            </a:br>
            <a:r>
              <a:rPr lang="sk-SK" sz="2000" b="1" dirty="0">
                <a:hlinkClick r:id="rId2"/>
              </a:rPr>
              <a:t>http://www.ineko.sk</a:t>
            </a:r>
            <a:r>
              <a:rPr lang="sk-SK" sz="2000" b="1" dirty="0" smtClean="0">
                <a:hlinkClick r:id="rId2"/>
              </a:rPr>
              <a:t>/</a:t>
            </a:r>
            <a:r>
              <a:rPr lang="sk-SK" sz="2000" b="1" dirty="0" smtClean="0"/>
              <a:t>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67465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Crony-capitalism</a:t>
            </a:r>
            <a:endParaRPr 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1412776"/>
            <a:ext cx="7840833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695003" y="6240572"/>
            <a:ext cx="5972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Economist</a:t>
            </a:r>
            <a:r>
              <a:rPr lang="sk-SK" dirty="0" smtClean="0"/>
              <a:t>, </a:t>
            </a:r>
            <a:r>
              <a:rPr lang="sk-SK" dirty="0" err="1" smtClean="0"/>
              <a:t>May</a:t>
            </a:r>
            <a:r>
              <a:rPr lang="sk-SK" dirty="0" smtClean="0"/>
              <a:t> 7th, 2016, </a:t>
            </a:r>
            <a:r>
              <a:rPr lang="sk-SK" dirty="0" err="1" smtClean="0">
                <a:hlinkClick r:id="rId3"/>
              </a:rPr>
              <a:t>The</a:t>
            </a:r>
            <a:r>
              <a:rPr lang="sk-SK" dirty="0" smtClean="0">
                <a:hlinkClick r:id="rId3"/>
              </a:rPr>
              <a:t> party </a:t>
            </a:r>
            <a:r>
              <a:rPr lang="sk-SK" dirty="0" err="1" smtClean="0">
                <a:hlinkClick r:id="rId3"/>
              </a:rPr>
              <a:t>winds</a:t>
            </a:r>
            <a:r>
              <a:rPr lang="sk-SK" dirty="0" smtClean="0">
                <a:hlinkClick r:id="rId3"/>
              </a:rPr>
              <a:t> </a:t>
            </a:r>
            <a:r>
              <a:rPr lang="sk-SK" dirty="0" err="1" smtClean="0">
                <a:hlinkClick r:id="rId3"/>
              </a:rPr>
              <a:t>down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8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1034</TotalTime>
  <Words>816</Words>
  <Application>Microsoft Office PowerPoint</Application>
  <PresentationFormat>Prezentácia na obrazovke (4:3)</PresentationFormat>
  <Paragraphs>139</Paragraphs>
  <Slides>18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18</vt:i4>
      </vt:variant>
    </vt:vector>
  </HeadingPairs>
  <TitlesOfParts>
    <vt:vector size="19" baseType="lpstr">
      <vt:lpstr>Motív Office</vt:lpstr>
      <vt:lpstr>How to counter democratic backsliding in CEE?</vt:lpstr>
      <vt:lpstr>Root causes</vt:lpstr>
      <vt:lpstr>Key solutions</vt:lpstr>
      <vt:lpstr>Trust to Americans</vt:lpstr>
      <vt:lpstr>Trust to Russians</vt:lpstr>
      <vt:lpstr>Who is disappointed?</vt:lpstr>
      <vt:lpstr>Who is disappointed?</vt:lpstr>
      <vt:lpstr>Who is disappointed? </vt:lpstr>
      <vt:lpstr>Who is disappointed?</vt:lpstr>
      <vt:lpstr>Who is disappointed?</vt:lpstr>
      <vt:lpstr>Iron law of oligarchy</vt:lpstr>
      <vt:lpstr>Inclusive institutions</vt:lpstr>
      <vt:lpstr>Slovak experience</vt:lpstr>
      <vt:lpstr>Who supports democracy?</vt:lpstr>
      <vt:lpstr>Potential funding sources</vt:lpstr>
      <vt:lpstr>Potential cooperation in CEE</vt:lpstr>
      <vt:lpstr>Thank you for attention! http://www.ineko.sk/ </vt:lpstr>
      <vt:lpstr>Crony-capitalism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break the “Iron law of oligarchy“?</dc:title>
  <dc:creator>Peter Golias</dc:creator>
  <cp:lastModifiedBy>Peter Golias</cp:lastModifiedBy>
  <cp:revision>76</cp:revision>
  <dcterms:created xsi:type="dcterms:W3CDTF">2016-06-13T12:14:00Z</dcterms:created>
  <dcterms:modified xsi:type="dcterms:W3CDTF">2016-06-16T11:35:07Z</dcterms:modified>
</cp:coreProperties>
</file>