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73" r:id="rId4"/>
    <p:sldId id="276" r:id="rId5"/>
    <p:sldId id="279" r:id="rId6"/>
    <p:sldId id="278" r:id="rId7"/>
    <p:sldId id="280" r:id="rId8"/>
    <p:sldId id="281" r:id="rId9"/>
    <p:sldId id="260" r:id="rId10"/>
    <p:sldId id="262" r:id="rId11"/>
    <p:sldId id="261" r:id="rId12"/>
    <p:sldId id="263" r:id="rId13"/>
    <p:sldId id="265" r:id="rId14"/>
    <p:sldId id="267" r:id="rId15"/>
    <p:sldId id="268" r:id="rId16"/>
    <p:sldId id="269" r:id="rId17"/>
    <p:sldId id="277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GDP%20per%20capita_PPP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PHR\V&#253;nosy%20v%20druhom%20pilieri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International\2015\Webinar_May_PG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6\Reforms%20for%20Ukraine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Moje%20dokumenty\Projekty\International\2016\Reforms%20for%20Ukrain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New!$A$5</c:f>
              <c:strCache>
                <c:ptCount val="1"/>
                <c:pt idx="0">
                  <c:v>EU (28 countries)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New!$B$5:$U$5</c:f>
              <c:numCache>
                <c:formatCode>#,##0</c:formatCode>
                <c:ptCount val="20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  <c:pt idx="11">
                  <c:v>100</c:v>
                </c:pt>
                <c:pt idx="12">
                  <c:v>100</c:v>
                </c:pt>
                <c:pt idx="13">
                  <c:v>100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New!$A$19</c:f>
              <c:strCache>
                <c:ptCount val="1"/>
                <c:pt idx="0">
                  <c:v>Czech Republic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New!$B$19:$U$19</c:f>
              <c:numCache>
                <c:formatCode>#,##0</c:formatCode>
                <c:ptCount val="20"/>
                <c:pt idx="0">
                  <c:v>77</c:v>
                </c:pt>
                <c:pt idx="1">
                  <c:v>78</c:v>
                </c:pt>
                <c:pt idx="2">
                  <c:v>76</c:v>
                </c:pt>
                <c:pt idx="3">
                  <c:v>73</c:v>
                </c:pt>
                <c:pt idx="4">
                  <c:v>73</c:v>
                </c:pt>
                <c:pt idx="5">
                  <c:v>72</c:v>
                </c:pt>
                <c:pt idx="6">
                  <c:v>74</c:v>
                </c:pt>
                <c:pt idx="7">
                  <c:v>74</c:v>
                </c:pt>
                <c:pt idx="8">
                  <c:v>77</c:v>
                </c:pt>
                <c:pt idx="9">
                  <c:v>79</c:v>
                </c:pt>
                <c:pt idx="10">
                  <c:v>80</c:v>
                </c:pt>
                <c:pt idx="11">
                  <c:v>81</c:v>
                </c:pt>
                <c:pt idx="12">
                  <c:v>84</c:v>
                </c:pt>
                <c:pt idx="13">
                  <c:v>81</c:v>
                </c:pt>
                <c:pt idx="14">
                  <c:v>83</c:v>
                </c:pt>
                <c:pt idx="15">
                  <c:v>81</c:v>
                </c:pt>
                <c:pt idx="16">
                  <c:v>83</c:v>
                </c:pt>
                <c:pt idx="17">
                  <c:v>82</c:v>
                </c:pt>
                <c:pt idx="18">
                  <c:v>83</c:v>
                </c:pt>
                <c:pt idx="19">
                  <c:v>85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New!$A$33</c:f>
              <c:strCache>
                <c:ptCount val="1"/>
                <c:pt idx="0">
                  <c:v>Hungary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New!$B$33:$U$33</c:f>
              <c:numCache>
                <c:formatCode>#,##0</c:formatCode>
                <c:ptCount val="20"/>
                <c:pt idx="0">
                  <c:v>51</c:v>
                </c:pt>
                <c:pt idx="1">
                  <c:v>50</c:v>
                </c:pt>
                <c:pt idx="2">
                  <c:v>51</c:v>
                </c:pt>
                <c:pt idx="3">
                  <c:v>53</c:v>
                </c:pt>
                <c:pt idx="4">
                  <c:v>53</c:v>
                </c:pt>
                <c:pt idx="5">
                  <c:v>54</c:v>
                </c:pt>
                <c:pt idx="6">
                  <c:v>57</c:v>
                </c:pt>
                <c:pt idx="7">
                  <c:v>60</c:v>
                </c:pt>
                <c:pt idx="8">
                  <c:v>62</c:v>
                </c:pt>
                <c:pt idx="9">
                  <c:v>62</c:v>
                </c:pt>
                <c:pt idx="10">
                  <c:v>62</c:v>
                </c:pt>
                <c:pt idx="11">
                  <c:v>62</c:v>
                </c:pt>
                <c:pt idx="12">
                  <c:v>61</c:v>
                </c:pt>
                <c:pt idx="13">
                  <c:v>63</c:v>
                </c:pt>
                <c:pt idx="14">
                  <c:v>64</c:v>
                </c:pt>
                <c:pt idx="15">
                  <c:v>65</c:v>
                </c:pt>
                <c:pt idx="16">
                  <c:v>65</c:v>
                </c:pt>
                <c:pt idx="17">
                  <c:v>65</c:v>
                </c:pt>
                <c:pt idx="18">
                  <c:v>67</c:v>
                </c:pt>
                <c:pt idx="19">
                  <c:v>68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New!$A$37</c:f>
              <c:strCache>
                <c:ptCount val="1"/>
                <c:pt idx="0">
                  <c:v>Poland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New!$B$37:$U$37</c:f>
              <c:numCache>
                <c:formatCode>#,##0</c:formatCode>
                <c:ptCount val="20"/>
                <c:pt idx="0">
                  <c:v>42</c:v>
                </c:pt>
                <c:pt idx="1">
                  <c:v>44</c:v>
                </c:pt>
                <c:pt idx="2">
                  <c:v>46</c:v>
                </c:pt>
                <c:pt idx="3">
                  <c:v>47</c:v>
                </c:pt>
                <c:pt idx="4">
                  <c:v>48</c:v>
                </c:pt>
                <c:pt idx="5">
                  <c:v>47</c:v>
                </c:pt>
                <c:pt idx="6">
                  <c:v>46</c:v>
                </c:pt>
                <c:pt idx="7">
                  <c:v>47</c:v>
                </c:pt>
                <c:pt idx="8">
                  <c:v>48</c:v>
                </c:pt>
                <c:pt idx="9">
                  <c:v>49</c:v>
                </c:pt>
                <c:pt idx="10">
                  <c:v>50</c:v>
                </c:pt>
                <c:pt idx="11">
                  <c:v>50</c:v>
                </c:pt>
                <c:pt idx="12">
                  <c:v>53</c:v>
                </c:pt>
                <c:pt idx="13">
                  <c:v>54</c:v>
                </c:pt>
                <c:pt idx="14">
                  <c:v>59</c:v>
                </c:pt>
                <c:pt idx="15">
                  <c:v>62</c:v>
                </c:pt>
                <c:pt idx="16">
                  <c:v>64</c:v>
                </c:pt>
                <c:pt idx="17">
                  <c:v>67</c:v>
                </c:pt>
                <c:pt idx="18">
                  <c:v>67</c:v>
                </c:pt>
                <c:pt idx="19">
                  <c:v>68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New!$A$41</c:f>
              <c:strCache>
                <c:ptCount val="1"/>
                <c:pt idx="0">
                  <c:v>Slovakia</c:v>
                </c:pt>
              </c:strCache>
            </c:strRef>
          </c:tx>
          <c:marker>
            <c:symbol val="none"/>
          </c:marker>
          <c:cat>
            <c:strRef>
              <c:f>New!$B$4:$U$4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New!$B$41:$U$41</c:f>
              <c:numCache>
                <c:formatCode>#,##0</c:formatCode>
                <c:ptCount val="20"/>
                <c:pt idx="0">
                  <c:v>47</c:v>
                </c:pt>
                <c:pt idx="1">
                  <c:v>49</c:v>
                </c:pt>
                <c:pt idx="2">
                  <c:v>51</c:v>
                </c:pt>
                <c:pt idx="3">
                  <c:v>52</c:v>
                </c:pt>
                <c:pt idx="4">
                  <c:v>50</c:v>
                </c:pt>
                <c:pt idx="5">
                  <c:v>49</c:v>
                </c:pt>
                <c:pt idx="6">
                  <c:v>51</c:v>
                </c:pt>
                <c:pt idx="7">
                  <c:v>53</c:v>
                </c:pt>
                <c:pt idx="8">
                  <c:v>55</c:v>
                </c:pt>
                <c:pt idx="9">
                  <c:v>56</c:v>
                </c:pt>
                <c:pt idx="10">
                  <c:v>59</c:v>
                </c:pt>
                <c:pt idx="11">
                  <c:v>62</c:v>
                </c:pt>
                <c:pt idx="12">
                  <c:v>67</c:v>
                </c:pt>
                <c:pt idx="13">
                  <c:v>72</c:v>
                </c:pt>
                <c:pt idx="14">
                  <c:v>71</c:v>
                </c:pt>
                <c:pt idx="15">
                  <c:v>73</c:v>
                </c:pt>
                <c:pt idx="16">
                  <c:v>73</c:v>
                </c:pt>
                <c:pt idx="17">
                  <c:v>75</c:v>
                </c:pt>
                <c:pt idx="18">
                  <c:v>76</c:v>
                </c:pt>
                <c:pt idx="19">
                  <c:v>77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New!$A$57</c:f>
              <c:strCache>
                <c:ptCount val="1"/>
                <c:pt idx="0">
                  <c:v>Albania</c:v>
                </c:pt>
              </c:strCache>
            </c:strRef>
          </c:tx>
          <c:marker>
            <c:symbol val="none"/>
          </c:marker>
          <c:val>
            <c:numRef>
              <c:f>New!$B$57:$U$57</c:f>
              <c:numCache>
                <c:formatCode>0</c:formatCode>
                <c:ptCount val="20"/>
                <c:pt idx="0">
                  <c:v>16.214553598817822</c:v>
                </c:pt>
                <c:pt idx="1">
                  <c:v>17.270939675467869</c:v>
                </c:pt>
                <c:pt idx="2">
                  <c:v>15.069609154858195</c:v>
                </c:pt>
                <c:pt idx="3">
                  <c:v>16.027279109417311</c:v>
                </c:pt>
                <c:pt idx="4">
                  <c:v>18.006234994804171</c:v>
                </c:pt>
                <c:pt idx="5">
                  <c:v>18.359197749342044</c:v>
                </c:pt>
                <c:pt idx="6">
                  <c:v>19.507633114844303</c:v>
                </c:pt>
                <c:pt idx="7">
                  <c:v>20.078234840582336</c:v>
                </c:pt>
                <c:pt idx="8">
                  <c:v>21.23924488069505</c:v>
                </c:pt>
                <c:pt idx="9">
                  <c:v>21.93573727049025</c:v>
                </c:pt>
                <c:pt idx="10">
                  <c:v>23.039876327889647</c:v>
                </c:pt>
                <c:pt idx="11">
                  <c:v>24.170056191123273</c:v>
                </c:pt>
                <c:pt idx="12">
                  <c:v>24.730368317966846</c:v>
                </c:pt>
                <c:pt idx="13">
                  <c:v>27.215174897119343</c:v>
                </c:pt>
                <c:pt idx="14">
                  <c:v>29.518837045476932</c:v>
                </c:pt>
                <c:pt idx="15">
                  <c:v>28.872731362608906</c:v>
                </c:pt>
                <c:pt idx="16">
                  <c:v>28.887316065251884</c:v>
                </c:pt>
                <c:pt idx="17">
                  <c:v>31.115486813680988</c:v>
                </c:pt>
                <c:pt idx="18">
                  <c:v>30.401868610215189</c:v>
                </c:pt>
                <c:pt idx="19">
                  <c:v>29.133461512346049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698176"/>
        <c:axId val="225699712"/>
      </c:lineChart>
      <c:catAx>
        <c:axId val="225698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5699712"/>
        <c:crosses val="autoZero"/>
        <c:auto val="1"/>
        <c:lblAlgn val="ctr"/>
        <c:lblOffset val="100"/>
        <c:noMultiLvlLbl val="0"/>
      </c:catAx>
      <c:valAx>
        <c:axId val="22569971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256981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59327583130494"/>
          <c:y val="7.7142786900825641E-2"/>
          <c:w val="0.87881565347957968"/>
          <c:h val="0.7714285714285714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Hárok3!$A$3</c:f>
              <c:strCache>
                <c:ptCount val="1"/>
                <c:pt idx="0">
                  <c:v>Bond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Hárok3!$AY$11:$BI$11</c:f>
              <c:numCache>
                <c:formatCode>0.00%</c:formatCode>
                <c:ptCount val="11"/>
                <c:pt idx="0">
                  <c:v>2.1356225670796106E-2</c:v>
                </c:pt>
                <c:pt idx="1">
                  <c:v>3.5692030548550031E-2</c:v>
                </c:pt>
                <c:pt idx="2">
                  <c:v>4.0179029578421094E-2</c:v>
                </c:pt>
                <c:pt idx="3">
                  <c:v>2.7747243687102928E-2</c:v>
                </c:pt>
                <c:pt idx="4">
                  <c:v>1.6476113714420679E-2</c:v>
                </c:pt>
                <c:pt idx="5">
                  <c:v>1.1874549490628996E-2</c:v>
                </c:pt>
                <c:pt idx="6">
                  <c:v>1.4884106353132844E-2</c:v>
                </c:pt>
                <c:pt idx="7">
                  <c:v>2.4496231113605108E-2</c:v>
                </c:pt>
                <c:pt idx="8">
                  <c:v>1.0541281536969566E-2</c:v>
                </c:pt>
                <c:pt idx="9">
                  <c:v>3.2653409256914352E-2</c:v>
                </c:pt>
                <c:pt idx="10">
                  <c:v>4.503280042575615E-3</c:v>
                </c:pt>
              </c:numCache>
            </c:numRef>
          </c:val>
        </c:ser>
        <c:ser>
          <c:idx val="1"/>
          <c:order val="1"/>
          <c:tx>
            <c:strRef>
              <c:f>Hárok3!$A$13</c:f>
              <c:strCache>
                <c:ptCount val="1"/>
                <c:pt idx="0">
                  <c:v>Mixed</c:v>
                </c:pt>
              </c:strCache>
            </c:strRef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Hárok3!$AY$21:$BI$21</c:f>
              <c:numCache>
                <c:formatCode>0.00%</c:formatCode>
                <c:ptCount val="11"/>
                <c:pt idx="0">
                  <c:v>2.4816045922740847E-2</c:v>
                </c:pt>
                <c:pt idx="1">
                  <c:v>4.2555394761261398E-2</c:v>
                </c:pt>
                <c:pt idx="2">
                  <c:v>3.2817988778891735E-2</c:v>
                </c:pt>
                <c:pt idx="3">
                  <c:v>-4.5343513553112814E-2</c:v>
                </c:pt>
                <c:pt idx="4">
                  <c:v>6.378878338177226E-3</c:v>
                </c:pt>
                <c:pt idx="5">
                  <c:v>1.2065393405128915E-2</c:v>
                </c:pt>
                <c:pt idx="6">
                  <c:v>1.4882985835242512E-2</c:v>
                </c:pt>
                <c:pt idx="7">
                  <c:v>3.0422718603919624E-2</c:v>
                </c:pt>
                <c:pt idx="8">
                  <c:v>3.0482378851141523E-2</c:v>
                </c:pt>
                <c:pt idx="9">
                  <c:v>8.0928135268255E-2</c:v>
                </c:pt>
                <c:pt idx="10">
                  <c:v>2.461641330040968E-2</c:v>
                </c:pt>
              </c:numCache>
            </c:numRef>
          </c:val>
        </c:ser>
        <c:ser>
          <c:idx val="2"/>
          <c:order val="2"/>
          <c:tx>
            <c:strRef>
              <c:f>Hárok3!$A$23</c:f>
              <c:strCache>
                <c:ptCount val="1"/>
                <c:pt idx="0">
                  <c:v>Equity</c:v>
                </c:pt>
              </c:strCache>
            </c:strRef>
          </c:tx>
          <c:spPr>
            <a:solidFill>
              <a:srgbClr val="FFFFCC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Hárok3!$AY$31:$BI$31</c:f>
              <c:numCache>
                <c:formatCode>0.00%</c:formatCode>
                <c:ptCount val="11"/>
                <c:pt idx="0">
                  <c:v>2.679719049488398E-2</c:v>
                </c:pt>
                <c:pt idx="1">
                  <c:v>4.4581865837678779E-2</c:v>
                </c:pt>
                <c:pt idx="2">
                  <c:v>2.9755815681566281E-2</c:v>
                </c:pt>
                <c:pt idx="3">
                  <c:v>-6.6019448778971979E-2</c:v>
                </c:pt>
                <c:pt idx="4">
                  <c:v>5.3580639617083542E-3</c:v>
                </c:pt>
                <c:pt idx="5">
                  <c:v>1.168783574736644E-2</c:v>
                </c:pt>
                <c:pt idx="6">
                  <c:v>1.4411766202651633E-2</c:v>
                </c:pt>
                <c:pt idx="7">
                  <c:v>3.0902437445338105E-2</c:v>
                </c:pt>
                <c:pt idx="8">
                  <c:v>3.8713369780044964E-2</c:v>
                </c:pt>
                <c:pt idx="9">
                  <c:v>9.6697322193575408E-2</c:v>
                </c:pt>
                <c:pt idx="10">
                  <c:v>2.6400562755177624E-2</c:v>
                </c:pt>
              </c:numCache>
            </c:numRef>
          </c:val>
        </c:ser>
        <c:ser>
          <c:idx val="4"/>
          <c:order val="3"/>
          <c:tx>
            <c:strRef>
              <c:f>Hárok3!$A$33</c:f>
              <c:strCache>
                <c:ptCount val="1"/>
                <c:pt idx="0">
                  <c:v>Index</c:v>
                </c:pt>
              </c:strCache>
            </c:strRef>
          </c:tx>
          <c:spPr>
            <a:ln w="12700">
              <a:solidFill>
                <a:srgbClr val="000000"/>
              </a:solidFill>
            </a:ln>
          </c:spPr>
          <c:invertIfNegative val="0"/>
          <c:cat>
            <c:numRef>
              <c:f>Hárok3!$AY$2:$BI$2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Hárok3!$AY$40:$BI$40</c:f>
              <c:numCache>
                <c:formatCode>General</c:formatCode>
                <c:ptCount val="11"/>
                <c:pt idx="7" formatCode="0.00%">
                  <c:v>9.0139478209592047E-2</c:v>
                </c:pt>
                <c:pt idx="8" formatCode="0.00%">
                  <c:v>0.13311452097599863</c:v>
                </c:pt>
                <c:pt idx="9" formatCode="0.00%">
                  <c:v>0.12945625067491381</c:v>
                </c:pt>
                <c:pt idx="10" formatCode="0.00%">
                  <c:v>7.7854861184292884E-2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6730752"/>
        <c:axId val="206732288"/>
      </c:barChart>
      <c:catAx>
        <c:axId val="206730752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067322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73228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0673075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1043209003713392"/>
          <c:y val="0.84749186351706041"/>
          <c:w val="0.87806300141735094"/>
          <c:h val="0.13009913760779901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5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Hárok1!$A$12</c:f>
              <c:strCache>
                <c:ptCount val="1"/>
                <c:pt idx="0">
                  <c:v>Public finance balance</c:v>
                </c:pt>
              </c:strCache>
            </c:strRef>
          </c:tx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Hárok1!$B$12:$M$12</c:f>
              <c:numCache>
                <c:formatCode>General</c:formatCode>
                <c:ptCount val="12"/>
                <c:pt idx="0">
                  <c:v>-2.2999999999999998</c:v>
                </c:pt>
                <c:pt idx="1">
                  <c:v>-7.9</c:v>
                </c:pt>
                <c:pt idx="2">
                  <c:v>-7.5</c:v>
                </c:pt>
                <c:pt idx="3">
                  <c:v>-4.0999999999999996</c:v>
                </c:pt>
                <c:pt idx="4">
                  <c:v>-4.3</c:v>
                </c:pt>
                <c:pt idx="5">
                  <c:v>-2.7</c:v>
                </c:pt>
                <c:pt idx="6">
                  <c:v>-2.69</c:v>
                </c:pt>
                <c:pt idx="7">
                  <c:v>-2.97</c:v>
                </c:pt>
                <c:pt idx="8">
                  <c:v>-2.13</c:v>
                </c:pt>
                <c:pt idx="9">
                  <c:v>-1.29</c:v>
                </c:pt>
                <c:pt idx="10">
                  <c:v>-0.44</c:v>
                </c:pt>
                <c:pt idx="11">
                  <c:v>0.16</c:v>
                </c:pt>
              </c:numCache>
            </c:numRef>
          </c:val>
        </c:ser>
        <c:ser>
          <c:idx val="2"/>
          <c:order val="1"/>
          <c:tx>
            <c:strRef>
              <c:f>Hárok1!$A$20</c:f>
              <c:strCache>
                <c:ptCount val="1"/>
                <c:pt idx="0">
                  <c:v>Structural balance (CBR SR)</c:v>
                </c:pt>
              </c:strCache>
            </c:strRef>
          </c:tx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Hárok1!$B$20:$M$20</c:f>
              <c:numCache>
                <c:formatCode>General</c:formatCode>
                <c:ptCount val="12"/>
                <c:pt idx="0">
                  <c:v>-2.9</c:v>
                </c:pt>
                <c:pt idx="1">
                  <c:v>-7.6</c:v>
                </c:pt>
                <c:pt idx="2">
                  <c:v>-7.3</c:v>
                </c:pt>
                <c:pt idx="3">
                  <c:v>-5</c:v>
                </c:pt>
                <c:pt idx="4">
                  <c:v>-4.5999999999999996</c:v>
                </c:pt>
                <c:pt idx="5">
                  <c:v>-2.4</c:v>
                </c:pt>
                <c:pt idx="6">
                  <c:v>-2.5</c:v>
                </c:pt>
                <c:pt idx="7">
                  <c:v>-2.6</c:v>
                </c:pt>
              </c:numCache>
            </c:numRef>
          </c:val>
        </c:ser>
        <c:ser>
          <c:idx val="1"/>
          <c:order val="2"/>
          <c:tx>
            <c:strRef>
              <c:f>Hárok1!$A$15</c:f>
              <c:strCache>
                <c:ptCount val="1"/>
                <c:pt idx="0">
                  <c:v>Structural balance (MF SR)</c:v>
                </c:pt>
              </c:strCache>
            </c:strRef>
          </c:tx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Hárok1!$B$15:$M$15</c:f>
              <c:numCache>
                <c:formatCode>General</c:formatCode>
                <c:ptCount val="12"/>
                <c:pt idx="2">
                  <c:v>-6.7</c:v>
                </c:pt>
                <c:pt idx="3" formatCode="0.0">
                  <c:v>-4</c:v>
                </c:pt>
                <c:pt idx="4">
                  <c:v>-3.4</c:v>
                </c:pt>
                <c:pt idx="5">
                  <c:v>-1.5</c:v>
                </c:pt>
                <c:pt idx="6">
                  <c:v>-1.92</c:v>
                </c:pt>
                <c:pt idx="7">
                  <c:v>-2.17</c:v>
                </c:pt>
                <c:pt idx="8">
                  <c:v>-1.72</c:v>
                </c:pt>
                <c:pt idx="9">
                  <c:v>-1.02</c:v>
                </c:pt>
                <c:pt idx="10">
                  <c:v>-0.52</c:v>
                </c:pt>
                <c:pt idx="11">
                  <c:v>-0.5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6760192"/>
        <c:axId val="206761984"/>
      </c:barChart>
      <c:catAx>
        <c:axId val="206760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206761984"/>
        <c:crosses val="autoZero"/>
        <c:auto val="1"/>
        <c:lblAlgn val="ctr"/>
        <c:lblOffset val="100"/>
        <c:noMultiLvlLbl val="0"/>
      </c:catAx>
      <c:valAx>
        <c:axId val="206761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676019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Hárok1!$A$9</c:f>
              <c:strCache>
                <c:ptCount val="1"/>
                <c:pt idx="0">
                  <c:v>Gross public debt less EFSF, ESM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Hárok1!$B$9:$M$9</c:f>
              <c:numCache>
                <c:formatCode>General</c:formatCode>
                <c:ptCount val="12"/>
                <c:pt idx="0">
                  <c:v>28.2</c:v>
                </c:pt>
                <c:pt idx="1">
                  <c:v>36</c:v>
                </c:pt>
                <c:pt idx="2">
                  <c:v>40.799999999999997</c:v>
                </c:pt>
                <c:pt idx="3">
                  <c:v>43.099999999999994</c:v>
                </c:pt>
                <c:pt idx="4">
                  <c:v>50.3</c:v>
                </c:pt>
                <c:pt idx="5">
                  <c:v>51.7</c:v>
                </c:pt>
                <c:pt idx="6">
                  <c:v>50.4</c:v>
                </c:pt>
                <c:pt idx="7">
                  <c:v>49.699999999999996</c:v>
                </c:pt>
                <c:pt idx="8">
                  <c:v>49.8</c:v>
                </c:pt>
                <c:pt idx="9">
                  <c:v>49.2</c:v>
                </c:pt>
                <c:pt idx="10">
                  <c:v>47</c:v>
                </c:pt>
                <c:pt idx="11">
                  <c:v>44.599999999999994</c:v>
                </c:pt>
              </c:numCache>
            </c:numRef>
          </c:val>
        </c:ser>
        <c:ser>
          <c:idx val="1"/>
          <c:order val="1"/>
          <c:tx>
            <c:strRef>
              <c:f>Hárok1!$A$8</c:f>
              <c:strCache>
                <c:ptCount val="1"/>
                <c:pt idx="0">
                  <c:v>Gross public debt due to EFSF and ESM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strRef>
              <c:f>Hárok1!$B$2:$M$2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  <c:pt idx="11">
                  <c:v>2019 (f)</c:v>
                </c:pt>
              </c:strCache>
            </c:strRef>
          </c:cat>
          <c:val>
            <c:numRef>
              <c:f>Hárok1!$B$8:$M$8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0.2</c:v>
                </c:pt>
                <c:pt idx="4">
                  <c:v>2.1</c:v>
                </c:pt>
                <c:pt idx="5">
                  <c:v>3.3</c:v>
                </c:pt>
                <c:pt idx="6">
                  <c:v>3.5</c:v>
                </c:pt>
                <c:pt idx="7">
                  <c:v>3.2</c:v>
                </c:pt>
                <c:pt idx="8">
                  <c:v>3.1</c:v>
                </c:pt>
                <c:pt idx="9">
                  <c:v>3</c:v>
                </c:pt>
                <c:pt idx="10">
                  <c:v>2.8</c:v>
                </c:pt>
                <c:pt idx="11">
                  <c:v>2.7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06855552"/>
        <c:axId val="206865536"/>
      </c:barChart>
      <c:lineChart>
        <c:grouping val="standard"/>
        <c:varyColors val="0"/>
        <c:ser>
          <c:idx val="2"/>
          <c:order val="2"/>
          <c:tx>
            <c:strRef>
              <c:f>Hárok1!$A$10</c:f>
              <c:strCache>
                <c:ptCount val="1"/>
                <c:pt idx="0">
                  <c:v>Net public debt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dLbls>
            <c:spPr>
              <a:ln>
                <a:noFill/>
              </a:ln>
            </c:spPr>
            <c:txPr>
              <a:bodyPr anchor="b" anchorCtr="0"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Hárok1!$B$10:$M$10</c:f>
              <c:numCache>
                <c:formatCode>General</c:formatCode>
                <c:ptCount val="12"/>
                <c:pt idx="2">
                  <c:v>39.1</c:v>
                </c:pt>
                <c:pt idx="3">
                  <c:v>42.2</c:v>
                </c:pt>
                <c:pt idx="4">
                  <c:v>46.8</c:v>
                </c:pt>
                <c:pt idx="5">
                  <c:v>48.6</c:v>
                </c:pt>
                <c:pt idx="6">
                  <c:v>49.4</c:v>
                </c:pt>
                <c:pt idx="7">
                  <c:v>47.9</c:v>
                </c:pt>
                <c:pt idx="8">
                  <c:v>47.8</c:v>
                </c:pt>
                <c:pt idx="9">
                  <c:v>47.7</c:v>
                </c:pt>
                <c:pt idx="10">
                  <c:v>45.7</c:v>
                </c:pt>
                <c:pt idx="11">
                  <c:v>43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Hárok1!$A$6</c:f>
              <c:strCache>
                <c:ptCount val="1"/>
                <c:pt idx="0">
                  <c:v>Total gross public debt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Hárok1!$B$6:$M$6</c:f>
              <c:numCache>
                <c:formatCode>General</c:formatCode>
                <c:ptCount val="12"/>
                <c:pt idx="0">
                  <c:v>28.2</c:v>
                </c:pt>
                <c:pt idx="1">
                  <c:v>36</c:v>
                </c:pt>
                <c:pt idx="2">
                  <c:v>40.799999999999997</c:v>
                </c:pt>
                <c:pt idx="3">
                  <c:v>43.3</c:v>
                </c:pt>
                <c:pt idx="4">
                  <c:v>52.4</c:v>
                </c:pt>
                <c:pt idx="5">
                  <c:v>55</c:v>
                </c:pt>
                <c:pt idx="6">
                  <c:v>53.9</c:v>
                </c:pt>
                <c:pt idx="7">
                  <c:v>52.9</c:v>
                </c:pt>
                <c:pt idx="8">
                  <c:v>52.9</c:v>
                </c:pt>
                <c:pt idx="9">
                  <c:v>52.2</c:v>
                </c:pt>
                <c:pt idx="10">
                  <c:v>49.8</c:v>
                </c:pt>
                <c:pt idx="11">
                  <c:v>47.3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877056"/>
        <c:axId val="206867072"/>
      </c:lineChart>
      <c:catAx>
        <c:axId val="206855552"/>
        <c:scaling>
          <c:orientation val="minMax"/>
        </c:scaling>
        <c:delete val="0"/>
        <c:axPos val="b"/>
        <c:majorTickMark val="out"/>
        <c:minorTickMark val="none"/>
        <c:tickLblPos val="nextTo"/>
        <c:crossAx val="206865536"/>
        <c:crosses val="autoZero"/>
        <c:auto val="1"/>
        <c:lblAlgn val="ctr"/>
        <c:lblOffset val="100"/>
        <c:noMultiLvlLbl val="0"/>
      </c:catAx>
      <c:valAx>
        <c:axId val="2068655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6855552"/>
        <c:crosses val="autoZero"/>
        <c:crossBetween val="between"/>
        <c:majorUnit val="5"/>
      </c:valAx>
      <c:valAx>
        <c:axId val="206867072"/>
        <c:scaling>
          <c:orientation val="minMax"/>
          <c:max val="60"/>
          <c:min val="0"/>
        </c:scaling>
        <c:delete val="0"/>
        <c:axPos val="r"/>
        <c:numFmt formatCode="General" sourceLinked="1"/>
        <c:majorTickMark val="out"/>
        <c:minorTickMark val="none"/>
        <c:tickLblPos val="nextTo"/>
        <c:crossAx val="206877056"/>
        <c:crosses val="max"/>
        <c:crossBetween val="between"/>
        <c:majorUnit val="5"/>
      </c:valAx>
      <c:catAx>
        <c:axId val="206877056"/>
        <c:scaling>
          <c:orientation val="minMax"/>
        </c:scaling>
        <c:delete val="1"/>
        <c:axPos val="b"/>
        <c:majorTickMark val="out"/>
        <c:minorTickMark val="none"/>
        <c:tickLblPos val="nextTo"/>
        <c:crossAx val="206867072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Hárok1!$A$32</c:f>
              <c:strCache>
                <c:ptCount val="1"/>
                <c:pt idx="0">
                  <c:v>Indicator of long-term sustainability (GAP)</c:v>
                </c:pt>
              </c:strCache>
            </c:strRef>
          </c:tx>
          <c:invertIfNegative val="0"/>
          <c:cat>
            <c:numRef>
              <c:f>Hárok1!$E$31:$K$31</c:f>
              <c:numCache>
                <c:formatCode>General</c:formatCode>
                <c:ptCount val="7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</c:numCache>
            </c:numRef>
          </c:cat>
          <c:val>
            <c:numRef>
              <c:f>Hárok1!$E$32:$K$32</c:f>
              <c:numCache>
                <c:formatCode>General</c:formatCode>
                <c:ptCount val="7"/>
                <c:pt idx="0">
                  <c:v>9.5</c:v>
                </c:pt>
                <c:pt idx="1">
                  <c:v>9.1999999999999993</c:v>
                </c:pt>
                <c:pt idx="2">
                  <c:v>7</c:v>
                </c:pt>
                <c:pt idx="3">
                  <c:v>4</c:v>
                </c:pt>
                <c:pt idx="4">
                  <c:v>1.9</c:v>
                </c:pt>
                <c:pt idx="5">
                  <c:v>1.4</c:v>
                </c:pt>
                <c:pt idx="6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816192"/>
        <c:axId val="207817728"/>
      </c:barChart>
      <c:catAx>
        <c:axId val="207816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7817728"/>
        <c:crosses val="autoZero"/>
        <c:auto val="1"/>
        <c:lblAlgn val="ctr"/>
        <c:lblOffset val="100"/>
        <c:noMultiLvlLbl val="0"/>
      </c:catAx>
      <c:valAx>
        <c:axId val="2078177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781619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0.50938</cdr:x>
      <cdr:y>0.39903</cdr:y>
    </cdr:from>
    <cdr:to>
      <cdr:x>0.54531</cdr:x>
      <cdr:y>0.47994</cdr:y>
    </cdr:to>
    <cdr:cxnSp macro="">
      <cdr:nvCxnSpPr>
        <cdr:cNvPr id="3" name="Rovná spojovacia šípka 2"/>
        <cdr:cNvCxnSpPr/>
      </cdr:nvCxnSpPr>
      <cdr:spPr>
        <a:xfrm xmlns:a="http://schemas.openxmlformats.org/drawingml/2006/main">
          <a:off x="3105181" y="1586809"/>
          <a:ext cx="219029" cy="321754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0.89271</cdr:x>
      <cdr:y>0.09479</cdr:y>
    </cdr:from>
    <cdr:to>
      <cdr:x>0.97865</cdr:x>
      <cdr:y>0.26925</cdr:y>
    </cdr:to>
    <cdr:sp macro="" textlink="">
      <cdr:nvSpPr>
        <cdr:cNvPr id="4" name="Ovál 3"/>
        <cdr:cNvSpPr/>
      </cdr:nvSpPr>
      <cdr:spPr>
        <a:xfrm xmlns:a="http://schemas.openxmlformats.org/drawingml/2006/main">
          <a:off x="5441946" y="376964"/>
          <a:ext cx="523890" cy="69377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0.87031</cdr:x>
      <cdr:y>0.23825</cdr:y>
    </cdr:from>
    <cdr:to>
      <cdr:x>0.90052</cdr:x>
      <cdr:y>0.31856</cdr:y>
    </cdr:to>
    <cdr:cxnSp macro="">
      <cdr:nvCxnSpPr>
        <cdr:cNvPr id="5" name="Rovná spojovacia šípka 4"/>
        <cdr:cNvCxnSpPr/>
      </cdr:nvCxnSpPr>
      <cdr:spPr>
        <a:xfrm xmlns:a="http://schemas.openxmlformats.org/drawingml/2006/main" flipH="1">
          <a:off x="5305425" y="947448"/>
          <a:ext cx="184132" cy="319377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0.68003</cdr:x>
      <cdr:y>0.32488</cdr:y>
    </cdr:from>
    <cdr:to>
      <cdr:x>0.98125</cdr:x>
      <cdr:y>0.39511</cdr:y>
    </cdr:to>
    <cdr:sp macro="" textlink="">
      <cdr:nvSpPr>
        <cdr:cNvPr id="6" name="BlokTextu 3"/>
        <cdr:cNvSpPr txBox="1"/>
      </cdr:nvSpPr>
      <cdr:spPr>
        <a:xfrm xmlns:a="http://schemas.openxmlformats.org/drawingml/2006/main">
          <a:off x="4145464" y="1291960"/>
          <a:ext cx="1836237" cy="279283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>
              <a:solidFill>
                <a:srgbClr val="FF0000"/>
              </a:solidFill>
            </a:rPr>
            <a:t>Structurally balanced budget</a:t>
          </a:r>
          <a:endParaRPr lang="en-US" sz="110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0.27552</cdr:x>
      <cdr:y>0.40912</cdr:y>
    </cdr:from>
    <cdr:to>
      <cdr:x>0.36146</cdr:x>
      <cdr:y>0.58358</cdr:y>
    </cdr:to>
    <cdr:sp macro="" textlink="">
      <cdr:nvSpPr>
        <cdr:cNvPr id="8" name="Ovál 7"/>
        <cdr:cNvSpPr/>
      </cdr:nvSpPr>
      <cdr:spPr>
        <a:xfrm xmlns:a="http://schemas.openxmlformats.org/drawingml/2006/main">
          <a:off x="1679570" y="1626951"/>
          <a:ext cx="523891" cy="69377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0.35052</cdr:x>
      <cdr:y>0.56469</cdr:y>
    </cdr:from>
    <cdr:to>
      <cdr:x>0.38646</cdr:x>
      <cdr:y>0.6456</cdr:y>
    </cdr:to>
    <cdr:cxnSp macro="">
      <cdr:nvCxnSpPr>
        <cdr:cNvPr id="9" name="Rovná spojovacia šípka 8"/>
        <cdr:cNvCxnSpPr/>
      </cdr:nvCxnSpPr>
      <cdr:spPr>
        <a:xfrm xmlns:a="http://schemas.openxmlformats.org/drawingml/2006/main">
          <a:off x="2136775" y="2127250"/>
          <a:ext cx="219075" cy="304800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0.44219</cdr:x>
      <cdr:y>0.43353</cdr:y>
    </cdr:from>
    <cdr:to>
      <cdr:x>0.47187</cdr:x>
      <cdr:y>0.64096</cdr:y>
    </cdr:to>
    <cdr:cxnSp macro="">
      <cdr:nvCxnSpPr>
        <cdr:cNvPr id="10" name="Rovná spojovacia šípka 9"/>
        <cdr:cNvCxnSpPr/>
      </cdr:nvCxnSpPr>
      <cdr:spPr>
        <a:xfrm xmlns:a="http://schemas.openxmlformats.org/drawingml/2006/main" flipH="1">
          <a:off x="2695591" y="1724025"/>
          <a:ext cx="180959" cy="824873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0.32353</cdr:x>
      <cdr:y>0.65079</cdr:y>
    </cdr:from>
    <cdr:to>
      <cdr:x>0.96428</cdr:x>
      <cdr:y>0.72102</cdr:y>
    </cdr:to>
    <cdr:sp macro="" textlink="">
      <cdr:nvSpPr>
        <cdr:cNvPr id="12" name="BlokTextu 3"/>
        <cdr:cNvSpPr txBox="1"/>
      </cdr:nvSpPr>
      <cdr:spPr>
        <a:xfrm xmlns:a="http://schemas.openxmlformats.org/drawingml/2006/main">
          <a:off x="2376264" y="2952328"/>
          <a:ext cx="4706190" cy="318598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 dirty="0" err="1">
              <a:solidFill>
                <a:srgbClr val="FF0000"/>
              </a:solidFill>
            </a:rPr>
            <a:t>Two</a:t>
          </a:r>
          <a:r>
            <a:rPr lang="sk-SK" sz="1100" dirty="0">
              <a:solidFill>
                <a:srgbClr val="FF0000"/>
              </a:solidFill>
            </a:rPr>
            <a:t> major</a:t>
          </a:r>
          <a:r>
            <a:rPr lang="sk-SK" sz="1100" baseline="0" dirty="0">
              <a:solidFill>
                <a:srgbClr val="FF0000"/>
              </a:solidFill>
            </a:rPr>
            <a:t> </a:t>
          </a:r>
          <a:r>
            <a:rPr lang="sk-SK" sz="1100" baseline="0" dirty="0" err="1">
              <a:solidFill>
                <a:srgbClr val="FF0000"/>
              </a:solidFill>
            </a:rPr>
            <a:t>consolidations</a:t>
          </a:r>
          <a:r>
            <a:rPr lang="sk-SK" sz="1100" baseline="0" dirty="0">
              <a:solidFill>
                <a:srgbClr val="FF0000"/>
              </a:solidFill>
            </a:rPr>
            <a:t>: 2011 (</a:t>
          </a:r>
          <a:r>
            <a:rPr lang="sk-SK" sz="1100" baseline="0" dirty="0" err="1">
              <a:solidFill>
                <a:srgbClr val="FF0000"/>
              </a:solidFill>
            </a:rPr>
            <a:t>Expenditures</a:t>
          </a:r>
          <a:r>
            <a:rPr lang="sk-SK" sz="1100" baseline="0" dirty="0">
              <a:solidFill>
                <a:srgbClr val="FF0000"/>
              </a:solidFill>
            </a:rPr>
            <a:t>), 2013 (</a:t>
          </a:r>
          <a:r>
            <a:rPr lang="sk-SK" sz="1100" baseline="0" dirty="0" err="1">
              <a:solidFill>
                <a:srgbClr val="FF0000"/>
              </a:solidFill>
            </a:rPr>
            <a:t>Revenues</a:t>
          </a:r>
          <a:r>
            <a:rPr lang="sk-SK" sz="1100" baseline="0" dirty="0">
              <a:solidFill>
                <a:srgbClr val="FF0000"/>
              </a:solidFill>
            </a:rPr>
            <a:t>)</a:t>
          </a:r>
          <a:endParaRPr lang="en-US" sz="1100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0.5</cdr:x>
      <cdr:y>0.49206</cdr:y>
    </cdr:from>
    <cdr:to>
      <cdr:x>0.87778</cdr:x>
      <cdr:y>0.55859</cdr:y>
    </cdr:to>
    <cdr:sp macro="" textlink="">
      <cdr:nvSpPr>
        <cdr:cNvPr id="11" name="BlokTextu 3"/>
        <cdr:cNvSpPr txBox="1"/>
      </cdr:nvSpPr>
      <cdr:spPr>
        <a:xfrm xmlns:a="http://schemas.openxmlformats.org/drawingml/2006/main">
          <a:off x="3672408" y="2232248"/>
          <a:ext cx="2774725" cy="301814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 dirty="0">
              <a:solidFill>
                <a:srgbClr val="FF0000"/>
              </a:solidFill>
            </a:rPr>
            <a:t>Deficit </a:t>
          </a:r>
          <a:r>
            <a:rPr lang="sk-SK" sz="1100" dirty="0" err="1">
              <a:solidFill>
                <a:srgbClr val="FF0000"/>
              </a:solidFill>
            </a:rPr>
            <a:t>under</a:t>
          </a:r>
          <a:r>
            <a:rPr lang="sk-SK" sz="1100" dirty="0">
              <a:solidFill>
                <a:srgbClr val="FF0000"/>
              </a:solidFill>
            </a:rPr>
            <a:t> 3% GDP - </a:t>
          </a:r>
          <a:r>
            <a:rPr lang="sk-SK" sz="1100" dirty="0" err="1">
              <a:solidFill>
                <a:srgbClr val="FF0000"/>
              </a:solidFill>
            </a:rPr>
            <a:t>Exit</a:t>
          </a:r>
          <a:r>
            <a:rPr lang="sk-SK" sz="1100" dirty="0">
              <a:solidFill>
                <a:srgbClr val="FF0000"/>
              </a:solidFill>
            </a:rPr>
            <a:t> </a:t>
          </a:r>
          <a:r>
            <a:rPr lang="sk-SK" sz="1100" dirty="0" err="1">
              <a:solidFill>
                <a:srgbClr val="FF0000"/>
              </a:solidFill>
            </a:rPr>
            <a:t>from</a:t>
          </a:r>
          <a:r>
            <a:rPr lang="sk-SK" sz="1100" dirty="0">
              <a:solidFill>
                <a:srgbClr val="FF0000"/>
              </a:solidFill>
            </a:rPr>
            <a:t> EDP</a:t>
          </a:r>
          <a:endParaRPr lang="en-US" sz="1100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0.43233</cdr:x>
      <cdr:y>0.25957</cdr:y>
    </cdr:from>
    <cdr:to>
      <cdr:x>0.51827</cdr:x>
      <cdr:y>0.43403</cdr:y>
    </cdr:to>
    <cdr:sp macro="" textlink="">
      <cdr:nvSpPr>
        <cdr:cNvPr id="13" name="Ovál 12"/>
        <cdr:cNvSpPr/>
      </cdr:nvSpPr>
      <cdr:spPr>
        <a:xfrm xmlns:a="http://schemas.openxmlformats.org/drawingml/2006/main">
          <a:off x="2582254" y="1011206"/>
          <a:ext cx="513303" cy="679648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0.47</cdr:x>
      <cdr:y>0.11864</cdr:y>
    </cdr:from>
    <cdr:to>
      <cdr:x>0.67</cdr:x>
      <cdr:y>0.22975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3384376" y="504056"/>
          <a:ext cx="1440160" cy="47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400" b="1" dirty="0">
              <a:solidFill>
                <a:srgbClr val="0070C0"/>
              </a:solidFill>
            </a:rPr>
            <a:t>Deficit </a:t>
          </a:r>
          <a:r>
            <a:rPr lang="sk-SK" sz="1400" b="1" dirty="0" err="1">
              <a:solidFill>
                <a:srgbClr val="0070C0"/>
              </a:solidFill>
            </a:rPr>
            <a:t>reduction</a:t>
          </a:r>
          <a:r>
            <a:rPr lang="sk-SK" sz="1400" b="1" dirty="0">
              <a:solidFill>
                <a:srgbClr val="0070C0"/>
              </a:solidFill>
            </a:rPr>
            <a:t> (</a:t>
          </a:r>
          <a:r>
            <a:rPr lang="sk-SK" sz="1400" b="1" dirty="0" err="1">
              <a:solidFill>
                <a:srgbClr val="0070C0"/>
              </a:solidFill>
            </a:rPr>
            <a:t>expenditures</a:t>
          </a:r>
          <a:r>
            <a:rPr lang="sk-SK" sz="1400" b="1" dirty="0">
              <a:solidFill>
                <a:srgbClr val="0070C0"/>
              </a:solidFill>
            </a:rPr>
            <a:t>)</a:t>
          </a:r>
          <a:endParaRPr lang="en-US" sz="14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0.59</cdr:x>
      <cdr:y>0.35593</cdr:y>
    </cdr:from>
    <cdr:to>
      <cdr:x>0.79</cdr:x>
      <cdr:y>0.46704</cdr:y>
    </cdr:to>
    <cdr:sp macro="" textlink="">
      <cdr:nvSpPr>
        <cdr:cNvPr id="3" name="BlokTextu 1"/>
        <cdr:cNvSpPr txBox="1"/>
      </cdr:nvSpPr>
      <cdr:spPr>
        <a:xfrm xmlns:a="http://schemas.openxmlformats.org/drawingml/2006/main">
          <a:off x="4248472" y="1512168"/>
          <a:ext cx="1440160" cy="47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400" b="1" dirty="0" err="1">
              <a:solidFill>
                <a:srgbClr val="0070C0"/>
              </a:solidFill>
            </a:rPr>
            <a:t>Reform</a:t>
          </a:r>
          <a:r>
            <a:rPr lang="sk-SK" sz="1400" b="1" dirty="0">
              <a:solidFill>
                <a:srgbClr val="0070C0"/>
              </a:solidFill>
            </a:rPr>
            <a:t> </a:t>
          </a:r>
          <a:r>
            <a:rPr lang="sk-SK" sz="1400" b="1" dirty="0" err="1">
              <a:solidFill>
                <a:srgbClr val="0070C0"/>
              </a:solidFill>
            </a:rPr>
            <a:t>of</a:t>
          </a:r>
          <a:r>
            <a:rPr lang="sk-SK" sz="1400" b="1" dirty="0">
              <a:solidFill>
                <a:srgbClr val="0070C0"/>
              </a:solidFill>
            </a:rPr>
            <a:t> </a:t>
          </a:r>
          <a:r>
            <a:rPr lang="sk-SK" sz="1400" b="1" dirty="0" err="1">
              <a:solidFill>
                <a:srgbClr val="0070C0"/>
              </a:solidFill>
            </a:rPr>
            <a:t>the</a:t>
          </a:r>
          <a:r>
            <a:rPr lang="sk-SK" sz="1400" b="1" dirty="0">
              <a:solidFill>
                <a:srgbClr val="0070C0"/>
              </a:solidFill>
            </a:rPr>
            <a:t> PAYG</a:t>
          </a:r>
          <a:endParaRPr lang="en-US" sz="14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0.61319</cdr:x>
      <cdr:y>0.46644</cdr:y>
    </cdr:from>
    <cdr:to>
      <cdr:x>0.81319</cdr:x>
      <cdr:y>0.57755</cdr:y>
    </cdr:to>
    <cdr:sp macro="" textlink="">
      <cdr:nvSpPr>
        <cdr:cNvPr id="4" name="BlokTextu 1"/>
        <cdr:cNvSpPr txBox="1"/>
      </cdr:nvSpPr>
      <cdr:spPr>
        <a:xfrm xmlns:a="http://schemas.openxmlformats.org/drawingml/2006/main">
          <a:off x="2803525" y="1279525"/>
          <a:ext cx="9144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400" b="1" dirty="0">
              <a:solidFill>
                <a:srgbClr val="0070C0"/>
              </a:solidFill>
            </a:rPr>
            <a:t>Deficit </a:t>
          </a:r>
          <a:r>
            <a:rPr lang="sk-SK" sz="1400" b="1" dirty="0" err="1">
              <a:solidFill>
                <a:srgbClr val="0070C0"/>
              </a:solidFill>
            </a:rPr>
            <a:t>reduction</a:t>
          </a:r>
          <a:r>
            <a:rPr lang="sk-SK" sz="1400" b="1" dirty="0">
              <a:solidFill>
                <a:srgbClr val="0070C0"/>
              </a:solidFill>
            </a:rPr>
            <a:t> (</a:t>
          </a:r>
          <a:r>
            <a:rPr lang="sk-SK" sz="1400" b="1" dirty="0" err="1">
              <a:solidFill>
                <a:srgbClr val="0070C0"/>
              </a:solidFill>
            </a:rPr>
            <a:t>revenues</a:t>
          </a:r>
          <a:r>
            <a:rPr lang="sk-SK" sz="1400" b="1" dirty="0">
              <a:solidFill>
                <a:srgbClr val="0070C0"/>
              </a:solidFill>
            </a:rPr>
            <a:t>)</a:t>
          </a:r>
          <a:endParaRPr lang="en-US" sz="14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0.4</cdr:x>
      <cdr:y>0.19618</cdr:y>
    </cdr:from>
    <cdr:to>
      <cdr:x>0.4625</cdr:x>
      <cdr:y>0.28814</cdr:y>
    </cdr:to>
    <cdr:cxnSp macro="">
      <cdr:nvCxnSpPr>
        <cdr:cNvPr id="6" name="Rovná spojovacia šípka 5"/>
        <cdr:cNvCxnSpPr/>
      </cdr:nvCxnSpPr>
      <cdr:spPr>
        <a:xfrm xmlns:a="http://schemas.openxmlformats.org/drawingml/2006/main" flipV="1">
          <a:off x="2880320" y="833466"/>
          <a:ext cx="450050" cy="390670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0070C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0.51</cdr:x>
      <cdr:y>0.40741</cdr:y>
    </cdr:from>
    <cdr:to>
      <cdr:x>0.58819</cdr:x>
      <cdr:y>0.52542</cdr:y>
    </cdr:to>
    <cdr:cxnSp macro="">
      <cdr:nvCxnSpPr>
        <cdr:cNvPr id="7" name="Rovná spojovacia šípka 6"/>
        <cdr:cNvCxnSpPr/>
      </cdr:nvCxnSpPr>
      <cdr:spPr>
        <a:xfrm xmlns:a="http://schemas.openxmlformats.org/drawingml/2006/main" flipV="1">
          <a:off x="3672408" y="1730871"/>
          <a:ext cx="563031" cy="501377"/>
        </a:xfrm>
        <a:prstGeom xmlns:a="http://schemas.openxmlformats.org/drawingml/2006/main" prst="straightConnector1">
          <a:avLst/>
        </a:prstGeom>
        <a:ln xmlns:a="http://schemas.openxmlformats.org/drawingml/2006/main" w="158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0.66714</cdr:x>
      <cdr:y>0.55932</cdr:y>
    </cdr:from>
    <cdr:to>
      <cdr:x>0.74617</cdr:x>
      <cdr:y>0.701</cdr:y>
    </cdr:to>
    <cdr:cxnSp macro="">
      <cdr:nvCxnSpPr>
        <cdr:cNvPr id="8" name="Rovná spojovacia šípka 7"/>
        <cdr:cNvCxnSpPr/>
      </cdr:nvCxnSpPr>
      <cdr:spPr>
        <a:xfrm xmlns:a="http://schemas.openxmlformats.org/drawingml/2006/main" flipV="1">
          <a:off x="4803908" y="2376264"/>
          <a:ext cx="569079" cy="601902"/>
        </a:xfrm>
        <a:prstGeom xmlns:a="http://schemas.openxmlformats.org/drawingml/2006/main" prst="straightConnector1">
          <a:avLst/>
        </a:prstGeom>
        <a:ln xmlns:a="http://schemas.openxmlformats.org/drawingml/2006/main" w="158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38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1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099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642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57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82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361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162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5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18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9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ABDA8-18F8-40C1-B177-2FC7EA95575B}" type="datetimeFigureOut">
              <a:rPr lang="en-US" smtClean="0"/>
              <a:t>6/7/2016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886F5-FAA6-4A00-9D5C-76494B890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17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 err="1" smtClean="0"/>
              <a:t>Improving</a:t>
            </a:r>
            <a:r>
              <a:rPr lang="sk-SK" b="1" dirty="0" smtClean="0"/>
              <a:t> </a:t>
            </a:r>
            <a:r>
              <a:rPr lang="sk-SK" b="1" dirty="0" err="1" smtClean="0"/>
              <a:t>business</a:t>
            </a:r>
            <a:r>
              <a:rPr lang="sk-SK" b="1" dirty="0" smtClean="0"/>
              <a:t> </a:t>
            </a:r>
            <a:r>
              <a:rPr lang="sk-SK" b="1" dirty="0" err="1" smtClean="0"/>
              <a:t>environment</a:t>
            </a:r>
            <a:r>
              <a:rPr lang="sk-SK" b="1" dirty="0" smtClean="0"/>
              <a:t> in </a:t>
            </a:r>
            <a:r>
              <a:rPr lang="sk-SK" b="1" dirty="0" err="1" smtClean="0"/>
              <a:t>Albania</a:t>
            </a:r>
            <a:r>
              <a:rPr lang="sk-SK" b="1" dirty="0" smtClean="0"/>
              <a:t> </a:t>
            </a:r>
            <a:r>
              <a:rPr lang="en-US" b="1" dirty="0"/>
              <a:t>by transferring Slovak reform know-how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4437112"/>
            <a:ext cx="8496944" cy="18002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r>
              <a:rPr lang="sk-SK" dirty="0" smtClean="0">
                <a:solidFill>
                  <a:schemeClr val="tx1"/>
                </a:solidFill>
              </a:rPr>
              <a:t>, Slovakia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Conference</a:t>
            </a:r>
            <a:r>
              <a:rPr lang="sk-SK" dirty="0" smtClean="0">
                <a:solidFill>
                  <a:schemeClr val="tx1"/>
                </a:solidFill>
              </a:rPr>
              <a:t>: “</a:t>
            </a:r>
            <a:r>
              <a:rPr lang="en-US" dirty="0" smtClean="0">
                <a:solidFill>
                  <a:schemeClr val="tx1"/>
                </a:solidFill>
              </a:rPr>
              <a:t>Improving </a:t>
            </a:r>
            <a:r>
              <a:rPr lang="en-US" dirty="0">
                <a:solidFill>
                  <a:schemeClr val="tx1"/>
                </a:solidFill>
              </a:rPr>
              <a:t>Business </a:t>
            </a:r>
            <a:r>
              <a:rPr lang="en-US" dirty="0" err="1">
                <a:solidFill>
                  <a:schemeClr val="tx1"/>
                </a:solidFill>
              </a:rPr>
              <a:t>Enviroment</a:t>
            </a:r>
            <a:r>
              <a:rPr lang="en-US" dirty="0">
                <a:solidFill>
                  <a:schemeClr val="tx1"/>
                </a:solidFill>
              </a:rPr>
              <a:t> in </a:t>
            </a:r>
            <a:r>
              <a:rPr lang="en-US" dirty="0" smtClean="0">
                <a:solidFill>
                  <a:schemeClr val="tx1"/>
                </a:solidFill>
              </a:rPr>
              <a:t>Albania</a:t>
            </a:r>
            <a:r>
              <a:rPr lang="sk-SK" dirty="0" smtClean="0">
                <a:solidFill>
                  <a:schemeClr val="tx1"/>
                </a:solidFill>
              </a:rPr>
              <a:t>“</a:t>
            </a:r>
          </a:p>
          <a:p>
            <a:pPr algn="r"/>
            <a:r>
              <a:rPr lang="sk-SK" dirty="0" err="1">
                <a:solidFill>
                  <a:schemeClr val="tx1"/>
                </a:solidFill>
              </a:rPr>
              <a:t>June</a:t>
            </a:r>
            <a:r>
              <a:rPr lang="sk-SK" dirty="0">
                <a:solidFill>
                  <a:schemeClr val="tx1"/>
                </a:solidFill>
              </a:rPr>
              <a:t> 9th </a:t>
            </a:r>
            <a:r>
              <a:rPr lang="sk-SK" dirty="0" smtClean="0">
                <a:solidFill>
                  <a:schemeClr val="tx1"/>
                </a:solidFill>
              </a:rPr>
              <a:t>2016, Tirana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235" y="836712"/>
            <a:ext cx="2382590" cy="940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Slovak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2880320" cy="89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89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Content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Key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and </a:t>
            </a:r>
            <a:r>
              <a:rPr lang="sk-SK" dirty="0" err="1" smtClean="0"/>
              <a:t>rankings</a:t>
            </a:r>
            <a:endParaRPr lang="sk-SK" dirty="0" smtClean="0"/>
          </a:p>
          <a:p>
            <a:r>
              <a:rPr lang="sk-SK" dirty="0" err="1" smtClean="0"/>
              <a:t>How</a:t>
            </a:r>
            <a:r>
              <a:rPr lang="sk-SK" dirty="0" smtClean="0"/>
              <a:t> to break </a:t>
            </a:r>
            <a:r>
              <a:rPr lang="sk-SK" dirty="0" err="1" smtClean="0"/>
              <a:t>the</a:t>
            </a:r>
            <a:r>
              <a:rPr lang="sk-SK" dirty="0" smtClean="0"/>
              <a:t> “</a:t>
            </a:r>
            <a:r>
              <a:rPr lang="sk-SK" dirty="0" err="1" smtClean="0"/>
              <a:t>Iron</a:t>
            </a:r>
            <a:r>
              <a:rPr lang="sk-SK" dirty="0" smtClean="0"/>
              <a:t> </a:t>
            </a:r>
            <a:r>
              <a:rPr lang="sk-SK" dirty="0" err="1" smtClean="0"/>
              <a:t>law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oligarchy</a:t>
            </a:r>
            <a:r>
              <a:rPr lang="sk-SK" dirty="0" smtClean="0"/>
              <a:t>“</a:t>
            </a:r>
          </a:p>
          <a:p>
            <a:r>
              <a:rPr lang="sk-SK" dirty="0" smtClean="0"/>
              <a:t>Slovak </a:t>
            </a:r>
            <a:r>
              <a:rPr lang="sk-SK" dirty="0" err="1" smtClean="0"/>
              <a:t>reform</a:t>
            </a:r>
            <a:r>
              <a:rPr lang="sk-SK" dirty="0" smtClean="0"/>
              <a:t> </a:t>
            </a:r>
            <a:r>
              <a:rPr lang="sk-SK" dirty="0" err="1" smtClean="0"/>
              <a:t>experience</a:t>
            </a:r>
            <a:endParaRPr lang="sk-SK" dirty="0" smtClean="0"/>
          </a:p>
          <a:p>
            <a:pPr lvl="1"/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pro-reform</a:t>
            </a:r>
            <a:r>
              <a:rPr lang="sk-SK" dirty="0" smtClean="0"/>
              <a:t> </a:t>
            </a:r>
            <a:r>
              <a:rPr lang="sk-SK" dirty="0" err="1" smtClean="0"/>
              <a:t>coalition</a:t>
            </a:r>
            <a:endParaRPr lang="sk-SK" dirty="0" smtClean="0"/>
          </a:p>
          <a:p>
            <a:pPr lvl="1"/>
            <a:r>
              <a:rPr lang="sk-SK" dirty="0" err="1" smtClean="0"/>
              <a:t>Structural</a:t>
            </a:r>
            <a:r>
              <a:rPr lang="sk-SK" dirty="0" smtClean="0"/>
              <a:t> </a:t>
            </a:r>
            <a:r>
              <a:rPr lang="sk-SK" dirty="0" err="1" smtClean="0"/>
              <a:t>reforms</a:t>
            </a:r>
            <a:endParaRPr lang="sk-SK" dirty="0" smtClean="0"/>
          </a:p>
          <a:p>
            <a:pPr lvl="1"/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endParaRPr lang="sk-SK" dirty="0"/>
          </a:p>
          <a:p>
            <a:pPr lvl="1"/>
            <a:r>
              <a:rPr lang="sk-SK" dirty="0" err="1" smtClean="0"/>
              <a:t>Fight</a:t>
            </a:r>
            <a:r>
              <a:rPr lang="sk-SK" dirty="0" smtClean="0"/>
              <a:t> </a:t>
            </a:r>
            <a:r>
              <a:rPr lang="sk-SK" dirty="0" err="1" smtClean="0"/>
              <a:t>against</a:t>
            </a:r>
            <a:r>
              <a:rPr lang="sk-SK" dirty="0" smtClean="0"/>
              <a:t> </a:t>
            </a:r>
            <a:r>
              <a:rPr lang="sk-SK" dirty="0" err="1" smtClean="0"/>
              <a:t>corruption</a:t>
            </a:r>
            <a:endParaRPr lang="sk-SK" dirty="0" smtClean="0"/>
          </a:p>
          <a:p>
            <a:pPr lvl="1"/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challenges</a:t>
            </a:r>
            <a:endParaRPr lang="sk-SK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42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Economic</a:t>
            </a:r>
            <a:r>
              <a:rPr lang="sk-SK" b="1" dirty="0" smtClean="0"/>
              <a:t> </a:t>
            </a:r>
            <a:r>
              <a:rPr lang="sk-SK" b="1" dirty="0" err="1" smtClean="0"/>
              <a:t>convergence</a:t>
            </a:r>
            <a:endParaRPr lang="en-US" b="1" dirty="0"/>
          </a:p>
        </p:txBody>
      </p:sp>
      <p:sp>
        <p:nvSpPr>
          <p:cNvPr id="6" name="BlokTextu 5"/>
          <p:cNvSpPr txBox="1"/>
          <p:nvPr/>
        </p:nvSpPr>
        <p:spPr>
          <a:xfrm>
            <a:off x="467544" y="1628800"/>
            <a:ext cx="84969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GDP per capita in </a:t>
            </a:r>
            <a:r>
              <a:rPr lang="en-US" sz="1400" dirty="0" err="1"/>
              <a:t>Visegrad</a:t>
            </a:r>
            <a:r>
              <a:rPr lang="en-US" sz="1400" dirty="0"/>
              <a:t> 4 countries and </a:t>
            </a:r>
            <a:r>
              <a:rPr lang="sk-SK" sz="1400" dirty="0" err="1" smtClean="0"/>
              <a:t>Albania</a:t>
            </a:r>
            <a:r>
              <a:rPr lang="sk-SK" sz="1400" dirty="0" smtClean="0"/>
              <a:t> </a:t>
            </a:r>
            <a:r>
              <a:rPr lang="en-US" sz="1400" dirty="0" smtClean="0"/>
              <a:t>(in </a:t>
            </a:r>
            <a:r>
              <a:rPr lang="en-US" sz="1400" dirty="0"/>
              <a:t>purchasing power parity, as % of EU28 average)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399799" y="6093296"/>
            <a:ext cx="8420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INEKO based on data from Eurostat (for V4 and EU28) and the World Bank (for </a:t>
            </a:r>
            <a:r>
              <a:rPr lang="sk-SK" sz="1400" dirty="0" err="1" smtClean="0"/>
              <a:t>Albania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0770557"/>
              </p:ext>
            </p:extLst>
          </p:nvPr>
        </p:nvGraphicFramePr>
        <p:xfrm>
          <a:off x="683568" y="1988840"/>
          <a:ext cx="7128792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340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Shadow</a:t>
            </a:r>
            <a:r>
              <a:rPr lang="sk-SK" b="1" dirty="0" smtClean="0"/>
              <a:t> </a:t>
            </a:r>
            <a:r>
              <a:rPr lang="sk-SK" b="1" dirty="0" err="1" smtClean="0"/>
              <a:t>economy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746269"/>
              </p:ext>
            </p:extLst>
          </p:nvPr>
        </p:nvGraphicFramePr>
        <p:xfrm>
          <a:off x="621903" y="2406468"/>
          <a:ext cx="8064897" cy="15179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7511"/>
                <a:gridCol w="1318370"/>
                <a:gridCol w="1372897"/>
                <a:gridCol w="1106073"/>
                <a:gridCol w="1235205"/>
                <a:gridCol w="1262812"/>
                <a:gridCol w="1082029"/>
              </a:tblGrid>
              <a:tr h="443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err="1" smtClean="0">
                          <a:effectLst/>
                        </a:rPr>
                        <a:t>Albania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Czech Republic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Hungary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Poland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Slovakia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EU28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3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2003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34.4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19.5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25.0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27.7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18.4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22.6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3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201</a:t>
                      </a:r>
                      <a:r>
                        <a:rPr lang="sk-SK" sz="1800" dirty="0" smtClean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32</a:t>
                      </a:r>
                      <a:r>
                        <a:rPr lang="en-US" sz="1800" dirty="0" smtClean="0">
                          <a:effectLst/>
                        </a:rPr>
                        <a:t>.</a:t>
                      </a:r>
                      <a:r>
                        <a:rPr lang="sk-SK" sz="1800" dirty="0" smtClean="0">
                          <a:effectLst/>
                        </a:rPr>
                        <a:t>9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>
                          <a:effectLst/>
                        </a:rPr>
                        <a:t>(</a:t>
                      </a:r>
                      <a:r>
                        <a:rPr lang="en-US" sz="1800" dirty="0" smtClean="0">
                          <a:effectLst/>
                        </a:rPr>
                        <a:t>20</a:t>
                      </a:r>
                      <a:r>
                        <a:rPr lang="sk-SK" sz="1800" dirty="0" smtClean="0">
                          <a:effectLst/>
                        </a:rPr>
                        <a:t>07</a:t>
                      </a:r>
                      <a:r>
                        <a:rPr lang="en-US" sz="1800" dirty="0" smtClean="0">
                          <a:effectLst/>
                        </a:rPr>
                        <a:t>)</a:t>
                      </a:r>
                      <a:r>
                        <a:rPr lang="sk-SK" sz="1800" dirty="0" smtClean="0">
                          <a:effectLst/>
                        </a:rPr>
                        <a:t>*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15.</a:t>
                      </a:r>
                      <a:r>
                        <a:rPr lang="sk-SK" sz="1800" dirty="0" smtClean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21.</a:t>
                      </a:r>
                      <a:r>
                        <a:rPr lang="sk-SK" sz="1800" dirty="0" smtClean="0">
                          <a:effectLst/>
                        </a:rPr>
                        <a:t>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23.</a:t>
                      </a:r>
                      <a:r>
                        <a:rPr lang="sk-SK" sz="1800" dirty="0" smtClean="0">
                          <a:effectLst/>
                        </a:rPr>
                        <a:t>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14.</a:t>
                      </a:r>
                      <a:r>
                        <a:rPr lang="sk-SK" sz="1800" dirty="0" smtClean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18.</a:t>
                      </a:r>
                      <a:r>
                        <a:rPr lang="sk-SK" sz="1800" dirty="0" smtClean="0">
                          <a:effectLst/>
                        </a:rPr>
                        <a:t>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99592" y="4062652"/>
            <a:ext cx="47141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Source: Schneider (2015)</a:t>
            </a:r>
            <a:r>
              <a:rPr lang="sk-SK" altLang="en-US" dirty="0">
                <a:ea typeface="Calibri" pitchFamily="34" charset="0"/>
                <a:cs typeface="Times New Roman" pitchFamily="18" charset="0"/>
              </a:rPr>
              <a:t>;</a:t>
            </a:r>
            <a:r>
              <a:rPr kumimoji="0" lang="sk-SK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/>
              <a:t>Boka</a:t>
            </a:r>
            <a:r>
              <a:rPr lang="en-US" dirty="0"/>
              <a:t>, </a:t>
            </a:r>
            <a:r>
              <a:rPr lang="en-US" dirty="0" err="1"/>
              <a:t>Torluccio</a:t>
            </a:r>
            <a:r>
              <a:rPr lang="sk-SK" dirty="0"/>
              <a:t> (</a:t>
            </a:r>
            <a:r>
              <a:rPr lang="en-US" dirty="0"/>
              <a:t>2013)</a:t>
            </a:r>
            <a:endParaRPr kumimoji="0" lang="sk-SK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k-SK" altLang="en-US" dirty="0" smtClean="0">
                <a:cs typeface="Arial" pitchFamily="34" charset="0"/>
              </a:rPr>
              <a:t>* Most </a:t>
            </a:r>
            <a:r>
              <a:rPr lang="sk-SK" altLang="en-US" dirty="0" err="1" smtClean="0">
                <a:cs typeface="Arial" pitchFamily="34" charset="0"/>
              </a:rPr>
              <a:t>recent</a:t>
            </a:r>
            <a:r>
              <a:rPr lang="sk-SK" altLang="en-US" dirty="0" smtClean="0">
                <a:cs typeface="Arial" pitchFamily="34" charset="0"/>
              </a:rPr>
              <a:t> </a:t>
            </a:r>
            <a:r>
              <a:rPr lang="sk-SK" altLang="en-US" dirty="0" err="1" smtClean="0">
                <a:cs typeface="Arial" pitchFamily="34" charset="0"/>
              </a:rPr>
              <a:t>estimates</a:t>
            </a:r>
            <a:r>
              <a:rPr lang="sk-SK" altLang="en-US" dirty="0" smtClean="0">
                <a:cs typeface="Arial" pitchFamily="34" charset="0"/>
              </a:rPr>
              <a:t>: 30-40% </a:t>
            </a:r>
            <a:r>
              <a:rPr lang="sk-SK" altLang="en-US" dirty="0" err="1" smtClean="0">
                <a:cs typeface="Arial" pitchFamily="34" charset="0"/>
              </a:rPr>
              <a:t>of</a:t>
            </a:r>
            <a:r>
              <a:rPr lang="sk-SK" altLang="en-US" dirty="0" smtClean="0">
                <a:cs typeface="Arial" pitchFamily="34" charset="0"/>
              </a:rPr>
              <a:t> GDP</a:t>
            </a:r>
            <a:endParaRPr lang="en-US" altLang="en-US" dirty="0">
              <a:cs typeface="Arial" pitchFamily="34" charset="0"/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99592" y="1844824"/>
            <a:ext cx="5418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en-US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Size of shadow economy in </a:t>
            </a:r>
            <a:r>
              <a:rPr lang="sk-SK" altLang="en-US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Albania</a:t>
            </a:r>
            <a:r>
              <a:rPr lang="sk-SK" altLang="en-US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altLang="en-US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and </a:t>
            </a:r>
            <a:r>
              <a:rPr lang="en-US" altLang="en-US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V4 (in % of GDP</a:t>
            </a:r>
            <a:r>
              <a:rPr lang="en-US" altLang="en-US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  <a:endParaRPr lang="en-US" altLang="en-US" dirty="0">
              <a:latin typeface="Arial" pitchFamily="34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9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Economic</a:t>
            </a:r>
            <a:r>
              <a:rPr lang="sk-SK" b="1" dirty="0" smtClean="0"/>
              <a:t> </a:t>
            </a:r>
            <a:r>
              <a:rPr lang="sk-SK" b="1" dirty="0" err="1" smtClean="0"/>
              <a:t>indicators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56910"/>
              </p:ext>
            </p:extLst>
          </p:nvPr>
        </p:nvGraphicFramePr>
        <p:xfrm>
          <a:off x="899593" y="1844824"/>
          <a:ext cx="7560839" cy="251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39"/>
                <a:gridCol w="936104"/>
                <a:gridCol w="864096"/>
                <a:gridCol w="864096"/>
                <a:gridCol w="936104"/>
                <a:gridCol w="910689"/>
                <a:gridCol w="889511"/>
              </a:tblGrid>
              <a:tr h="288032">
                <a:tc>
                  <a:txBody>
                    <a:bodyPr/>
                    <a:lstStyle/>
                    <a:p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2013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2015e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2016f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</a:rPr>
                        <a:t>GDP </a:t>
                      </a:r>
                      <a:r>
                        <a:rPr lang="sk-SK" sz="1600" b="0" dirty="0" err="1" smtClean="0">
                          <a:effectLst/>
                        </a:rPr>
                        <a:t>real</a:t>
                      </a:r>
                      <a:r>
                        <a:rPr lang="sk-SK" sz="1600" b="0" dirty="0" smtClean="0">
                          <a:effectLst/>
                        </a:rPr>
                        <a:t> </a:t>
                      </a:r>
                      <a:r>
                        <a:rPr lang="sk-SK" sz="1600" b="0" dirty="0" err="1" smtClean="0">
                          <a:effectLst/>
                        </a:rPr>
                        <a:t>growth</a:t>
                      </a:r>
                      <a:r>
                        <a:rPr lang="sk-SK" sz="1600" b="0" dirty="0" smtClean="0">
                          <a:effectLst/>
                        </a:rPr>
                        <a:t> (%)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2.6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1.6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1.4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1.9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2.7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3.4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Unemployment</a:t>
                      </a:r>
                      <a:r>
                        <a:rPr lang="sk-SK" sz="16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rate (%)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14.0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13.4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16.0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17.5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17.3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17.0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09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Public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debt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(% </a:t>
                      </a: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GDP)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59.4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62.0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70.1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72.5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73.3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70.2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Public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deficit (% </a:t>
                      </a: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GDP)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-3.5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-3.4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-5.2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-5.4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-5.1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-4.2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Current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account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balance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(% </a:t>
                      </a:r>
                      <a:r>
                        <a:rPr lang="sk-SK" sz="1600" b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of</a:t>
                      </a: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GDP)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-13.2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-10.2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-10.7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-13.0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-13.2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-13.5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087642" y="4509120"/>
            <a:ext cx="51185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IMF, </a:t>
            </a:r>
            <a:r>
              <a:rPr lang="sk-SK" dirty="0" err="1" smtClean="0"/>
              <a:t>World</a:t>
            </a:r>
            <a:r>
              <a:rPr lang="sk-SK" dirty="0" smtClean="0"/>
              <a:t> </a:t>
            </a:r>
            <a:r>
              <a:rPr lang="sk-SK" dirty="0" err="1" smtClean="0"/>
              <a:t>Economic</a:t>
            </a:r>
            <a:r>
              <a:rPr lang="sk-SK" dirty="0" smtClean="0"/>
              <a:t> Outlook, </a:t>
            </a:r>
            <a:r>
              <a:rPr lang="sk-SK" dirty="0" err="1" smtClean="0"/>
              <a:t>October</a:t>
            </a:r>
            <a:r>
              <a:rPr lang="sk-SK" dirty="0" smtClean="0"/>
              <a:t> 2015</a:t>
            </a:r>
          </a:p>
          <a:p>
            <a:r>
              <a:rPr lang="sk-SK" dirty="0"/>
              <a:t>e</a:t>
            </a:r>
            <a:r>
              <a:rPr lang="sk-SK" dirty="0" smtClean="0"/>
              <a:t> </a:t>
            </a:r>
            <a:r>
              <a:rPr lang="sk-SK" dirty="0"/>
              <a:t>=</a:t>
            </a:r>
            <a:r>
              <a:rPr lang="sk-SK" dirty="0" smtClean="0"/>
              <a:t> </a:t>
            </a:r>
            <a:r>
              <a:rPr lang="sk-SK" dirty="0" err="1" smtClean="0"/>
              <a:t>Estimate</a:t>
            </a:r>
            <a:endParaRPr lang="sk-SK" dirty="0" smtClean="0"/>
          </a:p>
          <a:p>
            <a:r>
              <a:rPr lang="sk-SK" dirty="0" smtClean="0"/>
              <a:t>f = </a:t>
            </a:r>
            <a:r>
              <a:rPr lang="sk-SK" dirty="0" err="1" smtClean="0"/>
              <a:t>Forecast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43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International</a:t>
            </a:r>
            <a:r>
              <a:rPr lang="sk-SK" b="1" dirty="0" smtClean="0"/>
              <a:t> </a:t>
            </a:r>
            <a:r>
              <a:rPr lang="sk-SK" b="1" dirty="0" err="1" smtClean="0"/>
              <a:t>rankings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83679"/>
              </p:ext>
            </p:extLst>
          </p:nvPr>
        </p:nvGraphicFramePr>
        <p:xfrm>
          <a:off x="899592" y="1844824"/>
          <a:ext cx="7344815" cy="3965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8256"/>
                <a:gridCol w="1498048"/>
                <a:gridCol w="1440160"/>
                <a:gridCol w="1656184"/>
                <a:gridCol w="1512167"/>
              </a:tblGrid>
              <a:tr h="1055768">
                <a:tc>
                  <a:txBody>
                    <a:bodyPr/>
                    <a:lstStyle/>
                    <a:p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Corruption Perception Index, </a:t>
                      </a:r>
                      <a:r>
                        <a:rPr lang="en-US" sz="1600" dirty="0" smtClean="0">
                          <a:effectLst/>
                        </a:rPr>
                        <a:t>201</a:t>
                      </a:r>
                      <a:r>
                        <a:rPr lang="sk-SK" sz="1600" dirty="0" smtClean="0">
                          <a:effectLst/>
                        </a:rPr>
                        <a:t>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Doing </a:t>
                      </a:r>
                      <a:r>
                        <a:rPr lang="en-US" sz="1600" dirty="0" smtClean="0">
                          <a:effectLst/>
                        </a:rPr>
                        <a:t>Business 201</a:t>
                      </a:r>
                      <a:r>
                        <a:rPr lang="sk-SK" sz="1600" dirty="0" smtClean="0">
                          <a:effectLst/>
                        </a:rPr>
                        <a:t>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World Competitiveness Report, </a:t>
                      </a:r>
                      <a:r>
                        <a:rPr lang="en-US" sz="1600" dirty="0" smtClean="0">
                          <a:effectLst/>
                        </a:rPr>
                        <a:t>201</a:t>
                      </a:r>
                      <a:r>
                        <a:rPr lang="sk-SK" sz="1600" dirty="0" smtClean="0">
                          <a:effectLst/>
                        </a:rPr>
                        <a:t>5</a:t>
                      </a:r>
                      <a:r>
                        <a:rPr lang="en-US" sz="1600" dirty="0" smtClean="0">
                          <a:effectLst/>
                        </a:rPr>
                        <a:t>-1</a:t>
                      </a:r>
                      <a:r>
                        <a:rPr lang="sk-SK" sz="1600" dirty="0" smtClean="0">
                          <a:effectLst/>
                        </a:rPr>
                        <a:t>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Shadow Economy Index, 2000-07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Albania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88</a:t>
                      </a:r>
                      <a:r>
                        <a:rPr lang="en-US" sz="1600" b="1" dirty="0" smtClean="0">
                          <a:effectLst/>
                        </a:rPr>
                        <a:t>.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 smtClean="0">
                          <a:effectLst/>
                        </a:rPr>
                        <a:t>97</a:t>
                      </a:r>
                      <a:r>
                        <a:rPr lang="en-US" sz="1600" b="1" dirty="0" smtClean="0">
                          <a:effectLst/>
                        </a:rPr>
                        <a:t>.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9</a:t>
                      </a:r>
                      <a:r>
                        <a:rPr lang="sk-SK" sz="1600" b="1" dirty="0" smtClean="0">
                          <a:effectLst/>
                        </a:rPr>
                        <a:t>3</a:t>
                      </a:r>
                      <a:r>
                        <a:rPr lang="en-US" sz="1600" b="1" dirty="0" smtClean="0">
                          <a:effectLst/>
                        </a:rPr>
                        <a:t>.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73.</a:t>
                      </a:r>
                      <a:endParaRPr lang="en-US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Greece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58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6</a:t>
                      </a:r>
                      <a:r>
                        <a:rPr lang="sk-SK" sz="1600" dirty="0" smtClean="0">
                          <a:effectLst/>
                        </a:rPr>
                        <a:t>0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81.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49.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409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Slovakia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5</a:t>
                      </a:r>
                      <a:r>
                        <a:rPr lang="sk-SK" sz="1600" dirty="0" smtClean="0">
                          <a:effectLst/>
                        </a:rPr>
                        <a:t>0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29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67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Germany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</a:t>
                      </a:r>
                      <a:r>
                        <a:rPr lang="sk-SK" sz="1600" dirty="0" smtClean="0">
                          <a:effectLst/>
                        </a:rPr>
                        <a:t>0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</a:t>
                      </a:r>
                      <a:r>
                        <a:rPr lang="sk-SK" sz="1600" dirty="0" smtClean="0">
                          <a:effectLst/>
                        </a:rPr>
                        <a:t>5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smtClean="0">
                          <a:effectLst/>
                        </a:rPr>
                        <a:t>4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8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USA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</a:t>
                      </a:r>
                      <a:r>
                        <a:rPr lang="sk-SK" sz="1600" dirty="0" smtClean="0">
                          <a:effectLst/>
                        </a:rPr>
                        <a:t>6</a:t>
                      </a:r>
                      <a:r>
                        <a:rPr lang="en-US" sz="1600" dirty="0" smtClean="0">
                          <a:effectLst/>
                        </a:rPr>
                        <a:t>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2.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0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Source: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Transparency International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World Bank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World Economic Forum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Schneider, </a:t>
                      </a:r>
                      <a:r>
                        <a:rPr lang="en-US" sz="1600" dirty="0" err="1">
                          <a:effectLst/>
                        </a:rPr>
                        <a:t>Buehn</a:t>
                      </a:r>
                      <a:r>
                        <a:rPr lang="en-US" sz="1600" dirty="0">
                          <a:effectLst/>
                        </a:rPr>
                        <a:t>, Montenegro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215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Barriers</a:t>
            </a:r>
            <a:r>
              <a:rPr lang="sk-SK" b="1" dirty="0" smtClean="0"/>
              <a:t> to </a:t>
            </a:r>
            <a:r>
              <a:rPr lang="sk-SK" b="1" dirty="0" err="1" smtClean="0"/>
              <a:t>doing</a:t>
            </a:r>
            <a:r>
              <a:rPr lang="sk-SK" b="1" dirty="0" smtClean="0"/>
              <a:t> </a:t>
            </a:r>
            <a:r>
              <a:rPr lang="sk-SK" b="1" dirty="0" err="1" smtClean="0"/>
              <a:t>business</a:t>
            </a:r>
            <a:endParaRPr lang="en-US" b="1" dirty="0"/>
          </a:p>
        </p:txBody>
      </p:sp>
      <p:sp>
        <p:nvSpPr>
          <p:cNvPr id="4" name="BlokTextu 3"/>
          <p:cNvSpPr txBox="1"/>
          <p:nvPr/>
        </p:nvSpPr>
        <p:spPr>
          <a:xfrm>
            <a:off x="814718" y="5841671"/>
            <a:ext cx="6978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World</a:t>
            </a:r>
            <a:r>
              <a:rPr lang="sk-SK" dirty="0" smtClean="0"/>
              <a:t> </a:t>
            </a:r>
            <a:r>
              <a:rPr lang="sk-SK" dirty="0" err="1" smtClean="0"/>
              <a:t>Economic</a:t>
            </a:r>
            <a:r>
              <a:rPr lang="sk-SK" dirty="0" smtClean="0"/>
              <a:t> </a:t>
            </a:r>
            <a:r>
              <a:rPr lang="sk-SK" dirty="0" err="1" smtClean="0"/>
              <a:t>Forum</a:t>
            </a:r>
            <a:r>
              <a:rPr lang="sk-SK" dirty="0" smtClean="0"/>
              <a:t>, </a:t>
            </a:r>
            <a:r>
              <a:rPr lang="en-US" dirty="0" smtClean="0"/>
              <a:t>Global </a:t>
            </a:r>
            <a:r>
              <a:rPr lang="en-US" dirty="0"/>
              <a:t>Competitiveness Report </a:t>
            </a:r>
            <a:r>
              <a:rPr lang="en-US" dirty="0" smtClean="0"/>
              <a:t>201</a:t>
            </a:r>
            <a:r>
              <a:rPr lang="sk-SK" dirty="0" smtClean="0"/>
              <a:t>5</a:t>
            </a:r>
            <a:r>
              <a:rPr lang="en-US" dirty="0" smtClean="0"/>
              <a:t>-1</a:t>
            </a:r>
            <a:r>
              <a:rPr lang="sk-SK" dirty="0" smtClean="0"/>
              <a:t>6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53" y="1628800"/>
            <a:ext cx="8484376" cy="4119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181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Barriers</a:t>
            </a:r>
            <a:r>
              <a:rPr lang="sk-SK" b="1" dirty="0" smtClean="0"/>
              <a:t> to </a:t>
            </a:r>
            <a:r>
              <a:rPr lang="sk-SK" b="1" dirty="0" err="1" smtClean="0"/>
              <a:t>doing</a:t>
            </a:r>
            <a:r>
              <a:rPr lang="sk-SK" b="1" dirty="0" smtClean="0"/>
              <a:t> </a:t>
            </a:r>
            <a:r>
              <a:rPr lang="sk-SK" b="1" dirty="0" err="1" smtClean="0"/>
              <a:t>business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389107"/>
              </p:ext>
            </p:extLst>
          </p:nvPr>
        </p:nvGraphicFramePr>
        <p:xfrm>
          <a:off x="755577" y="1628797"/>
          <a:ext cx="7488831" cy="25922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6177"/>
                <a:gridCol w="2072654"/>
              </a:tblGrid>
              <a:tr h="4320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Albania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ranking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dirty="0" err="1" smtClean="0">
                          <a:effectLst/>
                        </a:rPr>
                        <a:t>Dealing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with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construction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permits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0" dirty="0" smtClean="0">
                          <a:effectLst/>
                        </a:rPr>
                        <a:t>1</a:t>
                      </a:r>
                      <a:r>
                        <a:rPr lang="sk-SK" sz="1600" b="0" dirty="0" smtClean="0">
                          <a:effectLst/>
                        </a:rPr>
                        <a:t>89</a:t>
                      </a:r>
                      <a:r>
                        <a:rPr lang="en-US" sz="1600" b="0" dirty="0" smtClean="0">
                          <a:effectLst/>
                        </a:rPr>
                        <a:t>.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dirty="0" err="1" smtClean="0">
                          <a:effectLst/>
                        </a:rPr>
                        <a:t>Getting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electricity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b="0" dirty="0" smtClean="0">
                          <a:effectLst/>
                        </a:rPr>
                        <a:t>162.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dirty="0" err="1" smtClean="0">
                          <a:effectLst/>
                        </a:rPr>
                        <a:t>Paying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taxes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b="0" dirty="0" smtClean="0">
                          <a:effectLst/>
                        </a:rPr>
                        <a:t>142.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dirty="0" err="1" smtClean="0">
                          <a:effectLst/>
                        </a:rPr>
                        <a:t>Registering</a:t>
                      </a:r>
                      <a:r>
                        <a:rPr lang="sk-SK" sz="1600" dirty="0" smtClean="0">
                          <a:effectLst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</a:rPr>
                        <a:t>property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107.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Enforcing</a:t>
                      </a:r>
                      <a:r>
                        <a:rPr lang="sk-SK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sk-SK" sz="16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contracts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16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96.</a:t>
                      </a:r>
                      <a:endParaRPr lang="en-US" sz="16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971600" y="4365104"/>
            <a:ext cx="3251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en-US" dirty="0" smtClean="0"/>
              <a:t>WB </a:t>
            </a:r>
            <a:r>
              <a:rPr lang="en-US" dirty="0"/>
              <a:t>Doing Business </a:t>
            </a:r>
            <a:r>
              <a:rPr lang="en-US" dirty="0" smtClean="0"/>
              <a:t>201</a:t>
            </a:r>
            <a:r>
              <a:rPr lang="sk-SK" dirty="0" smtClean="0"/>
              <a:t>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02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Iron</a:t>
            </a:r>
            <a:r>
              <a:rPr lang="sk-SK" b="1" dirty="0" smtClean="0"/>
              <a:t> </a:t>
            </a:r>
            <a:r>
              <a:rPr lang="sk-SK" b="1" dirty="0" err="1" smtClean="0"/>
              <a:t>law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oligarchy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1911: German sociologist Robert </a:t>
            </a:r>
            <a:r>
              <a:rPr lang="en-US" dirty="0" err="1" smtClean="0"/>
              <a:t>Michels</a:t>
            </a:r>
            <a:endParaRPr lang="en-US" dirty="0" smtClean="0"/>
          </a:p>
          <a:p>
            <a:pPr lvl="1"/>
            <a:r>
              <a:rPr lang="sk-SK" dirty="0"/>
              <a:t>T</a:t>
            </a:r>
            <a:r>
              <a:rPr lang="en-US" dirty="0" smtClean="0"/>
              <a:t>he </a:t>
            </a:r>
            <a:r>
              <a:rPr lang="en-US" dirty="0"/>
              <a:t>new elite will always </a:t>
            </a:r>
            <a:r>
              <a:rPr lang="en-US" dirty="0" smtClean="0"/>
              <a:t>acquire </a:t>
            </a:r>
            <a:r>
              <a:rPr lang="en-US" dirty="0"/>
              <a:t>power for its own benefit and at the expense of </a:t>
            </a:r>
            <a:r>
              <a:rPr lang="en-US" dirty="0" smtClean="0"/>
              <a:t>others</a:t>
            </a:r>
            <a:endParaRPr lang="sk-SK" dirty="0" smtClean="0"/>
          </a:p>
          <a:p>
            <a:r>
              <a:rPr lang="en-US" dirty="0" smtClean="0"/>
              <a:t>2012: </a:t>
            </a:r>
            <a:r>
              <a:rPr lang="en-US" dirty="0"/>
              <a:t>American economists Daron </a:t>
            </a:r>
            <a:r>
              <a:rPr lang="en-US" dirty="0" err="1"/>
              <a:t>Acemoglu</a:t>
            </a:r>
            <a:r>
              <a:rPr lang="en-US" dirty="0"/>
              <a:t> and James </a:t>
            </a:r>
            <a:r>
              <a:rPr lang="en-US" dirty="0" smtClean="0"/>
              <a:t>Robinson</a:t>
            </a:r>
            <a:r>
              <a:rPr lang="sk-SK" dirty="0" smtClean="0"/>
              <a:t> (</a:t>
            </a:r>
            <a:r>
              <a:rPr lang="en-US" dirty="0" smtClean="0"/>
              <a:t>Why Nations Fail</a:t>
            </a:r>
            <a:r>
              <a:rPr lang="sk-SK" dirty="0" smtClean="0"/>
              <a:t>)</a:t>
            </a:r>
            <a:endParaRPr lang="en-US" dirty="0" smtClean="0"/>
          </a:p>
          <a:p>
            <a:pPr lvl="1"/>
            <a:r>
              <a:rPr lang="en-US" dirty="0" smtClean="0"/>
              <a:t>To break the Iron law of oligarchy, the country has to have a </a:t>
            </a:r>
            <a:r>
              <a:rPr lang="en-US" u="sng" dirty="0" smtClean="0"/>
              <a:t>broad and strong coalition</a:t>
            </a:r>
            <a:r>
              <a:rPr lang="en-US" dirty="0" smtClean="0"/>
              <a:t> interested in setting up “inclusive” institutions and to distribute political and economic powers in such a way that they cannot be monopolized by narrow elite</a:t>
            </a:r>
            <a:endParaRPr lang="sk-SK" dirty="0" smtClean="0"/>
          </a:p>
          <a:p>
            <a:pPr lvl="1"/>
            <a:r>
              <a:rPr lang="sk-SK" dirty="0" err="1" smtClean="0"/>
              <a:t>Key</a:t>
            </a:r>
            <a:r>
              <a:rPr lang="sk-SK" dirty="0" smtClean="0"/>
              <a:t> </a:t>
            </a:r>
            <a:r>
              <a:rPr lang="sk-SK" dirty="0" err="1" smtClean="0"/>
              <a:t>members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coalition</a:t>
            </a:r>
            <a:r>
              <a:rPr lang="sk-SK" dirty="0" smtClean="0"/>
              <a:t>: </a:t>
            </a:r>
            <a:r>
              <a:rPr lang="sk-SK" dirty="0" err="1" smtClean="0"/>
              <a:t>Free</a:t>
            </a:r>
            <a:r>
              <a:rPr lang="sk-SK" dirty="0" smtClean="0"/>
              <a:t> </a:t>
            </a:r>
            <a:r>
              <a:rPr lang="sk-SK" dirty="0" err="1" smtClean="0"/>
              <a:t>media</a:t>
            </a:r>
            <a:r>
              <a:rPr lang="sk-SK" dirty="0" smtClean="0"/>
              <a:t>, </a:t>
            </a:r>
            <a:r>
              <a:rPr lang="sk-SK" u="sng" dirty="0" err="1" smtClean="0"/>
              <a:t>businesses</a:t>
            </a:r>
            <a:r>
              <a:rPr lang="sk-SK" dirty="0" smtClean="0"/>
              <a:t> </a:t>
            </a:r>
            <a:r>
              <a:rPr lang="sk-SK" dirty="0" err="1" smtClean="0"/>
              <a:t>independent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Gvt</a:t>
            </a:r>
            <a:r>
              <a:rPr lang="sk-SK" dirty="0" smtClean="0"/>
              <a:t> and </a:t>
            </a:r>
            <a:r>
              <a:rPr lang="sk-SK" dirty="0" err="1" smtClean="0"/>
              <a:t>monopolies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90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Inclusive</a:t>
            </a:r>
            <a:r>
              <a:rPr lang="sk-SK" b="1" dirty="0" smtClean="0"/>
              <a:t> </a:t>
            </a:r>
            <a:r>
              <a:rPr lang="sk-SK" b="1" dirty="0" err="1" smtClean="0"/>
              <a:t>institutions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Political:</a:t>
            </a:r>
          </a:p>
          <a:p>
            <a:pPr lvl="1"/>
            <a:r>
              <a:rPr lang="en-US" dirty="0" smtClean="0"/>
              <a:t>Democratic political system</a:t>
            </a:r>
            <a:endParaRPr lang="sk-SK" dirty="0" smtClean="0"/>
          </a:p>
          <a:p>
            <a:pPr lvl="1"/>
            <a:r>
              <a:rPr lang="sk-SK" dirty="0" smtClean="0"/>
              <a:t>R</a:t>
            </a:r>
            <a:r>
              <a:rPr lang="en-US" dirty="0" err="1" smtClean="0"/>
              <a:t>ule</a:t>
            </a:r>
            <a:r>
              <a:rPr lang="en-US" dirty="0" smtClean="0"/>
              <a:t> </a:t>
            </a:r>
            <a:r>
              <a:rPr lang="en-US" dirty="0"/>
              <a:t>of </a:t>
            </a:r>
            <a:r>
              <a:rPr lang="en-US" dirty="0" smtClean="0"/>
              <a:t>law</a:t>
            </a:r>
            <a:r>
              <a:rPr lang="sk-SK" dirty="0" smtClean="0"/>
              <a:t>: I</a:t>
            </a:r>
            <a:r>
              <a:rPr lang="en-US" dirty="0" err="1" smtClean="0"/>
              <a:t>ndependent</a:t>
            </a:r>
            <a:r>
              <a:rPr lang="en-US" dirty="0" smtClean="0"/>
              <a:t> justice</a:t>
            </a:r>
            <a:r>
              <a:rPr lang="sk-SK" dirty="0" smtClean="0"/>
              <a:t>,</a:t>
            </a:r>
            <a:r>
              <a:rPr lang="en-US" dirty="0" smtClean="0"/>
              <a:t> regulatory and controlling authorities</a:t>
            </a:r>
            <a:endParaRPr lang="sk-SK" dirty="0" smtClean="0"/>
          </a:p>
          <a:p>
            <a:pPr lvl="1"/>
            <a:r>
              <a:rPr lang="sk-SK" dirty="0" smtClean="0"/>
              <a:t>F</a:t>
            </a:r>
            <a:r>
              <a:rPr lang="en-US" dirty="0" err="1" smtClean="0"/>
              <a:t>ree</a:t>
            </a:r>
            <a:r>
              <a:rPr lang="en-US" dirty="0" smtClean="0"/>
              <a:t> media, transparency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 smtClean="0"/>
          </a:p>
          <a:p>
            <a:r>
              <a:rPr lang="en-US" dirty="0" smtClean="0"/>
              <a:t>Economic:</a:t>
            </a:r>
          </a:p>
          <a:p>
            <a:pPr lvl="1"/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endParaRPr lang="sk-SK" dirty="0" smtClean="0"/>
          </a:p>
          <a:p>
            <a:pPr lvl="1"/>
            <a:r>
              <a:rPr lang="en-US" dirty="0" smtClean="0"/>
              <a:t>Protection of private property</a:t>
            </a:r>
            <a:endParaRPr lang="sk-SK" dirty="0" smtClean="0"/>
          </a:p>
          <a:p>
            <a:pPr lvl="1"/>
            <a:r>
              <a:rPr lang="sk-SK" dirty="0" smtClean="0"/>
              <a:t>E</a:t>
            </a:r>
            <a:r>
              <a:rPr lang="en-US" dirty="0" err="1" smtClean="0"/>
              <a:t>ffective</a:t>
            </a:r>
            <a:r>
              <a:rPr lang="en-US" dirty="0" smtClean="0"/>
              <a:t> anti-monopoly policy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4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Slovak </a:t>
            </a:r>
            <a:r>
              <a:rPr lang="sk-SK" b="1" dirty="0" err="1" smtClean="0"/>
              <a:t>reform</a:t>
            </a:r>
            <a:r>
              <a:rPr lang="sk-SK" b="1" dirty="0" smtClean="0"/>
              <a:t> </a:t>
            </a:r>
            <a:r>
              <a:rPr lang="sk-SK" b="1" dirty="0" err="1" smtClean="0"/>
              <a:t>experience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success factor: Creating informal coalition of people supporting democracy and reforms </a:t>
            </a:r>
          </a:p>
          <a:p>
            <a:pPr lvl="1"/>
            <a:r>
              <a:rPr lang="en-US" dirty="0" smtClean="0"/>
              <a:t>Think-tanks and advocacy NGOs</a:t>
            </a:r>
            <a:r>
              <a:rPr lang="sk-SK" dirty="0" smtClean="0"/>
              <a:t> (</a:t>
            </a:r>
            <a:r>
              <a:rPr lang="sk-SK" dirty="0" err="1" smtClean="0"/>
              <a:t>including</a:t>
            </a:r>
            <a:r>
              <a:rPr lang="sk-SK" dirty="0" smtClean="0"/>
              <a:t> INEKO and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Alliance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Slovakia)</a:t>
            </a:r>
            <a:endParaRPr lang="en-US" dirty="0" smtClean="0"/>
          </a:p>
          <a:p>
            <a:pPr lvl="1"/>
            <a:r>
              <a:rPr lang="en-US" dirty="0" smtClean="0"/>
              <a:t>Free media</a:t>
            </a:r>
          </a:p>
          <a:p>
            <a:pPr lvl="1"/>
            <a:r>
              <a:rPr lang="en-US" dirty="0" smtClean="0"/>
              <a:t>Experts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think-tanks</a:t>
            </a:r>
            <a:r>
              <a:rPr lang="sk-SK" dirty="0" smtClean="0"/>
              <a:t> </a:t>
            </a:r>
            <a:r>
              <a:rPr lang="en-US" dirty="0" smtClean="0"/>
              <a:t>and bank analysts engaging in public discourse</a:t>
            </a:r>
          </a:p>
          <a:p>
            <a:pPr lvl="1"/>
            <a:r>
              <a:rPr lang="en-US" dirty="0" smtClean="0"/>
              <a:t>Reform-minded politicians and policy makers (e.g. Ivan </a:t>
            </a:r>
            <a:r>
              <a:rPr lang="en-US" dirty="0" err="1" smtClean="0"/>
              <a:t>Mikloš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35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Transparent privatization in </a:t>
            </a:r>
            <a:r>
              <a:rPr lang="en-US" dirty="0" smtClean="0"/>
              <a:t>1999-2006</a:t>
            </a:r>
            <a:endParaRPr lang="sk-SK" dirty="0" smtClean="0"/>
          </a:p>
          <a:p>
            <a:pPr lvl="1"/>
            <a:r>
              <a:rPr lang="sk-SK" dirty="0" err="1"/>
              <a:t>Establishing</a:t>
            </a:r>
            <a:r>
              <a:rPr lang="sk-SK" dirty="0"/>
              <a:t> </a:t>
            </a:r>
            <a:r>
              <a:rPr lang="sk-SK" dirty="0" err="1"/>
              <a:t>independent</a:t>
            </a:r>
            <a:r>
              <a:rPr lang="sk-SK" dirty="0"/>
              <a:t> </a:t>
            </a:r>
            <a:r>
              <a:rPr lang="sk-SK" dirty="0" err="1"/>
              <a:t>regulatory</a:t>
            </a:r>
            <a:r>
              <a:rPr lang="sk-SK" dirty="0"/>
              <a:t> </a:t>
            </a:r>
            <a:r>
              <a:rPr lang="sk-SK" dirty="0" err="1"/>
              <a:t>authorities</a:t>
            </a:r>
            <a:endParaRPr lang="sk-SK" dirty="0"/>
          </a:p>
          <a:p>
            <a:pPr lvl="1"/>
            <a:r>
              <a:rPr lang="sk-SK" dirty="0" err="1"/>
              <a:t>Cleaning-up</a:t>
            </a:r>
            <a:r>
              <a:rPr lang="sk-SK" dirty="0"/>
              <a:t> and </a:t>
            </a:r>
            <a:r>
              <a:rPr lang="sk-SK" dirty="0" err="1"/>
              <a:t>full</a:t>
            </a:r>
            <a:r>
              <a:rPr lang="sk-SK" dirty="0"/>
              <a:t> </a:t>
            </a:r>
            <a:r>
              <a:rPr lang="sk-SK" dirty="0" err="1"/>
              <a:t>privatization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banking</a:t>
            </a:r>
            <a:r>
              <a:rPr lang="sk-SK" dirty="0"/>
              <a:t> </a:t>
            </a:r>
            <a:r>
              <a:rPr lang="sk-SK" dirty="0" err="1"/>
              <a:t>and</a:t>
            </a:r>
            <a:r>
              <a:rPr lang="sk-SK" dirty="0"/>
              <a:t> </a:t>
            </a:r>
            <a:r>
              <a:rPr lang="sk-SK" dirty="0" err="1"/>
              <a:t>insurance</a:t>
            </a:r>
            <a:r>
              <a:rPr lang="sk-SK" dirty="0"/>
              <a:t> </a:t>
            </a:r>
            <a:r>
              <a:rPr lang="sk-SK" dirty="0" err="1" smtClean="0"/>
              <a:t>sector</a:t>
            </a:r>
            <a:r>
              <a:rPr lang="sk-SK" dirty="0" smtClean="0"/>
              <a:t>; </a:t>
            </a:r>
            <a:r>
              <a:rPr lang="sk-SK" dirty="0" err="1" smtClean="0"/>
              <a:t>energy</a:t>
            </a:r>
            <a:r>
              <a:rPr lang="sk-SK" dirty="0" smtClean="0"/>
              <a:t>; </a:t>
            </a:r>
            <a:r>
              <a:rPr lang="sk-SK" dirty="0" err="1" smtClean="0"/>
              <a:t>telecom</a:t>
            </a:r>
            <a:r>
              <a:rPr lang="sk-SK" dirty="0" smtClean="0"/>
              <a:t>;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sk-SK" dirty="0"/>
          </a:p>
          <a:p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/>
              <a:t>reform</a:t>
            </a:r>
            <a:r>
              <a:rPr lang="sk-SK" dirty="0"/>
              <a:t> (2004</a:t>
            </a:r>
            <a:r>
              <a:rPr lang="sk-SK" dirty="0" smtClean="0"/>
              <a:t>)</a:t>
            </a:r>
          </a:p>
          <a:p>
            <a:pPr lvl="1"/>
            <a:r>
              <a:rPr lang="en-US" dirty="0"/>
              <a:t>Introducing 19% </a:t>
            </a:r>
            <a:r>
              <a:rPr lang="en-US" dirty="0" smtClean="0"/>
              <a:t>flat tax</a:t>
            </a:r>
            <a:endParaRPr lang="sk-SK" dirty="0"/>
          </a:p>
          <a:p>
            <a:pPr lvl="1"/>
            <a:r>
              <a:rPr lang="en-US" dirty="0"/>
              <a:t>Radical simplification of the tax code</a:t>
            </a:r>
            <a:endParaRPr lang="sk-SK" dirty="0"/>
          </a:p>
          <a:p>
            <a:r>
              <a:rPr lang="en-US" dirty="0"/>
              <a:t>Labor market reform (2003) </a:t>
            </a:r>
            <a:endParaRPr lang="sk-SK" dirty="0" smtClean="0"/>
          </a:p>
          <a:p>
            <a:pPr lvl="1"/>
            <a:r>
              <a:rPr lang="sk-SK" dirty="0" smtClean="0"/>
              <a:t>I</a:t>
            </a:r>
            <a:r>
              <a:rPr lang="en-US" dirty="0" err="1" smtClean="0"/>
              <a:t>ntroducing</a:t>
            </a:r>
            <a:r>
              <a:rPr lang="en-US" dirty="0" smtClean="0"/>
              <a:t> </a:t>
            </a:r>
            <a:r>
              <a:rPr lang="en-US" dirty="0"/>
              <a:t>more flexible Labor </a:t>
            </a:r>
            <a:r>
              <a:rPr lang="en-US" dirty="0" smtClean="0"/>
              <a:t>Code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380704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Pension </a:t>
            </a:r>
            <a:r>
              <a:rPr lang="en-US" dirty="0"/>
              <a:t>reform (2004-05) </a:t>
            </a:r>
            <a:endParaRPr lang="sk-SK" dirty="0" smtClean="0"/>
          </a:p>
          <a:p>
            <a:pPr lvl="1"/>
            <a:r>
              <a:rPr lang="sk-SK" dirty="0" smtClean="0"/>
              <a:t>L</a:t>
            </a:r>
            <a:r>
              <a:rPr lang="en-US" dirty="0" smtClean="0"/>
              <a:t>inking </a:t>
            </a:r>
            <a:r>
              <a:rPr lang="en-US" dirty="0"/>
              <a:t>benefits to contributions </a:t>
            </a:r>
            <a:endParaRPr lang="sk-SK" dirty="0" smtClean="0"/>
          </a:p>
          <a:p>
            <a:pPr lvl="1"/>
            <a:r>
              <a:rPr lang="sk-SK" dirty="0" smtClean="0"/>
              <a:t>I</a:t>
            </a:r>
            <a:r>
              <a:rPr lang="en-US" dirty="0" err="1" smtClean="0"/>
              <a:t>ntroducing</a:t>
            </a:r>
            <a:r>
              <a:rPr lang="en-US" dirty="0" smtClean="0"/>
              <a:t> </a:t>
            </a:r>
            <a:r>
              <a:rPr lang="en-US" dirty="0"/>
              <a:t>fully funded second </a:t>
            </a:r>
            <a:r>
              <a:rPr lang="en-US" dirty="0" smtClean="0"/>
              <a:t>pillar</a:t>
            </a:r>
            <a:endParaRPr lang="sk-SK" dirty="0" smtClean="0"/>
          </a:p>
          <a:p>
            <a:pPr lvl="1"/>
            <a:r>
              <a:rPr lang="sk-SK" dirty="0" err="1" smtClean="0"/>
              <a:t>Prolonging</a:t>
            </a:r>
            <a:r>
              <a:rPr lang="sk-SK" dirty="0" smtClean="0"/>
              <a:t> </a:t>
            </a:r>
            <a:r>
              <a:rPr lang="sk-SK" dirty="0" err="1" smtClean="0"/>
              <a:t>retirement</a:t>
            </a:r>
            <a:r>
              <a:rPr lang="sk-SK" dirty="0" smtClean="0"/>
              <a:t> </a:t>
            </a:r>
            <a:r>
              <a:rPr lang="sk-SK" dirty="0" err="1" smtClean="0"/>
              <a:t>age</a:t>
            </a:r>
            <a:r>
              <a:rPr lang="sk-SK" dirty="0" smtClean="0"/>
              <a:t>, </a:t>
            </a:r>
            <a:r>
              <a:rPr lang="sk-SK" dirty="0" err="1" smtClean="0"/>
              <a:t>automatic</a:t>
            </a:r>
            <a:r>
              <a:rPr lang="sk-SK" dirty="0" smtClean="0"/>
              <a:t> </a:t>
            </a:r>
            <a:r>
              <a:rPr lang="sk-SK" dirty="0" err="1" smtClean="0"/>
              <a:t>indexation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1223113734"/>
              </p:ext>
            </p:extLst>
          </p:nvPr>
        </p:nvGraphicFramePr>
        <p:xfrm>
          <a:off x="3635896" y="3861048"/>
          <a:ext cx="4752528" cy="2725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1026079" y="4509120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Gross nominal returns of funds in the fully funded second pension pillar (annual weighted averages</a:t>
            </a:r>
            <a:r>
              <a:rPr lang="en-US" dirty="0" smtClean="0"/>
              <a:t>)</a:t>
            </a:r>
            <a:r>
              <a:rPr lang="sk-SK" dirty="0" smtClean="0"/>
              <a:t>, </a:t>
            </a:r>
            <a:r>
              <a:rPr lang="sk-SK" dirty="0" err="1" smtClean="0"/>
              <a:t>Source</a:t>
            </a:r>
            <a:r>
              <a:rPr lang="sk-SK" dirty="0" smtClean="0"/>
              <a:t>: INEKO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85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stabilization</a:t>
            </a:r>
            <a:endParaRPr lang="sk-SK" dirty="0" smtClean="0"/>
          </a:p>
          <a:p>
            <a:pPr lvl="1"/>
            <a:r>
              <a:rPr lang="en-US" dirty="0"/>
              <a:t>Strengthening </a:t>
            </a:r>
            <a:r>
              <a:rPr lang="en-US" dirty="0" smtClean="0"/>
              <a:t>analytical </a:t>
            </a:r>
            <a:r>
              <a:rPr lang="en-US" dirty="0"/>
              <a:t>capacities at the Ministry of </a:t>
            </a:r>
            <a:r>
              <a:rPr lang="en-US" dirty="0" smtClean="0"/>
              <a:t>Finance</a:t>
            </a:r>
            <a:endParaRPr lang="sk-SK" dirty="0" smtClean="0"/>
          </a:p>
          <a:p>
            <a:pPr lvl="1"/>
            <a:r>
              <a:rPr lang="en-US" dirty="0"/>
              <a:t>2012: Constitutional Act on Budget Responsibility introducing the debt brakes and establishing the Council for Budget </a:t>
            </a:r>
            <a:r>
              <a:rPr lang="en-US" dirty="0" smtClean="0"/>
              <a:t>Responsibility</a:t>
            </a:r>
            <a:endParaRPr lang="sk-SK" dirty="0" smtClean="0"/>
          </a:p>
          <a:p>
            <a:pPr lvl="2"/>
            <a:r>
              <a:rPr lang="en-US" dirty="0"/>
              <a:t>Public debt at 50% of GDP: </a:t>
            </a:r>
            <a:r>
              <a:rPr lang="sk-SK" dirty="0" err="1" smtClean="0"/>
              <a:t>Gvt</a:t>
            </a:r>
            <a:r>
              <a:rPr lang="sk-SK" dirty="0" smtClean="0"/>
              <a:t> </a:t>
            </a:r>
            <a:r>
              <a:rPr lang="sk-SK" dirty="0" err="1" smtClean="0"/>
              <a:t>proposes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endParaRPr lang="en-US" dirty="0"/>
          </a:p>
          <a:p>
            <a:pPr lvl="2"/>
            <a:r>
              <a:rPr lang="en-US" dirty="0"/>
              <a:t>Public debt at </a:t>
            </a:r>
            <a:r>
              <a:rPr lang="en-US" dirty="0" smtClean="0"/>
              <a:t>5</a:t>
            </a:r>
            <a:r>
              <a:rPr lang="sk-SK" dirty="0" smtClean="0"/>
              <a:t>3</a:t>
            </a:r>
            <a:r>
              <a:rPr lang="en-US" dirty="0" smtClean="0"/>
              <a:t>% </a:t>
            </a:r>
            <a:r>
              <a:rPr lang="en-US" dirty="0"/>
              <a:t>of GDP: </a:t>
            </a:r>
            <a:r>
              <a:rPr lang="sk-SK" dirty="0" err="1" smtClean="0"/>
              <a:t>Freezing</a:t>
            </a:r>
            <a:r>
              <a:rPr lang="sk-SK" dirty="0" smtClean="0"/>
              <a:t> </a:t>
            </a:r>
            <a:r>
              <a:rPr lang="sk-SK" dirty="0" err="1" smtClean="0"/>
              <a:t>Gvt</a:t>
            </a:r>
            <a:r>
              <a:rPr lang="sk-SK" dirty="0" smtClean="0"/>
              <a:t> </a:t>
            </a:r>
            <a:r>
              <a:rPr lang="sk-SK" dirty="0" err="1" smtClean="0"/>
              <a:t>salaries</a:t>
            </a:r>
            <a:endParaRPr lang="en-US" dirty="0"/>
          </a:p>
          <a:p>
            <a:pPr lvl="2"/>
            <a:r>
              <a:rPr lang="en-US" dirty="0"/>
              <a:t>Public debt at </a:t>
            </a:r>
            <a:r>
              <a:rPr lang="en-US" dirty="0" smtClean="0"/>
              <a:t>5</a:t>
            </a:r>
            <a:r>
              <a:rPr lang="sk-SK" dirty="0" smtClean="0"/>
              <a:t>5</a:t>
            </a:r>
            <a:r>
              <a:rPr lang="en-US" dirty="0" smtClean="0"/>
              <a:t>% </a:t>
            </a:r>
            <a:r>
              <a:rPr lang="en-US" dirty="0"/>
              <a:t>of GDP: </a:t>
            </a:r>
            <a:r>
              <a:rPr lang="sk-SK" dirty="0" err="1" smtClean="0"/>
              <a:t>Freezing</a:t>
            </a:r>
            <a:r>
              <a:rPr lang="sk-SK" dirty="0" smtClean="0"/>
              <a:t> </a:t>
            </a:r>
            <a:r>
              <a:rPr lang="sk-SK" dirty="0" err="1" smtClean="0"/>
              <a:t>expenditures</a:t>
            </a:r>
            <a:endParaRPr lang="en-US" dirty="0"/>
          </a:p>
          <a:p>
            <a:pPr lvl="2"/>
            <a:r>
              <a:rPr lang="en-US" dirty="0"/>
              <a:t>Public debt at </a:t>
            </a:r>
            <a:r>
              <a:rPr lang="en-US" dirty="0" smtClean="0"/>
              <a:t>5</a:t>
            </a:r>
            <a:r>
              <a:rPr lang="sk-SK" dirty="0" smtClean="0"/>
              <a:t>7</a:t>
            </a:r>
            <a:r>
              <a:rPr lang="en-US" dirty="0" smtClean="0"/>
              <a:t>% </a:t>
            </a:r>
            <a:r>
              <a:rPr lang="en-US" dirty="0"/>
              <a:t>of GDP: </a:t>
            </a:r>
            <a:r>
              <a:rPr lang="sk-SK" dirty="0" err="1" smtClean="0"/>
              <a:t>Balanced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endParaRPr lang="en-US" dirty="0"/>
          </a:p>
          <a:p>
            <a:pPr lvl="2"/>
            <a:r>
              <a:rPr lang="en-US" dirty="0"/>
              <a:t>Public debt at </a:t>
            </a:r>
            <a:r>
              <a:rPr lang="sk-SK" dirty="0" smtClean="0"/>
              <a:t>6</a:t>
            </a:r>
            <a:r>
              <a:rPr lang="en-US" dirty="0" smtClean="0"/>
              <a:t>0</a:t>
            </a:r>
            <a:r>
              <a:rPr lang="en-US" dirty="0"/>
              <a:t>% of GDP: </a:t>
            </a:r>
            <a:r>
              <a:rPr lang="sk-SK" dirty="0" err="1" smtClean="0"/>
              <a:t>Confidence</a:t>
            </a:r>
            <a:r>
              <a:rPr lang="sk-SK" dirty="0" smtClean="0"/>
              <a:t> </a:t>
            </a:r>
            <a:r>
              <a:rPr lang="sk-SK" dirty="0" err="1" smtClean="0"/>
              <a:t>voting</a:t>
            </a:r>
            <a:r>
              <a:rPr lang="sk-SK" dirty="0" smtClean="0"/>
              <a:t> in </a:t>
            </a:r>
            <a:r>
              <a:rPr lang="sk-SK" dirty="0" err="1" smtClean="0"/>
              <a:t>Parliament</a:t>
            </a:r>
            <a:endParaRPr lang="en-US" dirty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54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286736048"/>
              </p:ext>
            </p:extLst>
          </p:nvPr>
        </p:nvGraphicFramePr>
        <p:xfrm>
          <a:off x="899592" y="1772816"/>
          <a:ext cx="734481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598206" y="1412776"/>
            <a:ext cx="4136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Public finance balance in Slovakia (% GDP)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611560" y="6278074"/>
            <a:ext cx="7652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Sources: Ministry of Finance (MF SR), Council for Budget Responsibility (CBR SR)</a:t>
            </a:r>
          </a:p>
        </p:txBody>
      </p:sp>
    </p:spTree>
    <p:extLst>
      <p:ext uri="{BB962C8B-B14F-4D97-AF65-F5344CB8AC3E}">
        <p14:creationId xmlns:p14="http://schemas.microsoft.com/office/powerpoint/2010/main" val="76315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3595684825"/>
              </p:ext>
            </p:extLst>
          </p:nvPr>
        </p:nvGraphicFramePr>
        <p:xfrm>
          <a:off x="899592" y="1988840"/>
          <a:ext cx="741682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467544" y="1556792"/>
            <a:ext cx="3096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Public debt in Slovakia (% GDP)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435483" y="6162570"/>
            <a:ext cx="6402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INEKO based on data from the Ministry of Finance (MF SR)</a:t>
            </a:r>
          </a:p>
        </p:txBody>
      </p:sp>
    </p:spTree>
    <p:extLst>
      <p:ext uri="{BB962C8B-B14F-4D97-AF65-F5344CB8AC3E}">
        <p14:creationId xmlns:p14="http://schemas.microsoft.com/office/powerpoint/2010/main" val="59623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2665714930"/>
              </p:ext>
            </p:extLst>
          </p:nvPr>
        </p:nvGraphicFramePr>
        <p:xfrm>
          <a:off x="971600" y="1772816"/>
          <a:ext cx="720080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1043608" y="1444134"/>
            <a:ext cx="5635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Long-term sustainability GAP indicator in Slovakia (% GDP)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1187624" y="6093296"/>
            <a:ext cx="4872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Source: </a:t>
            </a:r>
            <a:r>
              <a:rPr lang="en-US" dirty="0" smtClean="0"/>
              <a:t>Council </a:t>
            </a:r>
            <a:r>
              <a:rPr lang="en-US" dirty="0"/>
              <a:t>for Budget Responsibility (CBR SR)</a:t>
            </a:r>
          </a:p>
        </p:txBody>
      </p:sp>
    </p:spTree>
    <p:extLst>
      <p:ext uri="{BB962C8B-B14F-4D97-AF65-F5344CB8AC3E}">
        <p14:creationId xmlns:p14="http://schemas.microsoft.com/office/powerpoint/2010/main" val="219362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Slovak </a:t>
            </a:r>
            <a:r>
              <a:rPr lang="sk-SK" b="1" dirty="0" err="1"/>
              <a:t>reform</a:t>
            </a:r>
            <a:r>
              <a:rPr lang="sk-SK" b="1" dirty="0"/>
              <a:t> </a:t>
            </a:r>
            <a:r>
              <a:rPr lang="sk-SK" b="1" dirty="0" err="1"/>
              <a:t>experience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F</a:t>
            </a:r>
            <a:r>
              <a:rPr lang="en-US" dirty="0" err="1" smtClean="0"/>
              <a:t>ight</a:t>
            </a:r>
            <a:r>
              <a:rPr lang="en-US" dirty="0" smtClean="0"/>
              <a:t> </a:t>
            </a:r>
            <a:r>
              <a:rPr lang="en-US" dirty="0"/>
              <a:t>against </a:t>
            </a:r>
            <a:r>
              <a:rPr lang="en-US" dirty="0" smtClean="0"/>
              <a:t>corruption</a:t>
            </a:r>
            <a:endParaRPr lang="sk-SK" dirty="0" smtClean="0"/>
          </a:p>
          <a:p>
            <a:pPr lvl="1"/>
            <a:r>
              <a:rPr lang="en-US" dirty="0"/>
              <a:t>2000: Free Access to Information Act </a:t>
            </a:r>
            <a:endParaRPr lang="sk-SK" dirty="0" smtClean="0"/>
          </a:p>
          <a:p>
            <a:pPr lvl="1"/>
            <a:r>
              <a:rPr lang="en-US" dirty="0" smtClean="0"/>
              <a:t>2003</a:t>
            </a:r>
            <a:r>
              <a:rPr lang="en-US" dirty="0"/>
              <a:t>: Online business registry (user-friendly, searchable) </a:t>
            </a:r>
          </a:p>
          <a:p>
            <a:pPr lvl="1"/>
            <a:r>
              <a:rPr lang="en-US" dirty="0"/>
              <a:t>2004: Specialized Court and Prosecutor’s </a:t>
            </a:r>
            <a:r>
              <a:rPr lang="en-US" dirty="0" smtClean="0"/>
              <a:t>Office</a:t>
            </a:r>
            <a:endParaRPr lang="sk-SK" dirty="0" smtClean="0"/>
          </a:p>
          <a:p>
            <a:pPr lvl="1"/>
            <a:r>
              <a:rPr lang="en-US" dirty="0" smtClean="0"/>
              <a:t>2007</a:t>
            </a:r>
            <a:r>
              <a:rPr lang="en-US" dirty="0"/>
              <a:t>: Online Land Registry </a:t>
            </a:r>
            <a:endParaRPr lang="sk-SK" dirty="0" smtClean="0"/>
          </a:p>
          <a:p>
            <a:pPr lvl="1"/>
            <a:r>
              <a:rPr lang="en-US" dirty="0" smtClean="0"/>
              <a:t>2011</a:t>
            </a:r>
            <a:r>
              <a:rPr lang="en-US" dirty="0"/>
              <a:t>: </a:t>
            </a:r>
            <a:r>
              <a:rPr lang="en-US" b="1" dirty="0"/>
              <a:t>Publishing all property contracts and invoices of public institutions on internet.</a:t>
            </a:r>
            <a:r>
              <a:rPr lang="en-US" dirty="0"/>
              <a:t> The contracts are not </a:t>
            </a:r>
            <a:r>
              <a:rPr lang="en-US" dirty="0" smtClean="0"/>
              <a:t>valid </a:t>
            </a:r>
            <a:r>
              <a:rPr lang="en-US" dirty="0"/>
              <a:t>unless they are published</a:t>
            </a:r>
            <a:r>
              <a:rPr lang="en-US" dirty="0" smtClean="0"/>
              <a:t>.</a:t>
            </a:r>
            <a:endParaRPr lang="sk-SK" dirty="0" smtClean="0"/>
          </a:p>
          <a:p>
            <a:pPr lvl="1"/>
            <a:r>
              <a:rPr lang="en-US" dirty="0"/>
              <a:t>2012: Publishing court rulings on internet</a:t>
            </a:r>
            <a:r>
              <a:rPr lang="en-US" dirty="0" smtClean="0"/>
              <a:t> </a:t>
            </a:r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46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Current</a:t>
            </a:r>
            <a:r>
              <a:rPr lang="sk-SK" b="1" dirty="0" smtClean="0"/>
              <a:t> </a:t>
            </a:r>
            <a:r>
              <a:rPr lang="sk-SK" b="1" dirty="0" err="1" smtClean="0"/>
              <a:t>challenges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influence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oligarchs</a:t>
            </a:r>
            <a:r>
              <a:rPr lang="sk-SK" dirty="0" smtClean="0"/>
              <a:t> on </a:t>
            </a:r>
            <a:r>
              <a:rPr lang="sk-SK" dirty="0" err="1" smtClean="0"/>
              <a:t>politics</a:t>
            </a:r>
            <a:r>
              <a:rPr lang="sk-SK" dirty="0" smtClean="0"/>
              <a:t> </a:t>
            </a:r>
          </a:p>
          <a:p>
            <a:pPr lvl="1"/>
            <a:r>
              <a:rPr lang="sk-SK" dirty="0"/>
              <a:t>More </a:t>
            </a:r>
            <a:r>
              <a:rPr lang="sk-SK" dirty="0" err="1"/>
              <a:t>independent</a:t>
            </a:r>
            <a:r>
              <a:rPr lang="sk-SK" dirty="0"/>
              <a:t> and </a:t>
            </a:r>
            <a:r>
              <a:rPr lang="sk-SK" dirty="0" err="1"/>
              <a:t>efficient</a:t>
            </a:r>
            <a:r>
              <a:rPr lang="sk-SK" dirty="0"/>
              <a:t> </a:t>
            </a:r>
            <a:r>
              <a:rPr lang="sk-SK" dirty="0" err="1"/>
              <a:t>judiciary</a:t>
            </a:r>
            <a:r>
              <a:rPr lang="sk-SK" dirty="0"/>
              <a:t>, police and </a:t>
            </a:r>
            <a:r>
              <a:rPr lang="sk-SK" dirty="0" err="1"/>
              <a:t>prosecutors</a:t>
            </a:r>
            <a:r>
              <a:rPr lang="sk-SK" dirty="0"/>
              <a:t>, </a:t>
            </a:r>
            <a:r>
              <a:rPr lang="sk-SK" dirty="0" err="1"/>
              <a:t>etc</a:t>
            </a:r>
            <a:r>
              <a:rPr lang="sk-SK" dirty="0"/>
              <a:t>.</a:t>
            </a:r>
          </a:p>
          <a:p>
            <a:pPr lvl="1"/>
            <a:r>
              <a:rPr lang="sk-SK" dirty="0" err="1" smtClean="0"/>
              <a:t>Anti</a:t>
            </a:r>
            <a:r>
              <a:rPr lang="sk-SK" dirty="0" smtClean="0"/>
              <a:t> </a:t>
            </a:r>
            <a:r>
              <a:rPr lang="sk-SK" dirty="0" err="1" smtClean="0"/>
              <a:t>shell-firms</a:t>
            </a:r>
            <a:r>
              <a:rPr lang="sk-SK" dirty="0" smtClean="0"/>
              <a:t> </a:t>
            </a:r>
            <a:r>
              <a:rPr lang="sk-SK" dirty="0" err="1" smtClean="0"/>
              <a:t>legislation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en-US" dirty="0" smtClean="0"/>
              <a:t>“</a:t>
            </a:r>
            <a:r>
              <a:rPr lang="en-US" dirty="0"/>
              <a:t>Value for money” project seeking to increase transparency and efficiency of public spending and decision </a:t>
            </a:r>
            <a:r>
              <a:rPr lang="en-US" dirty="0" smtClean="0"/>
              <a:t>making</a:t>
            </a:r>
            <a:endParaRPr lang="sk-SK" dirty="0" smtClean="0"/>
          </a:p>
          <a:p>
            <a:pPr lvl="1"/>
            <a:r>
              <a:rPr lang="sk-SK" dirty="0" err="1" smtClean="0"/>
              <a:t>Ope</a:t>
            </a:r>
            <a:r>
              <a:rPr lang="en-US" dirty="0" smtClean="0"/>
              <a:t>n</a:t>
            </a:r>
            <a:r>
              <a:rPr lang="sk-SK" dirty="0" err="1" smtClean="0"/>
              <a:t>ing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en-US" dirty="0" smtClean="0"/>
              <a:t>data </a:t>
            </a:r>
            <a:endParaRPr lang="sk-SK" dirty="0" smtClean="0"/>
          </a:p>
          <a:p>
            <a:pPr lvl="1"/>
            <a:r>
              <a:rPr lang="sk-SK" dirty="0" smtClean="0"/>
              <a:t>M</a:t>
            </a:r>
            <a:r>
              <a:rPr lang="en-US" dirty="0" err="1" smtClean="0"/>
              <a:t>easuring</a:t>
            </a:r>
            <a:r>
              <a:rPr lang="en-US" dirty="0" smtClean="0"/>
              <a:t> </a:t>
            </a:r>
            <a:r>
              <a:rPr lang="en-US" dirty="0"/>
              <a:t>quality and efficiency of public expenditure and </a:t>
            </a:r>
            <a:r>
              <a:rPr lang="en-US" dirty="0" smtClean="0"/>
              <a:t>regulations</a:t>
            </a:r>
            <a:endParaRPr lang="sk-SK" dirty="0" smtClean="0"/>
          </a:p>
          <a:p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/>
              <a:t>long-term</a:t>
            </a:r>
            <a:r>
              <a:rPr lang="sk-SK" dirty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sk-SK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23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  <p:sp>
        <p:nvSpPr>
          <p:cNvPr id="3" name="BlokTextu 2"/>
          <p:cNvSpPr txBox="1"/>
          <p:nvPr/>
        </p:nvSpPr>
        <p:spPr>
          <a:xfrm>
            <a:off x="1115616" y="2996952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2"/>
              </a:rPr>
              <a:t>http://www.ineko.sk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73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1058</Words>
  <Application>Microsoft Office PowerPoint</Application>
  <PresentationFormat>Prezentácia na obrazovke (4:3)</PresentationFormat>
  <Paragraphs>215</Paragraphs>
  <Slides>20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1" baseType="lpstr">
      <vt:lpstr>Motív Office</vt:lpstr>
      <vt:lpstr>Improving business environment in Albania by transferring Slovak reform know-how</vt:lpstr>
      <vt:lpstr>Content</vt:lpstr>
      <vt:lpstr>Economic convergence</vt:lpstr>
      <vt:lpstr>Shadow economy</vt:lpstr>
      <vt:lpstr>Economic indicators</vt:lpstr>
      <vt:lpstr>International rankings</vt:lpstr>
      <vt:lpstr>Barriers to doing business</vt:lpstr>
      <vt:lpstr>Barriers to doing business</vt:lpstr>
      <vt:lpstr>Iron law of oligarchy</vt:lpstr>
      <vt:lpstr>Inclusive institutions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Slovak reform experience</vt:lpstr>
      <vt:lpstr>Current challenges</vt:lpstr>
      <vt:lpstr>Thank you for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increase integration chances of Ukraine</dc:title>
  <dc:creator>Peter Golias</dc:creator>
  <cp:lastModifiedBy>Peter Golias</cp:lastModifiedBy>
  <cp:revision>93</cp:revision>
  <dcterms:created xsi:type="dcterms:W3CDTF">2016-05-26T13:16:55Z</dcterms:created>
  <dcterms:modified xsi:type="dcterms:W3CDTF">2016-06-07T10:44:37Z</dcterms:modified>
</cp:coreProperties>
</file>