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xlsx" ContentType="application/vnd.openxmlformats-officedocument.spreadsheetml.sheet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sldIdLst>
    <p:sldId id="256" r:id="rId2"/>
    <p:sldId id="284" r:id="rId3"/>
    <p:sldId id="285" r:id="rId4"/>
    <p:sldId id="286" r:id="rId5"/>
    <p:sldId id="274" r:id="rId6"/>
    <p:sldId id="276" r:id="rId7"/>
    <p:sldId id="273" r:id="rId8"/>
    <p:sldId id="270" r:id="rId9"/>
    <p:sldId id="271" r:id="rId10"/>
    <p:sldId id="258" r:id="rId11"/>
    <p:sldId id="281" r:id="rId12"/>
    <p:sldId id="287" r:id="rId13"/>
    <p:sldId id="288" r:id="rId14"/>
  </p:sldIdLst>
  <p:sldSz cx="9144000" cy="6858000" type="screen4x3"/>
  <p:notesSz cx="6858000" cy="9144000"/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32" d="100"/>
          <a:sy n="132" d="100"/>
        </p:scale>
        <p:origin x="-304" y="-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printerSettings" Target="printerSettings/printerSettings1.bin"/><Relationship Id="rId16" Type="http://schemas.openxmlformats.org/officeDocument/2006/relationships/presProps" Target="presProps.xml"/><Relationship Id="rId17" Type="http://schemas.openxmlformats.org/officeDocument/2006/relationships/viewProps" Target="viewProps.xml"/><Relationship Id="rId18" Type="http://schemas.openxmlformats.org/officeDocument/2006/relationships/theme" Target="theme/theme1.xml"/><Relationship Id="rId1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Sheet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Sheet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Sheet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74396626674508"/>
          <c:y val="0.0668986970796348"/>
          <c:w val="0.490040352295209"/>
          <c:h val="0.920937903451341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chemeClr val="accent2"/>
            </a:solidFill>
            <a:effectLst>
              <a:softEdge rad="114300"/>
            </a:effectLst>
          </c:spPr>
          <c:explosion val="15"/>
          <c:dPt>
            <c:idx val="0"/>
            <c:bubble3D val="0"/>
            <c:explosion val="13"/>
          </c:dPt>
          <c:dPt>
            <c:idx val="1"/>
            <c:bubble3D val="0"/>
            <c:spPr>
              <a:solidFill>
                <a:schemeClr val="accent5"/>
              </a:solidFill>
              <a:effectLst>
                <a:softEdge rad="114300"/>
              </a:effectLst>
            </c:spPr>
          </c:dPt>
          <c:dPt>
            <c:idx val="2"/>
            <c:bubble3D val="0"/>
            <c:spPr>
              <a:solidFill>
                <a:srgbClr val="A9432B"/>
              </a:solidFill>
              <a:effectLst>
                <a:softEdge rad="114300"/>
              </a:effectLst>
            </c:spPr>
          </c:dPt>
          <c:dPt>
            <c:idx val="3"/>
            <c:bubble3D val="0"/>
            <c:spPr>
              <a:solidFill>
                <a:schemeClr val="accent1">
                  <a:lumMod val="75000"/>
                </a:schemeClr>
              </a:solidFill>
              <a:effectLst>
                <a:softEdge rad="114300"/>
              </a:effectLst>
            </c:spPr>
          </c:dPt>
          <c:dPt>
            <c:idx val="4"/>
            <c:bubble3D val="0"/>
            <c:spPr>
              <a:solidFill>
                <a:srgbClr val="546D7A"/>
              </a:solidFill>
              <a:effectLst>
                <a:softEdge rad="114300"/>
              </a:effectLst>
            </c:spPr>
          </c:dPt>
          <c:dPt>
            <c:idx val="5"/>
            <c:bubble3D val="0"/>
            <c:spPr>
              <a:solidFill>
                <a:srgbClr val="546D7A"/>
              </a:solidFill>
              <a:effectLst>
                <a:softEdge rad="114300"/>
              </a:effectLst>
            </c:spPr>
          </c:dPt>
          <c:dPt>
            <c:idx val="6"/>
            <c:bubble3D val="0"/>
            <c:spPr>
              <a:solidFill>
                <a:srgbClr val="546D7A"/>
              </a:solidFill>
              <a:effectLst>
                <a:softEdge rad="114300"/>
              </a:effectLst>
            </c:spPr>
          </c:dPt>
          <c:dPt>
            <c:idx val="7"/>
            <c:bubble3D val="0"/>
            <c:spPr>
              <a:solidFill>
                <a:schemeClr val="bg2">
                  <a:lumMod val="50000"/>
                </a:schemeClr>
              </a:solidFill>
              <a:effectLst>
                <a:softEdge rad="114300"/>
              </a:effectLst>
            </c:spPr>
          </c:dPt>
          <c:dPt>
            <c:idx val="8"/>
            <c:bubble3D val="0"/>
            <c:spPr>
              <a:solidFill>
                <a:schemeClr val="bg2">
                  <a:lumMod val="50000"/>
                </a:schemeClr>
              </a:solidFill>
              <a:effectLst>
                <a:softEdge rad="114300"/>
              </a:effectLst>
            </c:spPr>
          </c:dPt>
          <c:dPt>
            <c:idx val="9"/>
            <c:bubble3D val="0"/>
            <c:spPr>
              <a:solidFill>
                <a:schemeClr val="accent3">
                  <a:lumMod val="75000"/>
                </a:schemeClr>
              </a:solidFill>
              <a:effectLst>
                <a:softEdge rad="114300"/>
              </a:effectLst>
            </c:spPr>
          </c:dPt>
          <c:dLbls>
            <c:dLbl>
              <c:idx val="5"/>
              <c:tx>
                <c:rich>
                  <a:bodyPr/>
                  <a:lstStyle/>
                  <a:p>
                    <a:r>
                      <a:rPr lang="en-US" sz="1600" dirty="0"/>
                      <a:t>B4) </a:t>
                    </a:r>
                    <a:r>
                      <a:rPr lang="en-US" sz="1600" dirty="0" err="1"/>
                      <a:t>Úmrtnosť</a:t>
                    </a:r>
                    <a:r>
                      <a:rPr lang="en-US" sz="1600" dirty="0"/>
                      <a:t> </a:t>
                    </a:r>
                    <a:r>
                      <a:rPr lang="en-US" sz="1600" err="1"/>
                      <a:t>na</a:t>
                    </a:r>
                    <a:r>
                      <a:rPr lang="en-US" sz="1600"/>
                      <a:t> </a:t>
                    </a:r>
                    <a:r>
                      <a:rPr lang="en-US" sz="1600" smtClean="0"/>
                      <a:t>akútnu </a:t>
                    </a:r>
                    <a:r>
                      <a:rPr lang="en-US" sz="1600" dirty="0" err="1"/>
                      <a:t>mozgovo-cievnu</a:t>
                    </a:r>
                    <a:r>
                      <a:rPr lang="en-US" sz="1600" dirty="0"/>
                      <a:t> </a:t>
                    </a:r>
                    <a:r>
                      <a:rPr lang="en-US" sz="1600" dirty="0" err="1"/>
                      <a:t>príhodu</a:t>
                    </a:r>
                    <a:r>
                      <a:rPr lang="en-US" sz="1600" dirty="0"/>
                      <a:t>
5%</a:t>
                    </a:r>
                    <a:endParaRPr lang="en-US" dirty="0"/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txPr>
              <a:bodyPr/>
              <a:lstStyle/>
              <a:p>
                <a:pPr>
                  <a:defRPr sz="1600"/>
                </a:pPr>
                <a:endParaRPr lang="en-US"/>
              </a:p>
            </c:txPr>
            <c:dLblPos val="bestFit"/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Sheet1!$A$2:$A$4</c:f>
              <c:strCache>
                <c:ptCount val="3"/>
                <c:pt idx="0">
                  <c:v>Spokojnosť pacientov</c:v>
                </c:pt>
                <c:pt idx="1">
                  <c:v>Hospodárenie a transparentnosť</c:v>
                </c:pt>
                <c:pt idx="2">
                  <c:v>Kvalita ZS</c:v>
                </c:pt>
              </c:strCache>
            </c:strRef>
          </c:cat>
          <c:val>
            <c:numRef>
              <c:f>Sheet1!$B$2:$B$4</c:f>
              <c:numCache>
                <c:formatCode>0%</c:formatCode>
                <c:ptCount val="3"/>
                <c:pt idx="0">
                  <c:v>0.3</c:v>
                </c:pt>
                <c:pt idx="1">
                  <c:v>0.3</c:v>
                </c:pt>
                <c:pt idx="2">
                  <c:v>0.4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74396626674508"/>
          <c:y val="0.0668986970796348"/>
          <c:w val="0.490040352295209"/>
          <c:h val="0.920937903451341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chemeClr val="accent2"/>
            </a:solidFill>
            <a:effectLst>
              <a:softEdge rad="114300"/>
            </a:effectLst>
          </c:spPr>
          <c:explosion val="15"/>
          <c:dPt>
            <c:idx val="0"/>
            <c:bubble3D val="0"/>
            <c:explosion val="21"/>
          </c:dPt>
          <c:dPt>
            <c:idx val="1"/>
            <c:bubble3D val="0"/>
          </c:dPt>
          <c:dPt>
            <c:idx val="2"/>
            <c:bubble3D val="0"/>
            <c:spPr>
              <a:solidFill>
                <a:srgbClr val="435E40">
                  <a:alpha val="21000"/>
                </a:srgbClr>
              </a:solidFill>
              <a:effectLst>
                <a:softEdge rad="114300"/>
              </a:effectLst>
            </c:spPr>
          </c:dPt>
          <c:dPt>
            <c:idx val="3"/>
            <c:bubble3D val="0"/>
            <c:spPr>
              <a:solidFill>
                <a:schemeClr val="accent1">
                  <a:lumMod val="75000"/>
                  <a:alpha val="30000"/>
                </a:schemeClr>
              </a:solidFill>
              <a:effectLst>
                <a:softEdge rad="114300"/>
              </a:effectLst>
            </c:spPr>
          </c:dPt>
          <c:dPt>
            <c:idx val="4"/>
            <c:bubble3D val="0"/>
            <c:spPr>
              <a:solidFill>
                <a:srgbClr val="546D7A"/>
              </a:solidFill>
              <a:effectLst>
                <a:softEdge rad="114300"/>
              </a:effectLst>
            </c:spPr>
          </c:dPt>
          <c:dPt>
            <c:idx val="5"/>
            <c:bubble3D val="0"/>
            <c:spPr>
              <a:solidFill>
                <a:srgbClr val="546D7A"/>
              </a:solidFill>
              <a:effectLst>
                <a:softEdge rad="114300"/>
              </a:effectLst>
            </c:spPr>
          </c:dPt>
          <c:dPt>
            <c:idx val="6"/>
            <c:bubble3D val="0"/>
            <c:spPr>
              <a:solidFill>
                <a:srgbClr val="546D7A"/>
              </a:solidFill>
              <a:effectLst>
                <a:softEdge rad="114300"/>
              </a:effectLst>
            </c:spPr>
          </c:dPt>
          <c:dPt>
            <c:idx val="7"/>
            <c:bubble3D val="0"/>
            <c:spPr>
              <a:solidFill>
                <a:schemeClr val="bg2">
                  <a:lumMod val="50000"/>
                </a:schemeClr>
              </a:solidFill>
              <a:effectLst>
                <a:softEdge rad="114300"/>
              </a:effectLst>
            </c:spPr>
          </c:dPt>
          <c:dPt>
            <c:idx val="8"/>
            <c:bubble3D val="0"/>
            <c:spPr>
              <a:solidFill>
                <a:schemeClr val="bg2">
                  <a:lumMod val="50000"/>
                </a:schemeClr>
              </a:solidFill>
              <a:effectLst>
                <a:softEdge rad="114300"/>
              </a:effectLst>
            </c:spPr>
          </c:dPt>
          <c:dPt>
            <c:idx val="9"/>
            <c:bubble3D val="0"/>
            <c:spPr>
              <a:solidFill>
                <a:schemeClr val="accent3">
                  <a:lumMod val="75000"/>
                </a:schemeClr>
              </a:solidFill>
              <a:effectLst>
                <a:softEdge rad="114300"/>
              </a:effectLst>
            </c:spPr>
          </c:dPt>
          <c:dLbls>
            <c:dLbl>
              <c:idx val="0"/>
              <c:layout/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layout/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spPr/>
              <c:txPr>
                <a:bodyPr/>
                <a:lstStyle/>
                <a:p>
                  <a:pPr>
                    <a:defRPr sz="1600">
                      <a:solidFill>
                        <a:srgbClr val="7F7F7F"/>
                      </a:solidFill>
                    </a:defRPr>
                  </a:pPr>
                  <a:endParaRPr lang="en-US"/>
                </a:p>
              </c:txPr>
              <c:dLblPos val="inEnd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3"/>
              <c:spPr/>
              <c:txPr>
                <a:bodyPr/>
                <a:lstStyle/>
                <a:p>
                  <a:pPr>
                    <a:defRPr sz="1600">
                      <a:solidFill>
                        <a:schemeClr val="bg1">
                          <a:lumMod val="50000"/>
                        </a:schemeClr>
                      </a:solidFill>
                    </a:defRPr>
                  </a:pPr>
                  <a:endParaRPr lang="en-US"/>
                </a:p>
              </c:txPr>
              <c:dLblPos val="inEnd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5"/>
              <c:tx>
                <c:rich>
                  <a:bodyPr/>
                  <a:lstStyle/>
                  <a:p>
                    <a:r>
                      <a:rPr lang="en-US" sz="1600" dirty="0"/>
                      <a:t>B4) </a:t>
                    </a:r>
                    <a:r>
                      <a:rPr lang="en-US" sz="1600" dirty="0" err="1"/>
                      <a:t>Úmrtnosť</a:t>
                    </a:r>
                    <a:r>
                      <a:rPr lang="en-US" sz="1600" dirty="0"/>
                      <a:t> </a:t>
                    </a:r>
                    <a:r>
                      <a:rPr lang="en-US" sz="1600" err="1"/>
                      <a:t>na</a:t>
                    </a:r>
                    <a:r>
                      <a:rPr lang="en-US" sz="1600"/>
                      <a:t> </a:t>
                    </a:r>
                    <a:r>
                      <a:rPr lang="en-US" sz="1600" smtClean="0"/>
                      <a:t>akútnu </a:t>
                    </a:r>
                    <a:r>
                      <a:rPr lang="en-US" sz="1600" dirty="0" err="1"/>
                      <a:t>mozgovo-cievnu</a:t>
                    </a:r>
                    <a:r>
                      <a:rPr lang="en-US" sz="1600" dirty="0"/>
                      <a:t> </a:t>
                    </a:r>
                    <a:r>
                      <a:rPr lang="en-US" sz="1600" dirty="0" err="1"/>
                      <a:t>príhodu</a:t>
                    </a:r>
                    <a:r>
                      <a:rPr lang="en-US" sz="1600" dirty="0"/>
                      <a:t>
5%</a:t>
                    </a:r>
                    <a:endParaRPr lang="en-US" dirty="0"/>
                  </a:p>
                </c:rich>
              </c:tx>
              <c:dLblPos val="inEnd"/>
              <c:showLegendKey val="0"/>
              <c:showVal val="0"/>
              <c:showCatName val="1"/>
              <c:showSerName val="0"/>
              <c:showPercent val="1"/>
              <c:showBubbleSize val="0"/>
            </c:dLbl>
            <c:txPr>
              <a:bodyPr/>
              <a:lstStyle/>
              <a:p>
                <a:pPr>
                  <a:defRPr sz="1600"/>
                </a:pPr>
                <a:endParaRPr lang="en-US"/>
              </a:p>
            </c:txPr>
            <c:dLblPos val="in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Sheet1!$A$2:$A$5</c:f>
              <c:strCache>
                <c:ptCount val="4"/>
                <c:pt idx="0">
                  <c:v>Celková spokojnosť pacientov</c:v>
                </c:pt>
                <c:pt idx="1">
                  <c:v>Sťažnosti pacientov</c:v>
                </c:pt>
                <c:pt idx="2">
                  <c:v>Hospodárenie a transparentnosť</c:v>
                </c:pt>
                <c:pt idx="3">
                  <c:v>Kvalita ZS</c:v>
                </c:pt>
              </c:strCache>
            </c:strRef>
          </c:cat>
          <c:val>
            <c:numRef>
              <c:f>Sheet1!$B$2:$B$5</c:f>
              <c:numCache>
                <c:formatCode>0%</c:formatCode>
                <c:ptCount val="4"/>
                <c:pt idx="0">
                  <c:v>0.25</c:v>
                </c:pt>
                <c:pt idx="1">
                  <c:v>0.05</c:v>
                </c:pt>
                <c:pt idx="2">
                  <c:v>0.3</c:v>
                </c:pt>
                <c:pt idx="3">
                  <c:v>0.4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A9432B"/>
            </a:solidFill>
          </c:spPr>
          <c:explosion val="25"/>
          <c:dPt>
            <c:idx val="0"/>
            <c:bubble3D val="0"/>
            <c:spPr>
              <a:solidFill>
                <a:schemeClr val="accent2">
                  <a:alpha val="16000"/>
                </a:schemeClr>
              </a:solidFill>
            </c:spPr>
          </c:dPt>
          <c:dPt>
            <c:idx val="1"/>
            <c:bubble3D val="0"/>
            <c:spPr>
              <a:solidFill>
                <a:srgbClr val="435E40">
                  <a:alpha val="16000"/>
                </a:srgbClr>
              </a:solidFill>
            </c:spPr>
          </c:dPt>
          <c:dPt>
            <c:idx val="2"/>
            <c:bubble3D val="0"/>
            <c:explosion val="26"/>
          </c:dPt>
          <c:dPt>
            <c:idx val="3"/>
            <c:bubble3D val="0"/>
          </c:dPt>
          <c:dPt>
            <c:idx val="4"/>
            <c:bubble3D val="0"/>
          </c:dPt>
          <c:dPt>
            <c:idx val="5"/>
            <c:bubble3D val="0"/>
          </c:dPt>
          <c:dPt>
            <c:idx val="9"/>
            <c:bubble3D val="0"/>
          </c:dPt>
          <c:dLbls>
            <c:dLbl>
              <c:idx val="0"/>
              <c:layout/>
              <c:spPr/>
              <c:txPr>
                <a:bodyPr/>
                <a:lstStyle/>
                <a:p>
                  <a:pPr>
                    <a:defRPr sz="1600">
                      <a:solidFill>
                        <a:srgbClr val="7F7F7F"/>
                      </a:solidFill>
                    </a:defRPr>
                  </a:pPr>
                  <a:endParaRPr lang="en-US"/>
                </a:p>
              </c:txPr>
              <c:dLblPos val="inEnd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layout/>
              <c:spPr/>
              <c:txPr>
                <a:bodyPr/>
                <a:lstStyle/>
                <a:p>
                  <a:pPr>
                    <a:defRPr sz="1600">
                      <a:solidFill>
                        <a:srgbClr val="7F7F7F"/>
                      </a:solidFill>
                    </a:defRPr>
                  </a:pPr>
                  <a:endParaRPr lang="en-US"/>
                </a:p>
              </c:txPr>
              <c:dLblPos val="inEnd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5"/>
              <c:layout/>
              <c:tx>
                <c:rich>
                  <a:bodyPr/>
                  <a:lstStyle/>
                  <a:p>
                    <a:endParaRPr lang="en-US" sz="1200" dirty="0" smtClean="0"/>
                  </a:p>
                  <a:p>
                    <a:r>
                      <a:rPr lang="en-US" sz="1200" dirty="0" err="1" smtClean="0"/>
                      <a:t>Úmrtnosť</a:t>
                    </a:r>
                    <a:r>
                      <a:rPr lang="en-US" sz="1200" dirty="0" smtClean="0"/>
                      <a:t> </a:t>
                    </a:r>
                    <a:r>
                      <a:rPr lang="en-US" sz="1200" dirty="0" err="1"/>
                      <a:t>na</a:t>
                    </a:r>
                    <a:r>
                      <a:rPr lang="en-US" sz="1200" dirty="0"/>
                      <a:t> </a:t>
                    </a:r>
                    <a:r>
                      <a:rPr lang="en-US" sz="1200" dirty="0" err="1" smtClean="0"/>
                      <a:t>mozgovo</a:t>
                    </a:r>
                    <a:r>
                      <a:rPr lang="en-US" sz="1200" dirty="0" err="1"/>
                      <a:t>-cievnu</a:t>
                    </a:r>
                    <a:r>
                      <a:rPr lang="en-US" sz="1200" dirty="0"/>
                      <a:t> </a:t>
                    </a:r>
                    <a:r>
                      <a:rPr lang="en-US" sz="1200" dirty="0" err="1"/>
                      <a:t>príhodu</a:t>
                    </a:r>
                    <a:r>
                      <a:rPr lang="en-US" sz="1200" dirty="0"/>
                      <a:t>
5%</a:t>
                    </a:r>
                    <a:endParaRPr lang="en-US" dirty="0"/>
                  </a:p>
                </c:rich>
              </c:tx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</c:dLbl>
            <c:txPr>
              <a:bodyPr/>
              <a:lstStyle/>
              <a:p>
                <a:pPr>
                  <a:defRPr sz="1200"/>
                </a:pPr>
                <a:endParaRPr lang="en-US"/>
              </a:p>
            </c:txPr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Sheet1!$A$2:$A$10</c:f>
              <c:strCache>
                <c:ptCount val="9"/>
                <c:pt idx="0">
                  <c:v>Spokojnosť pacientov</c:v>
                </c:pt>
                <c:pt idx="1">
                  <c:v>Hospodárenie a transparentnosť</c:v>
                </c:pt>
                <c:pt idx="2">
                  <c:v>Reoperovanosť</c:v>
                </c:pt>
                <c:pt idx="3">
                  <c:v>Rehospitalizovanosť do 30 dní</c:v>
                </c:pt>
                <c:pt idx="4">
                  <c:v>Úmrtnosť po operáciách</c:v>
                </c:pt>
                <c:pt idx="5">
                  <c:v>Úmrtnosť na mozgovo-cievnu príhodu</c:v>
                </c:pt>
                <c:pt idx="6">
                  <c:v>Úmrtnosť na JIS</c:v>
                </c:pt>
                <c:pt idx="7">
                  <c:v>Úmrtnosť po preložení z JIS</c:v>
                </c:pt>
                <c:pt idx="8">
                  <c:v>Pokuty</c:v>
                </c:pt>
              </c:strCache>
            </c:strRef>
          </c:cat>
          <c:val>
            <c:numRef>
              <c:f>Sheet1!$B$2:$B$10</c:f>
              <c:numCache>
                <c:formatCode>0%</c:formatCode>
                <c:ptCount val="9"/>
                <c:pt idx="0">
                  <c:v>0.3</c:v>
                </c:pt>
                <c:pt idx="1">
                  <c:v>0.3</c:v>
                </c:pt>
                <c:pt idx="2">
                  <c:v>0.1</c:v>
                </c:pt>
                <c:pt idx="3">
                  <c:v>0.05</c:v>
                </c:pt>
                <c:pt idx="4">
                  <c:v>0.05</c:v>
                </c:pt>
                <c:pt idx="5">
                  <c:v>0.05</c:v>
                </c:pt>
                <c:pt idx="6">
                  <c:v>0.05</c:v>
                </c:pt>
                <c:pt idx="7">
                  <c:v>0.05</c:v>
                </c:pt>
                <c:pt idx="8">
                  <c:v>0.05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explosion val="25"/>
          <c:dPt>
            <c:idx val="0"/>
            <c:bubble3D val="0"/>
            <c:spPr>
              <a:solidFill>
                <a:srgbClr val="8FB08C"/>
              </a:solidFill>
            </c:spPr>
          </c:dPt>
          <c:dPt>
            <c:idx val="1"/>
            <c:bubble3D val="0"/>
            <c:spPr>
              <a:solidFill>
                <a:srgbClr val="8FB08C"/>
              </a:solidFill>
            </c:spPr>
          </c:dPt>
          <c:dPt>
            <c:idx val="2"/>
            <c:bubble3D val="0"/>
            <c:spPr>
              <a:solidFill>
                <a:srgbClr val="8FB08C"/>
              </a:solidFill>
            </c:spPr>
          </c:dPt>
          <c:dPt>
            <c:idx val="3"/>
            <c:bubble3D val="0"/>
            <c:spPr>
              <a:solidFill>
                <a:schemeClr val="accent1">
                  <a:lumMod val="75000"/>
                  <a:alpha val="14000"/>
                </a:schemeClr>
              </a:solidFill>
            </c:spPr>
          </c:dPt>
          <c:dPt>
            <c:idx val="4"/>
            <c:bubble3D val="0"/>
            <c:explosion val="11"/>
            <c:spPr>
              <a:solidFill>
                <a:schemeClr val="accent2">
                  <a:alpha val="13000"/>
                </a:schemeClr>
              </a:solidFill>
            </c:spPr>
          </c:dPt>
          <c:dLbls>
            <c:dLbl>
              <c:idx val="3"/>
              <c:layout/>
              <c:spPr/>
              <c:txPr>
                <a:bodyPr/>
                <a:lstStyle/>
                <a:p>
                  <a:pPr>
                    <a:defRPr sz="1600">
                      <a:solidFill>
                        <a:schemeClr val="bg1">
                          <a:lumMod val="50000"/>
                        </a:schemeClr>
                      </a:solidFill>
                    </a:defRPr>
                  </a:pPr>
                  <a:endParaRPr lang="en-US"/>
                </a:p>
              </c:txPr>
              <c:dLblPos val="inEnd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4"/>
              <c:layout/>
              <c:spPr/>
              <c:txPr>
                <a:bodyPr/>
                <a:lstStyle/>
                <a:p>
                  <a:pPr>
                    <a:defRPr sz="1600">
                      <a:solidFill>
                        <a:srgbClr val="7F7F7F"/>
                      </a:solidFill>
                    </a:defRPr>
                  </a:pPr>
                  <a:endParaRPr lang="en-US"/>
                </a:p>
              </c:txPr>
              <c:dLblPos val="inEnd"/>
              <c:showLegendKey val="0"/>
              <c:showVal val="0"/>
              <c:showCatName val="1"/>
              <c:showSerName val="0"/>
              <c:showPercent val="1"/>
              <c:showBubbleSize val="0"/>
            </c:dLbl>
            <c:txPr>
              <a:bodyPr/>
              <a:lstStyle/>
              <a:p>
                <a:pPr>
                  <a:defRPr sz="1200"/>
                </a:pPr>
                <a:endParaRPr lang="en-US"/>
              </a:p>
            </c:txPr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Sheet1!$A$2:$A$6</c:f>
              <c:strCache>
                <c:ptCount val="5"/>
                <c:pt idx="0">
                  <c:v>Generovanie vlastných zdrojov</c:v>
                </c:pt>
                <c:pt idx="1">
                  <c:v>Dlh po lehote splatnosti/zadĺženosť</c:v>
                </c:pt>
                <c:pt idx="2">
                  <c:v>Index transparentnosti</c:v>
                </c:pt>
                <c:pt idx="3">
                  <c:v>Kvalita</c:v>
                </c:pt>
                <c:pt idx="4">
                  <c:v>Spokojnosť</c:v>
                </c:pt>
              </c:strCache>
            </c:strRef>
          </c:cat>
          <c:val>
            <c:numRef>
              <c:f>Sheet1!$B$2:$B$6</c:f>
              <c:numCache>
                <c:formatCode>0%</c:formatCode>
                <c:ptCount val="5"/>
                <c:pt idx="0">
                  <c:v>0.1</c:v>
                </c:pt>
                <c:pt idx="1">
                  <c:v>0.1</c:v>
                </c:pt>
                <c:pt idx="2">
                  <c:v>0.1</c:v>
                </c:pt>
                <c:pt idx="3">
                  <c:v>0.4</c:v>
                </c:pt>
                <c:pt idx="4">
                  <c:v>0.3</c:v>
                </c:pt>
              </c:numCache>
            </c:numRef>
          </c:val>
        </c:ser>
        <c:dLbls>
          <c:dLblPos val="outEnd"/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109"/>
      </c:pieChart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38"/>
    </mc:Choice>
    <mc:Fallback>
      <c:style val="38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chemeClr val="accent1"/>
            </a:solidFill>
          </c:spPr>
          <c:explosion val="25"/>
          <c:dPt>
            <c:idx val="0"/>
            <c:bubble3D val="0"/>
            <c:explosion val="30"/>
            <c:spPr>
              <a:solidFill>
                <a:schemeClr val="accent2"/>
              </a:solidFill>
            </c:spPr>
          </c:dPt>
          <c:dPt>
            <c:idx val="1"/>
            <c:bubble3D val="0"/>
            <c:spPr>
              <a:solidFill>
                <a:srgbClr val="CCB400"/>
              </a:solidFill>
            </c:spPr>
          </c:dPt>
          <c:dPt>
            <c:idx val="2"/>
            <c:bubble3D val="0"/>
            <c:spPr>
              <a:solidFill>
                <a:srgbClr val="8FB08C"/>
              </a:solidFill>
            </c:spPr>
          </c:dPt>
          <c:dPt>
            <c:idx val="3"/>
            <c:bubble3D val="0"/>
            <c:spPr>
              <a:solidFill>
                <a:srgbClr val="8FB08C"/>
              </a:solidFill>
            </c:spPr>
          </c:dPt>
          <c:dPt>
            <c:idx val="4"/>
            <c:bubble3D val="0"/>
            <c:spPr>
              <a:solidFill>
                <a:schemeClr val="accent5"/>
              </a:solidFill>
            </c:spPr>
          </c:dPt>
          <c:dPt>
            <c:idx val="5"/>
            <c:bubble3D val="0"/>
            <c:spPr>
              <a:solidFill>
                <a:schemeClr val="accent1">
                  <a:lumMod val="75000"/>
                </a:schemeClr>
              </a:solidFill>
            </c:spPr>
          </c:dPt>
          <c:dPt>
            <c:idx val="6"/>
            <c:bubble3D val="0"/>
            <c:spPr>
              <a:solidFill>
                <a:srgbClr val="A9432B"/>
              </a:solidFill>
            </c:spPr>
          </c:dPt>
          <c:dPt>
            <c:idx val="7"/>
            <c:bubble3D val="0"/>
            <c:spPr>
              <a:solidFill>
                <a:srgbClr val="A9432B"/>
              </a:solidFill>
            </c:spPr>
          </c:dPt>
          <c:dPt>
            <c:idx val="8"/>
            <c:bubble3D val="0"/>
            <c:spPr>
              <a:solidFill>
                <a:srgbClr val="A9432B"/>
              </a:solidFill>
            </c:spPr>
          </c:dPt>
          <c:dPt>
            <c:idx val="9"/>
            <c:bubble3D val="0"/>
            <c:spPr>
              <a:solidFill>
                <a:srgbClr val="A9432B"/>
              </a:solidFill>
            </c:spPr>
          </c:dPt>
          <c:dPt>
            <c:idx val="10"/>
            <c:bubble3D val="0"/>
            <c:spPr>
              <a:solidFill>
                <a:srgbClr val="A9432B"/>
              </a:solidFill>
            </c:spPr>
          </c:dPt>
          <c:dPt>
            <c:idx val="11"/>
            <c:bubble3D val="0"/>
            <c:spPr>
              <a:solidFill>
                <a:srgbClr val="A9432B"/>
              </a:solidFill>
            </c:spPr>
          </c:dPt>
          <c:dLbls>
            <c:dLbl>
              <c:idx val="10"/>
              <c:layout/>
              <c:dLblPos val="outEnd"/>
              <c:showLegendKey val="0"/>
              <c:showVal val="0"/>
              <c:showCatName val="1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050"/>
                </a:pPr>
                <a:endParaRPr lang="en-US"/>
              </a:p>
            </c:txPr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Sheet1!$A$2:$A$16</c:f>
              <c:strCache>
                <c:ptCount val="12"/>
                <c:pt idx="0">
                  <c:v>Celková spokojnosť pacientov</c:v>
                </c:pt>
                <c:pt idx="1">
                  <c:v>Sťažnosti pacientov</c:v>
                </c:pt>
                <c:pt idx="2">
                  <c:v>Generovanie vlastných zdrojov</c:v>
                </c:pt>
                <c:pt idx="3">
                  <c:v>Dlh po lehote splatnosti/zadlženosť</c:v>
                </c:pt>
                <c:pt idx="4">
                  <c:v>Index transparentnosti</c:v>
                </c:pt>
                <c:pt idx="5">
                  <c:v>Reoperovanosť</c:v>
                </c:pt>
                <c:pt idx="6">
                  <c:v>Rehospitalizovanosť do 30 dní</c:v>
                </c:pt>
                <c:pt idx="7">
                  <c:v>Úmrtnosť po operáciách</c:v>
                </c:pt>
                <c:pt idx="8">
                  <c:v>Úmrtnosť na mozgovo-cievnu príhodu</c:v>
                </c:pt>
                <c:pt idx="9">
                  <c:v>Úmrtnosť na JIS</c:v>
                </c:pt>
                <c:pt idx="10">
                  <c:v>Úmrtnosť po preložení z JIS 5%</c:v>
                </c:pt>
                <c:pt idx="11">
                  <c:v>Pokuty</c:v>
                </c:pt>
              </c:strCache>
            </c:strRef>
          </c:cat>
          <c:val>
            <c:numRef>
              <c:f>Sheet1!$B$2:$B$16</c:f>
              <c:numCache>
                <c:formatCode>0%</c:formatCode>
                <c:ptCount val="15"/>
                <c:pt idx="0">
                  <c:v>0.25</c:v>
                </c:pt>
                <c:pt idx="1">
                  <c:v>0.05</c:v>
                </c:pt>
                <c:pt idx="2">
                  <c:v>0.1</c:v>
                </c:pt>
                <c:pt idx="3">
                  <c:v>0.1</c:v>
                </c:pt>
                <c:pt idx="4">
                  <c:v>0.1</c:v>
                </c:pt>
                <c:pt idx="5">
                  <c:v>0.1</c:v>
                </c:pt>
                <c:pt idx="6">
                  <c:v>0.05</c:v>
                </c:pt>
                <c:pt idx="7">
                  <c:v>0.05</c:v>
                </c:pt>
                <c:pt idx="8">
                  <c:v>0.05</c:v>
                </c:pt>
                <c:pt idx="9">
                  <c:v>0.05</c:v>
                </c:pt>
                <c:pt idx="10">
                  <c:v>0.05</c:v>
                </c:pt>
                <c:pt idx="11">
                  <c:v>0.05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93B172D-ABD1-4448-9643-72697E61F0D1}" type="doc">
      <dgm:prSet loTypeId="urn:microsoft.com/office/officeart/2005/8/layout/hList1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364B60F-DC7A-1944-A585-C25505605AB5}">
      <dgm:prSet phldrT="[Text]"/>
      <dgm:spPr>
        <a:solidFill>
          <a:srgbClr val="61898A"/>
        </a:solidFill>
      </dgm:spPr>
      <dgm:t>
        <a:bodyPr/>
        <a:lstStyle/>
        <a:p>
          <a:r>
            <a:rPr lang="en-US" dirty="0" err="1" smtClean="0"/>
            <a:t>Komplexnosť</a:t>
          </a:r>
          <a:endParaRPr lang="en-US" dirty="0"/>
        </a:p>
      </dgm:t>
    </dgm:pt>
    <dgm:pt modelId="{6B3A020C-F1AF-AF4C-8948-E7CBBF2E1467}" type="parTrans" cxnId="{64DE84E1-77DD-7546-A78C-630FD3B3F00B}">
      <dgm:prSet/>
      <dgm:spPr/>
      <dgm:t>
        <a:bodyPr/>
        <a:lstStyle/>
        <a:p>
          <a:endParaRPr lang="en-US"/>
        </a:p>
      </dgm:t>
    </dgm:pt>
    <dgm:pt modelId="{8441E752-9E05-6446-8262-3A0C6009E577}" type="sibTrans" cxnId="{64DE84E1-77DD-7546-A78C-630FD3B3F00B}">
      <dgm:prSet/>
      <dgm:spPr/>
      <dgm:t>
        <a:bodyPr/>
        <a:lstStyle/>
        <a:p>
          <a:endParaRPr lang="en-US"/>
        </a:p>
      </dgm:t>
    </dgm:pt>
    <dgm:pt modelId="{0CB9788E-C946-534A-8707-D43C405A4C84}">
      <dgm:prSet phldrT="[Text]"/>
      <dgm:spPr>
        <a:solidFill>
          <a:srgbClr val="61898A"/>
        </a:solidFill>
      </dgm:spPr>
      <dgm:t>
        <a:bodyPr/>
        <a:lstStyle/>
        <a:p>
          <a:r>
            <a:rPr lang="en-US" dirty="0" err="1" smtClean="0"/>
            <a:t>Veľkosť</a:t>
          </a:r>
          <a:r>
            <a:rPr lang="en-US" dirty="0" smtClean="0"/>
            <a:t> </a:t>
          </a:r>
          <a:r>
            <a:rPr lang="en-US" dirty="0" err="1" smtClean="0"/>
            <a:t>vzorky</a:t>
          </a:r>
          <a:endParaRPr lang="en-US" dirty="0"/>
        </a:p>
      </dgm:t>
    </dgm:pt>
    <dgm:pt modelId="{4F7C0802-90A0-7F45-8013-6F51DF093929}" type="parTrans" cxnId="{47AA949A-E047-F04E-A661-4CDD6A4C1FF6}">
      <dgm:prSet/>
      <dgm:spPr/>
      <dgm:t>
        <a:bodyPr/>
        <a:lstStyle/>
        <a:p>
          <a:endParaRPr lang="en-US"/>
        </a:p>
      </dgm:t>
    </dgm:pt>
    <dgm:pt modelId="{1567C7B2-1F8A-694F-87F8-8DF122DEA5B4}" type="sibTrans" cxnId="{47AA949A-E047-F04E-A661-4CDD6A4C1FF6}">
      <dgm:prSet/>
      <dgm:spPr/>
      <dgm:t>
        <a:bodyPr/>
        <a:lstStyle/>
        <a:p>
          <a:endParaRPr lang="en-US"/>
        </a:p>
      </dgm:t>
    </dgm:pt>
    <dgm:pt modelId="{6C9E99A0-CEB4-ED42-80AC-9AF54B60960C}">
      <dgm:prSet phldrT="[Text]"/>
      <dgm:spPr>
        <a:solidFill>
          <a:srgbClr val="ADBEC6">
            <a:alpha val="90000"/>
          </a:srgbClr>
        </a:solidFill>
      </dgm:spPr>
      <dgm:t>
        <a:bodyPr/>
        <a:lstStyle/>
        <a:p>
          <a:r>
            <a:rPr lang="en-US" dirty="0" err="1" smtClean="0"/>
            <a:t>Individuálna</a:t>
          </a:r>
          <a:r>
            <a:rPr lang="en-US" dirty="0" smtClean="0"/>
            <a:t> pre </a:t>
          </a:r>
          <a:r>
            <a:rPr lang="en-US" dirty="0" err="1" smtClean="0"/>
            <a:t>každý</a:t>
          </a:r>
          <a:r>
            <a:rPr lang="en-US" dirty="0" smtClean="0"/>
            <a:t> </a:t>
          </a:r>
          <a:r>
            <a:rPr lang="en-US" dirty="0" err="1" smtClean="0"/>
            <a:t>ukazovateľ</a:t>
          </a:r>
          <a:endParaRPr lang="en-US" dirty="0"/>
        </a:p>
      </dgm:t>
    </dgm:pt>
    <dgm:pt modelId="{D4D54417-17E7-B044-A598-10A93B456966}" type="parTrans" cxnId="{C0D83721-00FD-AC4A-A9A8-0045BA99FEFF}">
      <dgm:prSet/>
      <dgm:spPr/>
      <dgm:t>
        <a:bodyPr/>
        <a:lstStyle/>
        <a:p>
          <a:endParaRPr lang="en-US"/>
        </a:p>
      </dgm:t>
    </dgm:pt>
    <dgm:pt modelId="{8CF4CE8F-2149-604B-AF10-0E0FE8B01459}" type="sibTrans" cxnId="{C0D83721-00FD-AC4A-A9A8-0045BA99FEFF}">
      <dgm:prSet/>
      <dgm:spPr/>
      <dgm:t>
        <a:bodyPr/>
        <a:lstStyle/>
        <a:p>
          <a:endParaRPr lang="en-US"/>
        </a:p>
      </dgm:t>
    </dgm:pt>
    <dgm:pt modelId="{AB8198BB-DE26-2944-9697-0A2956AC226D}">
      <dgm:prSet phldrT="[Text]"/>
      <dgm:spPr>
        <a:solidFill>
          <a:srgbClr val="ADBEC6">
            <a:alpha val="90000"/>
          </a:srgbClr>
        </a:solidFill>
      </dgm:spPr>
      <dgm:t>
        <a:bodyPr/>
        <a:lstStyle/>
        <a:p>
          <a:r>
            <a:rPr lang="en-US" dirty="0" err="1" smtClean="0"/>
            <a:t>Vnútorné</a:t>
          </a:r>
          <a:r>
            <a:rPr lang="en-US" dirty="0" smtClean="0"/>
            <a:t> </a:t>
          </a:r>
          <a:r>
            <a:rPr lang="en-US" dirty="0" err="1" smtClean="0"/>
            <a:t>lekárstvo</a:t>
          </a:r>
          <a:endParaRPr lang="en-US" dirty="0"/>
        </a:p>
      </dgm:t>
    </dgm:pt>
    <dgm:pt modelId="{2E9E720E-7191-5C4D-8857-83C47DFD4F9C}" type="parTrans" cxnId="{42F7C2ED-22A3-DB4E-86E2-F9B4BB001253}">
      <dgm:prSet/>
      <dgm:spPr/>
      <dgm:t>
        <a:bodyPr/>
        <a:lstStyle/>
        <a:p>
          <a:endParaRPr lang="en-US"/>
        </a:p>
      </dgm:t>
    </dgm:pt>
    <dgm:pt modelId="{EB4CD452-0354-4E45-8724-5F2A6F064557}" type="sibTrans" cxnId="{42F7C2ED-22A3-DB4E-86E2-F9B4BB001253}">
      <dgm:prSet/>
      <dgm:spPr/>
      <dgm:t>
        <a:bodyPr/>
        <a:lstStyle/>
        <a:p>
          <a:endParaRPr lang="en-US"/>
        </a:p>
      </dgm:t>
    </dgm:pt>
    <dgm:pt modelId="{090F935A-72C6-984A-ADBE-629121C4ECF9}">
      <dgm:prSet phldrT="[Text]"/>
      <dgm:spPr>
        <a:solidFill>
          <a:srgbClr val="ADBEC6">
            <a:alpha val="90000"/>
          </a:srgbClr>
        </a:solidFill>
      </dgm:spPr>
      <dgm:t>
        <a:bodyPr/>
        <a:lstStyle/>
        <a:p>
          <a:r>
            <a:rPr lang="en-US" dirty="0" err="1" smtClean="0"/>
            <a:t>Chirurgia</a:t>
          </a:r>
          <a:endParaRPr lang="en-US" dirty="0"/>
        </a:p>
      </dgm:t>
    </dgm:pt>
    <dgm:pt modelId="{2D75B5F7-1111-6D4F-B150-B291BD68983F}" type="parTrans" cxnId="{1A4CD7DF-9C71-A842-A23A-8E8469D64869}">
      <dgm:prSet/>
      <dgm:spPr/>
      <dgm:t>
        <a:bodyPr/>
        <a:lstStyle/>
        <a:p>
          <a:endParaRPr lang="en-US"/>
        </a:p>
      </dgm:t>
    </dgm:pt>
    <dgm:pt modelId="{1CB39245-35A0-FA40-B045-029BB68A4BC0}" type="sibTrans" cxnId="{1A4CD7DF-9C71-A842-A23A-8E8469D64869}">
      <dgm:prSet/>
      <dgm:spPr/>
      <dgm:t>
        <a:bodyPr/>
        <a:lstStyle/>
        <a:p>
          <a:endParaRPr lang="en-US"/>
        </a:p>
      </dgm:t>
    </dgm:pt>
    <dgm:pt modelId="{FECE64A6-0A41-DC4D-8152-0A46418B1E57}">
      <dgm:prSet phldrT="[Text]"/>
      <dgm:spPr>
        <a:solidFill>
          <a:srgbClr val="ADBEC6">
            <a:alpha val="90000"/>
          </a:srgbClr>
        </a:solidFill>
      </dgm:spPr>
      <dgm:t>
        <a:bodyPr/>
        <a:lstStyle/>
        <a:p>
          <a:r>
            <a:rPr lang="en-US" dirty="0" err="1" smtClean="0"/>
            <a:t>Neurológia</a:t>
          </a:r>
          <a:endParaRPr lang="en-US" dirty="0"/>
        </a:p>
      </dgm:t>
    </dgm:pt>
    <dgm:pt modelId="{8A76EE54-090D-7645-BB48-593D43DF4A7D}" type="parTrans" cxnId="{79F36613-5BD8-BE45-9CB4-FB2B1868AC63}">
      <dgm:prSet/>
      <dgm:spPr/>
      <dgm:t>
        <a:bodyPr/>
        <a:lstStyle/>
        <a:p>
          <a:endParaRPr lang="en-US"/>
        </a:p>
      </dgm:t>
    </dgm:pt>
    <dgm:pt modelId="{4877E1AC-DBC0-CA4C-BC52-16B0AE3F9259}" type="sibTrans" cxnId="{79F36613-5BD8-BE45-9CB4-FB2B1868AC63}">
      <dgm:prSet/>
      <dgm:spPr/>
      <dgm:t>
        <a:bodyPr/>
        <a:lstStyle/>
        <a:p>
          <a:endParaRPr lang="en-US"/>
        </a:p>
      </dgm:t>
    </dgm:pt>
    <dgm:pt modelId="{288AD74A-1E72-B64E-A461-606A27D2E8A3}">
      <dgm:prSet phldrT="[Text]"/>
      <dgm:spPr>
        <a:solidFill>
          <a:srgbClr val="ADBEC6">
            <a:alpha val="90000"/>
          </a:srgbClr>
        </a:solidFill>
      </dgm:spPr>
      <dgm:t>
        <a:bodyPr/>
        <a:lstStyle/>
        <a:p>
          <a:r>
            <a:rPr lang="en-US" dirty="0" err="1" smtClean="0"/>
            <a:t>Pediatria</a:t>
          </a:r>
          <a:endParaRPr lang="en-US" dirty="0"/>
        </a:p>
      </dgm:t>
    </dgm:pt>
    <dgm:pt modelId="{5B96C258-0632-9347-90B6-81BEA256B7BC}" type="parTrans" cxnId="{A004C05D-3C86-D348-B93F-FE1392B17810}">
      <dgm:prSet/>
      <dgm:spPr/>
      <dgm:t>
        <a:bodyPr/>
        <a:lstStyle/>
        <a:p>
          <a:endParaRPr lang="en-US"/>
        </a:p>
      </dgm:t>
    </dgm:pt>
    <dgm:pt modelId="{B2C4F36B-FE17-894F-8562-E14AA00AD5D5}" type="sibTrans" cxnId="{A004C05D-3C86-D348-B93F-FE1392B17810}">
      <dgm:prSet/>
      <dgm:spPr/>
      <dgm:t>
        <a:bodyPr/>
        <a:lstStyle/>
        <a:p>
          <a:endParaRPr lang="en-US"/>
        </a:p>
      </dgm:t>
    </dgm:pt>
    <dgm:pt modelId="{8A685CE9-1CE8-6044-9338-17A702D1A475}">
      <dgm:prSet phldrT="[Text]"/>
      <dgm:spPr>
        <a:solidFill>
          <a:srgbClr val="ADBEC6">
            <a:alpha val="90000"/>
          </a:srgbClr>
        </a:solidFill>
      </dgm:spPr>
      <dgm:t>
        <a:bodyPr/>
        <a:lstStyle/>
        <a:p>
          <a:r>
            <a:rPr lang="en-US" dirty="0" err="1" smtClean="0"/>
            <a:t>Gynekologicko-pôrodnícke</a:t>
          </a:r>
          <a:r>
            <a:rPr lang="en-US" dirty="0" smtClean="0"/>
            <a:t> </a:t>
          </a:r>
          <a:r>
            <a:rPr lang="en-US" dirty="0" err="1" smtClean="0"/>
            <a:t>oddelenie</a:t>
          </a:r>
          <a:endParaRPr lang="en-US" dirty="0"/>
        </a:p>
      </dgm:t>
    </dgm:pt>
    <dgm:pt modelId="{F50C574C-C4BC-964D-9EDA-DD399B3F193F}" type="parTrans" cxnId="{83406027-5C18-2A46-9ECB-AF4C3119978B}">
      <dgm:prSet/>
      <dgm:spPr/>
      <dgm:t>
        <a:bodyPr/>
        <a:lstStyle/>
        <a:p>
          <a:endParaRPr lang="en-US"/>
        </a:p>
      </dgm:t>
    </dgm:pt>
    <dgm:pt modelId="{64A0CCE6-E2FB-CD4F-8323-28CFB5BABAA5}" type="sibTrans" cxnId="{83406027-5C18-2A46-9ECB-AF4C3119978B}">
      <dgm:prSet/>
      <dgm:spPr/>
      <dgm:t>
        <a:bodyPr/>
        <a:lstStyle/>
        <a:p>
          <a:endParaRPr lang="en-US"/>
        </a:p>
      </dgm:t>
    </dgm:pt>
    <dgm:pt modelId="{0FF9ADBD-E3CF-DF4E-855F-0AA2DF5A1FEA}">
      <dgm:prSet phldrT="[Text]"/>
      <dgm:spPr>
        <a:solidFill>
          <a:srgbClr val="ADBEC6">
            <a:alpha val="90000"/>
          </a:srgbClr>
        </a:solidFill>
      </dgm:spPr>
      <dgm:t>
        <a:bodyPr/>
        <a:lstStyle/>
        <a:p>
          <a:r>
            <a:rPr lang="en-US" dirty="0" err="1" smtClean="0"/>
            <a:t>Novorodenecké</a:t>
          </a:r>
          <a:r>
            <a:rPr lang="en-US" dirty="0" smtClean="0"/>
            <a:t> </a:t>
          </a:r>
          <a:r>
            <a:rPr lang="en-US" dirty="0" err="1" smtClean="0"/>
            <a:t>oddelenie</a:t>
          </a:r>
          <a:r>
            <a:rPr lang="en-US" dirty="0" smtClean="0"/>
            <a:t> (</a:t>
          </a:r>
          <a:r>
            <a:rPr lang="en-US" dirty="0" err="1" smtClean="0"/>
            <a:t>neonatológia</a:t>
          </a:r>
          <a:r>
            <a:rPr lang="en-US" dirty="0" smtClean="0"/>
            <a:t>)</a:t>
          </a:r>
          <a:endParaRPr lang="en-US" dirty="0"/>
        </a:p>
      </dgm:t>
    </dgm:pt>
    <dgm:pt modelId="{213A6A8A-4BEE-FB4A-AD12-2222048D657D}" type="parTrans" cxnId="{CBD96034-AC30-8144-B484-593E02551AAC}">
      <dgm:prSet/>
      <dgm:spPr/>
      <dgm:t>
        <a:bodyPr/>
        <a:lstStyle/>
        <a:p>
          <a:endParaRPr lang="en-US"/>
        </a:p>
      </dgm:t>
    </dgm:pt>
    <dgm:pt modelId="{D0007CAA-B82D-8E45-8410-5D53F20BF169}" type="sibTrans" cxnId="{CBD96034-AC30-8144-B484-593E02551AAC}">
      <dgm:prSet/>
      <dgm:spPr/>
      <dgm:t>
        <a:bodyPr/>
        <a:lstStyle/>
        <a:p>
          <a:endParaRPr lang="en-US"/>
        </a:p>
      </dgm:t>
    </dgm:pt>
    <dgm:pt modelId="{255BB1E2-9725-F84D-BB02-7044B19712C8}">
      <dgm:prSet phldrT="[Text]"/>
      <dgm:spPr>
        <a:solidFill>
          <a:srgbClr val="ADBEC6">
            <a:alpha val="90000"/>
          </a:srgbClr>
        </a:solidFill>
      </dgm:spPr>
      <dgm:t>
        <a:bodyPr/>
        <a:lstStyle/>
        <a:p>
          <a:r>
            <a:rPr lang="en-US" dirty="0" err="1" smtClean="0"/>
            <a:t>Oddelenie</a:t>
          </a:r>
          <a:r>
            <a:rPr lang="en-US" dirty="0" smtClean="0"/>
            <a:t> </a:t>
          </a:r>
          <a:r>
            <a:rPr lang="en-US" dirty="0" err="1" smtClean="0"/>
            <a:t>anesteziológie</a:t>
          </a:r>
          <a:r>
            <a:rPr lang="en-US" dirty="0" smtClean="0"/>
            <a:t> a </a:t>
          </a:r>
          <a:r>
            <a:rPr lang="en-US" dirty="0" err="1" smtClean="0"/>
            <a:t>intenzívnej</a:t>
          </a:r>
          <a:r>
            <a:rPr lang="en-US" dirty="0" smtClean="0"/>
            <a:t> </a:t>
          </a:r>
          <a:r>
            <a:rPr lang="en-US" dirty="0" err="1" smtClean="0"/>
            <a:t>medicíny</a:t>
          </a:r>
          <a:r>
            <a:rPr lang="en-US" dirty="0" smtClean="0"/>
            <a:t> (OAIM)</a:t>
          </a:r>
          <a:endParaRPr lang="en-US" dirty="0"/>
        </a:p>
      </dgm:t>
    </dgm:pt>
    <dgm:pt modelId="{AEEC496F-245E-6E40-B945-97B741FE38E9}" type="parTrans" cxnId="{5545EDAA-AD9E-8641-92A3-56206A9C7538}">
      <dgm:prSet/>
      <dgm:spPr/>
      <dgm:t>
        <a:bodyPr/>
        <a:lstStyle/>
        <a:p>
          <a:endParaRPr lang="en-US"/>
        </a:p>
      </dgm:t>
    </dgm:pt>
    <dgm:pt modelId="{9DAA4F7D-2B32-0144-A923-5BA771E0B842}" type="sibTrans" cxnId="{5545EDAA-AD9E-8641-92A3-56206A9C7538}">
      <dgm:prSet/>
      <dgm:spPr/>
      <dgm:t>
        <a:bodyPr/>
        <a:lstStyle/>
        <a:p>
          <a:endParaRPr lang="en-US"/>
        </a:p>
      </dgm:t>
    </dgm:pt>
    <dgm:pt modelId="{F19B4042-6570-5B43-B89A-7A27DC968A14}" type="pres">
      <dgm:prSet presAssocID="{A93B172D-ABD1-4448-9643-72697E61F0D1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AFFF68D-8FAA-F748-AA57-01617EED2BDD}" type="pres">
      <dgm:prSet presAssocID="{A364B60F-DC7A-1944-A585-C25505605AB5}" presName="composite" presStyleCnt="0"/>
      <dgm:spPr/>
    </dgm:pt>
    <dgm:pt modelId="{A3B52B4D-07AD-4B4F-A903-BAC402BE8E8F}" type="pres">
      <dgm:prSet presAssocID="{A364B60F-DC7A-1944-A585-C25505605AB5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4404F18-E61F-6B48-90F9-91101C1C02DF}" type="pres">
      <dgm:prSet presAssocID="{A364B60F-DC7A-1944-A585-C25505605AB5}" presName="desTx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29C6A0B-7593-B64E-9DC6-6AE28C06493C}" type="pres">
      <dgm:prSet presAssocID="{8441E752-9E05-6446-8262-3A0C6009E577}" presName="space" presStyleCnt="0"/>
      <dgm:spPr/>
    </dgm:pt>
    <dgm:pt modelId="{298E8EC4-77FA-C842-9DB7-404BC2182CD6}" type="pres">
      <dgm:prSet presAssocID="{0CB9788E-C946-534A-8707-D43C405A4C84}" presName="composite" presStyleCnt="0"/>
      <dgm:spPr/>
    </dgm:pt>
    <dgm:pt modelId="{645FBA78-625F-3E44-A7DD-AF67670400F6}" type="pres">
      <dgm:prSet presAssocID="{0CB9788E-C946-534A-8707-D43C405A4C84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60F09DE-F6F6-8047-8C73-FE431FBAEE60}" type="pres">
      <dgm:prSet presAssocID="{0CB9788E-C946-534A-8707-D43C405A4C84}" presName="desTx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7AA949A-E047-F04E-A661-4CDD6A4C1FF6}" srcId="{A93B172D-ABD1-4448-9643-72697E61F0D1}" destId="{0CB9788E-C946-534A-8707-D43C405A4C84}" srcOrd="1" destOrd="0" parTransId="{4F7C0802-90A0-7F45-8013-6F51DF093929}" sibTransId="{1567C7B2-1F8A-694F-87F8-8DF122DEA5B4}"/>
    <dgm:cxn modelId="{6902E116-5A48-3C45-B1A5-58429F328642}" type="presOf" srcId="{A93B172D-ABD1-4448-9643-72697E61F0D1}" destId="{F19B4042-6570-5B43-B89A-7A27DC968A14}" srcOrd="0" destOrd="0" presId="urn:microsoft.com/office/officeart/2005/8/layout/hList1"/>
    <dgm:cxn modelId="{F6DB2CBA-699E-F14C-B1B5-EFF3C968A1BB}" type="presOf" srcId="{288AD74A-1E72-B64E-A461-606A27D2E8A3}" destId="{E4404F18-E61F-6B48-90F9-91101C1C02DF}" srcOrd="0" destOrd="3" presId="urn:microsoft.com/office/officeart/2005/8/layout/hList1"/>
    <dgm:cxn modelId="{79F36613-5BD8-BE45-9CB4-FB2B1868AC63}" srcId="{A364B60F-DC7A-1944-A585-C25505605AB5}" destId="{FECE64A6-0A41-DC4D-8152-0A46418B1E57}" srcOrd="2" destOrd="0" parTransId="{8A76EE54-090D-7645-BB48-593D43DF4A7D}" sibTransId="{4877E1AC-DBC0-CA4C-BC52-16B0AE3F9259}"/>
    <dgm:cxn modelId="{3F3D00B6-A2B8-2549-ACF9-3BB69782E27B}" type="presOf" srcId="{A364B60F-DC7A-1944-A585-C25505605AB5}" destId="{A3B52B4D-07AD-4B4F-A903-BAC402BE8E8F}" srcOrd="0" destOrd="0" presId="urn:microsoft.com/office/officeart/2005/8/layout/hList1"/>
    <dgm:cxn modelId="{CBD96034-AC30-8144-B484-593E02551AAC}" srcId="{A364B60F-DC7A-1944-A585-C25505605AB5}" destId="{0FF9ADBD-E3CF-DF4E-855F-0AA2DF5A1FEA}" srcOrd="5" destOrd="0" parTransId="{213A6A8A-4BEE-FB4A-AD12-2222048D657D}" sibTransId="{D0007CAA-B82D-8E45-8410-5D53F20BF169}"/>
    <dgm:cxn modelId="{42F7C2ED-22A3-DB4E-86E2-F9B4BB001253}" srcId="{A364B60F-DC7A-1944-A585-C25505605AB5}" destId="{AB8198BB-DE26-2944-9697-0A2956AC226D}" srcOrd="0" destOrd="0" parTransId="{2E9E720E-7191-5C4D-8857-83C47DFD4F9C}" sibTransId="{EB4CD452-0354-4E45-8724-5F2A6F064557}"/>
    <dgm:cxn modelId="{1A4CD7DF-9C71-A842-A23A-8E8469D64869}" srcId="{A364B60F-DC7A-1944-A585-C25505605AB5}" destId="{090F935A-72C6-984A-ADBE-629121C4ECF9}" srcOrd="1" destOrd="0" parTransId="{2D75B5F7-1111-6D4F-B150-B291BD68983F}" sibTransId="{1CB39245-35A0-FA40-B045-029BB68A4BC0}"/>
    <dgm:cxn modelId="{5545EDAA-AD9E-8641-92A3-56206A9C7538}" srcId="{A364B60F-DC7A-1944-A585-C25505605AB5}" destId="{255BB1E2-9725-F84D-BB02-7044B19712C8}" srcOrd="6" destOrd="0" parTransId="{AEEC496F-245E-6E40-B945-97B741FE38E9}" sibTransId="{9DAA4F7D-2B32-0144-A923-5BA771E0B842}"/>
    <dgm:cxn modelId="{2E15E8E5-33A9-3F4E-B59F-9D4005ED5D2F}" type="presOf" srcId="{255BB1E2-9725-F84D-BB02-7044B19712C8}" destId="{E4404F18-E61F-6B48-90F9-91101C1C02DF}" srcOrd="0" destOrd="6" presId="urn:microsoft.com/office/officeart/2005/8/layout/hList1"/>
    <dgm:cxn modelId="{A540A287-A0DF-9C42-BC2A-CA33805F1B57}" type="presOf" srcId="{090F935A-72C6-984A-ADBE-629121C4ECF9}" destId="{E4404F18-E61F-6B48-90F9-91101C1C02DF}" srcOrd="0" destOrd="1" presId="urn:microsoft.com/office/officeart/2005/8/layout/hList1"/>
    <dgm:cxn modelId="{83406027-5C18-2A46-9ECB-AF4C3119978B}" srcId="{A364B60F-DC7A-1944-A585-C25505605AB5}" destId="{8A685CE9-1CE8-6044-9338-17A702D1A475}" srcOrd="4" destOrd="0" parTransId="{F50C574C-C4BC-964D-9EDA-DD399B3F193F}" sibTransId="{64A0CCE6-E2FB-CD4F-8323-28CFB5BABAA5}"/>
    <dgm:cxn modelId="{38238A8C-D5DA-3842-8D4E-922C905BF854}" type="presOf" srcId="{FECE64A6-0A41-DC4D-8152-0A46418B1E57}" destId="{E4404F18-E61F-6B48-90F9-91101C1C02DF}" srcOrd="0" destOrd="2" presId="urn:microsoft.com/office/officeart/2005/8/layout/hList1"/>
    <dgm:cxn modelId="{C0D83721-00FD-AC4A-A9A8-0045BA99FEFF}" srcId="{0CB9788E-C946-534A-8707-D43C405A4C84}" destId="{6C9E99A0-CEB4-ED42-80AC-9AF54B60960C}" srcOrd="0" destOrd="0" parTransId="{D4D54417-17E7-B044-A598-10A93B456966}" sibTransId="{8CF4CE8F-2149-604B-AF10-0E0FE8B01459}"/>
    <dgm:cxn modelId="{A004C05D-3C86-D348-B93F-FE1392B17810}" srcId="{A364B60F-DC7A-1944-A585-C25505605AB5}" destId="{288AD74A-1E72-B64E-A461-606A27D2E8A3}" srcOrd="3" destOrd="0" parTransId="{5B96C258-0632-9347-90B6-81BEA256B7BC}" sibTransId="{B2C4F36B-FE17-894F-8562-E14AA00AD5D5}"/>
    <dgm:cxn modelId="{9B2F75F1-81ED-1048-9F7C-87663E0E3F05}" type="presOf" srcId="{AB8198BB-DE26-2944-9697-0A2956AC226D}" destId="{E4404F18-E61F-6B48-90F9-91101C1C02DF}" srcOrd="0" destOrd="0" presId="urn:microsoft.com/office/officeart/2005/8/layout/hList1"/>
    <dgm:cxn modelId="{64DE84E1-77DD-7546-A78C-630FD3B3F00B}" srcId="{A93B172D-ABD1-4448-9643-72697E61F0D1}" destId="{A364B60F-DC7A-1944-A585-C25505605AB5}" srcOrd="0" destOrd="0" parTransId="{6B3A020C-F1AF-AF4C-8948-E7CBBF2E1467}" sibTransId="{8441E752-9E05-6446-8262-3A0C6009E577}"/>
    <dgm:cxn modelId="{C57C31B0-AAD0-3D4B-8B0B-31982BFC52C3}" type="presOf" srcId="{6C9E99A0-CEB4-ED42-80AC-9AF54B60960C}" destId="{160F09DE-F6F6-8047-8C73-FE431FBAEE60}" srcOrd="0" destOrd="0" presId="urn:microsoft.com/office/officeart/2005/8/layout/hList1"/>
    <dgm:cxn modelId="{2D37A45A-5912-FB45-9381-9B613245671B}" type="presOf" srcId="{8A685CE9-1CE8-6044-9338-17A702D1A475}" destId="{E4404F18-E61F-6B48-90F9-91101C1C02DF}" srcOrd="0" destOrd="4" presId="urn:microsoft.com/office/officeart/2005/8/layout/hList1"/>
    <dgm:cxn modelId="{AF27E57B-BA0A-4F4D-8D10-6B5C805341E6}" type="presOf" srcId="{0FF9ADBD-E3CF-DF4E-855F-0AA2DF5A1FEA}" destId="{E4404F18-E61F-6B48-90F9-91101C1C02DF}" srcOrd="0" destOrd="5" presId="urn:microsoft.com/office/officeart/2005/8/layout/hList1"/>
    <dgm:cxn modelId="{F75C8D26-B1F2-3F46-AA19-8EA2D34F08AA}" type="presOf" srcId="{0CB9788E-C946-534A-8707-D43C405A4C84}" destId="{645FBA78-625F-3E44-A7DD-AF67670400F6}" srcOrd="0" destOrd="0" presId="urn:microsoft.com/office/officeart/2005/8/layout/hList1"/>
    <dgm:cxn modelId="{E20F5E7F-2D3D-C148-8400-8C4000567E0C}" type="presParOf" srcId="{F19B4042-6570-5B43-B89A-7A27DC968A14}" destId="{1AFFF68D-8FAA-F748-AA57-01617EED2BDD}" srcOrd="0" destOrd="0" presId="urn:microsoft.com/office/officeart/2005/8/layout/hList1"/>
    <dgm:cxn modelId="{6A2E35D9-A839-A946-AB0F-B6F9C166E988}" type="presParOf" srcId="{1AFFF68D-8FAA-F748-AA57-01617EED2BDD}" destId="{A3B52B4D-07AD-4B4F-A903-BAC402BE8E8F}" srcOrd="0" destOrd="0" presId="urn:microsoft.com/office/officeart/2005/8/layout/hList1"/>
    <dgm:cxn modelId="{6D4C20CD-BC05-7845-9799-85B0C955AEEA}" type="presParOf" srcId="{1AFFF68D-8FAA-F748-AA57-01617EED2BDD}" destId="{E4404F18-E61F-6B48-90F9-91101C1C02DF}" srcOrd="1" destOrd="0" presId="urn:microsoft.com/office/officeart/2005/8/layout/hList1"/>
    <dgm:cxn modelId="{26ADFE94-C2E6-184F-82E9-7F59D7EB623F}" type="presParOf" srcId="{F19B4042-6570-5B43-B89A-7A27DC968A14}" destId="{429C6A0B-7593-B64E-9DC6-6AE28C06493C}" srcOrd="1" destOrd="0" presId="urn:microsoft.com/office/officeart/2005/8/layout/hList1"/>
    <dgm:cxn modelId="{233E0FCF-C80A-EB41-98A0-B75229D5123B}" type="presParOf" srcId="{F19B4042-6570-5B43-B89A-7A27DC968A14}" destId="{298E8EC4-77FA-C842-9DB7-404BC2182CD6}" srcOrd="2" destOrd="0" presId="urn:microsoft.com/office/officeart/2005/8/layout/hList1"/>
    <dgm:cxn modelId="{C89EB32C-82BC-654B-A36A-5B851DF5D390}" type="presParOf" srcId="{298E8EC4-77FA-C842-9DB7-404BC2182CD6}" destId="{645FBA78-625F-3E44-A7DD-AF67670400F6}" srcOrd="0" destOrd="0" presId="urn:microsoft.com/office/officeart/2005/8/layout/hList1"/>
    <dgm:cxn modelId="{27B9AA25-C828-0A45-8A49-3BE4DCE39E53}" type="presParOf" srcId="{298E8EC4-77FA-C842-9DB7-404BC2182CD6}" destId="{160F09DE-F6F6-8047-8C73-FE431FBAEE60}" srcOrd="1" destOrd="0" presId="urn:microsoft.com/office/officeart/2005/8/layout/hList1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3B52B4D-07AD-4B4F-A903-BAC402BE8E8F}">
      <dsp:nvSpPr>
        <dsp:cNvPr id="0" name=""/>
        <dsp:cNvSpPr/>
      </dsp:nvSpPr>
      <dsp:spPr>
        <a:xfrm>
          <a:off x="41" y="254250"/>
          <a:ext cx="3973755" cy="604800"/>
        </a:xfrm>
        <a:prstGeom prst="rect">
          <a:avLst/>
        </a:prstGeom>
        <a:solidFill>
          <a:srgbClr val="61898A"/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threePt" dir="t">
            <a:rot lat="0" lon="0" rev="0"/>
          </a:lightRig>
        </a:scene3d>
        <a:sp3d contourW="9525" prstMaterial="matte">
          <a:bevelT w="0" h="0"/>
          <a:contourClr>
            <a:schemeClr val="accent1">
              <a:hueOff val="0"/>
              <a:satOff val="0"/>
              <a:lumOff val="0"/>
              <a:alphaOff val="0"/>
              <a:shade val="70000"/>
              <a:satMod val="105000"/>
            </a:schemeClr>
          </a:contourClr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9352" tIns="85344" rIns="149352" bIns="85344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dirty="0" err="1" smtClean="0"/>
            <a:t>Komplexnosť</a:t>
          </a:r>
          <a:endParaRPr lang="en-US" sz="2100" kern="1200" dirty="0"/>
        </a:p>
      </dsp:txBody>
      <dsp:txXfrm>
        <a:off x="41" y="254250"/>
        <a:ext cx="3973755" cy="604800"/>
      </dsp:txXfrm>
    </dsp:sp>
    <dsp:sp modelId="{E4404F18-E61F-6B48-90F9-91101C1C02DF}">
      <dsp:nvSpPr>
        <dsp:cNvPr id="0" name=""/>
        <dsp:cNvSpPr/>
      </dsp:nvSpPr>
      <dsp:spPr>
        <a:xfrm>
          <a:off x="41" y="859049"/>
          <a:ext cx="3973755" cy="3458700"/>
        </a:xfrm>
        <a:prstGeom prst="rect">
          <a:avLst/>
        </a:prstGeom>
        <a:solidFill>
          <a:srgbClr val="ADBEC6">
            <a:alpha val="90000"/>
          </a:srgb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2014" tIns="112014" rIns="149352" bIns="168021" numCol="1" spcCol="1270" anchor="t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100" kern="1200" dirty="0" err="1" smtClean="0"/>
            <a:t>Vnútorné</a:t>
          </a:r>
          <a:r>
            <a:rPr lang="en-US" sz="2100" kern="1200" dirty="0" smtClean="0"/>
            <a:t> </a:t>
          </a:r>
          <a:r>
            <a:rPr lang="en-US" sz="2100" kern="1200" dirty="0" err="1" smtClean="0"/>
            <a:t>lekárstvo</a:t>
          </a:r>
          <a:endParaRPr lang="en-US" sz="2100" kern="1200" dirty="0"/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100" kern="1200" dirty="0" err="1" smtClean="0"/>
            <a:t>Chirurgia</a:t>
          </a:r>
          <a:endParaRPr lang="en-US" sz="2100" kern="1200" dirty="0"/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100" kern="1200" dirty="0" err="1" smtClean="0"/>
            <a:t>Neurológia</a:t>
          </a:r>
          <a:endParaRPr lang="en-US" sz="2100" kern="1200" dirty="0"/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100" kern="1200" dirty="0" err="1" smtClean="0"/>
            <a:t>Pediatria</a:t>
          </a:r>
          <a:endParaRPr lang="en-US" sz="2100" kern="1200" dirty="0"/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100" kern="1200" dirty="0" err="1" smtClean="0"/>
            <a:t>Gynekologicko-pôrodnícke</a:t>
          </a:r>
          <a:r>
            <a:rPr lang="en-US" sz="2100" kern="1200" dirty="0" smtClean="0"/>
            <a:t> </a:t>
          </a:r>
          <a:r>
            <a:rPr lang="en-US" sz="2100" kern="1200" dirty="0" err="1" smtClean="0"/>
            <a:t>oddelenie</a:t>
          </a:r>
          <a:endParaRPr lang="en-US" sz="2100" kern="1200" dirty="0"/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100" kern="1200" dirty="0" err="1" smtClean="0"/>
            <a:t>Novorodenecké</a:t>
          </a:r>
          <a:r>
            <a:rPr lang="en-US" sz="2100" kern="1200" dirty="0" smtClean="0"/>
            <a:t> </a:t>
          </a:r>
          <a:r>
            <a:rPr lang="en-US" sz="2100" kern="1200" dirty="0" err="1" smtClean="0"/>
            <a:t>oddelenie</a:t>
          </a:r>
          <a:r>
            <a:rPr lang="en-US" sz="2100" kern="1200" dirty="0" smtClean="0"/>
            <a:t> (</a:t>
          </a:r>
          <a:r>
            <a:rPr lang="en-US" sz="2100" kern="1200" dirty="0" err="1" smtClean="0"/>
            <a:t>neonatológia</a:t>
          </a:r>
          <a:r>
            <a:rPr lang="en-US" sz="2100" kern="1200" dirty="0" smtClean="0"/>
            <a:t>)</a:t>
          </a:r>
          <a:endParaRPr lang="en-US" sz="2100" kern="1200" dirty="0"/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100" kern="1200" dirty="0" err="1" smtClean="0"/>
            <a:t>Oddelenie</a:t>
          </a:r>
          <a:r>
            <a:rPr lang="en-US" sz="2100" kern="1200" dirty="0" smtClean="0"/>
            <a:t> </a:t>
          </a:r>
          <a:r>
            <a:rPr lang="en-US" sz="2100" kern="1200" dirty="0" err="1" smtClean="0"/>
            <a:t>anesteziológie</a:t>
          </a:r>
          <a:r>
            <a:rPr lang="en-US" sz="2100" kern="1200" dirty="0" smtClean="0"/>
            <a:t> a </a:t>
          </a:r>
          <a:r>
            <a:rPr lang="en-US" sz="2100" kern="1200" dirty="0" err="1" smtClean="0"/>
            <a:t>intenzívnej</a:t>
          </a:r>
          <a:r>
            <a:rPr lang="en-US" sz="2100" kern="1200" dirty="0" smtClean="0"/>
            <a:t> </a:t>
          </a:r>
          <a:r>
            <a:rPr lang="en-US" sz="2100" kern="1200" dirty="0" err="1" smtClean="0"/>
            <a:t>medicíny</a:t>
          </a:r>
          <a:r>
            <a:rPr lang="en-US" sz="2100" kern="1200" dirty="0" smtClean="0"/>
            <a:t> (OAIM)</a:t>
          </a:r>
          <a:endParaRPr lang="en-US" sz="2100" kern="1200" dirty="0"/>
        </a:p>
      </dsp:txBody>
      <dsp:txXfrm>
        <a:off x="41" y="859049"/>
        <a:ext cx="3973755" cy="3458700"/>
      </dsp:txXfrm>
    </dsp:sp>
    <dsp:sp modelId="{645FBA78-625F-3E44-A7DD-AF67670400F6}">
      <dsp:nvSpPr>
        <dsp:cNvPr id="0" name=""/>
        <dsp:cNvSpPr/>
      </dsp:nvSpPr>
      <dsp:spPr>
        <a:xfrm>
          <a:off x="4530122" y="254250"/>
          <a:ext cx="3973755" cy="604800"/>
        </a:xfrm>
        <a:prstGeom prst="rect">
          <a:avLst/>
        </a:prstGeom>
        <a:solidFill>
          <a:srgbClr val="61898A"/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threePt" dir="t">
            <a:rot lat="0" lon="0" rev="0"/>
          </a:lightRig>
        </a:scene3d>
        <a:sp3d contourW="9525" prstMaterial="matte">
          <a:bevelT w="0" h="0"/>
          <a:contourClr>
            <a:schemeClr val="accent1">
              <a:hueOff val="0"/>
              <a:satOff val="0"/>
              <a:lumOff val="0"/>
              <a:alphaOff val="0"/>
              <a:shade val="70000"/>
              <a:satMod val="105000"/>
            </a:schemeClr>
          </a:contourClr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9352" tIns="85344" rIns="149352" bIns="85344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dirty="0" err="1" smtClean="0"/>
            <a:t>Veľkosť</a:t>
          </a:r>
          <a:r>
            <a:rPr lang="en-US" sz="2100" kern="1200" dirty="0" smtClean="0"/>
            <a:t> </a:t>
          </a:r>
          <a:r>
            <a:rPr lang="en-US" sz="2100" kern="1200" dirty="0" err="1" smtClean="0"/>
            <a:t>vzorky</a:t>
          </a:r>
          <a:endParaRPr lang="en-US" sz="2100" kern="1200" dirty="0"/>
        </a:p>
      </dsp:txBody>
      <dsp:txXfrm>
        <a:off x="4530122" y="254250"/>
        <a:ext cx="3973755" cy="604800"/>
      </dsp:txXfrm>
    </dsp:sp>
    <dsp:sp modelId="{160F09DE-F6F6-8047-8C73-FE431FBAEE60}">
      <dsp:nvSpPr>
        <dsp:cNvPr id="0" name=""/>
        <dsp:cNvSpPr/>
      </dsp:nvSpPr>
      <dsp:spPr>
        <a:xfrm>
          <a:off x="4530122" y="859049"/>
          <a:ext cx="3973755" cy="3458700"/>
        </a:xfrm>
        <a:prstGeom prst="rect">
          <a:avLst/>
        </a:prstGeom>
        <a:solidFill>
          <a:srgbClr val="ADBEC6">
            <a:alpha val="90000"/>
          </a:srgb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2014" tIns="112014" rIns="149352" bIns="168021" numCol="1" spcCol="1270" anchor="t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100" kern="1200" dirty="0" err="1" smtClean="0"/>
            <a:t>Individuálna</a:t>
          </a:r>
          <a:r>
            <a:rPr lang="en-US" sz="2100" kern="1200" dirty="0" smtClean="0"/>
            <a:t> pre </a:t>
          </a:r>
          <a:r>
            <a:rPr lang="en-US" sz="2100" kern="1200" dirty="0" err="1" smtClean="0"/>
            <a:t>každý</a:t>
          </a:r>
          <a:r>
            <a:rPr lang="en-US" sz="2100" kern="1200" dirty="0" smtClean="0"/>
            <a:t> </a:t>
          </a:r>
          <a:r>
            <a:rPr lang="en-US" sz="2100" kern="1200" dirty="0" err="1" smtClean="0"/>
            <a:t>ukazovateľ</a:t>
          </a:r>
          <a:endParaRPr lang="en-US" sz="2100" kern="1200" dirty="0"/>
        </a:p>
      </dsp:txBody>
      <dsp:txXfrm>
        <a:off x="4530122" y="859049"/>
        <a:ext cx="3973755" cy="34587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á snímka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ĺžni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ĺžni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ĺžni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ĺžni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ĺžni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sk-SK" smtClean="0"/>
              <a:t>Kliknite sem a upravte štýl predlohy podnadpisov.</a:t>
            </a:r>
            <a:endParaRPr kumimoji="0" lang="en-US"/>
          </a:p>
        </p:txBody>
      </p:sp>
      <p:sp>
        <p:nvSpPr>
          <p:cNvPr id="28" name="Zástupný symbol dátumu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1ECD8-26D6-4643-8FE0-292436A5CA62}" type="datetimeFigureOut">
              <a:rPr lang="sk-SK" smtClean="0"/>
              <a:t>18/12/15</a:t>
            </a:fld>
            <a:endParaRPr lang="sk-SK"/>
          </a:p>
        </p:txBody>
      </p:sp>
      <p:sp>
        <p:nvSpPr>
          <p:cNvPr id="17" name="Zástupný symbol päty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Rovná spojnica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ĺžni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á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čísla snímky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5D3B67A-2C4C-4499-B677-7C60F120E4AD}" type="slidenum">
              <a:rPr lang="sk-SK" smtClean="0"/>
              <a:t>‹#›</a:t>
            </a:fld>
            <a:endParaRPr lang="sk-SK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1ECD8-26D6-4643-8FE0-292436A5CA62}" type="datetimeFigureOut">
              <a:rPr lang="sk-SK" smtClean="0"/>
              <a:t>18/12/15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25D3B67A-2C4C-4499-B677-7C60F120E4AD}" type="slidenum">
              <a:rPr lang="sk-SK" smtClean="0"/>
              <a:t>‹#›</a:t>
            </a:fld>
            <a:endParaRPr lang="sk-SK"/>
          </a:p>
        </p:txBody>
      </p:sp>
      <p:sp>
        <p:nvSpPr>
          <p:cNvPr id="8" name="Zástupný symbol obsahu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Hlavička sekci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ĺžni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ĺžni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ĺžni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ĺžni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ĺžni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ĺžni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13" name="Obdĺžni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ĺžni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1ECD8-26D6-4643-8FE0-292436A5CA62}" type="datetimeFigureOut">
              <a:rPr lang="sk-SK" smtClean="0"/>
              <a:t>18/12/15</a:t>
            </a:fld>
            <a:endParaRPr lang="sk-SK"/>
          </a:p>
        </p:txBody>
      </p:sp>
      <p:sp>
        <p:nvSpPr>
          <p:cNvPr id="8" name="Rovná spojnica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5D3B67A-2C4C-4499-B677-7C60F120E4AD}" type="slidenum">
              <a:rPr lang="sk-SK" smtClean="0"/>
              <a:t>‹#›</a:t>
            </a:fld>
            <a:endParaRPr lang="sk-SK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BFE1ECD8-26D6-4643-8FE0-292436A5CA62}" type="datetimeFigureOut">
              <a:rPr lang="sk-SK" smtClean="0"/>
              <a:t>18/12/15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D3B67A-2C4C-4499-B677-7C60F120E4AD}" type="slidenum">
              <a:rPr lang="sk-SK" smtClean="0"/>
              <a:t>‹#›</a:t>
            </a:fld>
            <a:endParaRPr lang="sk-SK"/>
          </a:p>
        </p:txBody>
      </p:sp>
      <p:sp>
        <p:nvSpPr>
          <p:cNvPr id="8" name="Rovná spojnica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obsahu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12" name="Zástupný symbol obsahu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ani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vná spojnica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ĺžni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ĺžni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ĺžni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ĺžni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ĺžni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ĺžni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1ECD8-26D6-4643-8FE0-292436A5CA62}" type="datetimeFigureOut">
              <a:rPr lang="sk-SK" smtClean="0"/>
              <a:t>18/12/15</a:t>
            </a:fld>
            <a:endParaRPr lang="sk-SK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sk-SK"/>
          </a:p>
        </p:txBody>
      </p:sp>
      <p:sp>
        <p:nvSpPr>
          <p:cNvPr id="15" name="Rovná spojnica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ĺžni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obsahu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26" name="Zástupný symbol obsahu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25" name="Ová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á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25D3B67A-2C4C-4499-B677-7C60F120E4AD}" type="slidenum">
              <a:rPr lang="sk-SK" smtClean="0"/>
              <a:t>‹#›</a:t>
            </a:fld>
            <a:endParaRPr lang="sk-SK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1ECD8-26D6-4643-8FE0-292436A5CA62}" type="datetimeFigureOut">
              <a:rPr lang="sk-SK" smtClean="0"/>
              <a:t>18/12/15</a:t>
            </a:fld>
            <a:endParaRPr lang="sk-SK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25D3B67A-2C4C-4499-B677-7C60F120E4AD}" type="slidenum">
              <a:rPr lang="sk-SK" smtClean="0"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ĺžni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ĺžni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ĺžni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ĺžni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ĺžni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ĺžni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1ECD8-26D6-4643-8FE0-292436A5CA62}" type="datetimeFigureOut">
              <a:rPr lang="sk-SK" smtClean="0"/>
              <a:t>18/12/15</a:t>
            </a:fld>
            <a:endParaRPr lang="sk-SK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5D3B67A-2C4C-4499-B677-7C60F120E4AD}" type="slidenum">
              <a:rPr lang="sk-SK" smtClean="0"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popiso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ĺžni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ĺžni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ĺžni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ĺžni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ĺžni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ĺžni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8" name="Obdĺžni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Rovná spojnica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obsahu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5D3B67A-2C4C-4499-B677-7C60F120E4AD}" type="slidenum">
              <a:rPr lang="sk-SK" smtClean="0"/>
              <a:t>‹#›</a:t>
            </a:fld>
            <a:endParaRPr lang="sk-SK"/>
          </a:p>
        </p:txBody>
      </p:sp>
      <p:sp>
        <p:nvSpPr>
          <p:cNvPr id="21" name="Obdĺžni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1ECD8-26D6-4643-8FE0-292436A5CA62}" type="datetimeFigureOut">
              <a:rPr lang="sk-SK" smtClean="0"/>
              <a:t>18/12/15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sk-SK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vná spojnica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ĺžni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ĺžni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ĺžni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ĺžni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ĺžni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ĺžni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ĺžni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á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25D3B67A-2C4C-4499-B677-7C60F120E4AD}" type="slidenum">
              <a:rPr lang="sk-SK" smtClean="0"/>
              <a:t>‹#›</a:t>
            </a:fld>
            <a:endParaRPr lang="sk-SK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sk-SK" smtClean="0"/>
              <a:t>Ak chcete pridať obrázok, kliknite na ikonu</a:t>
            </a:r>
            <a:endParaRPr kumimoji="0" lang="en-US" dirty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22" name="Obdĺžni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BFE1ECD8-26D6-4643-8FE0-292436A5CA62}" type="datetimeFigureOut">
              <a:rPr lang="sk-SK" smtClean="0"/>
              <a:t>18/12/15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sk-SK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1ECD8-26D6-4643-8FE0-292436A5CA62}" type="datetimeFigureOut">
              <a:rPr lang="sk-SK" smtClean="0"/>
              <a:t>18/12/15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D3B67A-2C4C-4499-B677-7C60F120E4AD}" type="slidenum">
              <a:rPr lang="sk-SK" smtClean="0"/>
              <a:t>‹#›</a:t>
            </a:fld>
            <a:endParaRPr lang="sk-SK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Z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ĺžni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ĺžni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ĺžni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ĺžni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ĺžni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ĺžni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Rovná spojnica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25D3B67A-2C4C-4499-B677-7C60F120E4AD}" type="slidenum">
              <a:rPr lang="sk-SK" smtClean="0"/>
              <a:t>‹#›</a:t>
            </a:fld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1ECD8-26D6-4643-8FE0-292436A5CA62}" type="datetimeFigureOut">
              <a:rPr lang="sk-SK" smtClean="0"/>
              <a:t>18/12/15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ĺžni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ĺžni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ĺžni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ĺžni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ĺžni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dátumu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BFE1ECD8-26D6-4643-8FE0-292436A5CA62}" type="datetimeFigureOut">
              <a:rPr lang="sk-SK" smtClean="0"/>
              <a:t>18/12/15</a:t>
            </a:fld>
            <a:endParaRPr lang="sk-SK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sk-SK"/>
          </a:p>
        </p:txBody>
      </p:sp>
      <p:sp>
        <p:nvSpPr>
          <p:cNvPr id="8" name="Obdĺžni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Rovná spojnica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čísla snímky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5D3B67A-2C4C-4499-B677-7C60F120E4AD}" type="slidenum">
              <a:rPr lang="sk-SK" smtClean="0"/>
              <a:t>‹#›</a:t>
            </a:fld>
            <a:endParaRPr lang="sk-SK"/>
          </a:p>
        </p:txBody>
      </p:sp>
      <p:sp>
        <p:nvSpPr>
          <p:cNvPr id="22" name="Zástupný symbol nadpisu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13" name="Zástupný symbol textu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  <a:p>
            <a:pPr lvl="1" eaLnBrk="1" latinLnBrk="0" hangingPunct="1"/>
            <a:r>
              <a:rPr kumimoji="0" lang="sk-SK" smtClean="0"/>
              <a:t>Druhá úroveň</a:t>
            </a:r>
          </a:p>
          <a:p>
            <a:pPr lvl="2" eaLnBrk="1" latinLnBrk="0" hangingPunct="1"/>
            <a:r>
              <a:rPr kumimoji="0" lang="sk-SK" smtClean="0"/>
              <a:t>Tretia úroveň</a:t>
            </a:r>
          </a:p>
          <a:p>
            <a:pPr lvl="3" eaLnBrk="1" latinLnBrk="0" hangingPunct="1"/>
            <a:r>
              <a:rPr kumimoji="0" lang="sk-SK" smtClean="0"/>
              <a:t>Štvrtá úroveň</a:t>
            </a:r>
          </a:p>
          <a:p>
            <a:pPr lvl="4" eaLnBrk="1" latinLnBrk="0" hangingPunct="1"/>
            <a:r>
              <a:rPr kumimoji="0" lang="sk-SK" smtClean="0"/>
              <a:t>Piata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4" Type="http://schemas.openxmlformats.org/officeDocument/2006/relationships/diagramQuickStyle" Target="../diagrams/quickStyle1.xml"/><Relationship Id="rId5" Type="http://schemas.openxmlformats.org/officeDocument/2006/relationships/diagramColors" Target="../diagrams/colors1.xml"/><Relationship Id="rId6" Type="http://schemas.microsoft.com/office/2007/relationships/diagramDrawing" Target="../diagrams/drawing1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4" Type="http://schemas.openxmlformats.org/officeDocument/2006/relationships/image" Target="../media/image5.png"/><Relationship Id="rId5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2" Type="http://schemas.openxmlformats.org/officeDocument/2006/relationships/hyperlink" Target="http://nemocnice.ineko.sk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71472" y="3571876"/>
            <a:ext cx="8143932" cy="3025476"/>
          </a:xfrm>
        </p:spPr>
        <p:txBody>
          <a:bodyPr/>
          <a:lstStyle/>
          <a:p>
            <a:r>
              <a:rPr lang="sk-SK" i="1" cap="none" dirty="0" smtClean="0"/>
              <a:t>Ocenenie nemocníc podľa vybraných ukazovateľov spokojnosti pacientov, kvality poskytovanej zdravotnej starostlivosti, hospodárenia a transparentnosti</a:t>
            </a:r>
          </a:p>
          <a:p>
            <a:r>
              <a:rPr lang="sk-SK" i="1" cap="none" dirty="0" smtClean="0"/>
              <a:t>za obdobie 2011-2014</a:t>
            </a:r>
          </a:p>
          <a:p>
            <a:endParaRPr lang="sk-SK" i="1" cap="none" dirty="0" smtClean="0"/>
          </a:p>
          <a:p>
            <a:endParaRPr lang="sk-SK" i="1" cap="none" dirty="0"/>
          </a:p>
          <a:p>
            <a:endParaRPr lang="sk-SK" i="1" cap="none" dirty="0" smtClean="0"/>
          </a:p>
          <a:p>
            <a:endParaRPr lang="sk-SK" i="1" cap="none" dirty="0"/>
          </a:p>
          <a:p>
            <a:endParaRPr lang="sk-SK" sz="1400" i="1" cap="none" dirty="0" smtClean="0"/>
          </a:p>
          <a:p>
            <a:r>
              <a:rPr lang="sk-SK" sz="1400" b="0" i="1" cap="none" dirty="0"/>
              <a:t>Bratislava, </a:t>
            </a:r>
            <a:r>
              <a:rPr lang="sk-SK" sz="1400" b="0" i="1" cap="none" dirty="0" smtClean="0"/>
              <a:t>18.12.2015</a:t>
            </a:r>
            <a:endParaRPr lang="sk-SK" sz="1400" i="1" cap="none" dirty="0" smtClean="0"/>
          </a:p>
          <a:p>
            <a:endParaRPr lang="sk-SK" cap="none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sk-SK" dirty="0" smtClean="0"/>
              <a:t>Nemocnica roka 2015</a:t>
            </a:r>
            <a:endParaRPr lang="sk-SK" dirty="0"/>
          </a:p>
        </p:txBody>
      </p:sp>
      <p:pic>
        <p:nvPicPr>
          <p:cNvPr id="1026" name="Obrázok 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43306" y="357166"/>
            <a:ext cx="1928826" cy="7520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V zdravotníctve býva: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/>
        <p:txBody>
          <a:bodyPr anchor="ctr"/>
          <a:lstStyle/>
          <a:p>
            <a:endParaRPr lang="sk-SK" dirty="0" smtClean="0"/>
          </a:p>
          <a:p>
            <a:r>
              <a:rPr lang="sk-SK" dirty="0" smtClean="0"/>
              <a:t>vysoká </a:t>
            </a:r>
            <a:r>
              <a:rPr lang="sk-SK" dirty="0"/>
              <a:t>informačná asymetria </a:t>
            </a:r>
            <a:r>
              <a:rPr lang="en-US" dirty="0"/>
              <a:t>→</a:t>
            </a:r>
            <a:r>
              <a:rPr lang="sk-SK" dirty="0"/>
              <a:t> zákony ponuky a dopytu neplatia </a:t>
            </a:r>
            <a:r>
              <a:rPr lang="en-US" dirty="0"/>
              <a:t>→</a:t>
            </a:r>
            <a:r>
              <a:rPr lang="sk-SK" dirty="0"/>
              <a:t> vysoké riziko neefektívneho použitia obmedzených zdrojov, </a:t>
            </a:r>
            <a:r>
              <a:rPr lang="sk-SK" dirty="0" err="1"/>
              <a:t>t.j</a:t>
            </a:r>
            <a:r>
              <a:rPr lang="sk-SK" dirty="0"/>
              <a:t>. plytvanie, resp. nevyužívanie potenciálu</a:t>
            </a:r>
          </a:p>
          <a:p>
            <a:r>
              <a:rPr lang="sk-SK" dirty="0"/>
              <a:t>informovaná verejnosť </a:t>
            </a:r>
            <a:r>
              <a:rPr lang="en-US" dirty="0"/>
              <a:t>→</a:t>
            </a:r>
            <a:r>
              <a:rPr lang="sk-SK" dirty="0"/>
              <a:t> kvalifikovanejší výber poskytovateľa </a:t>
            </a:r>
            <a:r>
              <a:rPr lang="en-US" dirty="0"/>
              <a:t>→</a:t>
            </a:r>
            <a:r>
              <a:rPr lang="sk-SK" dirty="0"/>
              <a:t> väčší tlak na poskytovateľov zvyšovať kvalitu a efektívnosť zdravotnej starostlivosti</a:t>
            </a:r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275052719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/>
        <p:txBody>
          <a:bodyPr anchor="ctr"/>
          <a:lstStyle/>
          <a:p>
            <a:r>
              <a:rPr lang="sk-SK" dirty="0"/>
              <a:t>Zvyšovanie transparentnosti zverejňovaním relevantných informácií o kvalite a efektívnosti poskytovanej zdravotnej starostlivosti je jedným z kľúčových predpokladov na to, aby pacienti dostávali najlepšiu starostlivosť za najlepšiu cenu.</a:t>
            </a:r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42223627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Upozornenie !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/>
        <p:txBody>
          <a:bodyPr anchor="ctr">
            <a:normAutofit/>
          </a:bodyPr>
          <a:lstStyle/>
          <a:p>
            <a:r>
              <a:rPr lang="sk-SK" dirty="0" smtClean="0"/>
              <a:t>Ocenenie </a:t>
            </a:r>
            <a:r>
              <a:rPr lang="sk-SK" dirty="0"/>
              <a:t>Nemocnica roka 2015 </a:t>
            </a:r>
            <a:r>
              <a:rPr lang="sk-SK" dirty="0" smtClean="0"/>
              <a:t>neposkytuje </a:t>
            </a:r>
            <a:r>
              <a:rPr lang="sk-SK" dirty="0"/>
              <a:t>komplexný obraz o kvalite zdravotníckych </a:t>
            </a:r>
            <a:r>
              <a:rPr lang="sk-SK" dirty="0" smtClean="0"/>
              <a:t>zariadení, </a:t>
            </a:r>
            <a:r>
              <a:rPr lang="sk-SK" dirty="0"/>
              <a:t>ale </a:t>
            </a:r>
            <a:r>
              <a:rPr lang="sk-SK" dirty="0" smtClean="0"/>
              <a:t>informuje </a:t>
            </a:r>
            <a:r>
              <a:rPr lang="sk-SK" dirty="0"/>
              <a:t>o ich činnosti na základe </a:t>
            </a:r>
            <a:r>
              <a:rPr lang="sk-SK" dirty="0" smtClean="0"/>
              <a:t>vybraných a nateraz </a:t>
            </a:r>
            <a:r>
              <a:rPr lang="sk-SK" dirty="0"/>
              <a:t>dostupných údajov. U</a:t>
            </a:r>
            <a:r>
              <a:rPr lang="sk-SK" dirty="0" smtClean="0"/>
              <a:t>kazovatele kvality nezohľadňujú </a:t>
            </a:r>
            <a:r>
              <a:rPr lang="sk-SK" dirty="0"/>
              <a:t>rozdiely v tom, akí pacienti do nemocníc </a:t>
            </a:r>
            <a:r>
              <a:rPr lang="sk-SK" dirty="0" smtClean="0"/>
              <a:t>prichádzajú </a:t>
            </a:r>
            <a:r>
              <a:rPr lang="sk-SK" dirty="0"/>
              <a:t>(napr. zdravotný stav, diagnózy), a preto bez tzv. rizikového váženia (teda zohľadnenia stavu pacienta pri vstupe) </a:t>
            </a:r>
            <a:r>
              <a:rPr lang="sk-SK" dirty="0" smtClean="0"/>
              <a:t>nemusia byť nemocnice vždy </a:t>
            </a:r>
            <a:r>
              <a:rPr lang="sk-SK" dirty="0"/>
              <a:t>priamo </a:t>
            </a:r>
            <a:r>
              <a:rPr lang="sk-SK" dirty="0" smtClean="0"/>
              <a:t>navzájom porovnateľné.</a:t>
            </a: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53729546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Kvalifikačné</a:t>
            </a:r>
            <a:r>
              <a:rPr lang="en-US" dirty="0" smtClean="0"/>
              <a:t> </a:t>
            </a:r>
            <a:r>
              <a:rPr lang="en-US" dirty="0" err="1" smtClean="0"/>
              <a:t>kritériá</a:t>
            </a:r>
            <a:endParaRPr lang="en-US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2722866903"/>
              </p:ext>
            </p:extLst>
          </p:nvPr>
        </p:nvGraphicFramePr>
        <p:xfrm>
          <a:off x="301752" y="1527048"/>
          <a:ext cx="8503920" cy="457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2596251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A3B52B4D-07AD-4B4F-A903-BAC402BE8E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645FBA78-625F-3E44-A7DD-AF67670400F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E4404F18-E61F-6B48-90F9-91101C1C02D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160F09DE-F6F6-8047-8C73-FE431FBAEE6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Sub>
          <a:bldDgm bld="lvlOne"/>
        </p:bldSub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Hlavné</a:t>
            </a:r>
            <a:r>
              <a:rPr lang="en-US" dirty="0" smtClean="0"/>
              <a:t> </a:t>
            </a:r>
            <a:r>
              <a:rPr lang="en-US" dirty="0" err="1" smtClean="0"/>
              <a:t>skupiny</a:t>
            </a:r>
            <a:r>
              <a:rPr lang="en-US" dirty="0" smtClean="0"/>
              <a:t> </a:t>
            </a:r>
            <a:r>
              <a:rPr lang="en-US" dirty="0" err="1" smtClean="0"/>
              <a:t>ukazovateľov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2521267365"/>
              </p:ext>
            </p:extLst>
          </p:nvPr>
        </p:nvGraphicFramePr>
        <p:xfrm>
          <a:off x="301625" y="1527175"/>
          <a:ext cx="8504238" cy="4572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50204639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Chart bld="category"/>
        </p:bldSub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Spokojnosť</a:t>
            </a:r>
            <a:r>
              <a:rPr lang="en-US" dirty="0" smtClean="0"/>
              <a:t> </a:t>
            </a:r>
            <a:r>
              <a:rPr lang="en-US" dirty="0" err="1" smtClean="0"/>
              <a:t>pacientov</a:t>
            </a:r>
            <a:endParaRPr lang="en-US" dirty="0"/>
          </a:p>
        </p:txBody>
      </p:sp>
      <p:graphicFrame>
        <p:nvGraphicFramePr>
          <p:cNvPr id="5" name="Content Placeholder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1018431953"/>
              </p:ext>
            </p:extLst>
          </p:nvPr>
        </p:nvGraphicFramePr>
        <p:xfrm>
          <a:off x="467544" y="1700808"/>
          <a:ext cx="7848872" cy="41764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1819218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Chart bld="category"/>
        </p:bldSub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Kvalita</a:t>
            </a:r>
            <a:r>
              <a:rPr lang="en-US" dirty="0" smtClean="0"/>
              <a:t> </a:t>
            </a:r>
            <a:r>
              <a:rPr lang="en-US" dirty="0" err="1" smtClean="0"/>
              <a:t>poskytovanej</a:t>
            </a:r>
            <a:r>
              <a:rPr lang="en-US" dirty="0" smtClean="0"/>
              <a:t> ZS</a:t>
            </a:r>
            <a:endParaRPr lang="en-US" dirty="0"/>
          </a:p>
        </p:txBody>
      </p:sp>
      <p:graphicFrame>
        <p:nvGraphicFramePr>
          <p:cNvPr id="5" name="Content Placeholder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750738179"/>
              </p:ext>
            </p:extLst>
          </p:nvPr>
        </p:nvGraphicFramePr>
        <p:xfrm>
          <a:off x="301625" y="1527175"/>
          <a:ext cx="8504238" cy="4572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04079958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4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5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6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7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8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 uiExpand="1">
        <p:bldSub>
          <a:bldChart bld="category"/>
        </p:bldSub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Hospodárenie</a:t>
            </a:r>
            <a:r>
              <a:rPr lang="en-US" dirty="0" smtClean="0"/>
              <a:t> a </a:t>
            </a:r>
            <a:r>
              <a:rPr lang="en-US" dirty="0" err="1" smtClean="0"/>
              <a:t>transparentnosť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25450917"/>
              </p:ext>
            </p:extLst>
          </p:nvPr>
        </p:nvGraphicFramePr>
        <p:xfrm>
          <a:off x="301625" y="1527175"/>
          <a:ext cx="8504238" cy="4572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37216826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4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Chart bld="category"/>
        </p:bldSub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r>
              <a:rPr lang="en-US" dirty="0" smtClean="0"/>
              <a:t>12 </a:t>
            </a:r>
            <a:r>
              <a:rPr lang="en-US" dirty="0" err="1" smtClean="0"/>
              <a:t>ukazovateľov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1181386029"/>
              </p:ext>
            </p:extLst>
          </p:nvPr>
        </p:nvGraphicFramePr>
        <p:xfrm>
          <a:off x="301625" y="1527175"/>
          <a:ext cx="8504238" cy="4572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50116541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Nemocnice</a:t>
            </a:r>
            <a:r>
              <a:rPr lang="en-US" dirty="0" smtClean="0"/>
              <a:t> </a:t>
            </a:r>
            <a:r>
              <a:rPr lang="en-US" dirty="0" err="1" smtClean="0"/>
              <a:t>roka</a:t>
            </a:r>
            <a:r>
              <a:rPr lang="en-US" dirty="0" smtClean="0"/>
              <a:t> 2015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3900580165"/>
              </p:ext>
            </p:extLst>
          </p:nvPr>
        </p:nvGraphicFramePr>
        <p:xfrm>
          <a:off x="323528" y="2060848"/>
          <a:ext cx="8504238" cy="1559559"/>
        </p:xfrm>
        <a:graphic>
          <a:graphicData uri="http://schemas.openxmlformats.org/drawingml/2006/table">
            <a:tbl>
              <a:tblPr firstRow="1" bandRow="1">
                <a:tableStyleId>{F2DE63D5-997A-4646-A377-4702673A728D}</a:tableStyleId>
              </a:tblPr>
              <a:tblGrid>
                <a:gridCol w="237927"/>
                <a:gridCol w="2786409"/>
                <a:gridCol w="1512168"/>
                <a:gridCol w="1368152"/>
                <a:gridCol w="1368152"/>
                <a:gridCol w="1231430"/>
              </a:tblGrid>
              <a:tr h="370840">
                <a:tc>
                  <a:txBody>
                    <a:bodyPr/>
                    <a:lstStyle/>
                    <a:p>
                      <a:pPr algn="l" fontAlgn="b"/>
                      <a:endParaRPr lang="en-US" sz="12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1" i="1" u="none" strike="noStrike" dirty="0" err="1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Štátne</a:t>
                      </a:r>
                      <a:r>
                        <a:rPr lang="en-US" sz="12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en-US" sz="1200" b="1" i="1" u="none" strike="noStrike" dirty="0" err="1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univerzitné</a:t>
                      </a:r>
                      <a:r>
                        <a:rPr lang="en-US" sz="12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 a </a:t>
                      </a:r>
                      <a:r>
                        <a:rPr lang="en-US" sz="1200" b="1" i="1" u="none" strike="noStrike" dirty="0" err="1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fakultné</a:t>
                      </a:r>
                      <a:r>
                        <a:rPr lang="en-US" sz="1200" b="1" i="1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en-US" sz="1200" b="1" i="1" u="none" strike="noStrike" baseline="0" dirty="0" err="1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nemocnice</a:t>
                      </a:r>
                      <a:endParaRPr lang="en-US" sz="1200" b="1" i="1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Rating</a:t>
                      </a:r>
                    </a:p>
                    <a:p>
                      <a:pPr algn="ctr" fontAlgn="b"/>
                      <a:r>
                        <a:rPr lang="en-US" sz="1200" b="0" i="1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[</a:t>
                      </a:r>
                      <a:r>
                        <a:rPr lang="en-US" sz="1200" b="0" i="1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0; 100]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1" u="none" strike="noStrike" dirty="0" err="1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Spokojnosť</a:t>
                      </a:r>
                      <a:r>
                        <a:rPr lang="en-US" sz="12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en-US" sz="1200" b="1" i="1" u="none" strike="noStrike" dirty="0" err="1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pacientov</a:t>
                      </a:r>
                      <a:endParaRPr lang="en-US" sz="1200" b="1" i="1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1" u="none" strike="noStrike" dirty="0" err="1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Kvalita</a:t>
                      </a:r>
                      <a:r>
                        <a:rPr lang="en-US" sz="12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 ZS</a:t>
                      </a:r>
                      <a:endParaRPr lang="en-US" sz="1200" b="1" i="1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1" u="none" strike="noStrike" dirty="0" err="1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Hospodárenie</a:t>
                      </a:r>
                      <a:r>
                        <a:rPr lang="en-US" sz="12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 a </a:t>
                      </a:r>
                      <a:r>
                        <a:rPr lang="en-US" sz="1200" b="1" i="1" u="none" strike="noStrike" dirty="0" err="1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transparentnosť</a:t>
                      </a:r>
                      <a:endParaRPr lang="en-US" sz="1200" b="1" i="1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nb-NO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1.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 dirty="0" err="1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Ústredná</a:t>
                      </a:r>
                      <a:r>
                        <a:rPr lang="en-US" sz="14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en-US" sz="1400" b="1" i="0" u="none" strike="noStrike" dirty="0" err="1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vojenská</a:t>
                      </a:r>
                      <a:r>
                        <a:rPr lang="en-US" sz="14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en-US" sz="1400" b="1" i="0" u="none" strike="noStrike" dirty="0" err="1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nemocnica</a:t>
                      </a:r>
                      <a:r>
                        <a:rPr lang="en-US" sz="14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 SNP </a:t>
                      </a:r>
                      <a:r>
                        <a:rPr lang="en-US" sz="1400" b="1" i="0" u="none" strike="noStrike" dirty="0" err="1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Ružomberok</a:t>
                      </a:r>
                      <a:endParaRPr lang="en-US" sz="14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s-IS" sz="14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63,0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83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s-IS" sz="14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52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58</a:t>
                      </a:r>
                    </a:p>
                  </a:txBody>
                  <a:tcPr marL="12700" marR="12700" marT="1270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hr-HR" sz="14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2.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 err="1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Fakultná</a:t>
                      </a: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en-US" sz="1400" b="0" i="0" u="none" strike="noStrike" dirty="0" err="1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nemocnica</a:t>
                      </a: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 Nitra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s-IS" sz="14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62,6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s-I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52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61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75</a:t>
                      </a:r>
                    </a:p>
                  </a:txBody>
                  <a:tcPr marL="12700" marR="12700" marT="1270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hr-HR" sz="14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3.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 err="1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Univerzitná</a:t>
                      </a: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en-US" sz="1400" b="0" i="0" u="none" strike="noStrike" dirty="0" err="1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nemocnica</a:t>
                      </a: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 Martin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uk-UA" sz="14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56,3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84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33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60</a:t>
                      </a:r>
                    </a:p>
                  </a:txBody>
                  <a:tcPr marL="12700" marR="12700" marT="12700" marB="0" anchor="ctr"/>
                </a:tc>
              </a:tr>
            </a:tbl>
          </a:graphicData>
        </a:graphic>
      </p:graphicFrame>
      <p:graphicFrame>
        <p:nvGraphicFramePr>
          <p:cNvPr id="7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35096386"/>
              </p:ext>
            </p:extLst>
          </p:nvPr>
        </p:nvGraphicFramePr>
        <p:xfrm>
          <a:off x="323528" y="4221088"/>
          <a:ext cx="8504238" cy="1628139"/>
        </p:xfrm>
        <a:graphic>
          <a:graphicData uri="http://schemas.openxmlformats.org/drawingml/2006/table">
            <a:tbl>
              <a:tblPr firstRow="1" bandRow="1">
                <a:tableStyleId>{F2DE63D5-997A-4646-A377-4702673A728D}</a:tableStyleId>
              </a:tblPr>
              <a:tblGrid>
                <a:gridCol w="237927"/>
                <a:gridCol w="2786409"/>
                <a:gridCol w="1512168"/>
                <a:gridCol w="1296144"/>
                <a:gridCol w="1440160"/>
                <a:gridCol w="1231430"/>
              </a:tblGrid>
              <a:tr h="370840">
                <a:tc>
                  <a:txBody>
                    <a:bodyPr/>
                    <a:lstStyle/>
                    <a:p>
                      <a:pPr algn="l" fontAlgn="b"/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1" i="1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Všeobecné</a:t>
                      </a:r>
                      <a:r>
                        <a:rPr lang="en-US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en-US" sz="1200" b="1" i="1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nemocnice</a:t>
                      </a:r>
                      <a:endParaRPr lang="en-US" sz="1200" b="1" i="1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Rating</a:t>
                      </a:r>
                    </a:p>
                    <a:p>
                      <a:pPr algn="ctr" fontAlgn="b"/>
                      <a:r>
                        <a:rPr lang="en-US" sz="1200" b="0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[</a:t>
                      </a:r>
                      <a:r>
                        <a:rPr lang="en-US" sz="1200" b="0" i="1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0; 100]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i="1" u="none" strike="noStrike" dirty="0" err="1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Spokojnosť</a:t>
                      </a:r>
                      <a:r>
                        <a:rPr lang="en-US" sz="12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en-US" sz="1200" b="1" i="1" u="none" strike="noStrike" dirty="0" err="1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pacientov</a:t>
                      </a:r>
                      <a:endParaRPr lang="en-US" sz="1200" b="1" i="1" u="none" strike="noStrike" dirty="0" smtClean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i="1" u="none" strike="noStrike" dirty="0" err="1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Kvalita</a:t>
                      </a:r>
                      <a:r>
                        <a:rPr lang="en-US" sz="12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 ZS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i="1" u="none" strike="noStrike" dirty="0" err="1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Hospodárenie</a:t>
                      </a:r>
                      <a:r>
                        <a:rPr lang="en-US" sz="12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 a </a:t>
                      </a:r>
                      <a:r>
                        <a:rPr lang="en-US" sz="1200" b="1" i="1" u="none" strike="noStrike" dirty="0" err="1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transparentnosť</a:t>
                      </a:r>
                      <a:endParaRPr lang="en-US" sz="1200" b="1" i="1" u="none" strike="noStrike" dirty="0" smtClean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nb-NO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1.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Ľubovnianska</a:t>
                      </a: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en-US" sz="14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nemocnica</a:t>
                      </a: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, </a:t>
                      </a:r>
                      <a:r>
                        <a:rPr lang="en-US" sz="14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n.o</a:t>
                      </a: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.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uk-UA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75,1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89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s-I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66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s-I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73</a:t>
                      </a:r>
                    </a:p>
                  </a:txBody>
                  <a:tcPr marL="12700" marR="12700" marT="1270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hr-H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2.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Nemocnica</a:t>
                      </a: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en-US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Košice-Šaca</a:t>
                      </a: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en-US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a.s</a:t>
                      </a: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. 1. </a:t>
                      </a:r>
                      <a:r>
                        <a:rPr lang="en-US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súkromná</a:t>
                      </a: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en-US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nemocnica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i-FI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68,9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94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49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70</a:t>
                      </a:r>
                    </a:p>
                  </a:txBody>
                  <a:tcPr marL="12700" marR="12700" marT="1270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hr-H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3.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Všeobecná</a:t>
                      </a: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en-US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nemocnica</a:t>
                      </a: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s </a:t>
                      </a:r>
                      <a:r>
                        <a:rPr lang="en-US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poliklinikou</a:t>
                      </a: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en-US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Levoča</a:t>
                      </a: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, </a:t>
                      </a:r>
                      <a:r>
                        <a:rPr lang="en-US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a.s</a:t>
                      </a: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.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i-FI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61,2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58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56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s-I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71</a:t>
                      </a:r>
                    </a:p>
                  </a:txBody>
                  <a:tcPr marL="12700" marR="12700" marT="1270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8946000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dirty="0" smtClean="0"/>
              <a:t>Ďalšie nadpriemerne hodnotené „</a:t>
            </a:r>
            <a:r>
              <a:rPr lang="sk-SK" dirty="0" err="1" smtClean="0"/>
              <a:t>všeobecky</a:t>
            </a:r>
            <a:r>
              <a:rPr lang="sk-SK" dirty="0" smtClean="0"/>
              <a:t>“</a:t>
            </a:r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7405389"/>
              </p:ext>
            </p:extLst>
          </p:nvPr>
        </p:nvGraphicFramePr>
        <p:xfrm>
          <a:off x="467544" y="2276872"/>
          <a:ext cx="8208911" cy="2865120"/>
        </p:xfrm>
        <a:graphic>
          <a:graphicData uri="http://schemas.openxmlformats.org/drawingml/2006/table">
            <a:tbl>
              <a:tblPr firstRow="1" bandRow="1">
                <a:tableStyleId>{F2DE63D5-997A-4646-A377-4702673A728D}</a:tableStyleId>
              </a:tblPr>
              <a:tblGrid>
                <a:gridCol w="8208911"/>
              </a:tblGrid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err="1" smtClean="0">
                          <a:solidFill>
                            <a:srgbClr val="000000"/>
                          </a:solidFill>
                        </a:rPr>
                        <a:t>Všeobecné</a:t>
                      </a:r>
                      <a:r>
                        <a:rPr lang="en-US" dirty="0" smtClean="0">
                          <a:solidFill>
                            <a:srgbClr val="000000"/>
                          </a:solidFill>
                        </a:rPr>
                        <a:t> </a:t>
                      </a:r>
                      <a:r>
                        <a:rPr lang="en-US" dirty="0" err="1" smtClean="0">
                          <a:solidFill>
                            <a:srgbClr val="000000"/>
                          </a:solidFill>
                        </a:rPr>
                        <a:t>nemocnice</a:t>
                      </a:r>
                      <a:r>
                        <a:rPr lang="en-US" dirty="0" smtClean="0">
                          <a:solidFill>
                            <a:srgbClr val="000000"/>
                          </a:solidFill>
                        </a:rPr>
                        <a:t>, </a:t>
                      </a:r>
                      <a:r>
                        <a:rPr lang="en-US" dirty="0" err="1" smtClean="0">
                          <a:solidFill>
                            <a:srgbClr val="000000"/>
                          </a:solidFill>
                        </a:rPr>
                        <a:t>ktoré</a:t>
                      </a:r>
                      <a:r>
                        <a:rPr lang="en-US" dirty="0" smtClean="0">
                          <a:solidFill>
                            <a:srgbClr val="000000"/>
                          </a:solidFill>
                        </a:rPr>
                        <a:t> </a:t>
                      </a:r>
                      <a:r>
                        <a:rPr lang="en-US" dirty="0" err="1" smtClean="0">
                          <a:solidFill>
                            <a:srgbClr val="000000"/>
                          </a:solidFill>
                        </a:rPr>
                        <a:t>získali</a:t>
                      </a:r>
                      <a:r>
                        <a:rPr lang="en-US" dirty="0" smtClean="0">
                          <a:solidFill>
                            <a:srgbClr val="000000"/>
                          </a:solidFill>
                        </a:rPr>
                        <a:t> </a:t>
                      </a:r>
                      <a:r>
                        <a:rPr lang="en-US" dirty="0" err="1" smtClean="0">
                          <a:solidFill>
                            <a:srgbClr val="000000"/>
                          </a:solidFill>
                        </a:rPr>
                        <a:t>viac</a:t>
                      </a:r>
                      <a:r>
                        <a:rPr lang="en-US" dirty="0" smtClean="0">
                          <a:solidFill>
                            <a:srgbClr val="000000"/>
                          </a:solidFill>
                        </a:rPr>
                        <a:t> </a:t>
                      </a:r>
                      <a:r>
                        <a:rPr lang="en-US" dirty="0" err="1" smtClean="0">
                          <a:solidFill>
                            <a:srgbClr val="000000"/>
                          </a:solidFill>
                        </a:rPr>
                        <a:t>ako</a:t>
                      </a:r>
                      <a:r>
                        <a:rPr lang="en-US" dirty="0" smtClean="0">
                          <a:solidFill>
                            <a:srgbClr val="000000"/>
                          </a:solidFill>
                        </a:rPr>
                        <a:t> 50 </a:t>
                      </a:r>
                      <a:r>
                        <a:rPr lang="en-US" dirty="0" err="1" smtClean="0">
                          <a:solidFill>
                            <a:srgbClr val="000000"/>
                          </a:solidFill>
                        </a:rPr>
                        <a:t>bodov</a:t>
                      </a:r>
                      <a:r>
                        <a:rPr lang="en-US" dirty="0" smtClean="0">
                          <a:solidFill>
                            <a:srgbClr val="000000"/>
                          </a:solidFill>
                        </a:rPr>
                        <a:t> </a:t>
                      </a:r>
                      <a:endParaRPr lang="sk-SK" dirty="0" smtClean="0">
                        <a:solidFill>
                          <a:srgbClr val="000000"/>
                        </a:solidFill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i="1" dirty="0" smtClean="0">
                          <a:solidFill>
                            <a:srgbClr val="000000"/>
                          </a:solidFill>
                        </a:rPr>
                        <a:t>(</a:t>
                      </a:r>
                      <a:r>
                        <a:rPr lang="sk-SK" i="1" dirty="0" smtClean="0">
                          <a:solidFill>
                            <a:srgbClr val="000000"/>
                          </a:solidFill>
                        </a:rPr>
                        <a:t>zoradené</a:t>
                      </a:r>
                      <a:r>
                        <a:rPr lang="sk-SK" i="1" baseline="0" dirty="0" smtClean="0">
                          <a:solidFill>
                            <a:srgbClr val="000000"/>
                          </a:solidFill>
                        </a:rPr>
                        <a:t> </a:t>
                      </a:r>
                      <a:r>
                        <a:rPr lang="sk-SK" i="1" dirty="0" smtClean="0">
                          <a:solidFill>
                            <a:srgbClr val="000000"/>
                          </a:solidFill>
                        </a:rPr>
                        <a:t>v </a:t>
                      </a:r>
                      <a:r>
                        <a:rPr lang="en-US" i="1" dirty="0" err="1" smtClean="0">
                          <a:solidFill>
                            <a:srgbClr val="000000"/>
                          </a:solidFill>
                        </a:rPr>
                        <a:t>abecedn</a:t>
                      </a:r>
                      <a:r>
                        <a:rPr lang="sk-SK" i="1" dirty="0" err="1" smtClean="0">
                          <a:solidFill>
                            <a:srgbClr val="000000"/>
                          </a:solidFill>
                        </a:rPr>
                        <a:t>om</a:t>
                      </a:r>
                      <a:r>
                        <a:rPr lang="sk-SK" i="1" baseline="0" dirty="0" smtClean="0">
                          <a:solidFill>
                            <a:srgbClr val="000000"/>
                          </a:solidFill>
                        </a:rPr>
                        <a:t> poradí</a:t>
                      </a:r>
                      <a:r>
                        <a:rPr lang="en-US" i="1" dirty="0" smtClean="0">
                          <a:solidFill>
                            <a:srgbClr val="000000"/>
                          </a:solidFill>
                        </a:rPr>
                        <a:t>)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Dolnooravská</a:t>
                      </a: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en-US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nemocnica</a:t>
                      </a: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s </a:t>
                      </a:r>
                      <a:r>
                        <a:rPr lang="en-US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poliklinikou</a:t>
                      </a: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en-US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Dolný</a:t>
                      </a: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en-US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Kubín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Nemocnica</a:t>
                      </a: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Dr. </a:t>
                      </a:r>
                      <a:r>
                        <a:rPr lang="en-US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Vojtecha</a:t>
                      </a: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Alexandra v </a:t>
                      </a:r>
                      <a:r>
                        <a:rPr lang="en-US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Kežmarku</a:t>
                      </a: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en-US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n.o</a:t>
                      </a: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.</a:t>
                      </a:r>
                    </a:p>
                  </a:txBody>
                  <a:tcPr marL="12700" marR="12700" marT="1270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Nemocnica</a:t>
                      </a: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en-US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Poprad</a:t>
                      </a: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, </a:t>
                      </a:r>
                      <a:r>
                        <a:rPr lang="en-US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a.s</a:t>
                      </a: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.</a:t>
                      </a:r>
                    </a:p>
                  </a:txBody>
                  <a:tcPr marL="12700" marR="12700" marT="1270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Nemocnica</a:t>
                      </a: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s </a:t>
                      </a:r>
                      <a:r>
                        <a:rPr lang="en-US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poliklinikou</a:t>
                      </a: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en-US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Spišská</a:t>
                      </a: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en-US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Nová</a:t>
                      </a: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en-US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Ves</a:t>
                      </a: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, </a:t>
                      </a:r>
                      <a:r>
                        <a:rPr lang="en-US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a.s</a:t>
                      </a: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.</a:t>
                      </a:r>
                    </a:p>
                  </a:txBody>
                  <a:tcPr marL="12700" marR="12700" marT="1270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Nemocnica</a:t>
                      </a: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s </a:t>
                      </a:r>
                      <a:r>
                        <a:rPr lang="en-US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poliklinikou</a:t>
                      </a: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en-US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Sv</a:t>
                      </a: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. </a:t>
                      </a:r>
                      <a:r>
                        <a:rPr lang="en-US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Jakuba</a:t>
                      </a: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, </a:t>
                      </a:r>
                      <a:r>
                        <a:rPr lang="en-US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n.o</a:t>
                      </a: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., </a:t>
                      </a:r>
                      <a:r>
                        <a:rPr lang="en-US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Bardejov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Nemocnice</a:t>
                      </a: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en-US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Žiar</a:t>
                      </a: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en-US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nad</a:t>
                      </a: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en-US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Hronom</a:t>
                      </a: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(</a:t>
                      </a:r>
                      <a:r>
                        <a:rPr lang="en-US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vrátane</a:t>
                      </a: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en-US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prevádzky</a:t>
                      </a: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en-US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Banská</a:t>
                      </a: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en-US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Štiavnica</a:t>
                      </a: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) a </a:t>
                      </a:r>
                      <a:r>
                        <a:rPr lang="en-US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Rimavská</a:t>
                      </a: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en-US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Sobota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99472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Ďakujeme !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80557" y="5760485"/>
            <a:ext cx="8503920" cy="4542256"/>
          </a:xfrm>
        </p:spPr>
        <p:txBody>
          <a:bodyPr/>
          <a:lstStyle/>
          <a:p>
            <a:endParaRPr lang="en-US" dirty="0"/>
          </a:p>
          <a:p>
            <a:pPr lvl="0">
              <a:buClr>
                <a:srgbClr val="D16349"/>
              </a:buClr>
            </a:pPr>
            <a:endParaRPr lang="en-US" dirty="0">
              <a:solidFill>
                <a:prstClr val="black"/>
              </a:solidFill>
            </a:endParaRPr>
          </a:p>
          <a:p>
            <a:endParaRPr lang="en-US" dirty="0"/>
          </a:p>
        </p:txBody>
      </p:sp>
      <p:sp>
        <p:nvSpPr>
          <p:cNvPr id="17" name="Obdĺžnik 16"/>
          <p:cNvSpPr/>
          <p:nvPr/>
        </p:nvSpPr>
        <p:spPr>
          <a:xfrm>
            <a:off x="328610" y="1744147"/>
            <a:ext cx="8734744" cy="21390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k-SK" sz="1900" dirty="0"/>
              <a:t>Údaje tu použité boli prevzaté od zdravotných poisťovní, zdravotníckych zariadení, Úradu pre dohľad nad zdravotnou starostlivosťou SR, Ministerstva zdravotníctva SR, TREND </a:t>
            </a:r>
            <a:r>
              <a:rPr lang="sk-SK" sz="1900" dirty="0" err="1"/>
              <a:t>Analyses</a:t>
            </a:r>
            <a:r>
              <a:rPr lang="sk-SK" sz="1900" dirty="0"/>
              <a:t> a z vlastného výskumu INEKO a </a:t>
            </a:r>
            <a:r>
              <a:rPr lang="sk-SK" sz="1900" dirty="0" err="1"/>
              <a:t>Transparency</a:t>
            </a:r>
            <a:r>
              <a:rPr lang="sk-SK" sz="1900" dirty="0"/>
              <a:t> International Slovensko. Všetky tieto dáta, ako aj mnoho ďalších je voľne prístupných na portáli nemocníc </a:t>
            </a:r>
            <a:r>
              <a:rPr lang="sk-SK" sz="1900" i="1" dirty="0">
                <a:hlinkClick r:id="rId2"/>
              </a:rPr>
              <a:t>nemocnice.ineko.sk</a:t>
            </a:r>
            <a:r>
              <a:rPr lang="sk-SK" sz="1900" dirty="0"/>
              <a:t>. </a:t>
            </a:r>
            <a:endParaRPr lang="sk-SK" sz="1900" dirty="0" smtClean="0"/>
          </a:p>
          <a:p>
            <a:endParaRPr lang="sk-SK" sz="1900" dirty="0" smtClean="0"/>
          </a:p>
          <a:p>
            <a:r>
              <a:rPr lang="sk-SK" sz="1900" dirty="0" smtClean="0"/>
              <a:t>Portál </a:t>
            </a:r>
            <a:r>
              <a:rPr lang="sk-SK" sz="1900" dirty="0"/>
              <a:t>finančne podporujú:</a:t>
            </a:r>
          </a:p>
        </p:txBody>
      </p:sp>
      <p:pic>
        <p:nvPicPr>
          <p:cNvPr id="1046" name="Picture 22" descr="USEmbass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045994"/>
            <a:ext cx="1897714" cy="8041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47" name="Picture 23" descr="dover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9728" y="4189406"/>
            <a:ext cx="2118448" cy="6607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48" name="Picture 24" descr="union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4189406"/>
            <a:ext cx="2227224" cy="6621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7943741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Občiansky">
  <a:themeElements>
    <a:clrScheme name="Občiansky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Občiansky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bčiansky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588</TotalTime>
  <Words>468</Words>
  <Application>Microsoft Macintosh PowerPoint</Application>
  <PresentationFormat>On-screen Show (4:3)</PresentationFormat>
  <Paragraphs>108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Občiansky</vt:lpstr>
      <vt:lpstr>Nemocnica roka 2015</vt:lpstr>
      <vt:lpstr>V zdravotníctve býva:</vt:lpstr>
      <vt:lpstr>PowerPoint Presentation</vt:lpstr>
      <vt:lpstr>Upozornenie !</vt:lpstr>
      <vt:lpstr>Kvalifikačné kritériá</vt:lpstr>
      <vt:lpstr>Hlavné skupiny ukazovateľov</vt:lpstr>
      <vt:lpstr>Spokojnosť pacientov</vt:lpstr>
      <vt:lpstr>Kvalita poskytovanej ZS</vt:lpstr>
      <vt:lpstr>Hospodárenie a transparentnosť</vt:lpstr>
      <vt:lpstr>12 ukazovateľov</vt:lpstr>
      <vt:lpstr>Nemocnice roka 2015</vt:lpstr>
      <vt:lpstr>Ďalšie nadpriemerne hodnotené „všeobecky“</vt:lpstr>
      <vt:lpstr>Ďakujeme 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Nemocnica roka 2015</dc:title>
  <dc:creator>Dusan</dc:creator>
  <cp:lastModifiedBy>Gaston Ivanov</cp:lastModifiedBy>
  <cp:revision>58</cp:revision>
  <dcterms:created xsi:type="dcterms:W3CDTF">2015-12-17T09:40:24Z</dcterms:created>
  <dcterms:modified xsi:type="dcterms:W3CDTF">2015-12-18T08:37:28Z</dcterms:modified>
</cp:coreProperties>
</file>