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6" r:id="rId4"/>
    <p:sldId id="260" r:id="rId5"/>
    <p:sldId id="265" r:id="rId6"/>
    <p:sldId id="258" r:id="rId7"/>
    <p:sldId id="267" r:id="rId8"/>
    <p:sldId id="263" r:id="rId9"/>
    <p:sldId id="261" r:id="rId10"/>
    <p:sldId id="259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Documents%20and%20Settings\Mirka\Dokumenty\UDRZATELNOST\Skryte%20dlhy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sk-SK"/>
  <c:chart>
    <c:title>
      <c:tx>
        <c:rich>
          <a:bodyPr/>
          <a:lstStyle/>
          <a:p>
            <a:pPr>
              <a:defRPr sz="1800"/>
            </a:pPr>
            <a:r>
              <a:rPr lang="sk-SK" sz="1800" b="0" baseline="0" dirty="0" smtClean="0"/>
              <a:t>(% </a:t>
            </a:r>
            <a:r>
              <a:rPr lang="sk-SK" sz="1800" b="0" baseline="0" dirty="0"/>
              <a:t>HDP)</a:t>
            </a:r>
            <a:endParaRPr lang="sk-SK" sz="1800" b="0" dirty="0"/>
          </a:p>
        </c:rich>
      </c:tx>
    </c:title>
    <c:plotArea>
      <c:layout>
        <c:manualLayout>
          <c:layoutTarget val="inner"/>
          <c:xMode val="edge"/>
          <c:yMode val="edge"/>
          <c:x val="0.10619442761962461"/>
          <c:y val="0.11239413590691753"/>
          <c:w val="0.86780557238037814"/>
          <c:h val="0.73651732030893258"/>
        </c:manualLayout>
      </c:layout>
      <c:barChart>
        <c:barDir val="col"/>
        <c:grouping val="stacked"/>
        <c:ser>
          <c:idx val="0"/>
          <c:order val="0"/>
          <c:tx>
            <c:strRef>
              <c:f>Hárok1!$A$21</c:f>
              <c:strCache>
                <c:ptCount val="1"/>
                <c:pt idx="0">
                  <c:v>Oficiálny hrubý verejný dlh</c:v>
                </c:pt>
              </c:strCache>
            </c:strRef>
          </c:tx>
          <c:cat>
            <c:numRef>
              <c:f>Hárok1!$D$3:$H$3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Hárok1!$D$21:$H$21</c:f>
              <c:numCache>
                <c:formatCode>General</c:formatCode>
                <c:ptCount val="5"/>
                <c:pt idx="0">
                  <c:v>27.6</c:v>
                </c:pt>
                <c:pt idx="1">
                  <c:v>37.1</c:v>
                </c:pt>
                <c:pt idx="2">
                  <c:v>40.800000000000004</c:v>
                </c:pt>
                <c:pt idx="3">
                  <c:v>42.5</c:v>
                </c:pt>
                <c:pt idx="4">
                  <c:v>42.2</c:v>
                </c:pt>
              </c:numCache>
            </c:numRef>
          </c:val>
        </c:ser>
        <c:ser>
          <c:idx val="1"/>
          <c:order val="1"/>
          <c:tx>
            <c:strRef>
              <c:f>Hárok1!$A$22</c:f>
              <c:strCache>
                <c:ptCount val="1"/>
                <c:pt idx="0">
                  <c:v>PPP</c:v>
                </c:pt>
              </c:strCache>
            </c:strRef>
          </c:tx>
          <c:cat>
            <c:numRef>
              <c:f>Hárok1!$D$3:$H$3</c:f>
              <c:numCache>
                <c:formatCode>General</c:formatCode>
                <c:ptCount val="5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</c:numCache>
            </c:numRef>
          </c:cat>
          <c:val>
            <c:numRef>
              <c:f>Hárok1!$D$22:$H$22</c:f>
              <c:numCache>
                <c:formatCode>General</c:formatCode>
                <c:ptCount val="5"/>
                <c:pt idx="1">
                  <c:v>4.9000000000000004</c:v>
                </c:pt>
                <c:pt idx="2">
                  <c:v>9.8000000000000007</c:v>
                </c:pt>
                <c:pt idx="3">
                  <c:v>9.7000000000000011</c:v>
                </c:pt>
                <c:pt idx="4">
                  <c:v>9.5</c:v>
                </c:pt>
              </c:numCache>
            </c:numRef>
          </c:val>
        </c:ser>
        <c:overlap val="100"/>
        <c:axId val="33471488"/>
        <c:axId val="33498240"/>
      </c:barChart>
      <c:catAx>
        <c:axId val="33471488"/>
        <c:scaling>
          <c:orientation val="minMax"/>
        </c:scaling>
        <c:axPos val="b"/>
        <c:numFmt formatCode="General" sourceLinked="1"/>
        <c:majorTickMark val="none"/>
        <c:tickLblPos val="nextTo"/>
        <c:crossAx val="33498240"/>
        <c:crosses val="autoZero"/>
        <c:auto val="1"/>
        <c:lblAlgn val="ctr"/>
        <c:lblOffset val="100"/>
      </c:catAx>
      <c:valAx>
        <c:axId val="33498240"/>
        <c:scaling>
          <c:orientation val="minMax"/>
        </c:scaling>
        <c:axPos val="l"/>
        <c:majorGridlines/>
        <c:numFmt formatCode="General" sourceLinked="1"/>
        <c:majorTickMark val="none"/>
        <c:tickLblPos val="nextTo"/>
        <c:crossAx val="33471488"/>
        <c:crosses val="autoZero"/>
        <c:crossBetween val="between"/>
      </c:valAx>
    </c:plotArea>
    <c:legend>
      <c:legendPos val="b"/>
    </c:legend>
    <c:plotVisOnly val="1"/>
    <c:dispBlanksAs val="zero"/>
  </c:chart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0.12308</cdr:x>
      <cdr:y>0.11219</cdr:y>
    </cdr:from>
    <cdr:to>
      <cdr:x>0.52308</cdr:x>
      <cdr:y>0.17953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609600" y="533400"/>
          <a:ext cx="1981200" cy="3201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sk-SK" sz="1100" dirty="0" smtClean="0"/>
            <a:t>Maastrichtský strop</a:t>
          </a:r>
        </a:p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0.12308</cdr:x>
      <cdr:y>0.22437</cdr:y>
    </cdr:from>
    <cdr:to>
      <cdr:x>0.56924</cdr:x>
      <cdr:y>0.29172</cdr:y>
    </cdr:to>
    <cdr:sp macro="" textlink="">
      <cdr:nvSpPr>
        <cdr:cNvPr id="3" name="BlokTextu 2"/>
        <cdr:cNvSpPr txBox="1"/>
      </cdr:nvSpPr>
      <cdr:spPr>
        <a:xfrm xmlns:a="http://schemas.openxmlformats.org/drawingml/2006/main">
          <a:off x="609600" y="1066800"/>
          <a:ext cx="2209830" cy="3202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sk-SK" sz="1100" dirty="0" smtClean="0"/>
            <a:t>strop Horváth </a:t>
          </a:r>
          <a:r>
            <a:rPr lang="en-US" sz="1100" dirty="0" smtClean="0"/>
            <a:t>&amp;</a:t>
          </a:r>
          <a:r>
            <a:rPr lang="sk-SK" sz="1100" dirty="0" smtClean="0"/>
            <a:t> Ódor</a:t>
          </a:r>
          <a:endParaRPr lang="en-US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974C97-8477-4142-A491-B6E603BC45FF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noProof="0" smtClean="0"/>
              <a:t>Kliknite sem a upravte štýly predlohy textu.</a:t>
            </a:r>
          </a:p>
          <a:p>
            <a:pPr lvl="1"/>
            <a:r>
              <a:rPr lang="sk-SK" noProof="0" smtClean="0"/>
              <a:t>Druhá úroveň</a:t>
            </a:r>
          </a:p>
          <a:p>
            <a:pPr lvl="2"/>
            <a:r>
              <a:rPr lang="sk-SK" noProof="0" smtClean="0"/>
              <a:t>Tretia úroveň</a:t>
            </a:r>
          </a:p>
          <a:p>
            <a:pPr lvl="3"/>
            <a:r>
              <a:rPr lang="sk-SK" noProof="0" smtClean="0"/>
              <a:t>Štvrtá úroveň</a:t>
            </a:r>
          </a:p>
          <a:p>
            <a:pPr lvl="4"/>
            <a:r>
              <a:rPr lang="sk-SK" noProof="0" smtClean="0"/>
              <a:t>Piata úroveň</a:t>
            </a:r>
            <a:endParaRPr lang="en-US" noProof="0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F60DC1C-8FBB-47A9-8C79-93333825E2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15363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8258B3-5AF1-4E7F-8B13-F72B8485392A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17411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085ECA-97AE-4078-83B5-DB69CFC243E8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19459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A8EC172-1A74-493F-9A69-BFB4A4EE276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21507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B397A2-B4E9-4188-9E5F-DC5E71E62514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23555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0978B1-4C90-4F32-B209-25A80261063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25603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6CD9AB-F0D6-4E3E-8FAB-6D91FD800A79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27651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F54676-9A47-4A39-819A-64F1EAC0C22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29699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ACD73A-06BF-43E6-B179-77AAFA5427A8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31747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1FBF80D-E168-4DA0-9BDD-57C399CD9E6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Zástupný symbol obrazu snímky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33795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2C1462-EA04-45F7-8305-8D02220B642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Kliknite sem a upravte štýl predlohy podnadpisov.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AA7A8A-7640-4DDE-918E-D16D1E4BB997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23A06-668C-4308-B932-61506A662C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DBAE5-29D0-4B81-A28E-84A099D930D4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4CB4B4-DF99-491F-844B-7F6AB7CC871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891C4-06A8-4E1C-BA2E-4CC69B3D5243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952C8-728D-4874-BDB8-F8D444C1D84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18C2E-CB33-49FF-AFC7-DB1309870704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95548-E405-4EAD-B2E4-12D14AC5799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97281-E289-4A62-916D-2F1621309274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C78CD-5307-4F20-903C-52A861C1C2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E3281-BC63-4660-B16F-A40092B58BCD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74769A-7CC7-4EC3-8983-195DDAAB97C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77103-3688-4338-97D1-312DF25DA93C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13D78-E629-4625-B80C-68DD1049A31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11A90-6043-4E43-A6BA-CE17D504C4A5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6F5EA-0C0E-4FF6-A6D5-60503F40B7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4CDE2-DAEA-483C-ACF7-FEFA27DBF10A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87099-4735-4856-9539-FDCCEAF769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7FA06-2B5A-4A39-B9B2-30888C11A624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6F416-3CEF-473A-8903-6BFD552EAE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6724D-6871-4488-A2E1-857C6249C3CA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0FF72-FE9E-42CC-A1CD-FD84B9E640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 predlohy nadpisov.</a:t>
            </a:r>
            <a:endParaRPr lang="en-US" smtClean="0"/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smtClean="0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F813C6-CD9E-41F8-86AD-2BE094749BE1}" type="datetimeFigureOut">
              <a:rPr lang="en-US"/>
              <a:pPr>
                <a:defRPr/>
              </a:pPr>
              <a:t>2/17/2011</a:t>
            </a:fld>
            <a:endParaRPr lang="en-US" dirty="0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2BBC7B-AC5A-4C8E-AE79-EB45A642F5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yvlastnenie.sk/predpisy/cestny-zakon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../../../../Documents%20and%20Settings/INEKO/Local%20Settings/Temp/strong%20evidence%20that%20the%20non-government%20partner%20is%20bearing%20most%20of%20th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c.europa.eu/economy_finance/sgp/pdf/20_scps/2009-10/01_programme/sk_2010-01-29_sp_sk.pd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hnonline.sk/ekonomika/c1-40821320-toth-pre-hn-dlh-nemusi-byt-vysoky-aby-bol-problemom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mf.org/external/np/fad/2004/pifp/eng/031204.pdf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books.google.com/books?id=p51XSlxGJYoC&amp;pg=PA20&amp;lpg=PA20&amp;dq=The+private+operator+is+typically+the+legal+owner+of+a+PPP+asset+for+the+period+of+the+operating+contract&amp;source=bl&amp;ots=6kLD63zIgz&amp;sig=0b-5ivq3dwbJ513QgQPmvfP377I&amp;hl=en&amp;ei=wbmXS5ryD8zFsgbn0N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pcentrum.cz/res/data/002/000387.pdf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mf.org/external/np/fad/2004/pifp/eng/031204.pd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sk-SK" smtClean="0"/>
              <a:t>PPP projekty a verejný dlh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19200" y="3352800"/>
            <a:ext cx="6705600" cy="2286000"/>
          </a:xfrm>
        </p:spPr>
        <p:txBody>
          <a:bodyPr>
            <a:normAutofit/>
          </a:bodyPr>
          <a:lstStyle/>
          <a:p>
            <a:pPr eaLnBrk="1" hangingPunct="1"/>
            <a:r>
              <a:rPr lang="sk-SK" sz="2800" smtClean="0">
                <a:solidFill>
                  <a:srgbClr val="898989"/>
                </a:solidFill>
              </a:rPr>
              <a:t>Čas na zmenu metodiky?</a:t>
            </a:r>
          </a:p>
          <a:p>
            <a:pPr eaLnBrk="1" hangingPunct="1"/>
            <a:endParaRPr lang="sk-SK" sz="2800" smtClean="0">
              <a:solidFill>
                <a:srgbClr val="898989"/>
              </a:solidFill>
            </a:endParaRPr>
          </a:p>
          <a:p>
            <a:pPr eaLnBrk="1" hangingPunct="1"/>
            <a:r>
              <a:rPr lang="sk-SK" sz="2800" smtClean="0">
                <a:solidFill>
                  <a:srgbClr val="898989"/>
                </a:solidFill>
              </a:rPr>
              <a:t>INEKO, 11. marec 2010</a:t>
            </a:r>
            <a:endParaRPr lang="sk-SK" sz="2800" smtClean="0">
              <a:solidFill>
                <a:srgbClr val="898989"/>
              </a:solidFill>
              <a:latin typeface="Arial" charset="0"/>
            </a:endParaRPr>
          </a:p>
          <a:p>
            <a:pPr eaLnBrk="1" hangingPunct="1"/>
            <a:r>
              <a:rPr lang="sk-SK" sz="2800" smtClean="0">
                <a:solidFill>
                  <a:srgbClr val="898989"/>
                </a:solidFill>
              </a:rPr>
              <a:t>Sponzor projektu: OPEN SOCIETY INSTITUTE</a:t>
            </a:r>
            <a:endParaRPr lang="en-US" sz="2800" smtClean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mtClean="0"/>
              <a:t>Fakty</a:t>
            </a:r>
            <a:r>
              <a:rPr lang="en-US" smtClean="0"/>
              <a:t> 1</a:t>
            </a:r>
          </a:p>
        </p:txBody>
      </p:sp>
      <p:sp>
        <p:nvSpPr>
          <p:cNvPr id="16386" name="Zástupný symbol obsahu 2"/>
          <p:cNvSpPr>
            <a:spLocks noGrp="1"/>
          </p:cNvSpPr>
          <p:nvPr>
            <p:ph idx="1"/>
          </p:nvPr>
        </p:nvSpPr>
        <p:spPr>
          <a:xfrm>
            <a:off x="533400" y="1524000"/>
            <a:ext cx="8077200" cy="5334000"/>
          </a:xfrm>
        </p:spPr>
        <p:txBody>
          <a:bodyPr/>
          <a:lstStyle/>
          <a:p>
            <a:pPr eaLnBrk="1" hangingPunct="1"/>
            <a:r>
              <a:rPr lang="sk-SK" sz="2400" smtClean="0"/>
              <a:t>Investičná hodnota mýta a cestných PPP dosahuje zhruba 10% HDP</a:t>
            </a:r>
          </a:p>
          <a:p>
            <a:pPr lvl="1" eaLnBrk="1" hangingPunct="1"/>
            <a:r>
              <a:rPr lang="sk-SK" sz="2000" smtClean="0"/>
              <a:t>súčasná hodnota budúcich záväzkov až 14% HDP </a:t>
            </a:r>
          </a:p>
          <a:p>
            <a:pPr eaLnBrk="1" hangingPunct="1"/>
            <a:r>
              <a:rPr lang="sk-SK" sz="2400" smtClean="0"/>
              <a:t>Cesty budú od kolaudácie vo vlastníctve štátu</a:t>
            </a:r>
          </a:p>
          <a:p>
            <a:pPr lvl="1" eaLnBrk="1" hangingPunct="1"/>
            <a:r>
              <a:rPr lang="sk-SK" sz="2000" smtClean="0">
                <a:hlinkClick r:id="rId3"/>
              </a:rPr>
              <a:t>Cestný zákon</a:t>
            </a:r>
            <a:r>
              <a:rPr lang="sk-SK" sz="2000" smtClean="0"/>
              <a:t>: „</a:t>
            </a:r>
            <a:r>
              <a:rPr lang="sk-SK" sz="2000" i="1" smtClean="0"/>
              <a:t>Diaľnice, cesty pre motorové vozidlá a cesty I. triedy, ktorých verejným obstarávateľom je Slovenská republika na základe koncesnej zmluvy podľa osobitného predpisu (ďalej len "koncesné cesty"), sú vo vlastníctve štátu.“</a:t>
            </a:r>
            <a:endParaRPr lang="sk-SK" sz="2000" smtClean="0"/>
          </a:p>
          <a:p>
            <a:pPr lvl="1" eaLnBrk="1" hangingPunct="1"/>
            <a:r>
              <a:rPr lang="sk-SK" sz="2000" smtClean="0"/>
              <a:t>ten ich bude spolu s prevádzkou a opravami 30 rokov splácať</a:t>
            </a:r>
          </a:p>
          <a:p>
            <a:pPr lvl="1" eaLnBrk="1" hangingPunct="1"/>
            <a:r>
              <a:rPr lang="sk-SK" sz="2000" smtClean="0"/>
              <a:t>MF ich započítava do fiškálneho impulzu verejnej správy</a:t>
            </a:r>
          </a:p>
          <a:p>
            <a:pPr lvl="1" eaLnBrk="1" hangingPunct="1"/>
            <a:r>
              <a:rPr lang="sk-SK" sz="2000" smtClean="0"/>
              <a:t>oficiálne však dlh verejnej správe nevznikne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mtClean="0"/>
              <a:t>Fakty 2</a:t>
            </a:r>
            <a:endParaRPr lang="en-US" smtClean="0"/>
          </a:p>
        </p:txBody>
      </p:sp>
      <p:sp>
        <p:nvSpPr>
          <p:cNvPr id="18434" name="Zástupný symbol obsahu 2"/>
          <p:cNvSpPr>
            <a:spLocks noGrp="1"/>
          </p:cNvSpPr>
          <p:nvPr>
            <p:ph idx="1"/>
          </p:nvPr>
        </p:nvSpPr>
        <p:spPr>
          <a:xfrm>
            <a:off x="152400" y="1524000"/>
            <a:ext cx="8915400" cy="5181600"/>
          </a:xfrm>
        </p:spPr>
        <p:txBody>
          <a:bodyPr/>
          <a:lstStyle/>
          <a:p>
            <a:pPr eaLnBrk="1" hangingPunct="1"/>
            <a:r>
              <a:rPr lang="sk-SK" sz="2400" smtClean="0"/>
              <a:t>Eurostat povoľuje PPP nezahŕňať do verejnej správy, </a:t>
            </a:r>
            <a:r>
              <a:rPr lang="sk-SK" sz="2400" i="1" smtClean="0"/>
              <a:t>„ak existuje silný dôkaz o tom, že súkromný partner nesie väčšinu rizík spojených s partnerstvom”</a:t>
            </a:r>
            <a:r>
              <a:rPr lang="sk-SK" sz="2400" smtClean="0"/>
              <a:t> (</a:t>
            </a:r>
            <a:r>
              <a:rPr lang="sk-SK" sz="2400" smtClean="0">
                <a:hlinkClick r:id="rId3" action="ppaction://hlinkfile"/>
              </a:rPr>
              <a:t>Long term contracts...</a:t>
            </a:r>
            <a:r>
              <a:rPr lang="sk-SK" sz="2400" smtClean="0"/>
              <a:t>, s. 2) </a:t>
            </a:r>
            <a:endParaRPr lang="sk-SK" sz="2400" i="1" smtClean="0"/>
          </a:p>
          <a:p>
            <a:pPr eaLnBrk="1" hangingPunct="1"/>
            <a:r>
              <a:rPr lang="sk-SK" sz="2400" smtClean="0"/>
              <a:t>V praxi to znamená niesť riziko výstavby + aspoň jedno z rizík dostupnosti a dopytu</a:t>
            </a:r>
          </a:p>
          <a:p>
            <a:pPr lvl="1" eaLnBrk="1" hangingPunct="1"/>
            <a:r>
              <a:rPr lang="sk-SK" sz="2000" smtClean="0"/>
              <a:t>riziko výstavby – dodržanie termínov, noriem, štandardov, nákladov</a:t>
            </a:r>
          </a:p>
          <a:p>
            <a:pPr lvl="1" eaLnBrk="1" hangingPunct="1"/>
            <a:r>
              <a:rPr lang="sk-SK" sz="2000" smtClean="0"/>
              <a:t>riziko dostupnosti – spĺňanie dohodnutých parametrov, prevádzkyschopnosť</a:t>
            </a:r>
          </a:p>
          <a:p>
            <a:pPr lvl="1" eaLnBrk="1" hangingPunct="1"/>
            <a:r>
              <a:rPr lang="sk-SK" sz="2000" smtClean="0"/>
              <a:t>riziko dopytu – náklady prípadného nedostatočného záujmu o infraštruktúru</a:t>
            </a:r>
          </a:p>
          <a:p>
            <a:pPr eaLnBrk="1" hangingPunct="1"/>
            <a:r>
              <a:rPr lang="sk-SK" sz="2400" smtClean="0"/>
              <a:t>V slovenskom prípade  koncesionár nesie riziká výstavby a dostupnosti, štát riziko dopytu (ale aj: výkup pozemkov, stavebné povolenia, archeológiu)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/>
          <a:lstStyle/>
          <a:p>
            <a:pPr eaLnBrk="1" hangingPunct="1"/>
            <a:r>
              <a:rPr lang="sk-SK" smtClean="0"/>
              <a:t>Prehľad PPP projektov</a:t>
            </a:r>
            <a:r>
              <a:rPr lang="en-US" smtClean="0"/>
              <a:t/>
            </a:r>
            <a:br>
              <a:rPr lang="en-US" smtClean="0"/>
            </a:br>
            <a:r>
              <a:rPr lang="en-US" sz="1800" smtClean="0"/>
              <a:t>(v mil. eur)</a:t>
            </a:r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</p:nvPr>
        </p:nvGraphicFramePr>
        <p:xfrm>
          <a:off x="457200" y="2133600"/>
          <a:ext cx="8229600" cy="267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  <a:gridCol w="1143000"/>
                <a:gridCol w="1219200"/>
                <a:gridCol w="1045028"/>
                <a:gridCol w="1012372"/>
                <a:gridCol w="1295400"/>
                <a:gridCol w="1219199"/>
              </a:tblGrid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Investičná hodnota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Súčasná hodnota platieb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Doba splácania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Úrok</a:t>
                      </a:r>
                    </a:p>
                    <a:p>
                      <a:pPr algn="ctr"/>
                      <a:r>
                        <a:rPr lang="sk-SK" sz="1600" dirty="0" smtClean="0"/>
                        <a:t>(%)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Ročná splátka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Rok</a:t>
                      </a:r>
                    </a:p>
                    <a:p>
                      <a:pPr algn="ctr"/>
                      <a:r>
                        <a:rPr lang="sk-SK" sz="1600" dirty="0" smtClean="0"/>
                        <a:t>dokončenia</a:t>
                      </a:r>
                      <a:endParaRPr lang="en-US" sz="16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</a:t>
                      </a:r>
                      <a:r>
                        <a:rPr lang="sk-SK" sz="1600" dirty="0" smtClean="0"/>
                        <a:t>ýto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25</a:t>
                      </a:r>
                      <a:r>
                        <a:rPr lang="sk-SK" sz="1600" dirty="0" smtClean="0">
                          <a:solidFill>
                            <a:schemeClr val="tx1"/>
                          </a:solidFill>
                        </a:rPr>
                        <a:t>6*1,19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/>
                        <a:t>852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13</a:t>
                      </a:r>
                      <a:r>
                        <a:rPr lang="sk-SK" sz="1600" baseline="0" dirty="0" smtClean="0"/>
                        <a:t> rokov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/>
                        <a:t>na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35-96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2010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dirty="0" smtClean="0"/>
                        <a:t>2. balík</a:t>
                      </a:r>
                      <a:r>
                        <a:rPr lang="sk-SK" sz="1600" baseline="0" dirty="0" smtClean="0"/>
                        <a:t> (R1)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903*1,19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1</a:t>
                      </a:r>
                      <a:r>
                        <a:rPr lang="en-US" sz="1600" dirty="0" smtClean="0"/>
                        <a:t>757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30 rokov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4,2+3,25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12-128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2012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dirty="0" smtClean="0"/>
                        <a:t>1. balík (D1)*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2390*1,19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3162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30 rokov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/>
                        <a:t>*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cca 277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2013-14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dirty="0" smtClean="0"/>
                        <a:t>3. balík (D1)*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1990*1,19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3654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30 rokov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/>
                        <a:t>*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cca 300-350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dirty="0" smtClean="0"/>
                        <a:t>2015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i="1" dirty="0" smtClean="0"/>
                        <a:t>Spolu</a:t>
                      </a:r>
                      <a:endParaRPr 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i="1" dirty="0" smtClean="0"/>
                        <a:t>9,9% HDP</a:t>
                      </a:r>
                      <a:endParaRPr 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i="1" dirty="0" smtClean="0"/>
                        <a:t>14,2% HDP</a:t>
                      </a:r>
                      <a:endParaRPr 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sz="1600" i="1" dirty="0" smtClean="0"/>
                        <a:t>cca 750</a:t>
                      </a:r>
                      <a:endParaRPr 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540" name="BlokTextu 4"/>
          <p:cNvSpPr txBox="1">
            <a:spLocks noChangeArrowheads="1"/>
          </p:cNvSpPr>
          <p:nvPr/>
        </p:nvSpPr>
        <p:spPr bwMode="auto">
          <a:xfrm>
            <a:off x="533400" y="4876800"/>
            <a:ext cx="73914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 sz="1400">
                <a:latin typeface="Calibri" pitchFamily="34" charset="0"/>
              </a:rPr>
              <a:t>+ ďalšie zámery: Rázsochy, mediálny komplex, D4, širokorozchodná, JE Bohunice, ...</a:t>
            </a:r>
          </a:p>
          <a:p>
            <a:r>
              <a:rPr lang="sk-SK" sz="1400">
                <a:latin typeface="Calibri" pitchFamily="34" charset="0"/>
              </a:rPr>
              <a:t>Zdroj: medializované údaje a zmluvy</a:t>
            </a:r>
          </a:p>
          <a:p>
            <a:r>
              <a:rPr lang="sk-SK" sz="1400">
                <a:latin typeface="Calibri" pitchFamily="34" charset="0"/>
              </a:rPr>
              <a:t>* Projekty neboli finančne uzatvorené</a:t>
            </a:r>
            <a:endParaRPr lang="en-US" sz="14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mtClean="0"/>
              <a:t>Fiškálny impulz PPP podľa MF</a:t>
            </a:r>
            <a:endParaRPr lang="en-US" smtClean="0"/>
          </a:p>
        </p:txBody>
      </p:sp>
      <p:sp>
        <p:nvSpPr>
          <p:cNvPr id="22530" name="Zástupný symbol obsahu 2"/>
          <p:cNvSpPr>
            <a:spLocks noGrp="1"/>
          </p:cNvSpPr>
          <p:nvPr>
            <p:ph idx="1"/>
          </p:nvPr>
        </p:nvSpPr>
        <p:spPr>
          <a:xfrm>
            <a:off x="457200" y="1295400"/>
            <a:ext cx="7086600" cy="990600"/>
          </a:xfrm>
        </p:spPr>
        <p:txBody>
          <a:bodyPr/>
          <a:lstStyle/>
          <a:p>
            <a:pPr eaLnBrk="1" hangingPunct="1"/>
            <a:r>
              <a:rPr lang="sk-SK" sz="2000" smtClean="0"/>
              <a:t> Dva PPP projekty (?): 4,3% HDP v rokoch 2009-12</a:t>
            </a:r>
          </a:p>
          <a:p>
            <a:pPr lvl="1" eaLnBrk="1" hangingPunct="1">
              <a:buFont typeface="Arial" charset="0"/>
              <a:buNone/>
            </a:pPr>
            <a:r>
              <a:rPr lang="sk-SK" sz="2000" smtClean="0"/>
              <a:t>= stavebné náklady v týchto rokoch?</a:t>
            </a:r>
            <a:endParaRPr lang="en-US" sz="2000" smtClean="0"/>
          </a:p>
        </p:txBody>
      </p:sp>
      <p:pic>
        <p:nvPicPr>
          <p:cNvPr id="22531" name="Zástupný symbol obsahu 3" descr="impulz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057400"/>
            <a:ext cx="8229600" cy="408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BlokTextu 4"/>
          <p:cNvSpPr txBox="1">
            <a:spLocks noChangeArrowheads="1"/>
          </p:cNvSpPr>
          <p:nvPr/>
        </p:nvSpPr>
        <p:spPr bwMode="auto">
          <a:xfrm>
            <a:off x="457200" y="6172200"/>
            <a:ext cx="3733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>
                <a:latin typeface="Calibri" pitchFamily="34" charset="0"/>
              </a:rPr>
              <a:t>Zdroj: </a:t>
            </a:r>
            <a:r>
              <a:rPr lang="sk-SK">
                <a:latin typeface="Calibri" pitchFamily="34" charset="0"/>
                <a:hlinkClick r:id="rId4"/>
              </a:rPr>
              <a:t>Program stability 2009-12</a:t>
            </a:r>
            <a:r>
              <a:rPr lang="sk-SK">
                <a:latin typeface="Calibri" pitchFamily="34" charset="0"/>
              </a:rPr>
              <a:t>, s. 29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/>
            <a:r>
              <a:rPr lang="sk-SK" smtClean="0"/>
              <a:t>Názor INEKO</a:t>
            </a:r>
            <a:endParaRPr lang="en-US" smtClean="0"/>
          </a:p>
        </p:txBody>
      </p:sp>
      <p:sp>
        <p:nvSpPr>
          <p:cNvPr id="24578" name="Zástupný symbol obsahu 2"/>
          <p:cNvSpPr>
            <a:spLocks noGrp="1"/>
          </p:cNvSpPr>
          <p:nvPr>
            <p:ph idx="1"/>
          </p:nvPr>
        </p:nvSpPr>
        <p:spPr>
          <a:xfrm>
            <a:off x="457200" y="1295400"/>
            <a:ext cx="8153400" cy="5334000"/>
          </a:xfrm>
        </p:spPr>
        <p:txBody>
          <a:bodyPr/>
          <a:lstStyle/>
          <a:p>
            <a:pPr eaLnBrk="1" hangingPunct="1"/>
            <a:r>
              <a:rPr lang="sk-SK" sz="2400" smtClean="0"/>
              <a:t>Do dlhu započítať investičnú hodnotu projektov s DPH</a:t>
            </a:r>
          </a:p>
          <a:p>
            <a:pPr lvl="1" eaLnBrk="1" hangingPunct="1"/>
            <a:r>
              <a:rPr lang="sk-SK" sz="2000" smtClean="0"/>
              <a:t>Ako varovanie už pri podpise zmluvy</a:t>
            </a:r>
          </a:p>
          <a:p>
            <a:pPr lvl="1" eaLnBrk="1" hangingPunct="1"/>
            <a:r>
              <a:rPr lang="sk-SK" sz="2000" smtClean="0"/>
              <a:t>Natvrdo po finančnom uzatvorení</a:t>
            </a:r>
          </a:p>
          <a:p>
            <a:pPr lvl="1" eaLnBrk="1" hangingPunct="1"/>
            <a:r>
              <a:rPr lang="sk-SK" sz="2000" smtClean="0"/>
              <a:t>S DPH, lebo je súčasťou ceny, odčerpáva výnosy z iných odvetví a z budúcnosti</a:t>
            </a:r>
          </a:p>
          <a:p>
            <a:pPr lvl="1" eaLnBrk="1" hangingPunct="1"/>
            <a:r>
              <a:rPr lang="sk-SK" sz="2000" smtClean="0"/>
              <a:t>Dlh znižovať o investičný podiel splátok, zvyšovať o náklady na údržbu</a:t>
            </a:r>
          </a:p>
          <a:p>
            <a:pPr lvl="2" eaLnBrk="1" hangingPunct="1"/>
            <a:r>
              <a:rPr lang="sk-SK" sz="2000" smtClean="0"/>
              <a:t>investície tvoria na súčasnej hodnote splátok 36-90%</a:t>
            </a:r>
          </a:p>
          <a:p>
            <a:pPr lvl="2" eaLnBrk="1" hangingPunct="1"/>
            <a:r>
              <a:rPr lang="sk-SK" sz="2000" smtClean="0"/>
              <a:t>MF má v rozpočte dve splátky 2. balíka (mýto cez NDS?)</a:t>
            </a:r>
          </a:p>
          <a:p>
            <a:pPr eaLnBrk="1" hangingPunct="1"/>
            <a:r>
              <a:rPr lang="sk-SK" sz="2400" smtClean="0">
                <a:latin typeface="Arial" charset="0"/>
              </a:rPr>
              <a:t>Pozn.: </a:t>
            </a:r>
            <a:r>
              <a:rPr lang="sk-SK" sz="2400" smtClean="0"/>
              <a:t>J. Tóth v </a:t>
            </a:r>
            <a:r>
              <a:rPr lang="sk-SK" sz="2400" smtClean="0">
                <a:hlinkClick r:id="rId3"/>
              </a:rPr>
              <a:t>HN</a:t>
            </a:r>
            <a:r>
              <a:rPr lang="sk-SK" sz="2400" smtClean="0"/>
              <a:t>: </a:t>
            </a:r>
          </a:p>
          <a:p>
            <a:pPr lvl="1" eaLnBrk="1" hangingPunct="1"/>
            <a:r>
              <a:rPr lang="sk-SK" sz="2000" i="1" smtClean="0"/>
              <a:t>„Navyše v tom </a:t>
            </a:r>
            <a:r>
              <a:rPr lang="sk-SK" sz="2000" smtClean="0"/>
              <a:t>(v oficiálnom dlhu)</a:t>
            </a:r>
            <a:r>
              <a:rPr lang="sk-SK" sz="2000" i="1" smtClean="0"/>
              <a:t> nie sú zarátané záväzky štátu z diaľničných PPP projektov v objeme vyše štyri percentá HDP.“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mtClean="0"/>
              <a:t>Argumenty 1</a:t>
            </a:r>
            <a:endParaRPr lang="en-US" smtClean="0"/>
          </a:p>
        </p:txBody>
      </p:sp>
      <p:sp>
        <p:nvSpPr>
          <p:cNvPr id="26626" name="Zástupný symbol obsahu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sk-SK" sz="2700" noProof="1" smtClean="0"/>
              <a:t>Kľúčovým je riziko dopytu</a:t>
            </a:r>
          </a:p>
          <a:p>
            <a:pPr lvl="1" eaLnBrk="1" hangingPunct="1">
              <a:lnSpc>
                <a:spcPct val="80000"/>
              </a:lnSpc>
            </a:pPr>
            <a:r>
              <a:rPr lang="sk-SK" sz="2400" noProof="1" smtClean="0"/>
              <a:t>ak nebudú vodiči </a:t>
            </a:r>
            <a:r>
              <a:rPr lang="sk-SK" sz="2400" smtClean="0">
                <a:latin typeface="Arial" charset="0"/>
              </a:rPr>
              <a:t>platiť </a:t>
            </a:r>
            <a:r>
              <a:rPr lang="sk-SK" sz="2400" noProof="1" smtClean="0"/>
              <a:t>cez mýto, tak to zaplatí vláda</a:t>
            </a:r>
            <a:endParaRPr lang="sk-SK" sz="2400" noProof="1" smtClean="0">
              <a:hlinkClick r:id="rId3"/>
            </a:endParaRPr>
          </a:p>
          <a:p>
            <a:pPr lvl="1" eaLnBrk="1" hangingPunct="1">
              <a:lnSpc>
                <a:spcPct val="80000"/>
              </a:lnSpc>
            </a:pPr>
            <a:r>
              <a:rPr lang="sk-SK" sz="2400" noProof="1" smtClean="0">
                <a:hlinkClick r:id="rId3"/>
              </a:rPr>
              <a:t>MMF</a:t>
            </a:r>
            <a:r>
              <a:rPr lang="sk-SK" sz="2400" noProof="1" smtClean="0"/>
              <a:t>: “</a:t>
            </a:r>
            <a:r>
              <a:rPr lang="sk-SK" sz="2400" i="1" noProof="1" smtClean="0"/>
              <a:t>U.K. approach is based, first and foremost, on the balance of demand risk […]”</a:t>
            </a:r>
          </a:p>
          <a:p>
            <a:pPr lvl="1" eaLnBrk="1" hangingPunct="1">
              <a:lnSpc>
                <a:spcPct val="80000"/>
              </a:lnSpc>
            </a:pPr>
            <a:r>
              <a:rPr lang="sk-SK" sz="2400" noProof="1" smtClean="0"/>
              <a:t>PPP sa potom môžu účtovať ako finančný lízing</a:t>
            </a:r>
          </a:p>
          <a:p>
            <a:pPr eaLnBrk="1" hangingPunct="1">
              <a:lnSpc>
                <a:spcPct val="80000"/>
              </a:lnSpc>
            </a:pPr>
            <a:r>
              <a:rPr lang="sk-SK" sz="2700" noProof="1" smtClean="0"/>
              <a:t>Nízky očakávaný výnos z mýta</a:t>
            </a:r>
          </a:p>
          <a:p>
            <a:pPr lvl="1" eaLnBrk="1" hangingPunct="1">
              <a:lnSpc>
                <a:spcPct val="80000"/>
              </a:lnSpc>
            </a:pPr>
            <a:r>
              <a:rPr lang="sk-SK" sz="2400" noProof="1" smtClean="0"/>
              <a:t>Ročná splátka štyroch PPP: cca 750 mil. eur</a:t>
            </a:r>
          </a:p>
          <a:p>
            <a:pPr lvl="1" eaLnBrk="1" hangingPunct="1">
              <a:lnSpc>
                <a:spcPct val="80000"/>
              </a:lnSpc>
            </a:pPr>
            <a:r>
              <a:rPr lang="sk-SK" sz="2400" noProof="1" smtClean="0"/>
              <a:t>Ročný výnos z mýta na </a:t>
            </a:r>
            <a:r>
              <a:rPr lang="sk-SK" sz="2400" i="1" noProof="1" smtClean="0"/>
              <a:t>všetkých</a:t>
            </a:r>
            <a:r>
              <a:rPr lang="sk-SK" sz="2400" noProof="1" smtClean="0"/>
              <a:t> spoplatnených cestách: 150-200 mil. eur (2010-14, podľa NDS)</a:t>
            </a:r>
          </a:p>
          <a:p>
            <a:pPr lvl="2" eaLnBrk="1" hangingPunct="1">
              <a:lnSpc>
                <a:spcPct val="80000"/>
              </a:lnSpc>
            </a:pPr>
            <a:r>
              <a:rPr lang="sk-SK" sz="2000" noProof="1" smtClean="0"/>
              <a:t>na PPP cestách (1</a:t>
            </a:r>
            <a:r>
              <a:rPr lang="sk-SK" sz="2000" smtClean="0"/>
              <a:t>5</a:t>
            </a:r>
            <a:r>
              <a:rPr lang="sk-SK" sz="2000" noProof="1" smtClean="0"/>
              <a:t>6,</a:t>
            </a:r>
            <a:r>
              <a:rPr lang="sk-SK" sz="2000" smtClean="0"/>
              <a:t>7</a:t>
            </a:r>
            <a:r>
              <a:rPr lang="sk-SK" sz="2000" noProof="1" smtClean="0"/>
              <a:t> km z 2435 km) možno do 20 mil. eur ročne</a:t>
            </a:r>
          </a:p>
          <a:p>
            <a:pPr lvl="2" eaLnBrk="1" hangingPunct="1">
              <a:lnSpc>
                <a:spcPct val="80000"/>
              </a:lnSpc>
            </a:pPr>
            <a:r>
              <a:rPr lang="sk-SK" sz="2000" noProof="1" smtClean="0"/>
              <a:t>odhad je nadhodnotený, ale možno sa pridajú osobné autá</a:t>
            </a:r>
          </a:p>
          <a:p>
            <a:pPr eaLnBrk="1" hangingPunct="1">
              <a:lnSpc>
                <a:spcPct val="80000"/>
              </a:lnSpc>
            </a:pPr>
            <a:r>
              <a:rPr lang="sk-SK" sz="2700" noProof="1" smtClean="0"/>
              <a:t>Naše PPP nie sú typické (cesty vlastní štát)</a:t>
            </a:r>
          </a:p>
          <a:p>
            <a:pPr lvl="1" eaLnBrk="1" hangingPunct="1">
              <a:lnSpc>
                <a:spcPct val="80000"/>
              </a:lnSpc>
            </a:pPr>
            <a:r>
              <a:rPr lang="sk-SK" sz="2400" noProof="1" smtClean="0">
                <a:hlinkClick r:id="rId4"/>
              </a:rPr>
              <a:t>MMF</a:t>
            </a:r>
            <a:r>
              <a:rPr lang="sk-SK" sz="2400" noProof="1" smtClean="0"/>
              <a:t>: </a:t>
            </a:r>
            <a:r>
              <a:rPr lang="sk-SK" sz="2400" i="1" noProof="1" smtClean="0"/>
              <a:t>“The private operator is typically the legal owner of a PPP asset for the period of the operating contract.”</a:t>
            </a:r>
          </a:p>
          <a:p>
            <a:pPr eaLnBrk="1" hangingPunct="1">
              <a:lnSpc>
                <a:spcPct val="80000"/>
              </a:lnSpc>
            </a:pPr>
            <a:endParaRPr lang="sk-SK" sz="2700" noProof="1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mtClean="0"/>
              <a:t>Argumenty 2</a:t>
            </a:r>
            <a:endParaRPr lang="en-US" smtClean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81600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 smtClean="0"/>
              <a:t>Pri dlhodobých zmluvách na nákup služieb je súčasťou dlhu </a:t>
            </a:r>
            <a:r>
              <a:rPr lang="sk-SK" i="1" dirty="0" smtClean="0"/>
              <a:t>„tá časť záväzku, za ktorú jednotka zo sektoru verejnej správy dostala protihodnotu a ktorú zatiaľ neuhradila“ </a:t>
            </a:r>
            <a:r>
              <a:rPr lang="sk-SK" dirty="0" smtClean="0"/>
              <a:t>(</a:t>
            </a:r>
            <a:r>
              <a:rPr lang="sk-SK" dirty="0" smtClean="0">
                <a:hlinkClick r:id="rId3"/>
              </a:rPr>
              <a:t>MF</a:t>
            </a:r>
            <a:r>
              <a:rPr lang="sk-SK" dirty="0" smtClean="0"/>
              <a:t>) 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dirty="0" smtClean="0"/>
              <a:t>dlh vzniká dôveryhodným prísľubom budúcich záväzkov výmenou za hodnotu v súčasnosti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 smtClean="0"/>
              <a:t>Analógia s vydaním dlhopisov: akoby sme ho započítali do dlhu až pri splátke prvého kupónu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 smtClean="0"/>
              <a:t>Morálny hazard k zvyšovaniu dlhu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dirty="0" smtClean="0"/>
              <a:t>Metodiku Eurostatu považuje za problematickú aj MMF </a:t>
            </a: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	</a:t>
            </a:r>
            <a:r>
              <a:rPr lang="sk-SK" dirty="0" smtClean="0"/>
              <a:t>(</a:t>
            </a:r>
            <a:r>
              <a:rPr lang="sk-SK" dirty="0" smtClean="0">
                <a:hlinkClick r:id="rId4"/>
              </a:rPr>
              <a:t>Public-Private Partnerships, 2004</a:t>
            </a:r>
            <a:r>
              <a:rPr lang="sk-SK" dirty="0" smtClean="0"/>
              <a:t>):</a:t>
            </a:r>
            <a:endParaRPr lang="sk-SK" i="1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i="1" dirty="0" smtClean="0"/>
              <a:t>„</a:t>
            </a:r>
            <a:r>
              <a:rPr lang="en-US" i="1" dirty="0" smtClean="0"/>
              <a:t>the Eurostat decision is problematic.</a:t>
            </a:r>
            <a:r>
              <a:rPr lang="sk-SK" i="1" dirty="0" smtClean="0"/>
              <a:t> </a:t>
            </a:r>
            <a:r>
              <a:rPr lang="en-US" i="1" dirty="0" smtClean="0"/>
              <a:t>[…] </a:t>
            </a:r>
            <a:r>
              <a:rPr lang="sk-SK" i="1" dirty="0" smtClean="0"/>
              <a:t>is </a:t>
            </a:r>
            <a:r>
              <a:rPr lang="en-US" i="1" dirty="0" smtClean="0"/>
              <a:t>likely to result in the majority of PPP assets being classified as private sector assets, even though the government will bear most demand risk.</a:t>
            </a:r>
            <a:r>
              <a:rPr lang="sk-SK" i="1" dirty="0" smtClean="0"/>
              <a:t> </a:t>
            </a:r>
            <a:r>
              <a:rPr lang="en-US" i="1" dirty="0" smtClean="0"/>
              <a:t>[…] could open the door to PPPs that are intended mainly to circumvent the SGP […] while the government still bears most of the risk involved and faces potentially large fiscal costs.</a:t>
            </a:r>
            <a:r>
              <a:rPr lang="sk-SK" i="1" dirty="0" smtClean="0"/>
              <a:t>“</a:t>
            </a:r>
            <a:endParaRPr lang="en-US" i="1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i="1" dirty="0" smtClean="0"/>
              <a:t>“can expose the government to hidden and often higher costs than traditional public financing”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mtClean="0"/>
              <a:t>Vývoj verejného dlhu</a:t>
            </a:r>
            <a:br>
              <a:rPr lang="sk-SK" smtClean="0"/>
            </a:br>
            <a:r>
              <a:rPr lang="sk-SK" sz="2000" smtClean="0"/>
              <a:t>(podľa investičnej hodnoty a finančného uzatvorenia*)</a:t>
            </a:r>
            <a:endParaRPr lang="en-US" sz="2000" smtClean="0"/>
          </a:p>
        </p:txBody>
      </p:sp>
      <p:graphicFrame>
        <p:nvGraphicFramePr>
          <p:cNvPr id="6" name="Zástupný symbol obsahu 5"/>
          <p:cNvGraphicFramePr>
            <a:graphicFrameLocks noGrp="1"/>
          </p:cNvGraphicFramePr>
          <p:nvPr>
            <p:ph idx="1"/>
          </p:nvPr>
        </p:nvGraphicFramePr>
        <p:xfrm>
          <a:off x="1752600" y="1219200"/>
          <a:ext cx="4953000" cy="4754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723" name="BlokTextu 6"/>
          <p:cNvSpPr txBox="1">
            <a:spLocks noChangeArrowheads="1"/>
          </p:cNvSpPr>
          <p:nvPr/>
        </p:nvSpPr>
        <p:spPr bwMode="auto">
          <a:xfrm>
            <a:off x="2057400" y="6019800"/>
            <a:ext cx="4953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k-SK">
                <a:latin typeface="Calibri" pitchFamily="34" charset="0"/>
              </a:rPr>
              <a:t>Zdroj: Ministerstvo financií, INEKO</a:t>
            </a:r>
          </a:p>
          <a:p>
            <a:r>
              <a:rPr lang="sk-SK">
                <a:latin typeface="Calibri" pitchFamily="34" charset="0"/>
              </a:rPr>
              <a:t>* Predpokladá uzavretie 1. a 3. balíka v roku 2010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smtClean="0"/>
              <a:t>Otázky</a:t>
            </a:r>
            <a:endParaRPr lang="en-US" smtClean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410200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sz="3600" noProof="1" smtClean="0"/>
              <a:t>Započítali by ste PPP projekty do dlhu verejnej správy? Prečo?</a:t>
            </a:r>
            <a:endParaRPr lang="en-US" sz="3600" noProof="1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sz="3600" noProof="1" smtClean="0"/>
              <a:t>Ak áno, akú sumu?</a:t>
            </a:r>
            <a:endParaRPr lang="en-US" sz="3600" noProof="1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sz="3100" noProof="1" smtClean="0"/>
              <a:t>podľa splátok v momente vyplatenia (dlh vznikne v budúcnosti)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sz="3100" noProof="1" smtClean="0"/>
              <a:t>investičnú hodnotu (stavebné náklady vrátane projekčných výdavkov atď.)</a:t>
            </a:r>
            <a:endParaRPr lang="en-US" sz="3100" noProof="1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sz="3100" noProof="1" smtClean="0"/>
              <a:t>súčasnú hodnotu všetkých budúcich platieb</a:t>
            </a:r>
            <a:endParaRPr lang="en-US" sz="3100" noProof="1" smtClean="0"/>
          </a:p>
          <a:p>
            <a:pPr lvl="2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noProof="1" smtClean="0"/>
              <a:t>diskontovanú akou sadzbou? (pri posudzovaní ponúk na R1 použil štát 5%, pri analýze value for money a pri finančnom uzatvorení sadzbu odvodenú z výnosov štátnych dlhopisov)</a:t>
            </a:r>
            <a:endParaRPr lang="en-US" noProof="1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sz="3100" noProof="1" smtClean="0"/>
              <a:t>inú sumu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sz="3100" noProof="1" smtClean="0"/>
              <a:t>s DPH alebo bez?</a:t>
            </a:r>
            <a:endParaRPr lang="en-US" sz="3100" noProof="1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sz="3600" noProof="1" smtClean="0"/>
              <a:t>Hore uvedenú sumu započítať časovo:</a:t>
            </a:r>
            <a:endParaRPr lang="en-US" sz="3600" noProof="1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sz="3100" noProof="1" smtClean="0"/>
              <a:t>v momente splátky 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sz="3100" noProof="1" smtClean="0"/>
              <a:t>v momente podpísania koncesnej zmluvy</a:t>
            </a:r>
            <a:endParaRPr lang="en-US" sz="3100" noProof="1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sz="3100" noProof="1" smtClean="0"/>
              <a:t>v momente finančného uzatvorenia projektu</a:t>
            </a:r>
            <a:endParaRPr lang="en-US" sz="3100" noProof="1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sz="3100" noProof="1" smtClean="0"/>
              <a:t>po finančnom uzatvorení projektu počas realizácie investície (podľa vývoja prestavaných nákladov)</a:t>
            </a:r>
            <a:endParaRPr lang="en-US" sz="3100" noProof="1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sk-SK" sz="3100" noProof="1" smtClean="0"/>
              <a:t>inak?</a:t>
            </a:r>
            <a:endParaRPr lang="en-US" sz="3100" noProof="1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sk-SK" sz="3600" noProof="1" smtClean="0"/>
              <a:t>Na MF: </a:t>
            </a:r>
            <a:r>
              <a:rPr lang="en-US" sz="3600" noProof="1" smtClean="0"/>
              <a:t>Prebiehaj</a:t>
            </a:r>
            <a:r>
              <a:rPr lang="sk-SK" sz="3600" noProof="1" smtClean="0"/>
              <a:t>ú vo veci rokovania s Eurostatom?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2162</TotalTime>
  <Words>782</Words>
  <Application>Microsoft Office PowerPoint</Application>
  <PresentationFormat>On-screen Show (4:3)</PresentationFormat>
  <Paragraphs>128</Paragraphs>
  <Slides>10</Slides>
  <Notes>10</Notes>
  <HiddenSlides>0</HiddenSlides>
  <MMClips>0</MMClips>
  <ScaleCrop>false</ScaleCrop>
  <HeadingPairs>
    <vt:vector size="6" baseType="variant">
      <vt:variant>
        <vt:lpstr>Použité písma</vt:lpstr>
      </vt:variant>
      <vt:variant>
        <vt:i4>2</vt:i4>
      </vt:variant>
      <vt:variant>
        <vt:lpstr>Šablóna návrhu</vt:lpstr>
      </vt:variant>
      <vt:variant>
        <vt:i4>1</vt:i4>
      </vt:variant>
      <vt:variant>
        <vt:lpstr>Nadpisy snímok</vt:lpstr>
      </vt:variant>
      <vt:variant>
        <vt:i4>10</vt:i4>
      </vt:variant>
    </vt:vector>
  </HeadingPairs>
  <TitlesOfParts>
    <vt:vector size="13" baseType="lpstr">
      <vt:lpstr>Arial</vt:lpstr>
      <vt:lpstr>Calibri</vt:lpstr>
      <vt:lpstr>Motív Office</vt:lpstr>
      <vt:lpstr>PPP projekty a verejný dlh</vt:lpstr>
      <vt:lpstr>Fakty 1</vt:lpstr>
      <vt:lpstr>Fakty 2</vt:lpstr>
      <vt:lpstr>Prehľad PPP projektov (v mil. eur)</vt:lpstr>
      <vt:lpstr>Fiškálny impulz PPP podľa MF</vt:lpstr>
      <vt:lpstr>Názor INEKO</vt:lpstr>
      <vt:lpstr>Argumenty 1</vt:lpstr>
      <vt:lpstr>Argumenty 2</vt:lpstr>
      <vt:lpstr>Vývoj verejného dlhu (podľa investičnej hodnoty a finančného uzatvorenia*)</vt:lpstr>
      <vt:lpstr>Otázky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PPP projekty a verejný dlh</dc:title>
  <dc:creator>Mirka</dc:creator>
  <cp:lastModifiedBy>INEKO</cp:lastModifiedBy>
  <cp:revision>325</cp:revision>
  <dcterms:created xsi:type="dcterms:W3CDTF">2010-02-11T08:49:47Z</dcterms:created>
  <dcterms:modified xsi:type="dcterms:W3CDTF">2011-02-17T11:39:42Z</dcterms:modified>
</cp:coreProperties>
</file>