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57" r:id="rId4"/>
    <p:sldId id="259" r:id="rId5"/>
    <p:sldId id="263" r:id="rId6"/>
    <p:sldId id="261" r:id="rId7"/>
    <p:sldId id="262" r:id="rId8"/>
    <p:sldId id="264" r:id="rId9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6327"/>
  </p:normalViewPr>
  <p:slideViewPr>
    <p:cSldViewPr snapToGrid="0" snapToObjects="1">
      <p:cViewPr varScale="1">
        <p:scale>
          <a:sx n="104" d="100"/>
          <a:sy n="104" d="100"/>
        </p:scale>
        <p:origin x="232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sali/Downloads/spojene_excely_INESS%20zapracovany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sali/Downloads/spojene_excely_INESS%20zapracovany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sali/Downloads/spojene_excely_INESS%20zapracovany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sali/Downloads/spojene_excely_INESS%20zapracovany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počet opatrení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SaS</c:v>
                </c:pt>
                <c:pt idx="1">
                  <c:v>OĽaNO</c:v>
                </c:pt>
                <c:pt idx="2">
                  <c:v>PS/Spolu</c:v>
                </c:pt>
                <c:pt idx="3">
                  <c:v>KDH</c:v>
                </c:pt>
                <c:pt idx="4">
                  <c:v>Za ľudí</c:v>
                </c:pt>
                <c:pt idx="5">
                  <c:v>Sme rodina</c:v>
                </c:pt>
                <c:pt idx="6">
                  <c:v>Dobrá voľba</c:v>
                </c:pt>
                <c:pt idx="7">
                  <c:v>MKS</c:v>
                </c:pt>
                <c:pt idx="8">
                  <c:v>Most</c:v>
                </c:pt>
                <c:pt idx="9">
                  <c:v>SNS</c:v>
                </c:pt>
                <c:pt idx="10">
                  <c:v>ĽS NS</c:v>
                </c:pt>
                <c:pt idx="11">
                  <c:v>Smer-SD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158</c:v>
                </c:pt>
                <c:pt idx="1">
                  <c:v>131</c:v>
                </c:pt>
                <c:pt idx="2">
                  <c:v>79</c:v>
                </c:pt>
                <c:pt idx="3">
                  <c:v>77</c:v>
                </c:pt>
                <c:pt idx="4">
                  <c:v>69</c:v>
                </c:pt>
                <c:pt idx="5">
                  <c:v>67</c:v>
                </c:pt>
                <c:pt idx="6">
                  <c:v>31</c:v>
                </c:pt>
                <c:pt idx="7">
                  <c:v>20</c:v>
                </c:pt>
                <c:pt idx="8">
                  <c:v>12</c:v>
                </c:pt>
                <c:pt idx="9">
                  <c:v>9</c:v>
                </c:pt>
                <c:pt idx="10">
                  <c:v>4</c:v>
                </c:pt>
                <c:pt idx="1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01D-3540-9E86-69AE4F8A4E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27828463"/>
        <c:axId val="1017100495"/>
      </c:barChart>
      <c:catAx>
        <c:axId val="102782846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1017100495"/>
        <c:crosses val="autoZero"/>
        <c:auto val="1"/>
        <c:lblAlgn val="ctr"/>
        <c:lblOffset val="100"/>
        <c:noMultiLvlLbl val="0"/>
      </c:catAx>
      <c:valAx>
        <c:axId val="101710049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102782846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100"/>
      </a:pPr>
      <a:endParaRPr lang="sk-SK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počet opatrení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SaS</c:v>
                </c:pt>
                <c:pt idx="1">
                  <c:v>OĽaNO</c:v>
                </c:pt>
                <c:pt idx="2">
                  <c:v>PS/Spolu</c:v>
                </c:pt>
                <c:pt idx="3">
                  <c:v>KDH</c:v>
                </c:pt>
                <c:pt idx="4">
                  <c:v>Za ľudí</c:v>
                </c:pt>
                <c:pt idx="5">
                  <c:v>Sme rodina</c:v>
                </c:pt>
                <c:pt idx="6">
                  <c:v>Dobrá voľba</c:v>
                </c:pt>
                <c:pt idx="7">
                  <c:v>MKS</c:v>
                </c:pt>
                <c:pt idx="8">
                  <c:v>Most</c:v>
                </c:pt>
                <c:pt idx="9">
                  <c:v>SNS</c:v>
                </c:pt>
                <c:pt idx="10">
                  <c:v>ĽS NS</c:v>
                </c:pt>
                <c:pt idx="11">
                  <c:v>Smer-SD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158</c:v>
                </c:pt>
                <c:pt idx="1">
                  <c:v>131</c:v>
                </c:pt>
                <c:pt idx="2">
                  <c:v>79</c:v>
                </c:pt>
                <c:pt idx="3">
                  <c:v>77</c:v>
                </c:pt>
                <c:pt idx="4">
                  <c:v>69</c:v>
                </c:pt>
                <c:pt idx="5">
                  <c:v>67</c:v>
                </c:pt>
                <c:pt idx="6">
                  <c:v>31</c:v>
                </c:pt>
                <c:pt idx="7">
                  <c:v>20</c:v>
                </c:pt>
                <c:pt idx="8">
                  <c:v>12</c:v>
                </c:pt>
                <c:pt idx="9">
                  <c:v>9</c:v>
                </c:pt>
                <c:pt idx="10">
                  <c:v>4</c:v>
                </c:pt>
                <c:pt idx="1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6EC-344D-A4C1-46540367CA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27828463"/>
        <c:axId val="1017100495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priemerná komplexnosť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SaS</c:v>
                </c:pt>
                <c:pt idx="1">
                  <c:v>OĽaNO</c:v>
                </c:pt>
                <c:pt idx="2">
                  <c:v>PS/Spolu</c:v>
                </c:pt>
                <c:pt idx="3">
                  <c:v>KDH</c:v>
                </c:pt>
                <c:pt idx="4">
                  <c:v>Za ľudí</c:v>
                </c:pt>
                <c:pt idx="5">
                  <c:v>Sme rodina</c:v>
                </c:pt>
                <c:pt idx="6">
                  <c:v>Dobrá voľba</c:v>
                </c:pt>
                <c:pt idx="7">
                  <c:v>MKS</c:v>
                </c:pt>
                <c:pt idx="8">
                  <c:v>Most</c:v>
                </c:pt>
                <c:pt idx="9">
                  <c:v>SNS</c:v>
                </c:pt>
                <c:pt idx="10">
                  <c:v>ĽS NS</c:v>
                </c:pt>
                <c:pt idx="11">
                  <c:v>Smer-SD</c:v>
                </c:pt>
              </c:strCache>
            </c:strRef>
          </c:cat>
          <c:val>
            <c:numRef>
              <c:f>Sheet1!$C$2:$C$13</c:f>
              <c:numCache>
                <c:formatCode>0%</c:formatCode>
                <c:ptCount val="12"/>
                <c:pt idx="0">
                  <c:v>0.86339285714285707</c:v>
                </c:pt>
                <c:pt idx="1">
                  <c:v>0.72107142857142859</c:v>
                </c:pt>
                <c:pt idx="2">
                  <c:v>0.71767857142857139</c:v>
                </c:pt>
                <c:pt idx="3">
                  <c:v>0.46178571428571424</c:v>
                </c:pt>
                <c:pt idx="4">
                  <c:v>0.66928571428571426</c:v>
                </c:pt>
                <c:pt idx="5">
                  <c:v>0.6607142857142857</c:v>
                </c:pt>
                <c:pt idx="6">
                  <c:v>0.53910714285714278</c:v>
                </c:pt>
                <c:pt idx="7">
                  <c:v>0.1582142857142857</c:v>
                </c:pt>
                <c:pt idx="8">
                  <c:v>0.24982142857142856</c:v>
                </c:pt>
                <c:pt idx="9">
                  <c:v>0.11910714285714286</c:v>
                </c:pt>
                <c:pt idx="10">
                  <c:v>6.5714285714285711E-2</c:v>
                </c:pt>
                <c:pt idx="11">
                  <c:v>1.8928571428571427E-2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6EC-344D-A4C1-46540367CA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0602320"/>
        <c:axId val="1266741327"/>
      </c:lineChart>
      <c:catAx>
        <c:axId val="102782846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1017100495"/>
        <c:crosses val="autoZero"/>
        <c:auto val="1"/>
        <c:lblAlgn val="ctr"/>
        <c:lblOffset val="100"/>
        <c:noMultiLvlLbl val="0"/>
      </c:catAx>
      <c:valAx>
        <c:axId val="101710049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1027828463"/>
        <c:crosses val="autoZero"/>
        <c:crossBetween val="between"/>
      </c:valAx>
      <c:valAx>
        <c:axId val="1266741327"/>
        <c:scaling>
          <c:orientation val="minMax"/>
        </c:scaling>
        <c:delete val="0"/>
        <c:axPos val="r"/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110602320"/>
        <c:crosses val="max"/>
        <c:crossBetween val="between"/>
      </c:valAx>
      <c:catAx>
        <c:axId val="11060232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266741327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 b="1"/>
      </a:pPr>
      <a:endParaRPr lang="sk-SK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podiel negatívnych opatrení na všetkých opatreniach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Sheet1!$B$22</c:f>
              <c:strCache>
                <c:ptCount val="1"/>
                <c:pt idx="0">
                  <c:v>podiel negatívnych opatrení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strRef>
              <c:f>Sheet1!$A$23:$A$34</c:f>
              <c:strCache>
                <c:ptCount val="12"/>
                <c:pt idx="0">
                  <c:v>Smer-SD</c:v>
                </c:pt>
                <c:pt idx="1">
                  <c:v>ĽSNS</c:v>
                </c:pt>
                <c:pt idx="2">
                  <c:v>Dobrá voľba</c:v>
                </c:pt>
                <c:pt idx="3">
                  <c:v>Sme rodina</c:v>
                </c:pt>
                <c:pt idx="4">
                  <c:v>OĽaNO</c:v>
                </c:pt>
                <c:pt idx="5">
                  <c:v>PS/Spolu</c:v>
                </c:pt>
                <c:pt idx="6">
                  <c:v>SaS</c:v>
                </c:pt>
                <c:pt idx="7">
                  <c:v>KDH</c:v>
                </c:pt>
                <c:pt idx="8">
                  <c:v>Za ľudí</c:v>
                </c:pt>
                <c:pt idx="9">
                  <c:v>MKS</c:v>
                </c:pt>
                <c:pt idx="10">
                  <c:v>Most</c:v>
                </c:pt>
                <c:pt idx="11">
                  <c:v>SNS</c:v>
                </c:pt>
              </c:strCache>
            </c:strRef>
          </c:cat>
          <c:val>
            <c:numRef>
              <c:f>Sheet1!$B$23:$B$34</c:f>
              <c:numCache>
                <c:formatCode>0%</c:formatCode>
                <c:ptCount val="12"/>
                <c:pt idx="0">
                  <c:v>1</c:v>
                </c:pt>
                <c:pt idx="1">
                  <c:v>0.6875</c:v>
                </c:pt>
                <c:pt idx="2">
                  <c:v>0.15456989247311828</c:v>
                </c:pt>
                <c:pt idx="3">
                  <c:v>0.10929704623734476</c:v>
                </c:pt>
                <c:pt idx="4">
                  <c:v>9.4251139120658023E-2</c:v>
                </c:pt>
                <c:pt idx="5">
                  <c:v>7.6442544796975181E-2</c:v>
                </c:pt>
                <c:pt idx="6">
                  <c:v>5.8758677011024905E-2</c:v>
                </c:pt>
                <c:pt idx="7">
                  <c:v>3.6406926406926408E-2</c:v>
                </c:pt>
                <c:pt idx="8">
                  <c:v>2.1739130434782608E-2</c:v>
                </c:pt>
                <c:pt idx="9">
                  <c:v>1.2500000000000001E-2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47F-F24F-9B8B-51F727F959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40737855"/>
        <c:axId val="1017845487"/>
      </c:barChart>
      <c:catAx>
        <c:axId val="174073785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1017845487"/>
        <c:crosses val="autoZero"/>
        <c:auto val="1"/>
        <c:lblAlgn val="ctr"/>
        <c:lblOffset val="100"/>
        <c:noMultiLvlLbl val="0"/>
      </c:catAx>
      <c:valAx>
        <c:axId val="1017845487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1740737855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600" b="1"/>
      </a:pPr>
      <a:endParaRPr lang="sk-SK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Sheet1!$B$83:$B$94</c:f>
              <c:strCache>
                <c:ptCount val="12"/>
                <c:pt idx="0">
                  <c:v>ĽSNS</c:v>
                </c:pt>
                <c:pt idx="1">
                  <c:v>Smer-SD</c:v>
                </c:pt>
                <c:pt idx="2">
                  <c:v>MKS</c:v>
                </c:pt>
                <c:pt idx="3">
                  <c:v>SNS</c:v>
                </c:pt>
                <c:pt idx="4">
                  <c:v>Most</c:v>
                </c:pt>
                <c:pt idx="5">
                  <c:v>KDH</c:v>
                </c:pt>
                <c:pt idx="6">
                  <c:v>Dobrá voľba</c:v>
                </c:pt>
                <c:pt idx="7">
                  <c:v>Sme rodina</c:v>
                </c:pt>
                <c:pt idx="8">
                  <c:v>Za ľudí</c:v>
                </c:pt>
                <c:pt idx="9">
                  <c:v>OĽaNO</c:v>
                </c:pt>
                <c:pt idx="10">
                  <c:v>PS/Spolu</c:v>
                </c:pt>
                <c:pt idx="11">
                  <c:v>SaS</c:v>
                </c:pt>
              </c:strCache>
            </c:strRef>
          </c:cat>
          <c:val>
            <c:numRef>
              <c:f>Sheet1!$C$83:$C$94</c:f>
              <c:numCache>
                <c:formatCode>0%</c:formatCode>
                <c:ptCount val="12"/>
                <c:pt idx="0">
                  <c:v>-0.13408014435011745</c:v>
                </c:pt>
                <c:pt idx="1">
                  <c:v>-3.6930851770479403E-2</c:v>
                </c:pt>
                <c:pt idx="2">
                  <c:v>5.5890982345755784E-2</c:v>
                </c:pt>
                <c:pt idx="3">
                  <c:v>0.12122841723258918</c:v>
                </c:pt>
                <c:pt idx="4">
                  <c:v>0.25424453595645707</c:v>
                </c:pt>
                <c:pt idx="5">
                  <c:v>0.39218440187548975</c:v>
                </c:pt>
                <c:pt idx="6">
                  <c:v>0.47011397340620625</c:v>
                </c:pt>
                <c:pt idx="7">
                  <c:v>0.56134060456609092</c:v>
                </c:pt>
                <c:pt idx="8">
                  <c:v>0.58040330401560503</c:v>
                </c:pt>
                <c:pt idx="9">
                  <c:v>0.63423153731173521</c:v>
                </c:pt>
                <c:pt idx="10">
                  <c:v>0.75661862864608831</c:v>
                </c:pt>
                <c:pt idx="1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6E-294C-88D7-305223A059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575514719"/>
        <c:axId val="1015869583"/>
      </c:barChart>
      <c:catAx>
        <c:axId val="157551471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1015869583"/>
        <c:crosses val="autoZero"/>
        <c:auto val="1"/>
        <c:lblAlgn val="ctr"/>
        <c:lblOffset val="100"/>
        <c:noMultiLvlLbl val="0"/>
      </c:catAx>
      <c:valAx>
        <c:axId val="1015869583"/>
        <c:scaling>
          <c:orientation val="minMax"/>
          <c:max val="1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57551471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k-SK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D7B3B-537F-A643-925D-0CBEFD6A2F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sk-SK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D63B6B-479E-1D4B-883D-641B8AAABE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sk-S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E5FD1E-F4D9-A045-A3E3-CBE082418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16BC-35BD-7248-8598-50E2197D8400}" type="datetimeFigureOut">
              <a:rPr lang="sk-SK" smtClean="0"/>
              <a:t>13.2.20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C70986-06E0-384F-B325-BBD5AB78A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C3AEF4-E209-1C4F-B281-A2F8DD6DD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646B-6D96-104F-A0BD-0686CF3E94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2830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2D31C-2883-AB44-8542-6F9600BF9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sk-S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ABE3C8-DD2F-C846-981D-FEFBD1AF67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k-S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8DB65-A060-6041-8CAE-887328C70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16BC-35BD-7248-8598-50E2197D8400}" type="datetimeFigureOut">
              <a:rPr lang="sk-SK" smtClean="0"/>
              <a:t>13.2.20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81A774-DB8F-2D49-85B7-2263C0519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7D4B55-0203-5D4D-9B01-8D2B17042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646B-6D96-104F-A0BD-0686CF3E94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74320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9809C-E9EE-AB47-90D8-FC19E5F1B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sk-S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BD0C79-E3E2-4D4D-B171-047B522BB5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32DD66-4522-914C-9BCC-35413BD59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16BC-35BD-7248-8598-50E2197D8400}" type="datetimeFigureOut">
              <a:rPr lang="sk-SK" smtClean="0"/>
              <a:t>13.2.20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9AEEEC-90B9-3849-9CDD-2B97298AE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9C7EC8-71CD-8840-946D-530FF71C4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646B-6D96-104F-A0BD-0686CF3E94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52759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4D754-5CF5-314F-A28E-16854AA55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sk-S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1EC3F7-64F2-C746-B1D9-13BC14D428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k-SK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2BDA7A-8C54-4C4B-AF66-586AD2D7D7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k-SK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4AAFF6-696B-A745-8753-2DD8BABE7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16BC-35BD-7248-8598-50E2197D8400}" type="datetimeFigureOut">
              <a:rPr lang="sk-SK" smtClean="0"/>
              <a:t>13.2.20</a:t>
            </a:fld>
            <a:endParaRPr lang="sk-S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B1C792-BC72-D44C-8897-6C72BFA97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84963-400C-B94D-AD5C-A905E3652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646B-6D96-104F-A0BD-0686CF3E94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893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780C16-C51A-8048-A916-3E5DFA1FA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sk-S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D0AB5A-C200-DE49-B1F8-1B69DD05E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4738F2-DBFF-9D45-8722-793377144D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k-SK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7B28AB-41B6-9D44-B069-AC7D6AC144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FD0636-59D2-434E-9410-7787958E07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k-SK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A41FFC-CC23-EE4C-AFCF-7D72F2573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16BC-35BD-7248-8598-50E2197D8400}" type="datetimeFigureOut">
              <a:rPr lang="sk-SK" smtClean="0"/>
              <a:t>13.2.20</a:t>
            </a:fld>
            <a:endParaRPr lang="sk-SK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C959A0-FBE5-E24A-9570-802B9DA66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E4F63B-3846-094A-A572-A48F8AC41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646B-6D96-104F-A0BD-0686CF3E94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35728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E3DF5-487C-1B4F-B7DC-E0D30A10B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sk-SK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99C455-9EEE-D548-BF57-E8D53BE13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16BC-35BD-7248-8598-50E2197D8400}" type="datetimeFigureOut">
              <a:rPr lang="sk-SK" smtClean="0"/>
              <a:t>13.2.20</a:t>
            </a:fld>
            <a:endParaRPr lang="sk-SK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817C76-0E57-E649-A065-A8CE17E20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8B0A84-FD2C-F94C-93DB-6B86F2F3D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646B-6D96-104F-A0BD-0686CF3E94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24848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90573D-3CC0-E244-90E8-A73E59AAB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16BC-35BD-7248-8598-50E2197D8400}" type="datetimeFigureOut">
              <a:rPr lang="sk-SK" smtClean="0"/>
              <a:t>13.2.20</a:t>
            </a:fld>
            <a:endParaRPr lang="sk-SK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C9C998-C1D8-4E43-8D84-90E3C5F9C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4492A5-6F48-6540-8B6F-01DAAA3E6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646B-6D96-104F-A0BD-0686CF3E94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89126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24208-31AC-DF45-8DD5-484602A2B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sk-S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8AA281-2209-CC40-8EA2-6871935213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k-SK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A1DC8F-E3E2-084F-973C-4C4C33676B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26AA12-928B-8C42-9840-7B3A9C13A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16BC-35BD-7248-8598-50E2197D8400}" type="datetimeFigureOut">
              <a:rPr lang="sk-SK" smtClean="0"/>
              <a:t>13.2.20</a:t>
            </a:fld>
            <a:endParaRPr lang="sk-S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719248-C837-5948-BB74-DE9A31373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B67491-9EB6-7447-88D4-098388B1B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646B-6D96-104F-A0BD-0686CF3E94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22412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185E1-6213-6B4A-A8D0-ACF09B64F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sk-SK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3B1F42-2CDD-544A-9C8B-C4AFC3CC9E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EC1CB4-C330-144D-A353-85C66E7DB6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CCE7D1-C1B2-7A4A-B88C-ECA904158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16BC-35BD-7248-8598-50E2197D8400}" type="datetimeFigureOut">
              <a:rPr lang="sk-SK" smtClean="0"/>
              <a:t>13.2.20</a:t>
            </a:fld>
            <a:endParaRPr lang="sk-S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4332CD-14D8-624B-8A1E-EDBA44DAC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15E725-6F32-8449-A32B-C0A81F5A2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646B-6D96-104F-A0BD-0686CF3E94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25676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391611-4428-174A-8AC3-5EC62D91A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sk-SK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7537EC-5EA7-AE44-9153-77CE0312F8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k-S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2E4F9-5C48-E94E-AD1D-243A6EF6B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16BC-35BD-7248-8598-50E2197D8400}" type="datetimeFigureOut">
              <a:rPr lang="sk-SK" smtClean="0"/>
              <a:t>13.2.20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E1ABBD-784F-F048-A225-549C244B7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05BFD4-F847-3641-9400-E725CDB62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646B-6D96-104F-A0BD-0686CF3E94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8263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EF7D9E-7A5A-8240-9968-4E3BFADE8F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sk-SK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E6F5C4-0B87-F34B-97F3-A79EB3CF6B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k-S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A18013-74D3-0C40-BEFF-E36B3C06C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716BC-35BD-7248-8598-50E2197D8400}" type="datetimeFigureOut">
              <a:rPr lang="sk-SK" smtClean="0"/>
              <a:t>13.2.20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43297-4FC0-CD4A-A321-896E31B94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39BAD3-B3F7-0E41-B14B-046022855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A646B-6D96-104F-A0BD-0686CF3E94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68142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4FED6E-2AC1-7B4A-8B25-F805BD99B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sk-S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286E54-62B4-B841-B2D6-E053F68E44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k-S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9BE9B3-4964-CE4A-817D-B952222D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716BC-35BD-7248-8598-50E2197D8400}" type="datetimeFigureOut">
              <a:rPr lang="sk-SK" smtClean="0"/>
              <a:t>13.2.20</a:t>
            </a:fld>
            <a:endParaRPr lang="sk-S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C1F78F-B1E1-2744-AA92-AF0C68A89B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7B15D7-7A7F-5142-A91D-B2FBD248C7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A646B-6D96-104F-A0BD-0686CF3E945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55734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CCAED-636D-E74B-843B-537D5DBE66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dirty="0"/>
              <a:t>Hodnotenie zdravotníckych programov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917F76-7246-8F45-A060-71C053FAA1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/>
              <a:t>HPI</a:t>
            </a:r>
          </a:p>
          <a:p>
            <a:r>
              <a:rPr lang="sk-SK" dirty="0"/>
              <a:t>INEKO</a:t>
            </a:r>
          </a:p>
          <a:p>
            <a:r>
              <a:rPr lang="sk-SK" dirty="0"/>
              <a:t>INESS</a:t>
            </a:r>
          </a:p>
          <a:p>
            <a:r>
              <a:rPr lang="sk-SK" dirty="0"/>
              <a:t>Martin Smatana &amp; Michal </a:t>
            </a:r>
            <a:r>
              <a:rPr lang="sk-SK" dirty="0" err="1"/>
              <a:t>Štofko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552740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FE22A-D40B-874A-A341-3F9BBFF87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Metodika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A9F5FC-3084-A541-846A-A232D28ED1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k-SK" b="1" dirty="0"/>
              <a:t>Pre každé opatrenie:</a:t>
            </a:r>
          </a:p>
          <a:p>
            <a:pPr marL="0" indent="0">
              <a:buNone/>
            </a:pPr>
            <a:endParaRPr lang="sk-SK" b="1" dirty="0"/>
          </a:p>
          <a:p>
            <a:pPr marL="0" indent="0" algn="ctr">
              <a:buNone/>
            </a:pPr>
            <a:r>
              <a:rPr lang="sk-SK" b="1" dirty="0"/>
              <a:t>kvalita </a:t>
            </a:r>
            <a:r>
              <a:rPr lang="sk-SK" dirty="0"/>
              <a:t>* </a:t>
            </a:r>
            <a:r>
              <a:rPr lang="sk-SK" b="1" dirty="0"/>
              <a:t>dôležitosť </a:t>
            </a:r>
            <a:r>
              <a:rPr lang="sk-SK" dirty="0"/>
              <a:t>= </a:t>
            </a:r>
            <a:r>
              <a:rPr lang="sk-SK" b="1" dirty="0"/>
              <a:t>prínos</a:t>
            </a:r>
          </a:p>
          <a:p>
            <a:pPr marL="0" indent="0" algn="ctr">
              <a:buNone/>
            </a:pPr>
            <a:r>
              <a:rPr lang="sk-SK" dirty="0"/>
              <a:t>&lt;-3;3&gt; * &lt;0;100&gt; = &lt;-300;300&gt;</a:t>
            </a:r>
          </a:p>
          <a:p>
            <a:pPr marL="0" indent="0" algn="ctr">
              <a:buNone/>
            </a:pPr>
            <a:endParaRPr lang="sk-SK" dirty="0"/>
          </a:p>
          <a:p>
            <a:pPr marL="0" indent="0" algn="ctr">
              <a:buNone/>
            </a:pPr>
            <a:r>
              <a:rPr lang="sk-SK" b="1" dirty="0"/>
              <a:t>priemerný prínos * komplexnosť programu = výsledné hodnotenie</a:t>
            </a:r>
          </a:p>
        </p:txBody>
      </p:sp>
    </p:spTree>
    <p:extLst>
      <p:ext uri="{BB962C8B-B14F-4D97-AF65-F5344CB8AC3E}">
        <p14:creationId xmlns:p14="http://schemas.microsoft.com/office/powerpoint/2010/main" val="3175910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14D88-0790-F34F-B0DC-55C30EA53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Počet opatrení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D3DB80-5DE8-F74B-8441-EAE2074730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/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88D69446-48A9-6C43-A854-D3664A8F23E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9136755"/>
              </p:ext>
            </p:extLst>
          </p:nvPr>
        </p:nvGraphicFramePr>
        <p:xfrm>
          <a:off x="838200" y="1825624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984964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14D88-0790-F34F-B0DC-55C30EA53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Počet opatrení </a:t>
            </a:r>
            <a:r>
              <a:rPr lang="sk-SK" dirty="0" err="1"/>
              <a:t>vs</a:t>
            </a:r>
            <a:r>
              <a:rPr lang="sk-SK" dirty="0"/>
              <a:t>. komplexnosť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D3DB80-5DE8-F74B-8441-EAE2074730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/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7CF4A139-2FBA-4D45-A17B-C92C241EE80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3249308"/>
              </p:ext>
            </p:extLst>
          </p:nvPr>
        </p:nvGraphicFramePr>
        <p:xfrm>
          <a:off x="838199" y="1815685"/>
          <a:ext cx="11088758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822604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E8002-82DC-7140-9937-225C3FE71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Negatívne hodnotené opatrenia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4B6C70D7-C17D-1742-BE3F-D4DE869232B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279004"/>
              </p:ext>
            </p:extLst>
          </p:nvPr>
        </p:nvGraphicFramePr>
        <p:xfrm>
          <a:off x="838200" y="2068688"/>
          <a:ext cx="10515599" cy="373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11287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48FB1-2984-834B-8D5D-B448DA380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Výsledné hodnotenie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71B46E27-D2BD-3F46-80FD-4349AE4A5E4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0834725"/>
              </p:ext>
            </p:extLst>
          </p:nvPr>
        </p:nvGraphicFramePr>
        <p:xfrm>
          <a:off x="838199" y="2057399"/>
          <a:ext cx="10515599" cy="3700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71986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5E889-F448-E148-A18F-8D8C9B111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Porovnanie hodnotenia inštitútov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F04C17E-7024-1142-A5BC-F156DCA452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428072"/>
              </p:ext>
            </p:extLst>
          </p:nvPr>
        </p:nvGraphicFramePr>
        <p:xfrm>
          <a:off x="838200" y="2108200"/>
          <a:ext cx="10295238" cy="3566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12504">
                  <a:extLst>
                    <a:ext uri="{9D8B030D-6E8A-4147-A177-3AD203B41FA5}">
                      <a16:colId xmlns:a16="http://schemas.microsoft.com/office/drawing/2014/main" val="1551756694"/>
                    </a:ext>
                  </a:extLst>
                </a:gridCol>
                <a:gridCol w="1749287">
                  <a:extLst>
                    <a:ext uri="{9D8B030D-6E8A-4147-A177-3AD203B41FA5}">
                      <a16:colId xmlns:a16="http://schemas.microsoft.com/office/drawing/2014/main" val="2741721860"/>
                    </a:ext>
                  </a:extLst>
                </a:gridCol>
                <a:gridCol w="1480931">
                  <a:extLst>
                    <a:ext uri="{9D8B030D-6E8A-4147-A177-3AD203B41FA5}">
                      <a16:colId xmlns:a16="http://schemas.microsoft.com/office/drawing/2014/main" val="3055127813"/>
                    </a:ext>
                  </a:extLst>
                </a:gridCol>
                <a:gridCol w="1630017">
                  <a:extLst>
                    <a:ext uri="{9D8B030D-6E8A-4147-A177-3AD203B41FA5}">
                      <a16:colId xmlns:a16="http://schemas.microsoft.com/office/drawing/2014/main" val="3432974563"/>
                    </a:ext>
                  </a:extLst>
                </a:gridCol>
                <a:gridCol w="1620078">
                  <a:extLst>
                    <a:ext uri="{9D8B030D-6E8A-4147-A177-3AD203B41FA5}">
                      <a16:colId xmlns:a16="http://schemas.microsoft.com/office/drawing/2014/main" val="2920556920"/>
                    </a:ext>
                  </a:extLst>
                </a:gridCol>
                <a:gridCol w="1502421">
                  <a:extLst>
                    <a:ext uri="{9D8B030D-6E8A-4147-A177-3AD203B41FA5}">
                      <a16:colId xmlns:a16="http://schemas.microsoft.com/office/drawing/2014/main" val="2807101705"/>
                    </a:ext>
                  </a:extLst>
                </a:gridCol>
              </a:tblGrid>
              <a:tr h="204731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Výsledné hodnotenie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 dirty="0">
                          <a:effectLst/>
                        </a:rPr>
                        <a:t>HPI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>
                          <a:effectLst/>
                        </a:rPr>
                        <a:t>INEKO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>
                          <a:effectLst/>
                        </a:rPr>
                        <a:t>INESS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 dirty="0">
                          <a:effectLst/>
                        </a:rPr>
                        <a:t>MS&amp;MŠ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467972046"/>
                  </a:ext>
                </a:extLst>
              </a:tr>
              <a:tr h="204731"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 dirty="0">
                          <a:effectLst/>
                        </a:rPr>
                        <a:t>1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>
                          <a:effectLst/>
                        </a:rPr>
                        <a:t>SaS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929196954"/>
                  </a:ext>
                </a:extLst>
              </a:tr>
              <a:tr h="204731"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>
                          <a:effectLst/>
                        </a:rPr>
                        <a:t>2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>
                          <a:effectLst/>
                        </a:rPr>
                        <a:t>PS/Spolu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2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2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2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3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697902275"/>
                  </a:ext>
                </a:extLst>
              </a:tr>
              <a:tr h="204731"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 dirty="0">
                          <a:effectLst/>
                        </a:rPr>
                        <a:t>3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>
                          <a:effectLst/>
                        </a:rPr>
                        <a:t>OĽaNO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4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3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3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5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962850666"/>
                  </a:ext>
                </a:extLst>
              </a:tr>
              <a:tr h="204731"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 dirty="0">
                          <a:effectLst/>
                        </a:rPr>
                        <a:t>4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>
                          <a:effectLst/>
                        </a:rPr>
                        <a:t>Za ľudí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3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4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7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4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920883149"/>
                  </a:ext>
                </a:extLst>
              </a:tr>
              <a:tr h="204731"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 dirty="0">
                          <a:effectLst/>
                        </a:rPr>
                        <a:t>5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>
                          <a:effectLst/>
                        </a:rPr>
                        <a:t>Sme rodina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6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5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4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2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703634277"/>
                  </a:ext>
                </a:extLst>
              </a:tr>
              <a:tr h="204731"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>
                          <a:effectLst/>
                        </a:rPr>
                        <a:t>6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>
                          <a:effectLst/>
                        </a:rPr>
                        <a:t>Dobrá voľba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7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6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6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6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120742158"/>
                  </a:ext>
                </a:extLst>
              </a:tr>
              <a:tr h="204731"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 dirty="0">
                          <a:effectLst/>
                        </a:rPr>
                        <a:t>7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>
                          <a:effectLst/>
                        </a:rPr>
                        <a:t>KDH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5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7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5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8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693324128"/>
                  </a:ext>
                </a:extLst>
              </a:tr>
              <a:tr h="204731"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 dirty="0">
                          <a:effectLst/>
                        </a:rPr>
                        <a:t>8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>
                          <a:effectLst/>
                        </a:rPr>
                        <a:t>Most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8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8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8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7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027542084"/>
                  </a:ext>
                </a:extLst>
              </a:tr>
              <a:tr h="204731"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 dirty="0">
                          <a:effectLst/>
                        </a:rPr>
                        <a:t>9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>
                          <a:effectLst/>
                        </a:rPr>
                        <a:t>SNS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9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9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10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9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193603695"/>
                  </a:ext>
                </a:extLst>
              </a:tr>
              <a:tr h="204731"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 dirty="0">
                          <a:effectLst/>
                        </a:rPr>
                        <a:t>10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 dirty="0">
                          <a:effectLst/>
                        </a:rPr>
                        <a:t>MKS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10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10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9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10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757763102"/>
                  </a:ext>
                </a:extLst>
              </a:tr>
              <a:tr h="204731"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 dirty="0">
                          <a:effectLst/>
                        </a:rPr>
                        <a:t>11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>
                          <a:effectLst/>
                        </a:rPr>
                        <a:t>Smer-SD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11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11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12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12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417757455"/>
                  </a:ext>
                </a:extLst>
              </a:tr>
              <a:tr h="204731"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u="none" strike="noStrike" dirty="0">
                          <a:effectLst/>
                        </a:rPr>
                        <a:t>12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>
                          <a:effectLst/>
                        </a:rPr>
                        <a:t>ĽSNS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12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12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>
                          <a:effectLst/>
                        </a:rPr>
                        <a:t>11</a:t>
                      </a:r>
                      <a:endParaRPr lang="sk-SK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 dirty="0">
                          <a:effectLst/>
                        </a:rPr>
                        <a:t>11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9638727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9381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FC116-C7F5-074A-B9DE-F94743A0D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Ďakujeme za pozornosť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A1BE17-8A10-9849-92DC-38D85AB249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289948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149</Words>
  <Application>Microsoft Macintosh PowerPoint</Application>
  <PresentationFormat>Widescreen</PresentationFormat>
  <Paragraphs>96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Hodnotenie zdravotníckych programov</vt:lpstr>
      <vt:lpstr>Metodika</vt:lpstr>
      <vt:lpstr>Počet opatrení</vt:lpstr>
      <vt:lpstr>Počet opatrení vs. komplexnosť</vt:lpstr>
      <vt:lpstr>Negatívne hodnotené opatrenia</vt:lpstr>
      <vt:lpstr>Výsledné hodnotenie</vt:lpstr>
      <vt:lpstr>Porovnanie hodnotenia inštitútov</vt:lpstr>
      <vt:lpstr>Ďakujeme za pozornosť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Hodnotenie zdravotníckych programov</dc:title>
  <dc:creator>Tomáš Szalay</dc:creator>
  <cp:lastModifiedBy>Tomáš Szalay</cp:lastModifiedBy>
  <cp:revision>7</cp:revision>
  <cp:lastPrinted>2020-02-13T09:14:39Z</cp:lastPrinted>
  <dcterms:created xsi:type="dcterms:W3CDTF">2020-02-13T07:58:09Z</dcterms:created>
  <dcterms:modified xsi:type="dcterms:W3CDTF">2020-02-13T09:22:50Z</dcterms:modified>
</cp:coreProperties>
</file>