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92" r:id="rId2"/>
    <p:sldId id="293" r:id="rId3"/>
    <p:sldId id="304" r:id="rId4"/>
    <p:sldId id="307" r:id="rId5"/>
    <p:sldId id="297" r:id="rId6"/>
    <p:sldId id="300" r:id="rId7"/>
    <p:sldId id="302" r:id="rId8"/>
    <p:sldId id="303" r:id="rId9"/>
    <p:sldId id="29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gray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2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9" autoAdjust="0"/>
    <p:restoredTop sz="94643" autoAdjust="0"/>
  </p:normalViewPr>
  <p:slideViewPr>
    <p:cSldViewPr snapToGrid="0" snapToObjects="1">
      <p:cViewPr varScale="1">
        <p:scale>
          <a:sx n="108" d="100"/>
          <a:sy n="108" d="100"/>
        </p:scale>
        <p:origin x="170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3B172D-ABD1-4448-9643-72697E61F0D1}" type="doc">
      <dgm:prSet loTypeId="urn:microsoft.com/office/officeart/2005/8/layout/h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64B60F-DC7A-1944-A585-C25505605AB5}">
      <dgm:prSet phldrT="[Text]"/>
      <dgm:spPr>
        <a:solidFill>
          <a:srgbClr val="61898A"/>
        </a:solidFill>
      </dgm:spPr>
      <dgm:t>
        <a:bodyPr/>
        <a:lstStyle/>
        <a:p>
          <a:r>
            <a:rPr lang="en-US" u="none" dirty="0" err="1"/>
            <a:t>Komplexnosť</a:t>
          </a:r>
          <a:r>
            <a:rPr lang="sk-SK" u="none" dirty="0"/>
            <a:t> (min. 5 zo 7)</a:t>
          </a:r>
          <a:endParaRPr lang="en-US" u="none" dirty="0"/>
        </a:p>
      </dgm:t>
    </dgm:pt>
    <dgm:pt modelId="{6B3A020C-F1AF-AF4C-8948-E7CBBF2E1467}" type="parTrans" cxnId="{64DE84E1-77DD-7546-A78C-630FD3B3F00B}">
      <dgm:prSet/>
      <dgm:spPr/>
      <dgm:t>
        <a:bodyPr/>
        <a:lstStyle/>
        <a:p>
          <a:endParaRPr lang="en-US"/>
        </a:p>
      </dgm:t>
    </dgm:pt>
    <dgm:pt modelId="{8441E752-9E05-6446-8262-3A0C6009E577}" type="sibTrans" cxnId="{64DE84E1-77DD-7546-A78C-630FD3B3F00B}">
      <dgm:prSet/>
      <dgm:spPr/>
      <dgm:t>
        <a:bodyPr/>
        <a:lstStyle/>
        <a:p>
          <a:endParaRPr lang="en-US"/>
        </a:p>
      </dgm:t>
    </dgm:pt>
    <dgm:pt modelId="{0CB9788E-C946-534A-8707-D43C405A4C84}">
      <dgm:prSet phldrT="[Text]"/>
      <dgm:spPr>
        <a:solidFill>
          <a:srgbClr val="61898A"/>
        </a:solidFill>
      </dgm:spPr>
      <dgm:t>
        <a:bodyPr/>
        <a:lstStyle/>
        <a:p>
          <a:r>
            <a:rPr lang="en-US" dirty="0" err="1"/>
            <a:t>Veľkosť</a:t>
          </a:r>
          <a:r>
            <a:rPr lang="en-US" dirty="0"/>
            <a:t> </a:t>
          </a:r>
          <a:r>
            <a:rPr lang="en-US" dirty="0" err="1"/>
            <a:t>vzorky</a:t>
          </a:r>
          <a:endParaRPr lang="en-US" dirty="0"/>
        </a:p>
      </dgm:t>
    </dgm:pt>
    <dgm:pt modelId="{4F7C0802-90A0-7F45-8013-6F51DF093929}" type="parTrans" cxnId="{47AA949A-E047-F04E-A661-4CDD6A4C1FF6}">
      <dgm:prSet/>
      <dgm:spPr/>
      <dgm:t>
        <a:bodyPr/>
        <a:lstStyle/>
        <a:p>
          <a:endParaRPr lang="en-US"/>
        </a:p>
      </dgm:t>
    </dgm:pt>
    <dgm:pt modelId="{1567C7B2-1F8A-694F-87F8-8DF122DEA5B4}" type="sibTrans" cxnId="{47AA949A-E047-F04E-A661-4CDD6A4C1FF6}">
      <dgm:prSet/>
      <dgm:spPr/>
      <dgm:t>
        <a:bodyPr/>
        <a:lstStyle/>
        <a:p>
          <a:endParaRPr lang="en-US"/>
        </a:p>
      </dgm:t>
    </dgm:pt>
    <dgm:pt modelId="{6C9E99A0-CEB4-ED42-80AC-9AF54B60960C}">
      <dgm:prSet phldrT="[Text]"/>
      <dgm:spPr/>
      <dgm:t>
        <a:bodyPr/>
        <a:lstStyle/>
        <a:p>
          <a:r>
            <a:rPr lang="en-US" dirty="0" err="1"/>
            <a:t>Individuálna</a:t>
          </a:r>
          <a:r>
            <a:rPr lang="en-US" dirty="0"/>
            <a:t> pre </a:t>
          </a:r>
          <a:r>
            <a:rPr lang="en-US" dirty="0" err="1"/>
            <a:t>každý</a:t>
          </a:r>
          <a:r>
            <a:rPr lang="en-US" dirty="0"/>
            <a:t> </a:t>
          </a:r>
          <a:r>
            <a:rPr lang="en-US" dirty="0" err="1"/>
            <a:t>ukazovateľ</a:t>
          </a:r>
          <a:endParaRPr lang="en-US" dirty="0"/>
        </a:p>
      </dgm:t>
    </dgm:pt>
    <dgm:pt modelId="{D4D54417-17E7-B044-A598-10A93B456966}" type="parTrans" cxnId="{C0D83721-00FD-AC4A-A9A8-0045BA99FEFF}">
      <dgm:prSet/>
      <dgm:spPr/>
      <dgm:t>
        <a:bodyPr/>
        <a:lstStyle/>
        <a:p>
          <a:endParaRPr lang="en-US"/>
        </a:p>
      </dgm:t>
    </dgm:pt>
    <dgm:pt modelId="{8CF4CE8F-2149-604B-AF10-0E0FE8B01459}" type="sibTrans" cxnId="{C0D83721-00FD-AC4A-A9A8-0045BA99FEFF}">
      <dgm:prSet/>
      <dgm:spPr/>
      <dgm:t>
        <a:bodyPr/>
        <a:lstStyle/>
        <a:p>
          <a:endParaRPr lang="en-US"/>
        </a:p>
      </dgm:t>
    </dgm:pt>
    <dgm:pt modelId="{AB8198BB-DE26-2944-9697-0A2956AC226D}">
      <dgm:prSet phldrT="[Text]"/>
      <dgm:spPr/>
      <dgm:t>
        <a:bodyPr/>
        <a:lstStyle/>
        <a:p>
          <a:r>
            <a:rPr lang="en-US" dirty="0" err="1"/>
            <a:t>Vnútorné</a:t>
          </a:r>
          <a:r>
            <a:rPr lang="en-US" dirty="0"/>
            <a:t> le</a:t>
          </a:r>
          <a:r>
            <a:rPr lang="sk-SK" dirty="0"/>
            <a:t>k</a:t>
          </a:r>
          <a:r>
            <a:rPr lang="en-US" dirty="0" err="1"/>
            <a:t>árstvo</a:t>
          </a:r>
          <a:endParaRPr lang="en-US" dirty="0"/>
        </a:p>
      </dgm:t>
    </dgm:pt>
    <dgm:pt modelId="{2E9E720E-7191-5C4D-8857-83C47DFD4F9C}" type="parTrans" cxnId="{42F7C2ED-22A3-DB4E-86E2-F9B4BB001253}">
      <dgm:prSet/>
      <dgm:spPr/>
      <dgm:t>
        <a:bodyPr/>
        <a:lstStyle/>
        <a:p>
          <a:endParaRPr lang="en-US"/>
        </a:p>
      </dgm:t>
    </dgm:pt>
    <dgm:pt modelId="{EB4CD452-0354-4E45-8724-5F2A6F064557}" type="sibTrans" cxnId="{42F7C2ED-22A3-DB4E-86E2-F9B4BB001253}">
      <dgm:prSet/>
      <dgm:spPr/>
      <dgm:t>
        <a:bodyPr/>
        <a:lstStyle/>
        <a:p>
          <a:endParaRPr lang="en-US"/>
        </a:p>
      </dgm:t>
    </dgm:pt>
    <dgm:pt modelId="{090F935A-72C6-984A-ADBE-629121C4ECF9}">
      <dgm:prSet phldrT="[Text]"/>
      <dgm:spPr/>
      <dgm:t>
        <a:bodyPr/>
        <a:lstStyle/>
        <a:p>
          <a:r>
            <a:rPr lang="en-US" dirty="0" err="1"/>
            <a:t>Chirurgia</a:t>
          </a:r>
          <a:endParaRPr lang="en-US" dirty="0"/>
        </a:p>
      </dgm:t>
    </dgm:pt>
    <dgm:pt modelId="{2D75B5F7-1111-6D4F-B150-B291BD68983F}" type="parTrans" cxnId="{1A4CD7DF-9C71-A842-A23A-8E8469D64869}">
      <dgm:prSet/>
      <dgm:spPr/>
      <dgm:t>
        <a:bodyPr/>
        <a:lstStyle/>
        <a:p>
          <a:endParaRPr lang="en-US"/>
        </a:p>
      </dgm:t>
    </dgm:pt>
    <dgm:pt modelId="{1CB39245-35A0-FA40-B045-029BB68A4BC0}" type="sibTrans" cxnId="{1A4CD7DF-9C71-A842-A23A-8E8469D64869}">
      <dgm:prSet/>
      <dgm:spPr/>
      <dgm:t>
        <a:bodyPr/>
        <a:lstStyle/>
        <a:p>
          <a:endParaRPr lang="en-US"/>
        </a:p>
      </dgm:t>
    </dgm:pt>
    <dgm:pt modelId="{FECE64A6-0A41-DC4D-8152-0A46418B1E57}">
      <dgm:prSet phldrT="[Text]"/>
      <dgm:spPr/>
      <dgm:t>
        <a:bodyPr/>
        <a:lstStyle/>
        <a:p>
          <a:r>
            <a:rPr lang="en-US" dirty="0" err="1"/>
            <a:t>Neurológia</a:t>
          </a:r>
          <a:endParaRPr lang="en-US" dirty="0"/>
        </a:p>
      </dgm:t>
    </dgm:pt>
    <dgm:pt modelId="{8A76EE54-090D-7645-BB48-593D43DF4A7D}" type="parTrans" cxnId="{79F36613-5BD8-BE45-9CB4-FB2B1868AC63}">
      <dgm:prSet/>
      <dgm:spPr/>
      <dgm:t>
        <a:bodyPr/>
        <a:lstStyle/>
        <a:p>
          <a:endParaRPr lang="en-US"/>
        </a:p>
      </dgm:t>
    </dgm:pt>
    <dgm:pt modelId="{4877E1AC-DBC0-CA4C-BC52-16B0AE3F9259}" type="sibTrans" cxnId="{79F36613-5BD8-BE45-9CB4-FB2B1868AC63}">
      <dgm:prSet/>
      <dgm:spPr/>
      <dgm:t>
        <a:bodyPr/>
        <a:lstStyle/>
        <a:p>
          <a:endParaRPr lang="en-US"/>
        </a:p>
      </dgm:t>
    </dgm:pt>
    <dgm:pt modelId="{288AD74A-1E72-B64E-A461-606A27D2E8A3}">
      <dgm:prSet phldrT="[Text]"/>
      <dgm:spPr/>
      <dgm:t>
        <a:bodyPr/>
        <a:lstStyle/>
        <a:p>
          <a:r>
            <a:rPr lang="en-US" dirty="0" err="1"/>
            <a:t>Pediatria</a:t>
          </a:r>
          <a:endParaRPr lang="en-US" dirty="0"/>
        </a:p>
      </dgm:t>
    </dgm:pt>
    <dgm:pt modelId="{5B96C258-0632-9347-90B6-81BEA256B7BC}" type="parTrans" cxnId="{A004C05D-3C86-D348-B93F-FE1392B17810}">
      <dgm:prSet/>
      <dgm:spPr/>
      <dgm:t>
        <a:bodyPr/>
        <a:lstStyle/>
        <a:p>
          <a:endParaRPr lang="en-US"/>
        </a:p>
      </dgm:t>
    </dgm:pt>
    <dgm:pt modelId="{B2C4F36B-FE17-894F-8562-E14AA00AD5D5}" type="sibTrans" cxnId="{A004C05D-3C86-D348-B93F-FE1392B17810}">
      <dgm:prSet/>
      <dgm:spPr/>
      <dgm:t>
        <a:bodyPr/>
        <a:lstStyle/>
        <a:p>
          <a:endParaRPr lang="en-US"/>
        </a:p>
      </dgm:t>
    </dgm:pt>
    <dgm:pt modelId="{8A685CE9-1CE8-6044-9338-17A702D1A475}">
      <dgm:prSet phldrT="[Text]"/>
      <dgm:spPr/>
      <dgm:t>
        <a:bodyPr/>
        <a:lstStyle/>
        <a:p>
          <a:r>
            <a:rPr lang="en-US" dirty="0" err="1"/>
            <a:t>Gynekologicko-pôrodnické</a:t>
          </a:r>
          <a:r>
            <a:rPr lang="en-US" dirty="0"/>
            <a:t> </a:t>
          </a:r>
          <a:r>
            <a:rPr lang="en-US" dirty="0" err="1"/>
            <a:t>oddelenie</a:t>
          </a:r>
          <a:endParaRPr lang="en-US" dirty="0"/>
        </a:p>
      </dgm:t>
    </dgm:pt>
    <dgm:pt modelId="{F50C574C-C4BC-964D-9EDA-DD399B3F193F}" type="parTrans" cxnId="{83406027-5C18-2A46-9ECB-AF4C3119978B}">
      <dgm:prSet/>
      <dgm:spPr/>
      <dgm:t>
        <a:bodyPr/>
        <a:lstStyle/>
        <a:p>
          <a:endParaRPr lang="en-US"/>
        </a:p>
      </dgm:t>
    </dgm:pt>
    <dgm:pt modelId="{64A0CCE6-E2FB-CD4F-8323-28CFB5BABAA5}" type="sibTrans" cxnId="{83406027-5C18-2A46-9ECB-AF4C3119978B}">
      <dgm:prSet/>
      <dgm:spPr/>
      <dgm:t>
        <a:bodyPr/>
        <a:lstStyle/>
        <a:p>
          <a:endParaRPr lang="en-US"/>
        </a:p>
      </dgm:t>
    </dgm:pt>
    <dgm:pt modelId="{0FF9ADBD-E3CF-DF4E-855F-0AA2DF5A1FEA}">
      <dgm:prSet phldrT="[Text]"/>
      <dgm:spPr/>
      <dgm:t>
        <a:bodyPr/>
        <a:lstStyle/>
        <a:p>
          <a:r>
            <a:rPr lang="en-US" dirty="0" err="1"/>
            <a:t>Novorodenecké</a:t>
          </a:r>
          <a:r>
            <a:rPr lang="en-US" dirty="0"/>
            <a:t> </a:t>
          </a:r>
          <a:r>
            <a:rPr lang="en-US" dirty="0" err="1"/>
            <a:t>oddelenie</a:t>
          </a:r>
          <a:r>
            <a:rPr lang="en-US" dirty="0"/>
            <a:t> (</a:t>
          </a:r>
          <a:r>
            <a:rPr lang="en-US" dirty="0" err="1"/>
            <a:t>neonatológia</a:t>
          </a:r>
          <a:r>
            <a:rPr lang="en-US" dirty="0"/>
            <a:t>)</a:t>
          </a:r>
        </a:p>
      </dgm:t>
    </dgm:pt>
    <dgm:pt modelId="{213A6A8A-4BEE-FB4A-AD12-2222048D657D}" type="parTrans" cxnId="{CBD96034-AC30-8144-B484-593E02551AAC}">
      <dgm:prSet/>
      <dgm:spPr/>
      <dgm:t>
        <a:bodyPr/>
        <a:lstStyle/>
        <a:p>
          <a:endParaRPr lang="en-US"/>
        </a:p>
      </dgm:t>
    </dgm:pt>
    <dgm:pt modelId="{D0007CAA-B82D-8E45-8410-5D53F20BF169}" type="sibTrans" cxnId="{CBD96034-AC30-8144-B484-593E02551AAC}">
      <dgm:prSet/>
      <dgm:spPr/>
      <dgm:t>
        <a:bodyPr/>
        <a:lstStyle/>
        <a:p>
          <a:endParaRPr lang="en-US"/>
        </a:p>
      </dgm:t>
    </dgm:pt>
    <dgm:pt modelId="{255BB1E2-9725-F84D-BB02-7044B19712C8}">
      <dgm:prSet phldrT="[Text]"/>
      <dgm:spPr/>
      <dgm:t>
        <a:bodyPr/>
        <a:lstStyle/>
        <a:p>
          <a:r>
            <a:rPr lang="en-US" dirty="0" err="1"/>
            <a:t>Oddelenie</a:t>
          </a:r>
          <a:r>
            <a:rPr lang="en-US" dirty="0"/>
            <a:t> </a:t>
          </a:r>
          <a:r>
            <a:rPr lang="en-US" dirty="0" err="1"/>
            <a:t>anesteziológie</a:t>
          </a:r>
          <a:r>
            <a:rPr lang="en-US" dirty="0"/>
            <a:t> a </a:t>
          </a:r>
          <a:r>
            <a:rPr lang="en-US" dirty="0" err="1"/>
            <a:t>intenzívnej</a:t>
          </a:r>
          <a:r>
            <a:rPr lang="en-US" dirty="0"/>
            <a:t> </a:t>
          </a:r>
          <a:r>
            <a:rPr lang="en-US" dirty="0" err="1"/>
            <a:t>medicíny</a:t>
          </a:r>
          <a:r>
            <a:rPr lang="en-US" dirty="0"/>
            <a:t> (OAIM)</a:t>
          </a:r>
        </a:p>
      </dgm:t>
    </dgm:pt>
    <dgm:pt modelId="{AEEC496F-245E-6E40-B945-97B741FE38E9}" type="parTrans" cxnId="{5545EDAA-AD9E-8641-92A3-56206A9C7538}">
      <dgm:prSet/>
      <dgm:spPr/>
      <dgm:t>
        <a:bodyPr/>
        <a:lstStyle/>
        <a:p>
          <a:endParaRPr lang="en-US"/>
        </a:p>
      </dgm:t>
    </dgm:pt>
    <dgm:pt modelId="{9DAA4F7D-2B32-0144-A923-5BA771E0B842}" type="sibTrans" cxnId="{5545EDAA-AD9E-8641-92A3-56206A9C7538}">
      <dgm:prSet/>
      <dgm:spPr/>
      <dgm:t>
        <a:bodyPr/>
        <a:lstStyle/>
        <a:p>
          <a:endParaRPr lang="en-US"/>
        </a:p>
      </dgm:t>
    </dgm:pt>
    <dgm:pt modelId="{F19B4042-6570-5B43-B89A-7A27DC968A14}" type="pres">
      <dgm:prSet presAssocID="{A93B172D-ABD1-4448-9643-72697E61F0D1}" presName="Name0" presStyleCnt="0">
        <dgm:presLayoutVars>
          <dgm:dir/>
          <dgm:animLvl val="lvl"/>
          <dgm:resizeHandles val="exact"/>
        </dgm:presLayoutVars>
      </dgm:prSet>
      <dgm:spPr/>
    </dgm:pt>
    <dgm:pt modelId="{1AFFF68D-8FAA-F748-AA57-01617EED2BDD}" type="pres">
      <dgm:prSet presAssocID="{A364B60F-DC7A-1944-A585-C25505605AB5}" presName="composite" presStyleCnt="0"/>
      <dgm:spPr/>
    </dgm:pt>
    <dgm:pt modelId="{A3B52B4D-07AD-4B4F-A903-BAC402BE8E8F}" type="pres">
      <dgm:prSet presAssocID="{A364B60F-DC7A-1944-A585-C25505605AB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4404F18-E61F-6B48-90F9-91101C1C02DF}" type="pres">
      <dgm:prSet presAssocID="{A364B60F-DC7A-1944-A585-C25505605AB5}" presName="desTx" presStyleLbl="alignAccFollowNode1" presStyleIdx="0" presStyleCnt="2">
        <dgm:presLayoutVars>
          <dgm:bulletEnabled val="1"/>
        </dgm:presLayoutVars>
      </dgm:prSet>
      <dgm:spPr/>
    </dgm:pt>
    <dgm:pt modelId="{429C6A0B-7593-B64E-9DC6-6AE28C06493C}" type="pres">
      <dgm:prSet presAssocID="{8441E752-9E05-6446-8262-3A0C6009E577}" presName="space" presStyleCnt="0"/>
      <dgm:spPr/>
    </dgm:pt>
    <dgm:pt modelId="{298E8EC4-77FA-C842-9DB7-404BC2182CD6}" type="pres">
      <dgm:prSet presAssocID="{0CB9788E-C946-534A-8707-D43C405A4C84}" presName="composite" presStyleCnt="0"/>
      <dgm:spPr/>
    </dgm:pt>
    <dgm:pt modelId="{645FBA78-625F-3E44-A7DD-AF67670400F6}" type="pres">
      <dgm:prSet presAssocID="{0CB9788E-C946-534A-8707-D43C405A4C8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160F09DE-F6F6-8047-8C73-FE431FBAEE60}" type="pres">
      <dgm:prSet presAssocID="{0CB9788E-C946-534A-8707-D43C405A4C84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0B6F8F0F-48E6-4B78-9A51-CCFF4B373B88}" type="presOf" srcId="{A93B172D-ABD1-4448-9643-72697E61F0D1}" destId="{F19B4042-6570-5B43-B89A-7A27DC968A14}" srcOrd="0" destOrd="0" presId="urn:microsoft.com/office/officeart/2005/8/layout/hList1"/>
    <dgm:cxn modelId="{79F36613-5BD8-BE45-9CB4-FB2B1868AC63}" srcId="{A364B60F-DC7A-1944-A585-C25505605AB5}" destId="{FECE64A6-0A41-DC4D-8152-0A46418B1E57}" srcOrd="2" destOrd="0" parTransId="{8A76EE54-090D-7645-BB48-593D43DF4A7D}" sibTransId="{4877E1AC-DBC0-CA4C-BC52-16B0AE3F9259}"/>
    <dgm:cxn modelId="{C0D83721-00FD-AC4A-A9A8-0045BA99FEFF}" srcId="{0CB9788E-C946-534A-8707-D43C405A4C84}" destId="{6C9E99A0-CEB4-ED42-80AC-9AF54B60960C}" srcOrd="0" destOrd="0" parTransId="{D4D54417-17E7-B044-A598-10A93B456966}" sibTransId="{8CF4CE8F-2149-604B-AF10-0E0FE8B01459}"/>
    <dgm:cxn modelId="{83406027-5C18-2A46-9ECB-AF4C3119978B}" srcId="{A364B60F-DC7A-1944-A585-C25505605AB5}" destId="{8A685CE9-1CE8-6044-9338-17A702D1A475}" srcOrd="4" destOrd="0" parTransId="{F50C574C-C4BC-964D-9EDA-DD399B3F193F}" sibTransId="{64A0CCE6-E2FB-CD4F-8323-28CFB5BABAA5}"/>
    <dgm:cxn modelId="{D54DC22D-5C00-4859-AC52-1059389FD098}" type="presOf" srcId="{8A685CE9-1CE8-6044-9338-17A702D1A475}" destId="{E4404F18-E61F-6B48-90F9-91101C1C02DF}" srcOrd="0" destOrd="4" presId="urn:microsoft.com/office/officeart/2005/8/layout/hList1"/>
    <dgm:cxn modelId="{CBD96034-AC30-8144-B484-593E02551AAC}" srcId="{A364B60F-DC7A-1944-A585-C25505605AB5}" destId="{0FF9ADBD-E3CF-DF4E-855F-0AA2DF5A1FEA}" srcOrd="5" destOrd="0" parTransId="{213A6A8A-4BEE-FB4A-AD12-2222048D657D}" sibTransId="{D0007CAA-B82D-8E45-8410-5D53F20BF169}"/>
    <dgm:cxn modelId="{A004C05D-3C86-D348-B93F-FE1392B17810}" srcId="{A364B60F-DC7A-1944-A585-C25505605AB5}" destId="{288AD74A-1E72-B64E-A461-606A27D2E8A3}" srcOrd="3" destOrd="0" parTransId="{5B96C258-0632-9347-90B6-81BEA256B7BC}" sibTransId="{B2C4F36B-FE17-894F-8562-E14AA00AD5D5}"/>
    <dgm:cxn modelId="{CAA1A96F-3CF5-4606-81CB-D774EFA71E0F}" type="presOf" srcId="{AB8198BB-DE26-2944-9697-0A2956AC226D}" destId="{E4404F18-E61F-6B48-90F9-91101C1C02DF}" srcOrd="0" destOrd="0" presId="urn:microsoft.com/office/officeart/2005/8/layout/hList1"/>
    <dgm:cxn modelId="{2D0A7B72-A4B5-43B3-9B29-22CCBA8D61DF}" type="presOf" srcId="{288AD74A-1E72-B64E-A461-606A27D2E8A3}" destId="{E4404F18-E61F-6B48-90F9-91101C1C02DF}" srcOrd="0" destOrd="3" presId="urn:microsoft.com/office/officeart/2005/8/layout/hList1"/>
    <dgm:cxn modelId="{F02C9E79-AFCF-4F79-99B2-498762C988F9}" type="presOf" srcId="{0FF9ADBD-E3CF-DF4E-855F-0AA2DF5A1FEA}" destId="{E4404F18-E61F-6B48-90F9-91101C1C02DF}" srcOrd="0" destOrd="5" presId="urn:microsoft.com/office/officeart/2005/8/layout/hList1"/>
    <dgm:cxn modelId="{B88BC959-A463-4B4F-9070-FF9C65491BAB}" type="presOf" srcId="{FECE64A6-0A41-DC4D-8152-0A46418B1E57}" destId="{E4404F18-E61F-6B48-90F9-91101C1C02DF}" srcOrd="0" destOrd="2" presId="urn:microsoft.com/office/officeart/2005/8/layout/hList1"/>
    <dgm:cxn modelId="{47AA949A-E047-F04E-A661-4CDD6A4C1FF6}" srcId="{A93B172D-ABD1-4448-9643-72697E61F0D1}" destId="{0CB9788E-C946-534A-8707-D43C405A4C84}" srcOrd="1" destOrd="0" parTransId="{4F7C0802-90A0-7F45-8013-6F51DF093929}" sibTransId="{1567C7B2-1F8A-694F-87F8-8DF122DEA5B4}"/>
    <dgm:cxn modelId="{433ABBA5-138C-4098-88AA-D1DFB3D84441}" type="presOf" srcId="{A364B60F-DC7A-1944-A585-C25505605AB5}" destId="{A3B52B4D-07AD-4B4F-A903-BAC402BE8E8F}" srcOrd="0" destOrd="0" presId="urn:microsoft.com/office/officeart/2005/8/layout/hList1"/>
    <dgm:cxn modelId="{5545EDAA-AD9E-8641-92A3-56206A9C7538}" srcId="{A364B60F-DC7A-1944-A585-C25505605AB5}" destId="{255BB1E2-9725-F84D-BB02-7044B19712C8}" srcOrd="6" destOrd="0" parTransId="{AEEC496F-245E-6E40-B945-97B741FE38E9}" sibTransId="{9DAA4F7D-2B32-0144-A923-5BA771E0B842}"/>
    <dgm:cxn modelId="{735169BD-0BAF-4FAA-B10E-3036C1C63797}" type="presOf" srcId="{0CB9788E-C946-534A-8707-D43C405A4C84}" destId="{645FBA78-625F-3E44-A7DD-AF67670400F6}" srcOrd="0" destOrd="0" presId="urn:microsoft.com/office/officeart/2005/8/layout/hList1"/>
    <dgm:cxn modelId="{7DEF45C1-1910-4653-B60F-1FD17C36174D}" type="presOf" srcId="{255BB1E2-9725-F84D-BB02-7044B19712C8}" destId="{E4404F18-E61F-6B48-90F9-91101C1C02DF}" srcOrd="0" destOrd="6" presId="urn:microsoft.com/office/officeart/2005/8/layout/hList1"/>
    <dgm:cxn modelId="{56D555DF-75D1-4FDF-81C2-EE3A5DCCC7B7}" type="presOf" srcId="{090F935A-72C6-984A-ADBE-629121C4ECF9}" destId="{E4404F18-E61F-6B48-90F9-91101C1C02DF}" srcOrd="0" destOrd="1" presId="urn:microsoft.com/office/officeart/2005/8/layout/hList1"/>
    <dgm:cxn modelId="{1A4CD7DF-9C71-A842-A23A-8E8469D64869}" srcId="{A364B60F-DC7A-1944-A585-C25505605AB5}" destId="{090F935A-72C6-984A-ADBE-629121C4ECF9}" srcOrd="1" destOrd="0" parTransId="{2D75B5F7-1111-6D4F-B150-B291BD68983F}" sibTransId="{1CB39245-35A0-FA40-B045-029BB68A4BC0}"/>
    <dgm:cxn modelId="{64DE84E1-77DD-7546-A78C-630FD3B3F00B}" srcId="{A93B172D-ABD1-4448-9643-72697E61F0D1}" destId="{A364B60F-DC7A-1944-A585-C25505605AB5}" srcOrd="0" destOrd="0" parTransId="{6B3A020C-F1AF-AF4C-8948-E7CBBF2E1467}" sibTransId="{8441E752-9E05-6446-8262-3A0C6009E577}"/>
    <dgm:cxn modelId="{EAA2FCE1-0C38-47C5-8B3A-0D83DF7A2425}" type="presOf" srcId="{6C9E99A0-CEB4-ED42-80AC-9AF54B60960C}" destId="{160F09DE-F6F6-8047-8C73-FE431FBAEE60}" srcOrd="0" destOrd="0" presId="urn:microsoft.com/office/officeart/2005/8/layout/hList1"/>
    <dgm:cxn modelId="{42F7C2ED-22A3-DB4E-86E2-F9B4BB001253}" srcId="{A364B60F-DC7A-1944-A585-C25505605AB5}" destId="{AB8198BB-DE26-2944-9697-0A2956AC226D}" srcOrd="0" destOrd="0" parTransId="{2E9E720E-7191-5C4D-8857-83C47DFD4F9C}" sibTransId="{EB4CD452-0354-4E45-8724-5F2A6F064557}"/>
    <dgm:cxn modelId="{9E113D1C-CC40-485B-8816-124627348265}" type="presParOf" srcId="{F19B4042-6570-5B43-B89A-7A27DC968A14}" destId="{1AFFF68D-8FAA-F748-AA57-01617EED2BDD}" srcOrd="0" destOrd="0" presId="urn:microsoft.com/office/officeart/2005/8/layout/hList1"/>
    <dgm:cxn modelId="{C86D2653-1DD4-4361-822F-6F2ED3781A7A}" type="presParOf" srcId="{1AFFF68D-8FAA-F748-AA57-01617EED2BDD}" destId="{A3B52B4D-07AD-4B4F-A903-BAC402BE8E8F}" srcOrd="0" destOrd="0" presId="urn:microsoft.com/office/officeart/2005/8/layout/hList1"/>
    <dgm:cxn modelId="{C9456F63-8F69-4A97-B9A3-530F4923389A}" type="presParOf" srcId="{1AFFF68D-8FAA-F748-AA57-01617EED2BDD}" destId="{E4404F18-E61F-6B48-90F9-91101C1C02DF}" srcOrd="1" destOrd="0" presId="urn:microsoft.com/office/officeart/2005/8/layout/hList1"/>
    <dgm:cxn modelId="{F457D447-82CE-44A5-9D6F-BAC3AC0F1EAA}" type="presParOf" srcId="{F19B4042-6570-5B43-B89A-7A27DC968A14}" destId="{429C6A0B-7593-B64E-9DC6-6AE28C06493C}" srcOrd="1" destOrd="0" presId="urn:microsoft.com/office/officeart/2005/8/layout/hList1"/>
    <dgm:cxn modelId="{5C5F0956-AB65-46D7-BF10-99BA6A6754A2}" type="presParOf" srcId="{F19B4042-6570-5B43-B89A-7A27DC968A14}" destId="{298E8EC4-77FA-C842-9DB7-404BC2182CD6}" srcOrd="2" destOrd="0" presId="urn:microsoft.com/office/officeart/2005/8/layout/hList1"/>
    <dgm:cxn modelId="{6E16E725-5969-4DBD-B0F4-5BBDD6AC3218}" type="presParOf" srcId="{298E8EC4-77FA-C842-9DB7-404BC2182CD6}" destId="{645FBA78-625F-3E44-A7DD-AF67670400F6}" srcOrd="0" destOrd="0" presId="urn:microsoft.com/office/officeart/2005/8/layout/hList1"/>
    <dgm:cxn modelId="{3DA4261B-AA3C-48CD-B48C-D4414DC20B7E}" type="presParOf" srcId="{298E8EC4-77FA-C842-9DB7-404BC2182CD6}" destId="{160F09DE-F6F6-8047-8C73-FE431FBAEE6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52B4D-07AD-4B4F-A903-BAC402BE8E8F}">
      <dsp:nvSpPr>
        <dsp:cNvPr id="0" name=""/>
        <dsp:cNvSpPr/>
      </dsp:nvSpPr>
      <dsp:spPr>
        <a:xfrm>
          <a:off x="43" y="178465"/>
          <a:ext cx="4125234" cy="691200"/>
        </a:xfrm>
        <a:prstGeom prst="rect">
          <a:avLst/>
        </a:prstGeom>
        <a:solidFill>
          <a:srgbClr val="61898A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u="none" kern="1200" dirty="0" err="1"/>
            <a:t>Komplexnosť</a:t>
          </a:r>
          <a:r>
            <a:rPr lang="sk-SK" sz="2400" u="none" kern="1200" dirty="0"/>
            <a:t> (min. 5 zo 7)</a:t>
          </a:r>
          <a:endParaRPr lang="en-US" sz="2400" u="none" kern="1200" dirty="0"/>
        </a:p>
      </dsp:txBody>
      <dsp:txXfrm>
        <a:off x="43" y="178465"/>
        <a:ext cx="4125234" cy="691200"/>
      </dsp:txXfrm>
    </dsp:sp>
    <dsp:sp modelId="{E4404F18-E61F-6B48-90F9-91101C1C02DF}">
      <dsp:nvSpPr>
        <dsp:cNvPr id="0" name=""/>
        <dsp:cNvSpPr/>
      </dsp:nvSpPr>
      <dsp:spPr>
        <a:xfrm>
          <a:off x="43" y="869666"/>
          <a:ext cx="4125234" cy="40186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Vnútorné</a:t>
          </a:r>
          <a:r>
            <a:rPr lang="en-US" sz="2400" kern="1200" dirty="0"/>
            <a:t> le</a:t>
          </a:r>
          <a:r>
            <a:rPr lang="sk-SK" sz="2400" kern="1200" dirty="0"/>
            <a:t>k</a:t>
          </a:r>
          <a:r>
            <a:rPr lang="en-US" sz="2400" kern="1200" dirty="0" err="1"/>
            <a:t>árstvo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Chirurgia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Neurológia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Pediatria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Gynekologicko-pôrodnické</a:t>
          </a:r>
          <a:r>
            <a:rPr lang="en-US" sz="2400" kern="1200" dirty="0"/>
            <a:t> </a:t>
          </a:r>
          <a:r>
            <a:rPr lang="en-US" sz="2400" kern="1200" dirty="0" err="1"/>
            <a:t>oddelenie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Novorodenecké</a:t>
          </a:r>
          <a:r>
            <a:rPr lang="en-US" sz="2400" kern="1200" dirty="0"/>
            <a:t> </a:t>
          </a:r>
          <a:r>
            <a:rPr lang="en-US" sz="2400" kern="1200" dirty="0" err="1"/>
            <a:t>oddelenie</a:t>
          </a:r>
          <a:r>
            <a:rPr lang="en-US" sz="2400" kern="1200" dirty="0"/>
            <a:t> (</a:t>
          </a:r>
          <a:r>
            <a:rPr lang="en-US" sz="2400" kern="1200" dirty="0" err="1"/>
            <a:t>neonatológia</a:t>
          </a:r>
          <a:r>
            <a:rPr lang="en-US" sz="2400" kern="1200" dirty="0"/>
            <a:t>)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Oddelenie</a:t>
          </a:r>
          <a:r>
            <a:rPr lang="en-US" sz="2400" kern="1200" dirty="0"/>
            <a:t> </a:t>
          </a:r>
          <a:r>
            <a:rPr lang="en-US" sz="2400" kern="1200" dirty="0" err="1"/>
            <a:t>anesteziológie</a:t>
          </a:r>
          <a:r>
            <a:rPr lang="en-US" sz="2400" kern="1200" dirty="0"/>
            <a:t> a </a:t>
          </a:r>
          <a:r>
            <a:rPr lang="en-US" sz="2400" kern="1200" dirty="0" err="1"/>
            <a:t>intenzívnej</a:t>
          </a:r>
          <a:r>
            <a:rPr lang="en-US" sz="2400" kern="1200" dirty="0"/>
            <a:t> </a:t>
          </a:r>
          <a:r>
            <a:rPr lang="en-US" sz="2400" kern="1200" dirty="0" err="1"/>
            <a:t>medicíny</a:t>
          </a:r>
          <a:r>
            <a:rPr lang="en-US" sz="2400" kern="1200" dirty="0"/>
            <a:t> (OAIM)</a:t>
          </a:r>
        </a:p>
      </dsp:txBody>
      <dsp:txXfrm>
        <a:off x="43" y="869666"/>
        <a:ext cx="4125234" cy="4018680"/>
      </dsp:txXfrm>
    </dsp:sp>
    <dsp:sp modelId="{645FBA78-625F-3E44-A7DD-AF67670400F6}">
      <dsp:nvSpPr>
        <dsp:cNvPr id="0" name=""/>
        <dsp:cNvSpPr/>
      </dsp:nvSpPr>
      <dsp:spPr>
        <a:xfrm>
          <a:off x="4702809" y="178465"/>
          <a:ext cx="4125234" cy="691200"/>
        </a:xfrm>
        <a:prstGeom prst="rect">
          <a:avLst/>
        </a:prstGeom>
        <a:solidFill>
          <a:srgbClr val="61898A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Veľkosť</a:t>
          </a:r>
          <a:r>
            <a:rPr lang="en-US" sz="2400" kern="1200" dirty="0"/>
            <a:t> </a:t>
          </a:r>
          <a:r>
            <a:rPr lang="en-US" sz="2400" kern="1200" dirty="0" err="1"/>
            <a:t>vzorky</a:t>
          </a:r>
          <a:endParaRPr lang="en-US" sz="2400" kern="1200" dirty="0"/>
        </a:p>
      </dsp:txBody>
      <dsp:txXfrm>
        <a:off x="4702809" y="178465"/>
        <a:ext cx="4125234" cy="691200"/>
      </dsp:txXfrm>
    </dsp:sp>
    <dsp:sp modelId="{160F09DE-F6F6-8047-8C73-FE431FBAEE60}">
      <dsp:nvSpPr>
        <dsp:cNvPr id="0" name=""/>
        <dsp:cNvSpPr/>
      </dsp:nvSpPr>
      <dsp:spPr>
        <a:xfrm>
          <a:off x="4702809" y="869666"/>
          <a:ext cx="4125234" cy="40186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/>
            <a:t>Individuálna</a:t>
          </a:r>
          <a:r>
            <a:rPr lang="en-US" sz="2400" kern="1200" dirty="0"/>
            <a:t> pre </a:t>
          </a:r>
          <a:r>
            <a:rPr lang="en-US" sz="2400" kern="1200" dirty="0" err="1"/>
            <a:t>každý</a:t>
          </a:r>
          <a:r>
            <a:rPr lang="en-US" sz="2400" kern="1200" dirty="0"/>
            <a:t> </a:t>
          </a:r>
          <a:r>
            <a:rPr lang="en-US" sz="2400" kern="1200" dirty="0" err="1"/>
            <a:t>ukazovateľ</a:t>
          </a:r>
          <a:endParaRPr lang="en-US" sz="2400" kern="1200" dirty="0"/>
        </a:p>
      </dsp:txBody>
      <dsp:txXfrm>
        <a:off x="4702809" y="869666"/>
        <a:ext cx="4125234" cy="4018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3A17C-FB15-44AB-A6EC-2EFA2FF23A45}" type="datetimeFigureOut">
              <a:rPr lang="sk-SK" smtClean="0"/>
              <a:pPr/>
              <a:t>14. 10. 2019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2323E4-4A55-4B64-AEB9-6D9F5352D6D9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69998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1400DB-CE52-408A-868E-DB0CCC8E0D66}" type="datetimeFigureOut">
              <a:rPr lang="sk-SK" smtClean="0"/>
              <a:pPr/>
              <a:t>14. 10. 2019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D5A29E-B756-4371-AE6C-671895E2E756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3663688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D5A29E-B756-4371-AE6C-671895E2E756}" type="slidenum">
              <a:rPr lang="sk-SK" smtClean="0"/>
              <a:pPr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61458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D5A29E-B756-4371-AE6C-671895E2E756}" type="slidenum">
              <a:rPr lang="sk-SK" smtClean="0"/>
              <a:pPr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49499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DCB86-36FC-4B87-9CC3-C6642C5E1596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585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49B5B-0D76-4E1A-AB20-331FC0BA0081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233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813A4-7FCB-4462-85FC-6CE07F015076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74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15E66-7C40-471A-AB13-3E9CE9075424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297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C9E3D-FB7F-4D03-8A49-B2934185287A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358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89A71-1190-488C-B232-3C48918DC984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881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A4B30-9169-4124-BCEC-E74D9AEB7455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73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E1AD-D095-4345-9D6D-8333EA544A54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009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F95-5DC7-40D4-BF65-39B9DBDE2EAB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340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C718-A53E-4F2D-A799-2FC1192E5461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379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10B10-D541-4474-80BE-8E32B9070CE8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251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53F33-B4C3-44C2-BF8D-70515065F003}" type="datetime1">
              <a:rPr lang="en-US" smtClean="0"/>
              <a:pPr/>
              <a:t>10/14/2019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10CA8-C2C3-B947-9133-D4751CA1B2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481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png"/><Relationship Id="rId5" Type="http://schemas.openxmlformats.org/officeDocument/2006/relationships/image" Target="../media/image6.emf"/><Relationship Id="rId4" Type="http://schemas.openxmlformats.org/officeDocument/2006/relationships/package" Target="../embeddings/Microsoft_Excel_Worksheet1.xlsx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.png"/><Relationship Id="rId5" Type="http://schemas.openxmlformats.org/officeDocument/2006/relationships/image" Target="../media/image7.emf"/><Relationship Id="rId4" Type="http://schemas.openxmlformats.org/officeDocument/2006/relationships/package" Target="../embeddings/Microsoft_Excel_Worksheet2.xlsx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eko.sk/projekty/zvysovanie-obcianskej-informovanosti-a-participacie-pri-strazeni-financneho-zdravia-samosprav-ako-aj-kvality-a-efektivnosti-v-skolstve-zdravotnictve-a-doprave" TargetMode="External"/><Relationship Id="rId7" Type="http://schemas.openxmlformats.org/officeDocument/2006/relationships/image" Target="../media/image11.png"/><Relationship Id="rId2" Type="http://schemas.openxmlformats.org/officeDocument/2006/relationships/hyperlink" Target="http://kdesaliecit.sk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obsahu 5"/>
          <p:cNvSpPr txBox="1">
            <a:spLocks/>
          </p:cNvSpPr>
          <p:nvPr/>
        </p:nvSpPr>
        <p:spPr>
          <a:xfrm>
            <a:off x="187262" y="1046740"/>
            <a:ext cx="8496944" cy="4736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95843" lvl="1">
              <a:buSzPct val="60000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endParaRPr lang="sk-SK" b="1" dirty="0">
              <a:solidFill>
                <a:schemeClr val="tx1"/>
              </a:solidFill>
            </a:endParaRPr>
          </a:p>
        </p:txBody>
      </p:sp>
      <p:sp>
        <p:nvSpPr>
          <p:cNvPr id="12" name="Zástupný symbol obsahu 2"/>
          <p:cNvSpPr txBox="1">
            <a:spLocks/>
          </p:cNvSpPr>
          <p:nvPr/>
        </p:nvSpPr>
        <p:spPr>
          <a:xfrm>
            <a:off x="187262" y="2270476"/>
            <a:ext cx="8750261" cy="36581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sk-SK" sz="20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/>
            <a:endParaRPr lang="sk-SK" sz="20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Zaoblený obdĺžnik 4"/>
          <p:cNvSpPr/>
          <p:nvPr/>
        </p:nvSpPr>
        <p:spPr>
          <a:xfrm>
            <a:off x="6722008" y="250671"/>
            <a:ext cx="2421992" cy="94407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575" tIns="19050" rIns="28575" bIns="190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sk-SK" sz="1500" kern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Zástupný symbol obsahu 2"/>
          <p:cNvSpPr txBox="1">
            <a:spLocks/>
          </p:cNvSpPr>
          <p:nvPr/>
        </p:nvSpPr>
        <p:spPr>
          <a:xfrm>
            <a:off x="187262" y="1556219"/>
            <a:ext cx="8750261" cy="47045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sk-SK" sz="1800" dirty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sk-SK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5. ročník hodnotenia nemocníc</a:t>
            </a:r>
          </a:p>
          <a:p>
            <a:pPr algn="l"/>
            <a:r>
              <a:rPr lang="sk-SK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inštitútom INEKO podľa vybraných</a:t>
            </a:r>
          </a:p>
          <a:p>
            <a:pPr algn="l"/>
            <a:r>
              <a:rPr lang="sk-SK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ukazovateľov kvality poskytovanej </a:t>
            </a:r>
          </a:p>
          <a:p>
            <a:pPr algn="l"/>
            <a:r>
              <a:rPr lang="sk-SK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zdravotnej starostlivosti, </a:t>
            </a:r>
          </a:p>
          <a:p>
            <a:pPr algn="l"/>
            <a:r>
              <a:rPr lang="sk-SK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skúsenosti, náročnosti diagnóz,</a:t>
            </a:r>
          </a:p>
          <a:p>
            <a:pPr algn="l"/>
            <a:r>
              <a:rPr lang="sk-SK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spokojnosti pacientov, hospodárenia a </a:t>
            </a:r>
          </a:p>
          <a:p>
            <a:pPr algn="l"/>
            <a:r>
              <a:rPr lang="sk-SK" sz="19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transparentnosti</a:t>
            </a:r>
          </a:p>
          <a:p>
            <a:pPr algn="just"/>
            <a:endParaRPr lang="sk-SK" sz="2000" dirty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/>
            <a:endParaRPr lang="sk-SK" sz="2000" dirty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/>
            <a:endParaRPr lang="sk-SK" sz="2000" dirty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sk-SK" sz="1500" i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INEKO, Bratislava, 14.10.2019</a:t>
            </a:r>
            <a:r>
              <a:rPr lang="sk-SK" sz="15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sk-SK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 		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sk-SK" sz="2000" dirty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 algn="just">
              <a:buAutoNum type="arabicPeriod"/>
            </a:pPr>
            <a:endParaRPr lang="sk-SK" sz="2000" dirty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>
              <a:buBlip>
                <a:blip r:embed="rId3"/>
              </a:buBlip>
            </a:pPr>
            <a:endParaRPr lang="sk-SK" sz="2000" dirty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Obrázok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7262" y="135655"/>
            <a:ext cx="1885378" cy="69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61" y="1046740"/>
            <a:ext cx="5812159" cy="611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520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9948"/>
            <a:ext cx="8229600" cy="1086411"/>
          </a:xfrm>
        </p:spPr>
        <p:txBody>
          <a:bodyPr>
            <a:noAutofit/>
          </a:bodyPr>
          <a:lstStyle/>
          <a:p>
            <a:r>
              <a:rPr lang="sk-SK" sz="2400" b="1" dirty="0">
                <a:latin typeface="Verdana" panose="020B0604030504040204" pitchFamily="34" charset="0"/>
                <a:ea typeface="Verdana" panose="020B0604030504040204" pitchFamily="34" charset="0"/>
              </a:rPr>
              <a:t>Hlavné metodické zmeny </a:t>
            </a:r>
            <a:br>
              <a:rPr lang="sk-SK" sz="24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br>
              <a:rPr lang="sk-SK" sz="8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sk-SK" sz="2200" b="1" i="1" dirty="0">
                <a:latin typeface="Verdana" panose="020B0604030504040204" pitchFamily="34" charset="0"/>
                <a:ea typeface="Verdana" panose="020B0604030504040204" pitchFamily="34" charset="0"/>
              </a:rPr>
              <a:t>Nemocnica roka 2018 </a:t>
            </a:r>
            <a:r>
              <a:rPr lang="sk-SK" sz="2200" b="1" dirty="0" err="1">
                <a:latin typeface="Verdana" panose="020B0604030504040204" pitchFamily="34" charset="0"/>
                <a:ea typeface="Verdana" panose="020B0604030504040204" pitchFamily="34" charset="0"/>
              </a:rPr>
              <a:t>vs</a:t>
            </a:r>
            <a:r>
              <a:rPr lang="sk-SK" sz="2200" b="1" dirty="0">
                <a:latin typeface="Verdana" panose="020B0604030504040204" pitchFamily="34" charset="0"/>
                <a:ea typeface="Verdana" panose="020B0604030504040204" pitchFamily="34" charset="0"/>
              </a:rPr>
              <a:t>. </a:t>
            </a:r>
            <a:r>
              <a:rPr lang="sk-SK" sz="2200" b="1" i="1" dirty="0">
                <a:latin typeface="Verdana" panose="020B0604030504040204" pitchFamily="34" charset="0"/>
                <a:ea typeface="Verdana" panose="020B0604030504040204" pitchFamily="34" charset="0"/>
              </a:rPr>
              <a:t>2019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93785" y="1633492"/>
            <a:ext cx="8944707" cy="560380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sk-SK" sz="2000" dirty="0">
                <a:latin typeface="Verdana" panose="020B0604030504040204" pitchFamily="34" charset="0"/>
                <a:ea typeface="Verdana" panose="020B0604030504040204" pitchFamily="34" charset="0"/>
              </a:rPr>
              <a:t>Nový ukazovateľ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sk-SK" sz="2000" dirty="0">
                <a:latin typeface="Verdana" panose="020B0604030504040204" pitchFamily="34" charset="0"/>
                <a:ea typeface="Verdana" panose="020B0604030504040204" pitchFamily="34" charset="0"/>
              </a:rPr>
              <a:t>	    </a:t>
            </a:r>
            <a:r>
              <a:rPr lang="sk-SK" sz="1700" b="1" i="1" dirty="0">
                <a:latin typeface="Verdana" panose="020B0604030504040204" pitchFamily="34" charset="0"/>
                <a:ea typeface="Verdana" panose="020B0604030504040204" pitchFamily="34" charset="0"/>
              </a:rPr>
              <a:t>Skúsenosť</a:t>
            </a:r>
            <a:r>
              <a:rPr lang="sk-SK" sz="1700" i="1" dirty="0">
                <a:latin typeface="Verdana" panose="020B0604030504040204" pitchFamily="34" charset="0"/>
                <a:ea typeface="Verdana" panose="020B0604030504040204" pitchFamily="34" charset="0"/>
              </a:rPr>
              <a:t> – Počty 20 operačných výkonov (</a:t>
            </a:r>
            <a:r>
              <a:rPr lang="sk-SK" sz="1700" i="1" dirty="0" err="1">
                <a:latin typeface="Verdana" panose="020B0604030504040204" pitchFamily="34" charset="0"/>
                <a:ea typeface="Verdana" panose="020B0604030504040204" pitchFamily="34" charset="0"/>
              </a:rPr>
              <a:t>Evidence-Based</a:t>
            </a:r>
            <a:r>
              <a:rPr lang="sk-SK" sz="1700" i="1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sk-SK" sz="1700" i="1" dirty="0" err="1">
                <a:latin typeface="Verdana" panose="020B0604030504040204" pitchFamily="34" charset="0"/>
                <a:ea typeface="Verdana" panose="020B0604030504040204" pitchFamily="34" charset="0"/>
              </a:rPr>
              <a:t>Hospital</a:t>
            </a:r>
            <a:r>
              <a:rPr lang="sk-SK" sz="1700" i="1" dirty="0">
                <a:latin typeface="Verdana" panose="020B0604030504040204" pitchFamily="34" charset="0"/>
                <a:ea typeface="Verdana" panose="020B0604030504040204" pitchFamily="34" charset="0"/>
              </a:rPr>
              <a:t> 					     	      </a:t>
            </a:r>
            <a:r>
              <a:rPr lang="sk-SK" sz="1700" i="1" dirty="0" err="1">
                <a:latin typeface="Verdana" panose="020B0604030504040204" pitchFamily="34" charset="0"/>
                <a:ea typeface="Verdana" panose="020B0604030504040204" pitchFamily="34" charset="0"/>
              </a:rPr>
              <a:t>Referral</a:t>
            </a:r>
            <a:r>
              <a:rPr lang="sk-SK" sz="1700" i="1" dirty="0">
                <a:latin typeface="Verdana" panose="020B0604030504040204" pitchFamily="34" charset="0"/>
                <a:ea typeface="Verdana" panose="020B0604030504040204" pitchFamily="34" charset="0"/>
              </a:rPr>
              <a:t> (EBHR))</a:t>
            </a:r>
            <a:br>
              <a:rPr lang="sk-SK" sz="1700" i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sk-SK" sz="2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sk-SK" sz="2000" dirty="0">
                <a:latin typeface="Verdana" panose="020B0604030504040204" pitchFamily="34" charset="0"/>
                <a:ea typeface="Verdana" panose="020B0604030504040204" pitchFamily="34" charset="0"/>
              </a:rPr>
              <a:t>Štandardizované indikátory kvality podľa veku a pohlavia pacientov</a:t>
            </a:r>
            <a:br>
              <a:rPr lang="sk-SK" sz="20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sk-SK" sz="2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</a:pPr>
            <a:r>
              <a:rPr lang="sk-SK" sz="2000" dirty="0">
                <a:latin typeface="Verdana" panose="020B0604030504040204" pitchFamily="34" charset="0"/>
                <a:ea typeface="Verdana" panose="020B0604030504040204" pitchFamily="34" charset="0"/>
              </a:rPr>
              <a:t>Pri hospodárskych ukazovateľoch modelovanie stavu bez oddlženia </a:t>
            </a:r>
            <a:br>
              <a:rPr lang="sk-SK" sz="20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sk-SK" sz="2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</a:pPr>
            <a:r>
              <a:rPr lang="sk-SK" sz="2000" dirty="0">
                <a:latin typeface="Verdana" panose="020B0604030504040204" pitchFamily="34" charset="0"/>
                <a:ea typeface="Verdana" panose="020B0604030504040204" pitchFamily="34" charset="0"/>
              </a:rPr>
              <a:t>Úprava výpočtu miním a maxím pre prideľovanie bodov </a:t>
            </a:r>
            <a:br>
              <a:rPr lang="sk-SK" sz="2000" dirty="0">
                <a:latin typeface="Verdana" panose="020B0604030504040204" pitchFamily="34" charset="0"/>
                <a:ea typeface="Verdana" panose="020B0604030504040204" pitchFamily="34" charset="0"/>
              </a:rPr>
            </a:br>
            <a:endParaRPr lang="sk-SK" sz="2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</a:pPr>
            <a:r>
              <a:rPr lang="sk-SK" sz="2000" dirty="0">
                <a:latin typeface="Verdana" panose="020B0604030504040204" pitchFamily="34" charset="0"/>
                <a:ea typeface="Verdana" panose="020B0604030504040204" pitchFamily="34" charset="0"/>
              </a:rPr>
              <a:t>Úprava váh jednotlivých ukazovateľov</a:t>
            </a:r>
            <a:endParaRPr lang="sk-SK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sk-SK" sz="2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sk-SK" sz="2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sk-SK" sz="2000" dirty="0"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endParaRPr lang="sk-SK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0392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1015" y="274637"/>
            <a:ext cx="8663354" cy="1014901"/>
          </a:xfrm>
        </p:spPr>
        <p:txBody>
          <a:bodyPr>
            <a:noAutofit/>
          </a:bodyPr>
          <a:lstStyle/>
          <a:p>
            <a:r>
              <a:rPr lang="sk-SK" sz="2400" b="1" dirty="0">
                <a:latin typeface="Verdana" panose="020B0604030504040204" pitchFamily="34" charset="0"/>
                <a:ea typeface="Verdana" panose="020B0604030504040204" pitchFamily="34" charset="0"/>
              </a:rPr>
              <a:t>Metodika – Kvalifikačné kritériá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5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3374890"/>
              </p:ext>
            </p:extLst>
          </p:nvPr>
        </p:nvGraphicFramePr>
        <p:xfrm>
          <a:off x="152523" y="1301262"/>
          <a:ext cx="8828087" cy="5066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0288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B52B4D-07AD-4B4F-A903-BAC402BE8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5FBA78-625F-3E44-A7DD-AF6767040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4404F18-E61F-6B48-90F9-91101C1C02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0F09DE-F6F6-8047-8C73-FE431FBAEE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5639"/>
          </a:xfrm>
        </p:spPr>
        <p:txBody>
          <a:bodyPr>
            <a:noAutofit/>
          </a:bodyPr>
          <a:lstStyle/>
          <a:p>
            <a:r>
              <a:rPr lang="pl-PL" sz="2400" b="1" dirty="0">
                <a:latin typeface="Verdana" panose="020B0604030504040204" pitchFamily="34" charset="0"/>
                <a:ea typeface="Verdana" panose="020B0604030504040204" pitchFamily="34" charset="0"/>
              </a:rPr>
              <a:t>Metodika – Ukazovatele a ich váhy</a:t>
            </a:r>
            <a:endParaRPr lang="sk-SK" sz="24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6" name="Zástupný symbol obsah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7601701"/>
              </p:ext>
            </p:extLst>
          </p:nvPr>
        </p:nvGraphicFramePr>
        <p:xfrm>
          <a:off x="457201" y="936993"/>
          <a:ext cx="8305798" cy="54193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55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34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79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76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28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Oblasť ukazovateľov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Váha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Názov ukazovateľa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Váha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403">
                <a:tc rowSpan="9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A) Kvalita poskytovanej zdravotnej starostlivosti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 rowSpan="9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40 %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A1) Indikátor kvality (IK) Reoperovanosť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8 %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6403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A2) IK Rehospitalizovanosť do 30 dní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6 %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6403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A3) IK Úmrtnosť po operačných výkonoch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6 %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6403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A4) IK Úmrtnosť na akútnu mozgovo-cievnu príhodu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4 %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6403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A5) IK Úmrtnosť po zlomenine stehennej kosti (65+ rokov)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4 %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6403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A6) IK Úmrtnosť na JIS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4 %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6403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A7) IK Úmrtnosť na lôžkovom oddelení po preklade z JIS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4 %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6403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A8) Doba čakania pacienta na urgente privezeného záchrankou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3 %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6403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A9) Pokuty od ÚDZS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1 %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46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B) Skúsenosť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10 %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B1) Počty 20 operačných výkonov (</a:t>
                      </a:r>
                      <a:r>
                        <a:rPr lang="sk-SK" sz="1200" dirty="0" err="1">
                          <a:effectLst/>
                          <a:latin typeface="+mj-lt"/>
                        </a:rPr>
                        <a:t>Evidence-Based</a:t>
                      </a:r>
                      <a:r>
                        <a:rPr lang="sk-SK" sz="1200" dirty="0">
                          <a:effectLst/>
                          <a:latin typeface="+mj-lt"/>
                        </a:rPr>
                        <a:t> </a:t>
                      </a:r>
                      <a:r>
                        <a:rPr lang="sk-SK" sz="1200" dirty="0" err="1">
                          <a:effectLst/>
                          <a:latin typeface="+mj-lt"/>
                        </a:rPr>
                        <a:t>Hospital</a:t>
                      </a:r>
                      <a:r>
                        <a:rPr lang="sk-SK" sz="1200" dirty="0">
                          <a:effectLst/>
                          <a:latin typeface="+mj-lt"/>
                        </a:rPr>
                        <a:t> </a:t>
                      </a:r>
                      <a:r>
                        <a:rPr lang="sk-SK" sz="1200" dirty="0" err="1">
                          <a:effectLst/>
                          <a:latin typeface="+mj-lt"/>
                        </a:rPr>
                        <a:t>Referral</a:t>
                      </a:r>
                      <a:r>
                        <a:rPr lang="sk-SK" sz="1200" dirty="0">
                          <a:effectLst/>
                          <a:latin typeface="+mj-lt"/>
                        </a:rPr>
                        <a:t> (EBHR))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10 %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46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C) Náročnosť diagnóz pacientov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10 %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C1) </a:t>
                      </a:r>
                      <a:r>
                        <a:rPr lang="sk-SK" sz="1200" dirty="0" err="1">
                          <a:effectLst/>
                          <a:latin typeface="+mj-lt"/>
                        </a:rPr>
                        <a:t>Case</a:t>
                      </a:r>
                      <a:r>
                        <a:rPr lang="sk-SK" sz="1200" dirty="0">
                          <a:effectLst/>
                          <a:latin typeface="+mj-lt"/>
                        </a:rPr>
                        <a:t> Mix Index (CMI)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10 %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4605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D) Spokojnosť pacientov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18 %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D1) Celková spokojnosť pacientov (zložená z 12 subindikátorov)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16 %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6403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D2) Sťažnosti pacientov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2 %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84605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E) Hospodárenie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12 %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E1) Schopnosť generovať vlastné zdroje (50 % s vplyvom, 50 % bez vplyvu oddlženia v roku 2018)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6 %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84605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E2) Dlh po lehote splatnosti a jeho medziročná zmena (50 % s vplyvom, 50 % bez vplyvu oddlženia v roku 2018)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6 %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846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F) Transparentnosť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k-SK" sz="1200">
                          <a:effectLst/>
                          <a:latin typeface="+mj-lt"/>
                        </a:rPr>
                        <a:t>10 %</a:t>
                      </a:r>
                      <a:endParaRPr lang="sk-SK" sz="120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F1) Index transparentnosti (zostavený z 20 subindikátorov - stav 2019)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1200" dirty="0">
                          <a:effectLst/>
                          <a:latin typeface="+mj-lt"/>
                        </a:rPr>
                        <a:t>10 %</a:t>
                      </a:r>
                      <a:endParaRPr lang="sk-SK" sz="1200" dirty="0">
                        <a:effectLst/>
                        <a:latin typeface="+mj-lt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48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200">
                          <a:effectLst/>
                        </a:rPr>
                        <a:t> </a:t>
                      </a:r>
                      <a:endParaRPr lang="sk-SK" sz="900">
                        <a:effectLst/>
                        <a:latin typeface="Times New Roman" panose="02020603050405020304" pitchFamily="18" charset="0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200">
                          <a:effectLst/>
                        </a:rPr>
                        <a:t> </a:t>
                      </a:r>
                      <a:endParaRPr lang="sk-SK" sz="900">
                        <a:effectLst/>
                        <a:latin typeface="Times New Roman" panose="02020603050405020304" pitchFamily="18" charset="0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sk-SK" sz="200" dirty="0">
                          <a:effectLst/>
                        </a:rPr>
                        <a:t> </a:t>
                      </a:r>
                      <a:endParaRPr lang="sk-SK" sz="900" dirty="0">
                        <a:effectLst/>
                        <a:latin typeface="Times New Roman" panose="02020603050405020304" pitchFamily="18" charset="0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sk-SK" sz="200" dirty="0">
                          <a:effectLst/>
                        </a:rPr>
                        <a:t> </a:t>
                      </a:r>
                      <a:endParaRPr lang="sk-SK" sz="900" dirty="0">
                        <a:effectLst/>
                        <a:latin typeface="Times New Roman" panose="02020603050405020304" pitchFamily="18" charset="0"/>
                        <a:ea typeface="MS Mincho"/>
                      </a:endParaRPr>
                    </a:p>
                  </a:txBody>
                  <a:tcPr marL="63097" marR="63097" marT="0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278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1015" y="274637"/>
            <a:ext cx="8663354" cy="1014901"/>
          </a:xfrm>
        </p:spPr>
        <p:txBody>
          <a:bodyPr>
            <a:noAutofit/>
          </a:bodyPr>
          <a:lstStyle/>
          <a:p>
            <a:b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b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</a:rPr>
              <a:t>Štátne univerzitné a fakultné nemocnice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037821"/>
              </p:ext>
            </p:extLst>
          </p:nvPr>
        </p:nvGraphicFramePr>
        <p:xfrm>
          <a:off x="404185" y="1623060"/>
          <a:ext cx="8335629" cy="36382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Worksheet" r:id="rId3" imgW="7208618" imgH="3147191" progId="Excel.Sheet.12">
                  <p:embed/>
                </p:oleObj>
              </mc:Choice>
              <mc:Fallback>
                <p:oleObj name="Worksheet" r:id="rId3" imgW="7208618" imgH="314719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4185" y="1623060"/>
                        <a:ext cx="8335629" cy="36382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760" y="391151"/>
            <a:ext cx="3542974" cy="372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1867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1015" y="395227"/>
            <a:ext cx="8663354" cy="670350"/>
          </a:xfrm>
        </p:spPr>
        <p:txBody>
          <a:bodyPr>
            <a:noAutofit/>
          </a:bodyPr>
          <a:lstStyle/>
          <a:p>
            <a:b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b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</a:rPr>
              <a:t>Všeobecné nemocnice  (Top 10)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065578"/>
            <a:ext cx="8229600" cy="5060586"/>
          </a:xfrm>
        </p:spPr>
        <p:txBody>
          <a:bodyPr/>
          <a:lstStyle/>
          <a:p>
            <a:pPr marL="0" indent="0">
              <a:buNone/>
            </a:pPr>
            <a:endParaRPr lang="sk-SK" dirty="0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6672649"/>
              </p:ext>
            </p:extLst>
          </p:nvPr>
        </p:nvGraphicFramePr>
        <p:xfrm>
          <a:off x="422275" y="1751013"/>
          <a:ext cx="8747125" cy="3341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Worksheet" r:id="rId4" imgW="7597189" imgH="2903220" progId="Excel.Sheet.12">
                  <p:embed/>
                </p:oleObj>
              </mc:Choice>
              <mc:Fallback>
                <p:oleObj name="Worksheet" r:id="rId4" imgW="7597189" imgH="290322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2275" y="1751013"/>
                        <a:ext cx="8747125" cy="3341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760" y="391151"/>
            <a:ext cx="3542974" cy="372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1503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1015" y="395227"/>
            <a:ext cx="8663354" cy="670350"/>
          </a:xfrm>
        </p:spPr>
        <p:txBody>
          <a:bodyPr>
            <a:noAutofit/>
          </a:bodyPr>
          <a:lstStyle/>
          <a:p>
            <a:b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b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</a:rPr>
              <a:t>Všeobecné nemocnice  (</a:t>
            </a:r>
            <a:r>
              <a:rPr lang="sk-SK" sz="2000" b="1" dirty="0" err="1">
                <a:latin typeface="Verdana" panose="020B0604030504040204" pitchFamily="34" charset="0"/>
                <a:ea typeface="Verdana" panose="020B0604030504040204" pitchFamily="34" charset="0"/>
              </a:rPr>
              <a:t>Bottom</a:t>
            </a:r>
            <a: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</a:rPr>
              <a:t> 10)</a:t>
            </a: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065578"/>
            <a:ext cx="8229600" cy="5060586"/>
          </a:xfrm>
        </p:spPr>
        <p:txBody>
          <a:bodyPr/>
          <a:lstStyle/>
          <a:p>
            <a:pPr marL="0" indent="0">
              <a:buNone/>
            </a:pPr>
            <a:endParaRPr lang="sk-SK" dirty="0"/>
          </a:p>
        </p:txBody>
      </p:sp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442971"/>
              </p:ext>
            </p:extLst>
          </p:nvPr>
        </p:nvGraphicFramePr>
        <p:xfrm>
          <a:off x="388408" y="1662286"/>
          <a:ext cx="8367184" cy="33700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Worksheet" r:id="rId4" imgW="7208618" imgH="2903220" progId="Excel.Sheet.12">
                  <p:embed/>
                </p:oleObj>
              </mc:Choice>
              <mc:Fallback>
                <p:oleObj name="Worksheet" r:id="rId4" imgW="7208618" imgH="290322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8408" y="1662286"/>
                        <a:ext cx="8367184" cy="33700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760" y="391151"/>
            <a:ext cx="3542974" cy="372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6627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1015" y="274637"/>
            <a:ext cx="8663354" cy="1014901"/>
          </a:xfrm>
        </p:spPr>
        <p:txBody>
          <a:bodyPr>
            <a:noAutofit/>
          </a:bodyPr>
          <a:lstStyle/>
          <a:p>
            <a:r>
              <a:rPr lang="sk-SK" sz="2400" b="1" dirty="0">
                <a:latin typeface="Verdana" panose="020B0604030504040204" pitchFamily="34" charset="0"/>
                <a:ea typeface="Verdana" panose="020B0604030504040204" pitchFamily="34" charset="0"/>
              </a:rPr>
              <a:t>Trendy</a:t>
            </a:r>
            <a:br>
              <a:rPr lang="sk-SK" sz="24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br>
              <a:rPr lang="sk-SK" sz="8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sk-SK" sz="2000" b="1" i="1" dirty="0">
                <a:latin typeface="Verdana" panose="020B0604030504040204" pitchFamily="34" charset="0"/>
                <a:ea typeface="Verdana" panose="020B0604030504040204" pitchFamily="34" charset="0"/>
              </a:rPr>
              <a:t>Nemocnica roka 2018 </a:t>
            </a:r>
            <a:r>
              <a:rPr lang="sk-SK" sz="2000" b="1" i="1" dirty="0" err="1">
                <a:latin typeface="Verdana" panose="020B0604030504040204" pitchFamily="34" charset="0"/>
                <a:ea typeface="Verdana" panose="020B0604030504040204" pitchFamily="34" charset="0"/>
              </a:rPr>
              <a:t>vs</a:t>
            </a:r>
            <a:r>
              <a:rPr lang="sk-SK" sz="2000" b="1" i="1" dirty="0">
                <a:latin typeface="Verdana" panose="020B0604030504040204" pitchFamily="34" charset="0"/>
                <a:ea typeface="Verdana" panose="020B0604030504040204" pitchFamily="34" charset="0"/>
              </a:rPr>
              <a:t>. Nemocnica roka 2019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211015" y="1559170"/>
            <a:ext cx="8827477" cy="51623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sz="2000" b="1" dirty="0">
                <a:sym typeface="Wingdings" panose="05000000000000000000" pitchFamily="2" charset="2"/>
              </a:rPr>
              <a:t>	</a:t>
            </a:r>
          </a:p>
          <a:p>
            <a:pPr marL="0" indent="0">
              <a:buNone/>
            </a:pPr>
            <a:endParaRPr lang="sk-SK" sz="2000" b="1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sk-SK" sz="2000" b="1" dirty="0">
                <a:sym typeface="Wingdings" panose="05000000000000000000" pitchFamily="2" charset="2"/>
              </a:rPr>
              <a:t>	</a:t>
            </a:r>
            <a:r>
              <a:rPr lang="sk-SK" sz="4000" b="1" dirty="0">
                <a:sym typeface="Wingdings" panose="05000000000000000000" pitchFamily="2" charset="2"/>
              </a:rPr>
              <a:t></a:t>
            </a:r>
            <a:r>
              <a:rPr lang="sk-SK" sz="2000" b="1" dirty="0">
                <a:sym typeface="Wingdings" panose="05000000000000000000" pitchFamily="2" charset="2"/>
              </a:rPr>
              <a:t>  </a:t>
            </a:r>
            <a:r>
              <a:rPr lang="sk-SK" sz="2000" dirty="0">
                <a:latin typeface="Verdana" panose="020B0604030504040204" pitchFamily="34" charset="0"/>
                <a:ea typeface="Verdana" panose="020B0604030504040204" pitchFamily="34" charset="0"/>
                <a:sym typeface="Wingdings" panose="05000000000000000000" pitchFamily="2" charset="2"/>
              </a:rPr>
              <a:t>Spokojnosť pacientov, Transparentnosť</a:t>
            </a:r>
          </a:p>
          <a:p>
            <a:pPr marL="0" indent="0">
              <a:buNone/>
            </a:pPr>
            <a:r>
              <a:rPr lang="sk-SK" sz="2000" dirty="0">
                <a:latin typeface="Verdana" panose="020B0604030504040204" pitchFamily="34" charset="0"/>
                <a:ea typeface="Verdana" panose="020B0604030504040204" pitchFamily="34" charset="0"/>
                <a:sym typeface="Wingdings" panose="05000000000000000000" pitchFamily="2" charset="2"/>
              </a:rPr>
              <a:t>	</a:t>
            </a:r>
            <a:r>
              <a:rPr lang="sk-SK" sz="4000" b="1" dirty="0">
                <a:solidFill>
                  <a:prstClr val="black"/>
                </a:solidFill>
                <a:sym typeface="Wingdings" panose="05000000000000000000" pitchFamily="2" charset="2"/>
              </a:rPr>
              <a:t> </a:t>
            </a:r>
            <a:r>
              <a:rPr lang="sk-SK" sz="20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  <a:sym typeface="Wingdings" panose="05000000000000000000" pitchFamily="2" charset="2"/>
              </a:rPr>
              <a:t>Hospodárenie všeobecných nemocníc</a:t>
            </a:r>
            <a:endParaRPr lang="sk-SK" sz="2000" dirty="0">
              <a:latin typeface="Verdana" panose="020B0604030504040204" pitchFamily="34" charset="0"/>
              <a:ea typeface="Verdana" panose="020B0604030504040204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  <a:sym typeface="Wingdings" panose="05000000000000000000" pitchFamily="2" charset="2"/>
              </a:rPr>
              <a:t>	</a:t>
            </a:r>
            <a:r>
              <a:rPr lang="sk-SK" sz="4000" b="1" dirty="0">
                <a:latin typeface="Verdana" panose="020B0604030504040204" pitchFamily="34" charset="0"/>
                <a:ea typeface="Verdana" panose="020B0604030504040204" pitchFamily="34" charset="0"/>
                <a:sym typeface="Wingdings" panose="05000000000000000000" pitchFamily="2" charset="2"/>
              </a:rPr>
              <a:t></a:t>
            </a:r>
            <a:r>
              <a:rPr lang="sk-SK" sz="2000" b="1" dirty="0">
                <a:latin typeface="Verdana" panose="020B0604030504040204" pitchFamily="34" charset="0"/>
                <a:ea typeface="Verdana" panose="020B0604030504040204" pitchFamily="34" charset="0"/>
                <a:sym typeface="Wingdings" panose="05000000000000000000" pitchFamily="2" charset="2"/>
              </a:rPr>
              <a:t> </a:t>
            </a:r>
            <a:r>
              <a:rPr lang="sk-SK" sz="2000" dirty="0">
                <a:latin typeface="Verdana" panose="020B0604030504040204" pitchFamily="34" charset="0"/>
                <a:ea typeface="Verdana" panose="020B0604030504040204" pitchFamily="34" charset="0"/>
                <a:sym typeface="Wingdings" panose="05000000000000000000" pitchFamily="2" charset="2"/>
              </a:rPr>
              <a:t>Hospodárenie štátnych univerzitných a fakultných nemocníc</a:t>
            </a:r>
          </a:p>
          <a:p>
            <a:pPr marL="0" indent="0">
              <a:buNone/>
            </a:pPr>
            <a:r>
              <a:rPr lang="sk-SK" sz="4000" b="1" dirty="0">
                <a:latin typeface="Verdana" panose="020B0604030504040204" pitchFamily="34" charset="0"/>
                <a:ea typeface="Verdana" panose="020B0604030504040204" pitchFamily="34" charset="0"/>
                <a:sym typeface="Wingdings" panose="05000000000000000000" pitchFamily="2" charset="2"/>
              </a:rPr>
              <a:t>	</a:t>
            </a:r>
            <a:endParaRPr lang="sk-SK" sz="2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844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9085"/>
          </a:xfrm>
        </p:spPr>
        <p:txBody>
          <a:bodyPr>
            <a:normAutofit fontScale="90000"/>
          </a:bodyPr>
          <a:lstStyle/>
          <a:p>
            <a:r>
              <a:rPr lang="sk-SK" sz="3200" b="1" dirty="0">
                <a:latin typeface="Verdana" panose="020B0604030504040204" pitchFamily="34" charset="0"/>
                <a:ea typeface="Verdana" panose="020B0604030504040204" pitchFamily="34" charset="0"/>
              </a:rPr>
              <a:t>Ďakujeme !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63415" y="1031632"/>
            <a:ext cx="8428893" cy="5324718"/>
          </a:xfrm>
        </p:spPr>
        <p:txBody>
          <a:bodyPr/>
          <a:lstStyle/>
          <a:p>
            <a:pPr marL="0" indent="0" algn="ctr">
              <a:buNone/>
            </a:pPr>
            <a:r>
              <a:rPr lang="sk-SK" sz="1600" i="1" dirty="0">
                <a:latin typeface="Verdana" panose="020B0604030504040204" pitchFamily="34" charset="0"/>
                <a:ea typeface="Verdana" panose="020B0604030504040204" pitchFamily="34" charset="0"/>
              </a:rPr>
              <a:t>Nemocnica roka 2019</a:t>
            </a:r>
            <a:r>
              <a:rPr lang="sk-SK" sz="1600" dirty="0">
                <a:latin typeface="Verdana" panose="020B0604030504040204" pitchFamily="34" charset="0"/>
                <a:ea typeface="Verdana" panose="020B0604030504040204" pitchFamily="34" charset="0"/>
              </a:rPr>
              <a:t>, </a:t>
            </a:r>
            <a:r>
              <a:rPr lang="sk-SK" sz="1600" dirty="0">
                <a:latin typeface="Verdana" panose="020B0604030504040204" pitchFamily="34" charset="0"/>
                <a:ea typeface="MS Mincho"/>
                <a:cs typeface="Times New Roman" panose="02020603050405020304" pitchFamily="18" charset="0"/>
              </a:rPr>
              <a:t>ako aj vytvorenie nového portálu </a:t>
            </a:r>
            <a:r>
              <a:rPr lang="sk-SK" sz="1600" i="1" u="sng" dirty="0">
                <a:solidFill>
                  <a:srgbClr val="0000FF"/>
                </a:solidFill>
                <a:latin typeface="Verdana" panose="020B0604030504040204" pitchFamily="34" charset="0"/>
                <a:ea typeface="MS Mincho"/>
                <a:cs typeface="Times New Roman" panose="02020603050405020304" pitchFamily="18" charset="0"/>
                <a:hlinkClick r:id="rId2"/>
              </a:rPr>
              <a:t>kdesaliecit.SK</a:t>
            </a:r>
            <a:r>
              <a:rPr lang="sk-SK" sz="1600" dirty="0">
                <a:latin typeface="Verdana" panose="020B0604030504040204" pitchFamily="34" charset="0"/>
                <a:ea typeface="Verdana" panose="020B0604030504040204" pitchFamily="34" charset="0"/>
              </a:rPr>
              <a:t> je</a:t>
            </a:r>
            <a:r>
              <a:rPr lang="x-none" sz="1600" dirty="0">
                <a:latin typeface="Verdana" panose="020B0604030504040204" pitchFamily="34" charset="0"/>
                <a:ea typeface="Verdana" panose="020B0604030504040204" pitchFamily="34" charset="0"/>
              </a:rPr>
              <a:t> súčasťou </a:t>
            </a:r>
            <a:r>
              <a:rPr lang="x-none" sz="1600" u="sng" dirty="0">
                <a:latin typeface="Verdana" panose="020B0604030504040204" pitchFamily="34" charset="0"/>
                <a:ea typeface="Verdana" panose="020B0604030504040204" pitchFamily="34" charset="0"/>
                <a:hlinkClick r:id="rId3"/>
              </a:rPr>
              <a:t>projektu</a:t>
            </a:r>
            <a:r>
              <a:rPr lang="x-none" sz="1600" dirty="0">
                <a:latin typeface="Verdana" panose="020B0604030504040204" pitchFamily="34" charset="0"/>
                <a:ea typeface="Verdana" panose="020B0604030504040204" pitchFamily="34" charset="0"/>
              </a:rPr>
              <a:t>, ktorý je podporený z Európskeho sociálneho fondu cez </a:t>
            </a:r>
            <a:r>
              <a:rPr lang="sk-SK" sz="1600" dirty="0">
                <a:latin typeface="Verdana" panose="020B0604030504040204" pitchFamily="34" charset="0"/>
                <a:ea typeface="Verdana" panose="020B0604030504040204" pitchFamily="34" charset="0"/>
              </a:rPr>
              <a:t>Operačný</a:t>
            </a:r>
            <a:r>
              <a:rPr lang="x-none" sz="1600" dirty="0">
                <a:latin typeface="Verdana" panose="020B0604030504040204" pitchFamily="34" charset="0"/>
                <a:ea typeface="Verdana" panose="020B0604030504040204" pitchFamily="34" charset="0"/>
              </a:rPr>
              <a:t> program Efektívna verejná správa.</a:t>
            </a:r>
            <a:endParaRPr lang="sk-SK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endParaRPr lang="sk-SK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endParaRPr lang="sk-SK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endParaRPr lang="sk-SK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endParaRPr lang="sk-SK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endParaRPr lang="sk-SK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endParaRPr lang="sk-SK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sk-SK" sz="1600" dirty="0">
                <a:latin typeface="Verdana" panose="020B0604030504040204" pitchFamily="34" charset="0"/>
                <a:ea typeface="Verdana" panose="020B0604030504040204" pitchFamily="34" charset="0"/>
              </a:rPr>
              <a:t>Chceli by sme vyjadriť vďaku najmä zdravotným poisťovniam Dôvera, Union a VšZP, MZ SR, OS ZZS SR, NCZI, ÚDZS, VÚC, TIS a samotným nemocniciam za spoluprácu, ochotu a súčinnosť pri výskume a poskytovaní štatistických údajov. </a:t>
            </a:r>
          </a:p>
          <a:p>
            <a:pPr marL="0" indent="0" algn="ctr">
              <a:buNone/>
            </a:pPr>
            <a:endParaRPr lang="sk-SK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r>
              <a:rPr lang="sk-SK" sz="1600" dirty="0">
                <a:latin typeface="Verdana" panose="020B0604030504040204" pitchFamily="34" charset="0"/>
                <a:ea typeface="Verdana" panose="020B0604030504040204" pitchFamily="34" charset="0"/>
              </a:rPr>
              <a:t>Nový portál </a:t>
            </a:r>
            <a:r>
              <a:rPr lang="sk-SK" sz="1600" b="1" i="1" u="sng" dirty="0">
                <a:latin typeface="Verdana" panose="020B0604030504040204" pitchFamily="34" charset="0"/>
                <a:ea typeface="Verdana" panose="020B0604030504040204" pitchFamily="34" charset="0"/>
                <a:hlinkClick r:id="rId2"/>
              </a:rPr>
              <a:t>kdesaliecit.SK</a:t>
            </a:r>
            <a:r>
              <a:rPr lang="sk-SK" sz="1600" dirty="0">
                <a:latin typeface="Verdana" panose="020B0604030504040204" pitchFamily="34" charset="0"/>
                <a:ea typeface="Verdana" panose="020B0604030504040204" pitchFamily="34" charset="0"/>
              </a:rPr>
              <a:t> (teraz už aj s dátami o ambulanciách) podporujú:</a:t>
            </a:r>
          </a:p>
          <a:p>
            <a:pPr marL="0" indent="0" algn="ctr">
              <a:buNone/>
            </a:pPr>
            <a:endParaRPr lang="sk-SK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endParaRPr lang="sk-SK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10CA8-C2C3-B947-9133-D4751CA1B231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035" name="Obrázok 1" descr="C:\Users\Rastislav Kovacik\Documents\Moje dokumenty\Inštitút - INEKO\Projekty INEKO\Pripravované projekty\Operačný program Verená správa\Zaciatok projektu\Informovanie a komunikacia\EU projekt - Hlavicka - logo na dokumenty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739" y="2016369"/>
            <a:ext cx="7162904" cy="1211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 descr="dover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47" y="5373132"/>
            <a:ext cx="2561053" cy="6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850" y="5373132"/>
            <a:ext cx="2450123" cy="721264"/>
          </a:xfrm>
          <a:prstGeom prst="rect">
            <a:avLst/>
          </a:prstGeom>
        </p:spPr>
      </p:pic>
      <p:pic>
        <p:nvPicPr>
          <p:cNvPr id="7172" name="Picture 4" descr="logo-PaulQ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523" y="5373132"/>
            <a:ext cx="2073235" cy="6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3456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1687</TotalTime>
  <Words>322</Words>
  <Application>Microsoft Office PowerPoint</Application>
  <PresentationFormat>Prezentácia na obrazovke (4:3)</PresentationFormat>
  <Paragraphs>118</Paragraphs>
  <Slides>9</Slides>
  <Notes>2</Notes>
  <HiddenSlides>0</HiddenSlides>
  <MMClips>0</MMClips>
  <ScaleCrop>false</ScaleCrop>
  <HeadingPairs>
    <vt:vector size="8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snímok</vt:lpstr>
      </vt:variant>
      <vt:variant>
        <vt:i4>9</vt:i4>
      </vt:variant>
    </vt:vector>
  </HeadingPairs>
  <TitlesOfParts>
    <vt:vector size="15" baseType="lpstr">
      <vt:lpstr>Arial</vt:lpstr>
      <vt:lpstr>Calibri</vt:lpstr>
      <vt:lpstr>Times New Roman</vt:lpstr>
      <vt:lpstr>Verdana</vt:lpstr>
      <vt:lpstr>Office Theme</vt:lpstr>
      <vt:lpstr>Worksheet</vt:lpstr>
      <vt:lpstr>Prezentácia programu PowerPoint</vt:lpstr>
      <vt:lpstr>Hlavné metodické zmeny   Nemocnica roka 2018 vs. 2019</vt:lpstr>
      <vt:lpstr>Metodika – Kvalifikačné kritériá</vt:lpstr>
      <vt:lpstr>Metodika – Ukazovatele a ich váhy</vt:lpstr>
      <vt:lpstr>  Štátne univerzitné a fakultné nemocnice</vt:lpstr>
      <vt:lpstr>  Všeobecné nemocnice  (Top 10)</vt:lpstr>
      <vt:lpstr>  Všeobecné nemocnice  (Bottom 10)</vt:lpstr>
      <vt:lpstr>Trendy  Nemocnica roka 2018 vs. Nemocnica roka 2019</vt:lpstr>
      <vt:lpstr>Ďakujeme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juraj kadasi</dc:creator>
  <cp:lastModifiedBy>Dusan</cp:lastModifiedBy>
  <cp:revision>148</cp:revision>
  <cp:lastPrinted>2015-01-18T19:48:41Z</cp:lastPrinted>
  <dcterms:created xsi:type="dcterms:W3CDTF">2014-07-22T20:09:34Z</dcterms:created>
  <dcterms:modified xsi:type="dcterms:W3CDTF">2019-10-14T06:20:03Z</dcterms:modified>
</cp:coreProperties>
</file>