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8" r:id="rId5"/>
    <p:sldId id="263" r:id="rId6"/>
    <p:sldId id="269" r:id="rId7"/>
    <p:sldId id="302" r:id="rId8"/>
    <p:sldId id="264" r:id="rId9"/>
    <p:sldId id="278" r:id="rId10"/>
    <p:sldId id="279" r:id="rId11"/>
    <p:sldId id="291" r:id="rId12"/>
    <p:sldId id="296" r:id="rId13"/>
    <p:sldId id="292" r:id="rId14"/>
    <p:sldId id="295" r:id="rId15"/>
    <p:sldId id="293" r:id="rId16"/>
    <p:sldId id="294" r:id="rId17"/>
    <p:sldId id="287" r:id="rId18"/>
    <p:sldId id="290" r:id="rId19"/>
    <p:sldId id="297" r:id="rId20"/>
    <p:sldId id="298" r:id="rId21"/>
    <p:sldId id="299" r:id="rId22"/>
    <p:sldId id="300" r:id="rId23"/>
    <p:sldId id="301" r:id="rId24"/>
    <p:sldId id="268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štýlu, mriežka tabuľ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Svetlý štý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D7AC3CCA-C797-4891-BE02-D94E43425B78}" styleName="Stredný štýl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Stredný štýl 4 - zvýrazneni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05" autoAdjust="0"/>
  </p:normalViewPr>
  <p:slideViewPr>
    <p:cSldViewPr>
      <p:cViewPr varScale="1">
        <p:scale>
          <a:sx n="107" d="100"/>
          <a:sy n="107" d="100"/>
        </p:scale>
        <p:origin x="-17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250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58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782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727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186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789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484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152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895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225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810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EC7B3-4A8A-4654-9019-C1EE31CCF5AD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408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localbudgets.viitorul.org/" TargetMode="External"/><Relationship Id="rId2" Type="http://schemas.openxmlformats.org/officeDocument/2006/relationships/hyperlink" Target="http://companies.viitorul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ocaltransparency.viitorul.org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stitucie.ineko.sk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ompanies.viitorul.org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localbudgets.viitorul.org/" TargetMode="External"/><Relationship Id="rId2" Type="http://schemas.openxmlformats.org/officeDocument/2006/relationships/hyperlink" Target="http://localtransparency.viitorul.org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ompanies.viitorul.org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204864"/>
            <a:ext cx="8208912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b="1"/>
              <a:t>Supporting democracy, independence and transparency of key public institutions in Moldova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725144"/>
            <a:ext cx="6400800" cy="1320552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Golias</a:t>
            </a:r>
            <a:r>
              <a:rPr lang="sk-SK" dirty="0" smtClean="0">
                <a:solidFill>
                  <a:schemeClr val="tx1"/>
                </a:solidFill>
              </a:rPr>
              <a:t>, 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err="1" smtClean="0">
                <a:solidFill>
                  <a:schemeClr val="tx1"/>
                </a:solidFill>
              </a:rPr>
              <a:t>October</a:t>
            </a:r>
            <a:r>
              <a:rPr lang="sk-SK" smtClean="0">
                <a:solidFill>
                  <a:schemeClr val="tx1"/>
                </a:solidFill>
              </a:rPr>
              <a:t> 8th, 2019, Chisinau, Moldova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Project </a:t>
            </a:r>
            <a:r>
              <a:rPr lang="sk-SK" dirty="0" err="1" smtClean="0">
                <a:solidFill>
                  <a:schemeClr val="tx1"/>
                </a:solidFill>
              </a:rPr>
              <a:t>kick-off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seminar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386" y="609194"/>
            <a:ext cx="1942013" cy="766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ok 4" descr="C:\Users\zuzanal\AppData\Local\Temp\Temp1_Logo SlovakAid all (3).zip\SlovakAid GIS MAL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3"/>
            <a:ext cx="2232248" cy="10801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133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About</a:t>
            </a:r>
            <a:r>
              <a:rPr lang="sk-SK" b="1" dirty="0" smtClean="0"/>
              <a:t> </a:t>
            </a:r>
            <a:r>
              <a:rPr lang="sk-SK" b="1" dirty="0" err="1" smtClean="0"/>
              <a:t>project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err="1" smtClean="0"/>
              <a:t>Duration</a:t>
            </a:r>
            <a:r>
              <a:rPr lang="sk-SK" smtClean="0"/>
              <a:t>: October </a:t>
            </a:r>
            <a:r>
              <a:rPr lang="en-US" smtClean="0"/>
              <a:t>201</a:t>
            </a:r>
            <a:r>
              <a:rPr lang="sk-SK" smtClean="0"/>
              <a:t>9</a:t>
            </a:r>
            <a:r>
              <a:rPr lang="en-US" smtClean="0"/>
              <a:t> </a:t>
            </a:r>
            <a:r>
              <a:rPr lang="sk-SK" dirty="0" smtClean="0"/>
              <a:t>– </a:t>
            </a:r>
            <a:r>
              <a:rPr lang="en-US" smtClean="0"/>
              <a:t>March</a:t>
            </a:r>
            <a:r>
              <a:rPr lang="sk-SK" smtClean="0"/>
              <a:t> </a:t>
            </a:r>
            <a:r>
              <a:rPr lang="en-US" smtClean="0"/>
              <a:t>20</a:t>
            </a:r>
            <a:r>
              <a:rPr lang="sk-SK" smtClean="0"/>
              <a:t>21</a:t>
            </a:r>
            <a:r>
              <a:rPr lang="en-US" smtClean="0"/>
              <a:t> </a:t>
            </a:r>
            <a:endParaRPr lang="sk-SK" dirty="0" smtClean="0"/>
          </a:p>
          <a:p>
            <a:r>
              <a:rPr lang="sk-SK" dirty="0" err="1" smtClean="0"/>
              <a:t>Implemented</a:t>
            </a:r>
            <a:r>
              <a:rPr lang="sk-SK" dirty="0" smtClean="0"/>
              <a:t> by: INEKO </a:t>
            </a:r>
            <a:r>
              <a:rPr lang="en-US" dirty="0"/>
              <a:t>in partnership </a:t>
            </a:r>
            <a:r>
              <a:rPr lang="en-US"/>
              <a:t>with </a:t>
            </a:r>
            <a:r>
              <a:rPr lang="sk-SK" smtClean="0"/>
              <a:t>ICPS</a:t>
            </a:r>
            <a:endParaRPr lang="sk-SK" dirty="0" smtClean="0"/>
          </a:p>
          <a:p>
            <a:r>
              <a:rPr lang="sk-SK" dirty="0" err="1" smtClean="0"/>
              <a:t>Funded</a:t>
            </a:r>
            <a:r>
              <a:rPr lang="sk-SK" dirty="0" smtClean="0"/>
              <a:t> by: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US" dirty="0" smtClean="0"/>
              <a:t>Official </a:t>
            </a:r>
            <a:r>
              <a:rPr lang="en-US" dirty="0"/>
              <a:t>Development Assistance of the Slovak Republic (</a:t>
            </a:r>
            <a:r>
              <a:rPr lang="en-US" dirty="0" err="1"/>
              <a:t>SlovakAid</a:t>
            </a:r>
            <a:r>
              <a:rPr lang="en-US" dirty="0" smtClean="0"/>
              <a:t>)</a:t>
            </a:r>
            <a:endParaRPr lang="sk-SK" dirty="0" smtClean="0"/>
          </a:p>
          <a:p>
            <a:r>
              <a:rPr lang="sk-SK" dirty="0" err="1" smtClean="0"/>
              <a:t>Follow-up</a:t>
            </a:r>
            <a:r>
              <a:rPr lang="sk-SK" dirty="0" smtClean="0"/>
              <a:t> on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err="1" smtClean="0"/>
              <a:t>project</a:t>
            </a:r>
            <a:r>
              <a:rPr lang="sk-SK" smtClean="0"/>
              <a:t> „</a:t>
            </a:r>
            <a:r>
              <a:rPr lang="en-US"/>
              <a:t>Promoting transparency and financial sustainability of </a:t>
            </a:r>
            <a:r>
              <a:rPr lang="en-US" smtClean="0"/>
              <a:t>state-owned </a:t>
            </a:r>
            <a:r>
              <a:rPr lang="en-US"/>
              <a:t>enterprises and local authorities in </a:t>
            </a:r>
            <a:r>
              <a:rPr lang="en-US" smtClean="0"/>
              <a:t>Moldova</a:t>
            </a:r>
            <a:r>
              <a:rPr lang="sk-SK" smtClean="0">
                <a:effectLst/>
              </a:rPr>
              <a:t>“ running </a:t>
            </a:r>
            <a:r>
              <a:rPr lang="sk-SK" dirty="0" err="1" smtClean="0">
                <a:effectLst/>
              </a:rPr>
              <a:t>since</a:t>
            </a:r>
            <a:r>
              <a:rPr lang="sk-SK" dirty="0" smtClean="0">
                <a:effectLst/>
              </a:rPr>
              <a:t> </a:t>
            </a:r>
            <a:r>
              <a:rPr lang="sk-SK" dirty="0" err="1" smtClean="0">
                <a:effectLst/>
              </a:rPr>
              <a:t>October</a:t>
            </a:r>
            <a:r>
              <a:rPr lang="sk-SK" dirty="0" smtClean="0">
                <a:effectLst/>
              </a:rPr>
              <a:t> 2015</a:t>
            </a:r>
            <a:endParaRPr lang="en-US" dirty="0" smtClean="0">
              <a:effectLst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10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Project </a:t>
            </a:r>
            <a:r>
              <a:rPr lang="sk-SK" b="1" dirty="0" err="1" smtClean="0"/>
              <a:t>goals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smtClean="0"/>
              <a:t>Goal: To reduce </a:t>
            </a:r>
            <a:r>
              <a:rPr lang="en-GB" smtClean="0"/>
              <a:t>risk </a:t>
            </a:r>
            <a:r>
              <a:rPr lang="en-GB"/>
              <a:t>of “state capture</a:t>
            </a:r>
            <a:r>
              <a:rPr lang="en-GB" smtClean="0"/>
              <a:t>”</a:t>
            </a:r>
            <a:r>
              <a:rPr lang="sk-SK" smtClean="0"/>
              <a:t> and </a:t>
            </a:r>
            <a:r>
              <a:rPr lang="en-GB" smtClean="0"/>
              <a:t>“</a:t>
            </a:r>
            <a:r>
              <a:rPr lang="sk-SK" smtClean="0"/>
              <a:t>power abuse</a:t>
            </a:r>
            <a:r>
              <a:rPr lang="en-GB" smtClean="0"/>
              <a:t>”,</a:t>
            </a:r>
            <a:r>
              <a:rPr lang="sk-SK" smtClean="0"/>
              <a:t> to </a:t>
            </a:r>
            <a:r>
              <a:rPr lang="sk-SK" b="1" smtClean="0"/>
              <a:t>improve </a:t>
            </a:r>
            <a:r>
              <a:rPr lang="en-GB" b="1" smtClean="0"/>
              <a:t>democracy</a:t>
            </a:r>
            <a:r>
              <a:rPr lang="sk-SK" b="1" smtClean="0"/>
              <a:t> in Moldova</a:t>
            </a:r>
          </a:p>
          <a:p>
            <a:r>
              <a:rPr lang="sk-SK" smtClean="0"/>
              <a:t>Objectives:</a:t>
            </a:r>
          </a:p>
          <a:p>
            <a:pPr lvl="1"/>
            <a:r>
              <a:rPr lang="sk-SK" smtClean="0"/>
              <a:t>T</a:t>
            </a:r>
            <a:r>
              <a:rPr lang="en-US" smtClean="0"/>
              <a:t>o </a:t>
            </a:r>
            <a:r>
              <a:rPr lang="en-GB"/>
              <a:t>support public debate </a:t>
            </a:r>
            <a:r>
              <a:rPr lang="en-GB" smtClean="0"/>
              <a:t>about</a:t>
            </a:r>
            <a:r>
              <a:rPr lang="sk-SK" smtClean="0"/>
              <a:t> c</a:t>
            </a:r>
            <a:r>
              <a:rPr lang="en-GB" smtClean="0"/>
              <a:t>urrent </a:t>
            </a:r>
            <a:r>
              <a:rPr lang="en-GB"/>
              <a:t>state of </a:t>
            </a:r>
            <a:r>
              <a:rPr lang="en-GB" smtClean="0"/>
              <a:t>democracy</a:t>
            </a:r>
            <a:r>
              <a:rPr lang="sk-SK" smtClean="0"/>
              <a:t> in Moldova</a:t>
            </a:r>
          </a:p>
          <a:p>
            <a:pPr lvl="1"/>
            <a:r>
              <a:rPr lang="sk-SK" smtClean="0"/>
              <a:t>T</a:t>
            </a:r>
            <a:r>
              <a:rPr lang="en-GB" smtClean="0"/>
              <a:t>o </a:t>
            </a:r>
            <a:r>
              <a:rPr lang="en-GB"/>
              <a:t>strengthen the independence of key regulatory and judiciary institutions </a:t>
            </a:r>
            <a:r>
              <a:rPr lang="sk-SK" smtClean="0"/>
              <a:t>in Moldova</a:t>
            </a:r>
          </a:p>
          <a:p>
            <a:pPr lvl="1"/>
            <a:r>
              <a:rPr lang="sk-SK" smtClean="0"/>
              <a:t>T</a:t>
            </a:r>
            <a:r>
              <a:rPr lang="en-GB" smtClean="0"/>
              <a:t>o </a:t>
            </a:r>
            <a:r>
              <a:rPr lang="en-GB"/>
              <a:t>increase transparency and support implementation of anti-corruption measures in state-owned companies and local governments in </a:t>
            </a:r>
            <a:r>
              <a:rPr lang="en-GB" smtClean="0"/>
              <a:t>Moldova</a:t>
            </a:r>
            <a:endParaRPr lang="sk-SK" smtClean="0"/>
          </a:p>
          <a:p>
            <a:r>
              <a:rPr lang="sk-SK" smtClean="0"/>
              <a:t>T</a:t>
            </a:r>
            <a:r>
              <a:rPr lang="en-US" smtClean="0"/>
              <a:t>ransferring </a:t>
            </a:r>
            <a:r>
              <a:rPr lang="en-US" dirty="0"/>
              <a:t>know-how from </a:t>
            </a:r>
            <a:r>
              <a:rPr lang="en-US" dirty="0" smtClean="0"/>
              <a:t>projects </a:t>
            </a:r>
            <a:r>
              <a:rPr lang="en-US" dirty="0"/>
              <a:t>implemented </a:t>
            </a:r>
            <a:r>
              <a:rPr lang="en-US"/>
              <a:t>in </a:t>
            </a:r>
            <a:r>
              <a:rPr lang="en-US" smtClean="0"/>
              <a:t>Slovakia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46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Key outputs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mtClean="0"/>
              <a:t>Report </a:t>
            </a:r>
            <a:r>
              <a:rPr lang="en-US"/>
              <a:t>on current state and development of democracy in Moldova</a:t>
            </a:r>
            <a:endParaRPr lang="sk-SK" smtClean="0"/>
          </a:p>
          <a:p>
            <a:r>
              <a:rPr lang="en-US" smtClean="0"/>
              <a:t>Report </a:t>
            </a:r>
            <a:r>
              <a:rPr lang="en-US"/>
              <a:t>on independence of key public institutions in Moldova</a:t>
            </a:r>
            <a:endParaRPr lang="sk-SK" smtClean="0"/>
          </a:p>
          <a:p>
            <a:r>
              <a:rPr lang="sk-SK" smtClean="0"/>
              <a:t>Updating </a:t>
            </a:r>
            <a:r>
              <a:rPr lang="en-US" smtClean="0"/>
              <a:t>transparency </a:t>
            </a:r>
            <a:r>
              <a:rPr lang="en-US"/>
              <a:t>and financial health </a:t>
            </a:r>
            <a:r>
              <a:rPr lang="sk-SK" smtClean="0"/>
              <a:t>ratings </a:t>
            </a:r>
            <a:r>
              <a:rPr lang="en-US" smtClean="0"/>
              <a:t>of</a:t>
            </a:r>
            <a:r>
              <a:rPr lang="sk-SK" smtClean="0"/>
              <a:t>:</a:t>
            </a:r>
          </a:p>
          <a:p>
            <a:pPr lvl="1"/>
            <a:r>
              <a:rPr lang="sk-SK" smtClean="0"/>
              <a:t>Public </a:t>
            </a:r>
            <a:r>
              <a:rPr lang="en-US" smtClean="0"/>
              <a:t>enterprises</a:t>
            </a:r>
            <a:r>
              <a:rPr lang="sk-SK" smtClean="0"/>
              <a:t>: </a:t>
            </a:r>
            <a:r>
              <a:rPr lang="sk-SK" smtClean="0">
                <a:hlinkClick r:id="rId2"/>
              </a:rPr>
              <a:t>http</a:t>
            </a:r>
            <a:r>
              <a:rPr lang="sk-SK">
                <a:hlinkClick r:id="rId2"/>
              </a:rPr>
              <a:t>://companies.viitorul.org</a:t>
            </a:r>
            <a:r>
              <a:rPr lang="sk-SK" smtClean="0">
                <a:hlinkClick r:id="rId2"/>
              </a:rPr>
              <a:t>/</a:t>
            </a:r>
            <a:r>
              <a:rPr lang="sk-SK" smtClean="0"/>
              <a:t> </a:t>
            </a:r>
            <a:endParaRPr lang="en-US"/>
          </a:p>
          <a:p>
            <a:pPr lvl="1"/>
            <a:r>
              <a:rPr lang="sk-SK" smtClean="0"/>
              <a:t>L</a:t>
            </a:r>
            <a:r>
              <a:rPr lang="en-US" smtClean="0"/>
              <a:t>ocal </a:t>
            </a:r>
            <a:r>
              <a:rPr lang="en-US"/>
              <a:t>governments </a:t>
            </a:r>
            <a:r>
              <a:rPr lang="sk-SK" smtClean="0"/>
              <a:t>(cities and regions): </a:t>
            </a:r>
            <a:r>
              <a:rPr lang="sk-SK">
                <a:hlinkClick r:id="rId3"/>
              </a:rPr>
              <a:t>http://</a:t>
            </a:r>
            <a:r>
              <a:rPr lang="sk-SK">
                <a:hlinkClick r:id="rId3"/>
              </a:rPr>
              <a:t>localbudgets.viitorul.org</a:t>
            </a:r>
            <a:r>
              <a:rPr lang="sk-SK" smtClean="0">
                <a:hlinkClick r:id="rId3"/>
              </a:rPr>
              <a:t>/</a:t>
            </a:r>
            <a:r>
              <a:rPr lang="sk-SK" smtClean="0"/>
              <a:t> </a:t>
            </a:r>
            <a:r>
              <a:rPr lang="en-US" smtClean="0"/>
              <a:t>and </a:t>
            </a:r>
            <a:r>
              <a:rPr lang="en-US" u="sng">
                <a:hlinkClick r:id="rId4"/>
              </a:rPr>
              <a:t>http://</a:t>
            </a:r>
            <a:r>
              <a:rPr lang="en-US" u="sng">
                <a:hlinkClick r:id="rId4"/>
              </a:rPr>
              <a:t>localtransparency.viitorul.org</a:t>
            </a:r>
            <a:r>
              <a:rPr lang="en-US" u="sng" smtClean="0">
                <a:hlinkClick r:id="rId4"/>
              </a:rPr>
              <a:t>/</a:t>
            </a:r>
            <a:r>
              <a:rPr lang="sk-SK" u="sng" smtClean="0"/>
              <a:t> </a:t>
            </a:r>
          </a:p>
          <a:p>
            <a:r>
              <a:rPr lang="sk-SK" smtClean="0"/>
              <a:t>Electronic </a:t>
            </a:r>
            <a:r>
              <a:rPr lang="sk-SK" smtClean="0"/>
              <a:t>monthly newsletters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19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err="1" smtClean="0"/>
              <a:t>Timeline</a:t>
            </a:r>
            <a:r>
              <a:rPr lang="sk-SK" b="1" smtClean="0"/>
              <a:t> 1/4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/>
          </a:bodyPr>
          <a:lstStyle/>
          <a:p>
            <a:r>
              <a:rPr lang="sk-SK" smtClean="0"/>
              <a:t>S</a:t>
            </a:r>
            <a:r>
              <a:rPr lang="en-GB" smtClean="0"/>
              <a:t>upport</a:t>
            </a:r>
            <a:r>
              <a:rPr lang="sk-SK" smtClean="0"/>
              <a:t>ing</a:t>
            </a:r>
            <a:r>
              <a:rPr lang="en-GB" smtClean="0"/>
              <a:t> </a:t>
            </a:r>
            <a:r>
              <a:rPr lang="en-GB"/>
              <a:t>public debate about</a:t>
            </a:r>
            <a:r>
              <a:rPr lang="sk-SK"/>
              <a:t> c</a:t>
            </a:r>
            <a:r>
              <a:rPr lang="en-GB"/>
              <a:t>urrent state of </a:t>
            </a:r>
            <a:r>
              <a:rPr lang="en-GB" smtClean="0"/>
              <a:t>democracy</a:t>
            </a:r>
            <a:endParaRPr lang="sk-SK" smtClean="0"/>
          </a:p>
          <a:p>
            <a:pPr lvl="1"/>
            <a:r>
              <a:rPr lang="sk-SK" smtClean="0"/>
              <a:t>09-12/2019: Methodology</a:t>
            </a:r>
          </a:p>
          <a:p>
            <a:pPr lvl="1"/>
            <a:r>
              <a:rPr lang="sk-SK" smtClean="0"/>
              <a:t>01-04/</a:t>
            </a:r>
            <a:r>
              <a:rPr lang="sk-SK"/>
              <a:t>2020: Research – d</a:t>
            </a:r>
            <a:r>
              <a:rPr lang="en-US"/>
              <a:t>ata</a:t>
            </a:r>
            <a:r>
              <a:rPr lang="sk-SK"/>
              <a:t> </a:t>
            </a:r>
            <a:r>
              <a:rPr lang="en-US"/>
              <a:t>collection and </a:t>
            </a:r>
            <a:r>
              <a:rPr lang="en-US" smtClean="0"/>
              <a:t>processing</a:t>
            </a:r>
            <a:endParaRPr lang="sk-SK" smtClean="0"/>
          </a:p>
          <a:p>
            <a:pPr lvl="1"/>
            <a:r>
              <a:rPr lang="sk-SK" smtClean="0"/>
              <a:t>03-06/2020: </a:t>
            </a:r>
            <a:r>
              <a:rPr lang="en-US"/>
              <a:t>Report on current state and development of democracy in </a:t>
            </a:r>
            <a:r>
              <a:rPr lang="en-US" smtClean="0"/>
              <a:t>Moldova</a:t>
            </a:r>
            <a:endParaRPr lang="sk-SK" smtClean="0"/>
          </a:p>
          <a:p>
            <a:pPr lvl="1"/>
            <a:r>
              <a:rPr lang="sk-SK" b="1" smtClean="0"/>
              <a:t>06/2020: Conference in Chisinau, publishing results</a:t>
            </a:r>
          </a:p>
          <a:p>
            <a:pPr lvl="1"/>
            <a:r>
              <a:rPr lang="sk-SK" smtClean="0"/>
              <a:t>09/</a:t>
            </a:r>
            <a:r>
              <a:rPr lang="en-US" smtClean="0"/>
              <a:t>2020 </a:t>
            </a:r>
            <a:r>
              <a:rPr lang="en-US"/>
              <a:t>– </a:t>
            </a:r>
            <a:r>
              <a:rPr lang="sk-SK" smtClean="0"/>
              <a:t>03/</a:t>
            </a:r>
            <a:r>
              <a:rPr lang="en-US" smtClean="0"/>
              <a:t>2021</a:t>
            </a:r>
            <a:r>
              <a:rPr lang="sk-SK" smtClean="0"/>
              <a:t>: At least 10 lectures for students</a:t>
            </a:r>
          </a:p>
          <a:p>
            <a:pPr lvl="1"/>
            <a:r>
              <a:rPr lang="sk-SK" smtClean="0"/>
              <a:t>03/</a:t>
            </a:r>
            <a:r>
              <a:rPr lang="en-US" smtClean="0"/>
              <a:t>2020 </a:t>
            </a:r>
            <a:r>
              <a:rPr lang="en-US"/>
              <a:t>– </a:t>
            </a:r>
            <a:r>
              <a:rPr lang="sk-SK" smtClean="0"/>
              <a:t>03/</a:t>
            </a:r>
            <a:r>
              <a:rPr lang="en-US" smtClean="0"/>
              <a:t>2021</a:t>
            </a:r>
            <a:r>
              <a:rPr lang="sk-SK" smtClean="0"/>
              <a:t>: Electronic monthly newsletter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5930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err="1" smtClean="0"/>
              <a:t>Timeline</a:t>
            </a:r>
            <a:r>
              <a:rPr lang="sk-SK" b="1" smtClean="0"/>
              <a:t> 2/4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smtClean="0"/>
              <a:t>S</a:t>
            </a:r>
            <a:r>
              <a:rPr lang="en-GB" smtClean="0"/>
              <a:t>trengthen</a:t>
            </a:r>
            <a:r>
              <a:rPr lang="sk-SK" smtClean="0"/>
              <a:t>ing </a:t>
            </a:r>
            <a:r>
              <a:rPr lang="en-GB" smtClean="0"/>
              <a:t>the </a:t>
            </a:r>
            <a:r>
              <a:rPr lang="en-GB"/>
              <a:t>independence of key regulatory and judiciary institutions </a:t>
            </a:r>
            <a:endParaRPr lang="sk-SK" smtClean="0"/>
          </a:p>
          <a:p>
            <a:pPr lvl="1"/>
            <a:r>
              <a:rPr lang="sk-SK" smtClean="0"/>
              <a:t>10-11/2019: L</a:t>
            </a:r>
            <a:r>
              <a:rPr lang="en-US" smtClean="0"/>
              <a:t>ist </a:t>
            </a:r>
            <a:r>
              <a:rPr lang="en-US"/>
              <a:t>of institutions and indicators</a:t>
            </a:r>
            <a:endParaRPr lang="sk-SK"/>
          </a:p>
          <a:p>
            <a:pPr lvl="1"/>
            <a:r>
              <a:rPr lang="sk-SK" smtClean="0"/>
              <a:t>10/2019 – 01/</a:t>
            </a:r>
            <a:r>
              <a:rPr lang="en-US" smtClean="0"/>
              <a:t>2020</a:t>
            </a:r>
            <a:r>
              <a:rPr lang="sk-SK" smtClean="0"/>
              <a:t>: </a:t>
            </a:r>
            <a:r>
              <a:rPr lang="sk-SK" dirty="0" err="1" smtClean="0"/>
              <a:t>Methodology</a:t>
            </a:r>
            <a:endParaRPr lang="sk-SK" dirty="0" smtClean="0"/>
          </a:p>
          <a:p>
            <a:pPr lvl="1"/>
            <a:r>
              <a:rPr lang="sk-SK" smtClean="0"/>
              <a:t>01-09/</a:t>
            </a:r>
            <a:r>
              <a:rPr lang="en-US" smtClean="0"/>
              <a:t>2020: </a:t>
            </a:r>
            <a:r>
              <a:rPr lang="sk-SK" smtClean="0"/>
              <a:t>Research – d</a:t>
            </a:r>
            <a:r>
              <a:rPr lang="en-US" smtClean="0"/>
              <a:t>ata</a:t>
            </a:r>
            <a:r>
              <a:rPr lang="sk-SK" smtClean="0"/>
              <a:t> </a:t>
            </a:r>
            <a:r>
              <a:rPr lang="en-US" smtClean="0"/>
              <a:t>collection </a:t>
            </a:r>
            <a:r>
              <a:rPr lang="en-US" dirty="0" smtClean="0"/>
              <a:t>and processing</a:t>
            </a:r>
          </a:p>
          <a:p>
            <a:pPr lvl="1"/>
            <a:r>
              <a:rPr lang="sk-SK" smtClean="0"/>
              <a:t>07-10/</a:t>
            </a:r>
            <a:r>
              <a:rPr lang="en-US" smtClean="0"/>
              <a:t>2020: </a:t>
            </a:r>
            <a:r>
              <a:rPr lang="en-US"/>
              <a:t>Report on independence of key public institutions in Moldova</a:t>
            </a:r>
            <a:endParaRPr lang="en-US" dirty="0" smtClean="0"/>
          </a:p>
          <a:p>
            <a:pPr lvl="1"/>
            <a:r>
              <a:rPr lang="sk-SK" b="1" smtClean="0"/>
              <a:t>10/</a:t>
            </a:r>
            <a:r>
              <a:rPr lang="en-US" b="1" smtClean="0"/>
              <a:t>20</a:t>
            </a:r>
            <a:r>
              <a:rPr lang="sk-SK" b="1" smtClean="0"/>
              <a:t>20</a:t>
            </a:r>
            <a:r>
              <a:rPr lang="en-US" b="1" smtClean="0"/>
              <a:t>: </a:t>
            </a:r>
            <a:r>
              <a:rPr lang="sk-SK" b="1" smtClean="0"/>
              <a:t>C</a:t>
            </a:r>
            <a:r>
              <a:rPr lang="en-US" b="1" smtClean="0"/>
              <a:t>onference in </a:t>
            </a:r>
            <a:r>
              <a:rPr lang="sk-SK" b="1" smtClean="0"/>
              <a:t>Chisinau, </a:t>
            </a:r>
            <a:r>
              <a:rPr lang="sk-SK" b="1" dirty="0" err="1" smtClean="0"/>
              <a:t>publishing</a:t>
            </a:r>
            <a:r>
              <a:rPr lang="sk-SK" b="1" dirty="0" smtClean="0"/>
              <a:t> </a:t>
            </a:r>
            <a:r>
              <a:rPr lang="sk-SK" b="1" dirty="0" err="1" smtClean="0"/>
              <a:t>results</a:t>
            </a:r>
            <a:endParaRPr lang="sk-SK" b="1" dirty="0" smtClean="0"/>
          </a:p>
        </p:txBody>
      </p:sp>
    </p:spTree>
    <p:extLst>
      <p:ext uri="{BB962C8B-B14F-4D97-AF65-F5344CB8AC3E}">
        <p14:creationId xmlns:p14="http://schemas.microsoft.com/office/powerpoint/2010/main" val="41697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8510696" cy="414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b="1">
                <a:hlinkClick r:id="rId3"/>
              </a:rPr>
              <a:t>http://www.institucie.ineko.sk</a:t>
            </a:r>
            <a:r>
              <a:rPr lang="sk-SK" b="1" smtClean="0">
                <a:hlinkClick r:id="rId3"/>
              </a:rPr>
              <a:t>/</a:t>
            </a:r>
            <a:r>
              <a:rPr lang="sk-SK" b="1" smtClean="0"/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9961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err="1" smtClean="0"/>
              <a:t>Timeline</a:t>
            </a:r>
            <a:r>
              <a:rPr lang="sk-SK" b="1" smtClean="0"/>
              <a:t> 3/4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/>
              <a:t>Updating transparency and </a:t>
            </a:r>
            <a:r>
              <a:rPr lang="en-US" smtClean="0"/>
              <a:t>financial health </a:t>
            </a:r>
            <a:r>
              <a:rPr lang="sk-SK" smtClean="0"/>
              <a:t>ratings of public</a:t>
            </a:r>
            <a:r>
              <a:rPr lang="en-US" smtClean="0"/>
              <a:t> enterprises</a:t>
            </a:r>
            <a:r>
              <a:rPr lang="sk-SK" smtClean="0"/>
              <a:t> </a:t>
            </a:r>
          </a:p>
          <a:p>
            <a:pPr lvl="1"/>
            <a:r>
              <a:rPr lang="sk-SK" smtClean="0"/>
              <a:t>10/2019 – 02/2020: </a:t>
            </a:r>
            <a:r>
              <a:rPr lang="en-US"/>
              <a:t>Collection and processing data </a:t>
            </a:r>
            <a:endParaRPr lang="sk-SK" smtClean="0"/>
          </a:p>
          <a:p>
            <a:pPr lvl="1"/>
            <a:r>
              <a:rPr lang="sk-SK" smtClean="0"/>
              <a:t>02-03/2020: </a:t>
            </a:r>
            <a:r>
              <a:rPr lang="en-US"/>
              <a:t>Update of internet portal </a:t>
            </a:r>
            <a:r>
              <a:rPr lang="sk-SK">
                <a:hlinkClick r:id="rId2"/>
              </a:rPr>
              <a:t>http://</a:t>
            </a:r>
            <a:r>
              <a:rPr lang="sk-SK" smtClean="0">
                <a:hlinkClick r:id="rId2"/>
              </a:rPr>
              <a:t>companies.viitorul.org/</a:t>
            </a:r>
            <a:r>
              <a:rPr lang="sk-SK" smtClean="0"/>
              <a:t> </a:t>
            </a:r>
          </a:p>
          <a:p>
            <a:pPr lvl="1"/>
            <a:r>
              <a:rPr lang="sk-SK" b="1" smtClean="0"/>
              <a:t>03/2020: C</a:t>
            </a:r>
            <a:r>
              <a:rPr lang="en-US" b="1" smtClean="0"/>
              <a:t>onference </a:t>
            </a:r>
            <a:r>
              <a:rPr lang="en-US" b="1"/>
              <a:t>in </a:t>
            </a:r>
            <a:r>
              <a:rPr lang="en-US" b="1" smtClean="0"/>
              <a:t>Chisinau</a:t>
            </a:r>
            <a:r>
              <a:rPr lang="sk-SK" b="1" smtClean="0"/>
              <a:t>, publishing results</a:t>
            </a:r>
          </a:p>
          <a:p>
            <a:pPr lvl="1"/>
            <a:r>
              <a:rPr lang="sk-SK" smtClean="0"/>
              <a:t>10/2020 </a:t>
            </a:r>
            <a:r>
              <a:rPr lang="sk-SK"/>
              <a:t>– </a:t>
            </a:r>
            <a:r>
              <a:rPr lang="sk-SK" smtClean="0"/>
              <a:t>02/2021: </a:t>
            </a:r>
            <a:r>
              <a:rPr lang="en-US"/>
              <a:t>Collection and processing </a:t>
            </a:r>
            <a:r>
              <a:rPr lang="en-US" smtClean="0"/>
              <a:t>data</a:t>
            </a:r>
            <a:endParaRPr lang="sk-SK" smtClean="0"/>
          </a:p>
          <a:p>
            <a:pPr lvl="1"/>
            <a:r>
              <a:rPr lang="sk-SK" smtClean="0"/>
              <a:t>02-03/2021: </a:t>
            </a:r>
            <a:r>
              <a:rPr lang="en-US"/>
              <a:t>Update of internet portal </a:t>
            </a:r>
            <a:r>
              <a:rPr lang="sk-SK">
                <a:hlinkClick r:id="rId2"/>
              </a:rPr>
              <a:t>http://companies.viitorul.org</a:t>
            </a:r>
            <a:r>
              <a:rPr lang="sk-SK" smtClean="0">
                <a:hlinkClick r:id="rId2"/>
              </a:rPr>
              <a:t>/</a:t>
            </a:r>
            <a:endParaRPr lang="sk-SK" smtClean="0"/>
          </a:p>
          <a:p>
            <a:pPr lvl="1"/>
            <a:r>
              <a:rPr lang="sk-SK" b="1" smtClean="0"/>
              <a:t>03/2021: </a:t>
            </a:r>
            <a:r>
              <a:rPr lang="sk-SK" b="1"/>
              <a:t>C</a:t>
            </a:r>
            <a:r>
              <a:rPr lang="en-US" b="1"/>
              <a:t>onference in Chisinau</a:t>
            </a:r>
            <a:r>
              <a:rPr lang="sk-SK" b="1"/>
              <a:t>, publishing results</a:t>
            </a:r>
            <a:endParaRPr lang="sk-SK" b="1" smtClean="0"/>
          </a:p>
          <a:p>
            <a:pPr lvl="1"/>
            <a:r>
              <a:rPr lang="sk-SK" smtClean="0"/>
              <a:t>03/</a:t>
            </a:r>
            <a:r>
              <a:rPr lang="en-US" smtClean="0"/>
              <a:t>2020 </a:t>
            </a:r>
            <a:r>
              <a:rPr lang="en-US"/>
              <a:t>– </a:t>
            </a:r>
            <a:r>
              <a:rPr lang="sk-SK" smtClean="0"/>
              <a:t>03/</a:t>
            </a:r>
            <a:r>
              <a:rPr lang="en-US" smtClean="0"/>
              <a:t>2021</a:t>
            </a:r>
            <a:r>
              <a:rPr lang="en-US"/>
              <a:t>: Study visits to at least 10 public enteprises and local </a:t>
            </a:r>
            <a:r>
              <a:rPr lang="en-US" smtClean="0"/>
              <a:t>governments</a:t>
            </a:r>
            <a:endParaRPr lang="sk-SK" smtClean="0"/>
          </a:p>
        </p:txBody>
      </p:sp>
    </p:spTree>
    <p:extLst>
      <p:ext uri="{BB962C8B-B14F-4D97-AF65-F5344CB8AC3E}">
        <p14:creationId xmlns:p14="http://schemas.microsoft.com/office/powerpoint/2010/main" val="401698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Timeline</a:t>
            </a:r>
            <a:r>
              <a:rPr lang="sk-SK" b="1" dirty="0" smtClean="0"/>
              <a:t> 4/4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mtClean="0"/>
              <a:t>Updating </a:t>
            </a:r>
            <a:r>
              <a:rPr lang="en-US"/>
              <a:t>transparency </a:t>
            </a:r>
            <a:r>
              <a:rPr lang="sk-SK" smtClean="0"/>
              <a:t>rating </a:t>
            </a:r>
            <a:r>
              <a:rPr lang="en-US" smtClean="0"/>
              <a:t>and financial </a:t>
            </a:r>
            <a:r>
              <a:rPr lang="sk-SK" smtClean="0"/>
              <a:t>data </a:t>
            </a:r>
            <a:r>
              <a:rPr lang="en-US" smtClean="0"/>
              <a:t>of </a:t>
            </a:r>
            <a:r>
              <a:rPr lang="en-US" dirty="0" smtClean="0"/>
              <a:t>local governments</a:t>
            </a:r>
            <a:endParaRPr lang="sk-SK" dirty="0" smtClean="0"/>
          </a:p>
          <a:p>
            <a:pPr lvl="1"/>
            <a:r>
              <a:rPr lang="sk-SK"/>
              <a:t>01-09/</a:t>
            </a:r>
            <a:r>
              <a:rPr lang="en-US"/>
              <a:t>2020: Collection and processing </a:t>
            </a:r>
            <a:r>
              <a:rPr lang="en-US" smtClean="0"/>
              <a:t>data</a:t>
            </a:r>
            <a:endParaRPr lang="sk-SK"/>
          </a:p>
          <a:p>
            <a:pPr lvl="1"/>
            <a:r>
              <a:rPr lang="sk-SK"/>
              <a:t>05-06/2020</a:t>
            </a:r>
            <a:r>
              <a:rPr lang="en-US"/>
              <a:t>: Update of internet </a:t>
            </a:r>
            <a:r>
              <a:rPr lang="en-US" smtClean="0"/>
              <a:t>portal </a:t>
            </a:r>
            <a:r>
              <a:rPr lang="en-US" u="sng">
                <a:hlinkClick r:id="rId2"/>
              </a:rPr>
              <a:t>http://localtransparency.viitorul.org/</a:t>
            </a:r>
            <a:endParaRPr lang="sk-SK" u="sng" smtClean="0"/>
          </a:p>
          <a:p>
            <a:pPr lvl="1"/>
            <a:r>
              <a:rPr lang="sk-SK" b="1" smtClean="0"/>
              <a:t>06/2020: C</a:t>
            </a:r>
            <a:r>
              <a:rPr lang="en-US" b="1" smtClean="0"/>
              <a:t>onference </a:t>
            </a:r>
            <a:r>
              <a:rPr lang="en-US" b="1"/>
              <a:t>in </a:t>
            </a:r>
            <a:r>
              <a:rPr lang="en-US" b="1" smtClean="0"/>
              <a:t>Chisinau</a:t>
            </a:r>
            <a:r>
              <a:rPr lang="sk-SK" b="1" smtClean="0"/>
              <a:t>, publishing results</a:t>
            </a:r>
          </a:p>
          <a:p>
            <a:pPr lvl="1"/>
            <a:r>
              <a:rPr lang="sk-SK" smtClean="0"/>
              <a:t>09-10/2020: </a:t>
            </a:r>
            <a:r>
              <a:rPr lang="en-US"/>
              <a:t>Update of internet portal </a:t>
            </a:r>
            <a:r>
              <a:rPr lang="en-US" u="sng">
                <a:hlinkClick r:id="rId3"/>
              </a:rPr>
              <a:t>http://</a:t>
            </a:r>
            <a:r>
              <a:rPr lang="en-US" u="sng">
                <a:hlinkClick r:id="rId3"/>
              </a:rPr>
              <a:t>localbudgets.viitorul.org</a:t>
            </a:r>
            <a:r>
              <a:rPr lang="en-US" u="sng" smtClean="0">
                <a:hlinkClick r:id="rId3"/>
              </a:rPr>
              <a:t>/</a:t>
            </a:r>
            <a:r>
              <a:rPr lang="sk-SK" u="sng" smtClean="0"/>
              <a:t> </a:t>
            </a:r>
            <a:endParaRPr lang="sk-SK" u="sng" smtClean="0"/>
          </a:p>
          <a:p>
            <a:pPr lvl="1"/>
            <a:r>
              <a:rPr lang="sk-SK" b="1" smtClean="0"/>
              <a:t>10/2020</a:t>
            </a:r>
            <a:r>
              <a:rPr lang="sk-SK" b="1"/>
              <a:t>: C</a:t>
            </a:r>
            <a:r>
              <a:rPr lang="en-US" b="1"/>
              <a:t>onference in Chisinau</a:t>
            </a:r>
            <a:r>
              <a:rPr lang="sk-SK" b="1"/>
              <a:t>, publishing results</a:t>
            </a:r>
          </a:p>
          <a:p>
            <a:pPr lvl="1"/>
            <a:endParaRPr lang="sk-SK" u="sng" smtClean="0"/>
          </a:p>
          <a:p>
            <a:pPr lvl="1"/>
            <a:endParaRPr lang="sk-SK" u="sng"/>
          </a:p>
          <a:p>
            <a:pPr lvl="1"/>
            <a:endParaRPr lang="sk-SK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375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milestones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lnSpcReduction="10000"/>
          </a:bodyPr>
          <a:lstStyle/>
          <a:p>
            <a:pPr marL="342900" lvl="1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sk-SK"/>
              <a:t>03/2020: C</a:t>
            </a:r>
            <a:r>
              <a:rPr lang="en-US"/>
              <a:t>onference in Chisinau</a:t>
            </a:r>
            <a:endParaRPr lang="sk-SK"/>
          </a:p>
          <a:p>
            <a:pPr lvl="1">
              <a:lnSpc>
                <a:spcPct val="90000"/>
              </a:lnSpc>
            </a:pPr>
            <a:r>
              <a:rPr lang="sk-SK" sz="2400"/>
              <a:t>Transparency </a:t>
            </a:r>
            <a:r>
              <a:rPr lang="sk-SK" sz="2400" smtClean="0"/>
              <a:t>and </a:t>
            </a:r>
            <a:r>
              <a:rPr lang="en-US" sz="2400"/>
              <a:t>financial </a:t>
            </a:r>
            <a:r>
              <a:rPr lang="sk-SK" sz="2400" smtClean="0"/>
              <a:t>health rating of </a:t>
            </a:r>
            <a:r>
              <a:rPr lang="sk-SK" sz="2400"/>
              <a:t>public</a:t>
            </a:r>
            <a:r>
              <a:rPr lang="en-US" sz="2400"/>
              <a:t> enterprises</a:t>
            </a:r>
            <a:endParaRPr lang="sk-SK" sz="240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smtClean="0"/>
              <a:t>06/2020</a:t>
            </a:r>
            <a:r>
              <a:rPr lang="sk-SK"/>
              <a:t>: Conference in </a:t>
            </a:r>
            <a:r>
              <a:rPr lang="sk-SK" smtClean="0"/>
              <a:t>Chisinau: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Report on current state and development of democracy in Moldova</a:t>
            </a:r>
            <a:endParaRPr lang="sk-SK" sz="2400"/>
          </a:p>
          <a:p>
            <a:pPr lvl="1">
              <a:lnSpc>
                <a:spcPct val="80000"/>
              </a:lnSpc>
            </a:pPr>
            <a:r>
              <a:rPr lang="sk-SK" sz="2400"/>
              <a:t>T</a:t>
            </a:r>
            <a:r>
              <a:rPr lang="en-US" sz="2400"/>
              <a:t>ransparency </a:t>
            </a:r>
            <a:r>
              <a:rPr lang="en-US" sz="2400" smtClean="0"/>
              <a:t>rating </a:t>
            </a:r>
            <a:r>
              <a:rPr lang="en-US" sz="2400"/>
              <a:t>of local governments</a:t>
            </a:r>
            <a:endParaRPr lang="sk-SK" sz="240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/>
              <a:t>10/</a:t>
            </a:r>
            <a:r>
              <a:rPr lang="en-US"/>
              <a:t>20</a:t>
            </a:r>
            <a:r>
              <a:rPr lang="sk-SK"/>
              <a:t>20</a:t>
            </a:r>
            <a:r>
              <a:rPr lang="en-US"/>
              <a:t>: </a:t>
            </a:r>
            <a:r>
              <a:rPr lang="sk-SK"/>
              <a:t>C</a:t>
            </a:r>
            <a:r>
              <a:rPr lang="en-US"/>
              <a:t>onference in </a:t>
            </a:r>
            <a:r>
              <a:rPr lang="sk-SK"/>
              <a:t>Chisinau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Report on independence of key public institutions in </a:t>
            </a:r>
            <a:r>
              <a:rPr lang="en-US" sz="2400" smtClean="0"/>
              <a:t>Moldova</a:t>
            </a:r>
            <a:endParaRPr lang="sk-SK" sz="2400" smtClean="0"/>
          </a:p>
          <a:p>
            <a:pPr lvl="1">
              <a:lnSpc>
                <a:spcPct val="80000"/>
              </a:lnSpc>
            </a:pPr>
            <a:r>
              <a:rPr lang="sk-SK" sz="2400" smtClean="0"/>
              <a:t>F</a:t>
            </a:r>
            <a:r>
              <a:rPr lang="en-US" sz="2400" smtClean="0"/>
              <a:t>inancial </a:t>
            </a:r>
            <a:r>
              <a:rPr lang="sk-SK" sz="2400" smtClean="0"/>
              <a:t>data</a:t>
            </a:r>
            <a:r>
              <a:rPr lang="en-US" sz="2400" smtClean="0"/>
              <a:t> </a:t>
            </a:r>
            <a:r>
              <a:rPr lang="en-US" sz="2400"/>
              <a:t>of local governments</a:t>
            </a:r>
            <a:endParaRPr lang="sk-SK" sz="2400"/>
          </a:p>
          <a:p>
            <a:pPr marL="342900" lvl="1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sk-SK" smtClean="0"/>
              <a:t>03/2021</a:t>
            </a:r>
            <a:r>
              <a:rPr lang="sk-SK"/>
              <a:t>: C</a:t>
            </a:r>
            <a:r>
              <a:rPr lang="en-US"/>
              <a:t>onference in Chisinau</a:t>
            </a:r>
            <a:endParaRPr lang="sk-SK"/>
          </a:p>
          <a:p>
            <a:pPr lvl="1">
              <a:lnSpc>
                <a:spcPct val="80000"/>
              </a:lnSpc>
            </a:pPr>
            <a:r>
              <a:rPr lang="sk-SK" sz="2400"/>
              <a:t>Transparency and </a:t>
            </a:r>
            <a:r>
              <a:rPr lang="en-US" sz="2400"/>
              <a:t>financial health </a:t>
            </a:r>
            <a:r>
              <a:rPr lang="sk-SK" sz="2400"/>
              <a:t>ratings of public</a:t>
            </a:r>
            <a:r>
              <a:rPr lang="en-US" sz="2400"/>
              <a:t> enterprises</a:t>
            </a:r>
            <a:endParaRPr lang="sk-SK" sz="2400"/>
          </a:p>
          <a:p>
            <a:pPr lvl="1">
              <a:lnSpc>
                <a:spcPct val="80000"/>
              </a:lnSpc>
            </a:pPr>
            <a:endParaRPr lang="sk-SK" sz="2400"/>
          </a:p>
          <a:p>
            <a:pPr lvl="1">
              <a:lnSpc>
                <a:spcPct val="80000"/>
              </a:lnSpc>
            </a:pP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65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IDIS experts‘ engagement</a:t>
            </a:r>
            <a:endParaRPr lang="en-US" b="1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0196240"/>
              </p:ext>
            </p:extLst>
          </p:nvPr>
        </p:nvGraphicFramePr>
        <p:xfrm>
          <a:off x="251520" y="1628800"/>
          <a:ext cx="8640242" cy="471054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160242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288032">
                <a:tc>
                  <a:txBody>
                    <a:bodyPr/>
                    <a:lstStyle/>
                    <a:p>
                      <a:endParaRPr lang="en-US" sz="1200" b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2019</a:t>
                      </a:r>
                      <a:endParaRPr lang="en-US" sz="1200" b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2020</a:t>
                      </a:r>
                      <a:endParaRPr lang="en-US" sz="1200" b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2021</a:t>
                      </a:r>
                      <a:endParaRPr lang="en-US" sz="1200" b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0"/>
                    </a:p>
                  </a:txBody>
                  <a:tcPr/>
                </a:tc>
              </a:tr>
              <a:tr h="277232">
                <a:tc>
                  <a:txBody>
                    <a:bodyPr/>
                    <a:lstStyle/>
                    <a:p>
                      <a:endParaRPr lang="en-US" sz="12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10</a:t>
                      </a:r>
                      <a:endParaRPr lang="en-US" sz="12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11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12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1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2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3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4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5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6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7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8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9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10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11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12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1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2</a:t>
                      </a:r>
                      <a:endParaRPr lang="en-US" sz="1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200" smtClean="0"/>
                        <a:t>3</a:t>
                      </a:r>
                      <a:endParaRPr lang="en-US" sz="1200" b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400" baseline="0" smtClean="0"/>
                        <a:t>Viacheslav Ionica (</a:t>
                      </a:r>
                      <a:r>
                        <a:rPr lang="sk-SK" sz="1400" smtClean="0"/>
                        <a:t>Democracy</a:t>
                      </a:r>
                      <a:r>
                        <a:rPr lang="sk-SK" sz="1400" baseline="0" smtClean="0"/>
                        <a:t> report)</a:t>
                      </a:r>
                      <a:endParaRPr lang="en-US" sz="140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400" smtClean="0"/>
                        <a:t>Viacheslav</a:t>
                      </a:r>
                      <a:r>
                        <a:rPr lang="sk-SK" sz="1400" baseline="0" smtClean="0"/>
                        <a:t> Ionica (Lectures)</a:t>
                      </a:r>
                      <a:endParaRPr lang="en-US" sz="140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400" baseline="0" smtClean="0"/>
                        <a:t>Viorel Pirvan, Tatiana Lariushin </a:t>
                      </a:r>
                      <a:r>
                        <a:rPr lang="sk-SK" sz="1400" smtClean="0"/>
                        <a:t>(Institutions</a:t>
                      </a:r>
                      <a:r>
                        <a:rPr lang="sk-SK" sz="1400" baseline="0" smtClean="0"/>
                        <a:t>)</a:t>
                      </a:r>
                      <a:endParaRPr lang="en-US" sz="140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400" smtClean="0"/>
                        <a:t>Viorel Pirvan (Transparency of public enterprises - PEs)</a:t>
                      </a:r>
                      <a:endParaRPr lang="en-US" sz="140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400" smtClean="0"/>
                        <a:t>Viorel Pirvan (Transparency of LGAs)</a:t>
                      </a:r>
                      <a:endParaRPr lang="en-US" sz="140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400" smtClean="0"/>
                        <a:t>Olga Chicu, </a:t>
                      </a:r>
                      <a:r>
                        <a:rPr lang="en-US" sz="1400" smtClean="0"/>
                        <a:t>Mihail Manoli</a:t>
                      </a:r>
                      <a:r>
                        <a:rPr lang="sk-SK" sz="1400" smtClean="0"/>
                        <a:t> (Financial health of PEs)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400" smtClean="0"/>
                        <a:t>Olga Chicu, </a:t>
                      </a:r>
                      <a:r>
                        <a:rPr lang="en-US" sz="1400" smtClean="0"/>
                        <a:t>Mihail Manoli</a:t>
                      </a:r>
                      <a:r>
                        <a:rPr lang="sk-SK" sz="1400" smtClean="0"/>
                        <a:t> (Financial  data of LGAs)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en-US" sz="1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400" smtClean="0"/>
                        <a:t>Ana Maria Covalenco (Newsletter)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mtClean="0"/>
                        <a:t>x</a:t>
                      </a:r>
                      <a:endParaRPr lang="en-US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710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Upcoming deadlines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85000" lnSpcReduction="20000"/>
          </a:bodyPr>
          <a:lstStyle/>
          <a:p>
            <a:r>
              <a:rPr lang="sk-SK"/>
              <a:t>S</a:t>
            </a:r>
            <a:r>
              <a:rPr lang="en-GB"/>
              <a:t>upport</a:t>
            </a:r>
            <a:r>
              <a:rPr lang="sk-SK"/>
              <a:t>ing</a:t>
            </a:r>
            <a:r>
              <a:rPr lang="en-GB"/>
              <a:t> public debate about</a:t>
            </a:r>
            <a:r>
              <a:rPr lang="sk-SK"/>
              <a:t> c</a:t>
            </a:r>
            <a:r>
              <a:rPr lang="en-GB"/>
              <a:t>urrent state of democracy</a:t>
            </a:r>
            <a:endParaRPr lang="sk-SK"/>
          </a:p>
          <a:p>
            <a:pPr lvl="1"/>
            <a:r>
              <a:rPr lang="sk-SK" b="1" smtClean="0"/>
              <a:t>December 2019</a:t>
            </a:r>
            <a:r>
              <a:rPr lang="sk-SK"/>
              <a:t>: Methodology</a:t>
            </a:r>
          </a:p>
          <a:p>
            <a:r>
              <a:rPr lang="sk-SK"/>
              <a:t>S</a:t>
            </a:r>
            <a:r>
              <a:rPr lang="en-GB"/>
              <a:t>trengthen</a:t>
            </a:r>
            <a:r>
              <a:rPr lang="sk-SK"/>
              <a:t>ing </a:t>
            </a:r>
            <a:r>
              <a:rPr lang="en-GB"/>
              <a:t>the independence of key regulatory and judiciary institutions </a:t>
            </a:r>
            <a:endParaRPr lang="sk-SK"/>
          </a:p>
          <a:p>
            <a:pPr lvl="1"/>
            <a:r>
              <a:rPr lang="sk-SK" b="1" smtClean="0"/>
              <a:t>November 2019</a:t>
            </a:r>
            <a:r>
              <a:rPr lang="sk-SK"/>
              <a:t>: L</a:t>
            </a:r>
            <a:r>
              <a:rPr lang="en-US"/>
              <a:t>ist of institutions and indicators</a:t>
            </a:r>
            <a:endParaRPr lang="sk-SK"/>
          </a:p>
          <a:p>
            <a:pPr lvl="1"/>
            <a:r>
              <a:rPr lang="sk-SK" b="1" smtClean="0"/>
              <a:t>January </a:t>
            </a:r>
            <a:r>
              <a:rPr lang="en-US" b="1" smtClean="0"/>
              <a:t>2020</a:t>
            </a:r>
            <a:r>
              <a:rPr lang="sk-SK"/>
              <a:t>: </a:t>
            </a:r>
            <a:r>
              <a:rPr lang="sk-SK" smtClean="0"/>
              <a:t>Methodology</a:t>
            </a:r>
          </a:p>
          <a:p>
            <a:r>
              <a:rPr lang="sk-SK"/>
              <a:t>Updating transparency and </a:t>
            </a:r>
            <a:r>
              <a:rPr lang="en-US"/>
              <a:t>financial health </a:t>
            </a:r>
            <a:r>
              <a:rPr lang="sk-SK"/>
              <a:t>ratings of public</a:t>
            </a:r>
            <a:r>
              <a:rPr lang="en-US"/>
              <a:t> enterprises</a:t>
            </a:r>
            <a:r>
              <a:rPr lang="sk-SK"/>
              <a:t> </a:t>
            </a:r>
          </a:p>
          <a:p>
            <a:pPr lvl="1"/>
            <a:r>
              <a:rPr lang="sk-SK" b="1" smtClean="0"/>
              <a:t>March 2020</a:t>
            </a:r>
            <a:r>
              <a:rPr lang="sk-SK" smtClean="0"/>
              <a:t>: </a:t>
            </a:r>
            <a:r>
              <a:rPr lang="en-US" smtClean="0"/>
              <a:t>Update </a:t>
            </a:r>
            <a:r>
              <a:rPr lang="en-US"/>
              <a:t>of internet portal </a:t>
            </a:r>
            <a:r>
              <a:rPr lang="sk-SK">
                <a:hlinkClick r:id="rId2"/>
              </a:rPr>
              <a:t>http://companies.viitorul.org</a:t>
            </a:r>
            <a:r>
              <a:rPr lang="sk-SK" smtClean="0">
                <a:hlinkClick r:id="rId2"/>
              </a:rPr>
              <a:t>/</a:t>
            </a:r>
            <a:r>
              <a:rPr lang="sk-SK" smtClean="0"/>
              <a:t>, </a:t>
            </a:r>
            <a:r>
              <a:rPr lang="sk-SK" b="1" smtClean="0"/>
              <a:t>c</a:t>
            </a:r>
            <a:r>
              <a:rPr lang="en-US" b="1" smtClean="0"/>
              <a:t>onference </a:t>
            </a:r>
            <a:r>
              <a:rPr lang="en-US" b="1"/>
              <a:t>in </a:t>
            </a:r>
            <a:r>
              <a:rPr lang="en-US" b="1" smtClean="0"/>
              <a:t>Chisinau</a:t>
            </a:r>
            <a:endParaRPr lang="sk-SK" b="1" smtClean="0"/>
          </a:p>
          <a:p>
            <a:pPr lvl="2"/>
            <a:r>
              <a:rPr lang="sk-SK" smtClean="0"/>
              <a:t>Transparency: Data for 2019</a:t>
            </a:r>
          </a:p>
          <a:p>
            <a:pPr lvl="2"/>
            <a:r>
              <a:rPr lang="sk-SK" smtClean="0"/>
              <a:t>Financial health: Data for 2017, 2018</a:t>
            </a:r>
            <a:endParaRPr lang="sk-SK"/>
          </a:p>
          <a:p>
            <a:endParaRPr lang="sk-SK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41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Measurable indicators 1/4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r>
              <a:rPr lang="sk-SK" smtClean="0"/>
              <a:t>At least 50 participants in every conference (4x50)</a:t>
            </a:r>
          </a:p>
          <a:p>
            <a:r>
              <a:rPr lang="sk-SK" smtClean="0"/>
              <a:t>A</a:t>
            </a:r>
            <a:r>
              <a:rPr lang="en-US"/>
              <a:t>t least 12 issues of an electronic monthly newsletter informing about project </a:t>
            </a:r>
            <a:r>
              <a:rPr lang="en-US" smtClean="0"/>
              <a:t>results</a:t>
            </a:r>
            <a:endParaRPr lang="sk-SK" smtClean="0"/>
          </a:p>
          <a:p>
            <a:r>
              <a:rPr lang="sk-SK" smtClean="0"/>
              <a:t>A</a:t>
            </a:r>
            <a:r>
              <a:rPr lang="en-US"/>
              <a:t>t least 10 lectures for students of secondary and tertiary </a:t>
            </a:r>
            <a:r>
              <a:rPr lang="en-US" smtClean="0"/>
              <a:t>schools</a:t>
            </a:r>
            <a:r>
              <a:rPr lang="sk-SK" smtClean="0"/>
              <a:t> informing about democracy in Moldova</a:t>
            </a:r>
          </a:p>
          <a:p>
            <a:r>
              <a:rPr lang="sk-SK" smtClean="0"/>
              <a:t>Media releases, readership of project webpage, portals, FB posts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3082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/>
              <a:t>Measurable indicators </a:t>
            </a:r>
            <a:r>
              <a:rPr lang="sk-SK" b="1" smtClean="0"/>
              <a:t>2/4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/>
              <a:t>Report on current state and development of democracy in Moldova</a:t>
            </a:r>
            <a:endParaRPr lang="sk-SK"/>
          </a:p>
          <a:p>
            <a:pPr lvl="1"/>
            <a:r>
              <a:rPr lang="sk-SK"/>
              <a:t>Methodology document of at least 15 pages</a:t>
            </a:r>
          </a:p>
          <a:p>
            <a:pPr lvl="1"/>
            <a:r>
              <a:rPr lang="sk-SK"/>
              <a:t>Research: </a:t>
            </a:r>
            <a:r>
              <a:rPr lang="sk-SK" smtClean="0"/>
              <a:t>S</a:t>
            </a:r>
            <a:r>
              <a:rPr lang="en-US" smtClean="0"/>
              <a:t>urvey </a:t>
            </a:r>
            <a:r>
              <a:rPr lang="en-US"/>
              <a:t>among at least 40 local experts</a:t>
            </a:r>
            <a:r>
              <a:rPr lang="sk-SK"/>
              <a:t>, i</a:t>
            </a:r>
            <a:r>
              <a:rPr lang="en-US"/>
              <a:t>nternet survey among emigrants</a:t>
            </a:r>
            <a:r>
              <a:rPr lang="sk-SK"/>
              <a:t>, a</a:t>
            </a:r>
            <a:r>
              <a:rPr lang="en-US"/>
              <a:t>t least 5 focus groups among students and/or business people</a:t>
            </a:r>
            <a:r>
              <a:rPr lang="sk-SK"/>
              <a:t>, representative </a:t>
            </a:r>
            <a:r>
              <a:rPr lang="en-US"/>
              <a:t>public opinion poll</a:t>
            </a:r>
            <a:endParaRPr lang="sk-SK"/>
          </a:p>
          <a:p>
            <a:pPr lvl="1"/>
            <a:r>
              <a:rPr lang="sk-SK"/>
              <a:t>Electronic report of </a:t>
            </a:r>
            <a:r>
              <a:rPr lang="en-US"/>
              <a:t>at least 25 pages </a:t>
            </a:r>
            <a:endParaRPr lang="sk-SK"/>
          </a:p>
          <a:p>
            <a:pPr lvl="1"/>
            <a:r>
              <a:rPr lang="sk-SK" smtClean="0"/>
              <a:t>A</a:t>
            </a:r>
            <a:r>
              <a:rPr lang="en-US"/>
              <a:t>t least 40 media releases</a:t>
            </a:r>
            <a:r>
              <a:rPr lang="sk-SK"/>
              <a:t>, readership of FB </a:t>
            </a:r>
            <a:r>
              <a:rPr lang="sk-SK" smtClean="0"/>
              <a:t>posts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5139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/>
              <a:t>Measurable </a:t>
            </a:r>
            <a:r>
              <a:rPr lang="sk-SK" b="1" smtClean="0"/>
              <a:t>indicators 3/4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/>
              <a:t>Report on independence of key public institutions in </a:t>
            </a:r>
            <a:r>
              <a:rPr lang="en-US" smtClean="0"/>
              <a:t>Moldova</a:t>
            </a:r>
            <a:endParaRPr lang="sk-SK" smtClean="0"/>
          </a:p>
          <a:p>
            <a:pPr lvl="1"/>
            <a:r>
              <a:rPr lang="sk-SK" smtClean="0"/>
              <a:t>List of institutions and indicators (5 pages)</a:t>
            </a:r>
          </a:p>
          <a:p>
            <a:pPr lvl="1"/>
            <a:r>
              <a:rPr lang="sk-SK" smtClean="0"/>
              <a:t>Methodology (5 pages)</a:t>
            </a:r>
          </a:p>
          <a:p>
            <a:pPr lvl="1"/>
            <a:r>
              <a:rPr lang="sk-SK" smtClean="0"/>
              <a:t>A</a:t>
            </a:r>
            <a:r>
              <a:rPr lang="en-US" smtClean="0"/>
              <a:t>t </a:t>
            </a:r>
            <a:r>
              <a:rPr lang="en-US"/>
              <a:t>least 15 key public </a:t>
            </a:r>
            <a:r>
              <a:rPr lang="en-US" smtClean="0"/>
              <a:t>institutions</a:t>
            </a:r>
            <a:r>
              <a:rPr lang="sk-SK" smtClean="0"/>
              <a:t> evaluated based on </a:t>
            </a:r>
            <a:r>
              <a:rPr lang="en-US" smtClean="0"/>
              <a:t>at </a:t>
            </a:r>
            <a:r>
              <a:rPr lang="en-US"/>
              <a:t>least 10 indicators, </a:t>
            </a:r>
            <a:r>
              <a:rPr lang="sk-SK" smtClean="0"/>
              <a:t>and </a:t>
            </a:r>
            <a:r>
              <a:rPr lang="en-US" smtClean="0"/>
              <a:t>consultations </a:t>
            </a:r>
            <a:r>
              <a:rPr lang="en-US"/>
              <a:t>with at least 10 </a:t>
            </a:r>
            <a:r>
              <a:rPr lang="en-US" smtClean="0"/>
              <a:t>experts</a:t>
            </a:r>
            <a:endParaRPr lang="sk-SK" smtClean="0"/>
          </a:p>
          <a:p>
            <a:pPr lvl="1"/>
            <a:r>
              <a:rPr lang="sk-SK"/>
              <a:t>Electronic report of </a:t>
            </a:r>
            <a:r>
              <a:rPr lang="en-US"/>
              <a:t>at least 25 pages </a:t>
            </a:r>
            <a:r>
              <a:rPr lang="sk-SK" smtClean="0"/>
              <a:t>with </a:t>
            </a:r>
            <a:r>
              <a:rPr lang="en-US"/>
              <a:t>at least 20 recommendations </a:t>
            </a:r>
            <a:endParaRPr lang="sk-SK" smtClean="0"/>
          </a:p>
          <a:p>
            <a:pPr lvl="1"/>
            <a:r>
              <a:rPr lang="sk-SK"/>
              <a:t>A</a:t>
            </a:r>
            <a:r>
              <a:rPr lang="en-US"/>
              <a:t>t least </a:t>
            </a:r>
            <a:r>
              <a:rPr lang="sk-SK" smtClean="0"/>
              <a:t>2</a:t>
            </a:r>
            <a:r>
              <a:rPr lang="en-US" smtClean="0"/>
              <a:t>0 </a:t>
            </a:r>
            <a:r>
              <a:rPr lang="en-US"/>
              <a:t>media releases</a:t>
            </a:r>
            <a:r>
              <a:rPr lang="sk-SK"/>
              <a:t>, readership of FB posts</a:t>
            </a:r>
          </a:p>
          <a:p>
            <a:pPr lvl="1"/>
            <a:endParaRPr lang="sk-SK" smtClean="0"/>
          </a:p>
          <a:p>
            <a:pPr lvl="1"/>
            <a:endParaRPr lang="sk-SK"/>
          </a:p>
          <a:p>
            <a:pPr lv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29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/>
              <a:t>Measurable </a:t>
            </a:r>
            <a:r>
              <a:rPr lang="sk-SK" b="1" smtClean="0"/>
              <a:t>indicators 4/4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/>
              <a:t>Updating transparency and </a:t>
            </a:r>
            <a:r>
              <a:rPr lang="en-US"/>
              <a:t>financial health </a:t>
            </a:r>
            <a:r>
              <a:rPr lang="sk-SK"/>
              <a:t>ratings of public</a:t>
            </a:r>
            <a:r>
              <a:rPr lang="en-US"/>
              <a:t> enterprises</a:t>
            </a:r>
            <a:r>
              <a:rPr lang="sk-SK"/>
              <a:t> </a:t>
            </a:r>
            <a:r>
              <a:rPr lang="sk-SK" smtClean="0"/>
              <a:t>and local governments</a:t>
            </a:r>
          </a:p>
          <a:p>
            <a:pPr lvl="1"/>
            <a:r>
              <a:rPr lang="sk-SK" smtClean="0"/>
              <a:t>Updated portals</a:t>
            </a:r>
          </a:p>
          <a:p>
            <a:pPr lvl="1"/>
            <a:r>
              <a:rPr lang="sk-SK"/>
              <a:t>A</a:t>
            </a:r>
            <a:r>
              <a:rPr lang="en-US"/>
              <a:t>t least </a:t>
            </a:r>
            <a:r>
              <a:rPr lang="sk-SK" smtClean="0"/>
              <a:t>80</a:t>
            </a:r>
            <a:r>
              <a:rPr lang="en-US" smtClean="0"/>
              <a:t> </a:t>
            </a:r>
            <a:r>
              <a:rPr lang="en-US"/>
              <a:t>media releases</a:t>
            </a:r>
            <a:r>
              <a:rPr lang="sk-SK"/>
              <a:t>, readership of FB posts and web portals</a:t>
            </a:r>
          </a:p>
          <a:p>
            <a:pPr lvl="1"/>
            <a:r>
              <a:rPr lang="sk-SK"/>
              <a:t>A</a:t>
            </a:r>
            <a:r>
              <a:rPr lang="en-US"/>
              <a:t>t least 50 public </a:t>
            </a:r>
            <a:r>
              <a:rPr lang="en-US" smtClean="0"/>
              <a:t>enterprises</a:t>
            </a:r>
            <a:r>
              <a:rPr lang="sk-SK" smtClean="0"/>
              <a:t>, all regions and 50 municipalities evaluated</a:t>
            </a:r>
            <a:endParaRPr lang="sk-SK"/>
          </a:p>
          <a:p>
            <a:pPr lvl="1"/>
            <a:r>
              <a:rPr lang="en-US" smtClean="0"/>
              <a:t>Study </a:t>
            </a:r>
            <a:r>
              <a:rPr lang="en-US"/>
              <a:t>visits to at least 10 public enteprises and local </a:t>
            </a:r>
            <a:r>
              <a:rPr lang="en-US" smtClean="0"/>
              <a:t>governments</a:t>
            </a:r>
            <a:endParaRPr lang="sk-SK" smtClean="0"/>
          </a:p>
          <a:p>
            <a:pPr lvl="1"/>
            <a:endParaRPr lang="sk-SK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/>
          <a:lstStyle/>
          <a:p>
            <a:r>
              <a:rPr lang="sk-SK" b="1" smtClean="0"/>
              <a:t>Report on democracy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52258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Research methods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/>
              <a:t>D</a:t>
            </a:r>
            <a:r>
              <a:rPr lang="en-US"/>
              <a:t>esk research</a:t>
            </a:r>
            <a:endParaRPr lang="sk-SK"/>
          </a:p>
          <a:p>
            <a:r>
              <a:rPr lang="sk-SK"/>
              <a:t>S</a:t>
            </a:r>
            <a:r>
              <a:rPr lang="en-US"/>
              <a:t>urvey among at least 40 local experts</a:t>
            </a:r>
            <a:endParaRPr lang="sk-SK"/>
          </a:p>
          <a:p>
            <a:r>
              <a:rPr lang="sk-SK"/>
              <a:t>I</a:t>
            </a:r>
            <a:r>
              <a:rPr lang="en-US"/>
              <a:t>nternet survey among emigrants</a:t>
            </a:r>
            <a:endParaRPr lang="sk-SK"/>
          </a:p>
          <a:p>
            <a:r>
              <a:rPr lang="sk-SK"/>
              <a:t>A</a:t>
            </a:r>
            <a:r>
              <a:rPr lang="en-US"/>
              <a:t>t least 5 focus groups among students and/or business people </a:t>
            </a:r>
            <a:endParaRPr lang="sk-SK"/>
          </a:p>
          <a:p>
            <a:r>
              <a:rPr lang="sk-SK"/>
              <a:t>Representative </a:t>
            </a:r>
            <a:r>
              <a:rPr lang="en-US"/>
              <a:t>public opinion poll</a:t>
            </a:r>
            <a:endParaRPr lang="sk-SK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11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Desk research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smtClean="0"/>
              <a:t>Description of political landscape</a:t>
            </a:r>
          </a:p>
          <a:p>
            <a:r>
              <a:rPr lang="sk-SK" smtClean="0"/>
              <a:t>History of parliamentary elections</a:t>
            </a:r>
          </a:p>
          <a:p>
            <a:r>
              <a:rPr lang="sk-SK" smtClean="0"/>
              <a:t>Domestic and international indicators of quality of democracy in Moldova</a:t>
            </a:r>
          </a:p>
          <a:p>
            <a:pPr lvl="1"/>
            <a:r>
              <a:rPr lang="sk-SK" smtClean="0"/>
              <a:t>Public opinion surveys</a:t>
            </a:r>
          </a:p>
          <a:p>
            <a:pPr lvl="1"/>
            <a:r>
              <a:rPr lang="sk-SK" smtClean="0"/>
              <a:t>Economist Intelligence Unit: Democracy Index</a:t>
            </a:r>
          </a:p>
          <a:p>
            <a:pPr lvl="1"/>
            <a:r>
              <a:rPr lang="sk-SK"/>
              <a:t>Freedom </a:t>
            </a:r>
            <a:r>
              <a:rPr lang="sk-SK" smtClean="0"/>
              <a:t>House</a:t>
            </a:r>
          </a:p>
          <a:p>
            <a:pPr lvl="1"/>
            <a:r>
              <a:rPr lang="sk-SK"/>
              <a:t>Democracy Ranking </a:t>
            </a:r>
            <a:r>
              <a:rPr lang="sk-SK" smtClean="0"/>
              <a:t>Association</a:t>
            </a:r>
          </a:p>
          <a:p>
            <a:pPr lvl="1"/>
            <a:r>
              <a:rPr lang="sk-SK" smtClean="0"/>
              <a:t>Etc.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71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/>
              <a:t>S</a:t>
            </a:r>
            <a:r>
              <a:rPr lang="en-US" b="1"/>
              <a:t>urvey among </a:t>
            </a:r>
            <a:r>
              <a:rPr lang="sk-SK" b="1" smtClean="0"/>
              <a:t>local </a:t>
            </a:r>
            <a:r>
              <a:rPr lang="en-US" b="1" smtClean="0"/>
              <a:t>experts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smtClean="0"/>
              <a:t>Experts: Well </a:t>
            </a:r>
            <a:r>
              <a:rPr lang="sk-SK" smtClean="0"/>
              <a:t>respected </a:t>
            </a:r>
            <a:r>
              <a:rPr lang="sk-SK" smtClean="0"/>
              <a:t>and </a:t>
            </a:r>
            <a:r>
              <a:rPr lang="sk-SK" u="sng" smtClean="0"/>
              <a:t>non-partisan</a:t>
            </a:r>
            <a:r>
              <a:rPr lang="sk-SK" smtClean="0"/>
              <a:t> opinion leaders </a:t>
            </a:r>
          </a:p>
          <a:p>
            <a:pPr lvl="1"/>
            <a:r>
              <a:rPr lang="sk-SK" smtClean="0"/>
              <a:t>Journalists, NGO experts, sociologists, politologists, economists, business people</a:t>
            </a:r>
          </a:p>
          <a:p>
            <a:r>
              <a:rPr lang="sk-SK" smtClean="0"/>
              <a:t>Topics for questions:</a:t>
            </a:r>
          </a:p>
          <a:p>
            <a:pPr lvl="1"/>
            <a:r>
              <a:rPr lang="sk-SK" smtClean="0"/>
              <a:t>Quality of democracy in MD compared to neighbours </a:t>
            </a:r>
          </a:p>
          <a:p>
            <a:pPr lvl="1"/>
            <a:r>
              <a:rPr lang="sk-SK" smtClean="0"/>
              <a:t>Trend in MD over past 5 years</a:t>
            </a:r>
          </a:p>
          <a:p>
            <a:pPr lvl="1"/>
            <a:r>
              <a:rPr lang="sk-SK" smtClean="0"/>
              <a:t>Rating of political parties, key institutions </a:t>
            </a:r>
          </a:p>
          <a:p>
            <a:pPr lvl="1"/>
            <a:r>
              <a:rPr lang="sk-SK" smtClean="0"/>
              <a:t>Key events in past 5 years influencing democracy</a:t>
            </a:r>
          </a:p>
          <a:p>
            <a:pPr lvl="1"/>
            <a:r>
              <a:rPr lang="sk-SK" smtClean="0"/>
              <a:t>What is working well and what is not (fight against corruption, media freedom, quality of NGOs, political competition, public watchdog institutions, rule of law, etc.)</a:t>
            </a:r>
          </a:p>
          <a:p>
            <a:pPr lvl="1"/>
            <a:r>
              <a:rPr lang="sk-SK" smtClean="0"/>
              <a:t>Why people vote for non-democratic leaders (demand, supply)</a:t>
            </a:r>
          </a:p>
          <a:p>
            <a:pPr lvl="1"/>
            <a:r>
              <a:rPr lang="sk-SK" smtClean="0"/>
              <a:t>What would help in short/long-time</a:t>
            </a:r>
            <a:endParaRPr lang="sk-SK"/>
          </a:p>
          <a:p>
            <a:pPr lvl="1"/>
            <a:endParaRPr lang="sk-SK" smtClean="0"/>
          </a:p>
          <a:p>
            <a:pPr lvl="1"/>
            <a:endParaRPr lang="sk-SK" smtClean="0"/>
          </a:p>
          <a:p>
            <a:pPr lv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81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/>
              <a:t>S</a:t>
            </a:r>
            <a:r>
              <a:rPr lang="en-US" b="1" smtClean="0"/>
              <a:t>urvey </a:t>
            </a:r>
            <a:r>
              <a:rPr lang="en-US" b="1"/>
              <a:t>among </a:t>
            </a:r>
            <a:r>
              <a:rPr lang="en-US" b="1" smtClean="0"/>
              <a:t>emigrants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smtClean="0"/>
              <a:t>Google? Facebook?</a:t>
            </a:r>
          </a:p>
          <a:p>
            <a:r>
              <a:rPr lang="sk-SK" smtClean="0"/>
              <a:t>Topics for questions:</a:t>
            </a:r>
          </a:p>
          <a:p>
            <a:pPr lvl="1"/>
            <a:r>
              <a:rPr lang="sk-SK" smtClean="0"/>
              <a:t>Identification: Name, place of living, how long abroad</a:t>
            </a:r>
          </a:p>
          <a:p>
            <a:pPr lvl="1"/>
            <a:r>
              <a:rPr lang="sk-SK" smtClean="0"/>
              <a:t>Why moved abroad?</a:t>
            </a:r>
          </a:p>
          <a:p>
            <a:pPr lvl="1"/>
            <a:r>
              <a:rPr lang="sk-SK"/>
              <a:t>Quality of democracy in MD compared to </a:t>
            </a:r>
            <a:r>
              <a:rPr lang="sk-SK" smtClean="0"/>
              <a:t>neighbours</a:t>
            </a:r>
            <a:endParaRPr lang="sk-SK"/>
          </a:p>
          <a:p>
            <a:pPr lvl="1"/>
            <a:r>
              <a:rPr lang="sk-SK"/>
              <a:t>Trend in MD over past 5 </a:t>
            </a:r>
            <a:r>
              <a:rPr lang="sk-SK" smtClean="0"/>
              <a:t>years</a:t>
            </a:r>
          </a:p>
          <a:p>
            <a:pPr lvl="1"/>
            <a:r>
              <a:rPr lang="sk-SK"/>
              <a:t>What is working well and what is not</a:t>
            </a:r>
            <a:endParaRPr lang="sk-SK" smtClean="0"/>
          </a:p>
          <a:p>
            <a:pPr lvl="1"/>
            <a:r>
              <a:rPr lang="sk-SK"/>
              <a:t>Why people vote for non-democratic leaders (demand, supply)</a:t>
            </a:r>
          </a:p>
          <a:p>
            <a:pPr lvl="1"/>
            <a:r>
              <a:rPr lang="sk-SK"/>
              <a:t>What would help in </a:t>
            </a:r>
            <a:r>
              <a:rPr lang="sk-SK" smtClean="0"/>
              <a:t>short/long-time</a:t>
            </a:r>
            <a:endParaRPr lang="sk-SK"/>
          </a:p>
          <a:p>
            <a:pPr lvl="1"/>
            <a:r>
              <a:rPr lang="sk-SK" smtClean="0"/>
              <a:t>Plans to come back? Under what circumstances?</a:t>
            </a:r>
          </a:p>
          <a:p>
            <a:pPr lvl="1"/>
            <a:endParaRPr lang="sk-SK" smtClean="0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1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Focus groups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smtClean="0"/>
              <a:t>Students at secondary and/or tertiary schools</a:t>
            </a:r>
          </a:p>
          <a:p>
            <a:r>
              <a:rPr lang="sk-SK" smtClean="0"/>
              <a:t>Business leaders</a:t>
            </a:r>
          </a:p>
          <a:p>
            <a:r>
              <a:rPr lang="sk-SK" smtClean="0"/>
              <a:t>Topics for questions:</a:t>
            </a:r>
          </a:p>
          <a:p>
            <a:pPr lvl="1"/>
            <a:r>
              <a:rPr lang="sk-SK"/>
              <a:t>Quality of democracy in MD compared to neighbours </a:t>
            </a:r>
            <a:endParaRPr lang="sk-SK" smtClean="0"/>
          </a:p>
          <a:p>
            <a:pPr lvl="1"/>
            <a:r>
              <a:rPr lang="sk-SK" smtClean="0"/>
              <a:t>Trend </a:t>
            </a:r>
            <a:r>
              <a:rPr lang="sk-SK"/>
              <a:t>in MD over past 5 </a:t>
            </a:r>
            <a:r>
              <a:rPr lang="sk-SK" smtClean="0"/>
              <a:t>years</a:t>
            </a:r>
          </a:p>
          <a:p>
            <a:pPr lvl="1"/>
            <a:r>
              <a:rPr lang="sk-SK"/>
              <a:t>What is working well and what is not</a:t>
            </a:r>
          </a:p>
          <a:p>
            <a:pPr lvl="1"/>
            <a:r>
              <a:rPr lang="sk-SK"/>
              <a:t>Why people vote for non-democratic leaders (demand, supply)</a:t>
            </a:r>
          </a:p>
          <a:p>
            <a:pPr lvl="1"/>
            <a:r>
              <a:rPr lang="sk-SK"/>
              <a:t>What would help in </a:t>
            </a:r>
            <a:r>
              <a:rPr lang="sk-SK" smtClean="0"/>
              <a:t>short/long-time</a:t>
            </a:r>
          </a:p>
          <a:p>
            <a:pPr lvl="1"/>
            <a:r>
              <a:rPr lang="sk-SK" smtClean="0"/>
              <a:t>For business leaders: Quality of business climate (pros and cons)</a:t>
            </a:r>
            <a:endParaRPr lang="sk-SK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7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Public opinion poll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smtClean="0"/>
              <a:t>Representative, professional</a:t>
            </a:r>
          </a:p>
          <a:p>
            <a:r>
              <a:rPr lang="sk-SK" smtClean="0"/>
              <a:t>Topics for questions</a:t>
            </a:r>
          </a:p>
          <a:p>
            <a:pPr lvl="1"/>
            <a:r>
              <a:rPr lang="sk-SK"/>
              <a:t>Quality of democracy in </a:t>
            </a:r>
            <a:r>
              <a:rPr lang="sk-SK" smtClean="0"/>
              <a:t>MD</a:t>
            </a:r>
          </a:p>
          <a:p>
            <a:pPr lvl="1"/>
            <a:r>
              <a:rPr lang="sk-SK"/>
              <a:t>Trend in MD over past 5 years</a:t>
            </a:r>
          </a:p>
          <a:p>
            <a:pPr lvl="1"/>
            <a:r>
              <a:rPr lang="sk-SK" smtClean="0"/>
              <a:t>Link between quality of democracy and quality of life</a:t>
            </a:r>
          </a:p>
          <a:p>
            <a:pPr lvl="1"/>
            <a:r>
              <a:rPr lang="sk-SK"/>
              <a:t>What is working well and what is </a:t>
            </a:r>
            <a:r>
              <a:rPr lang="sk-SK" smtClean="0"/>
              <a:t>not</a:t>
            </a:r>
          </a:p>
          <a:p>
            <a:pPr lvl="1"/>
            <a:r>
              <a:rPr lang="sk-SK" smtClean="0"/>
              <a:t>What would you prefer</a:t>
            </a:r>
          </a:p>
          <a:p>
            <a:pPr lvl="2"/>
            <a:r>
              <a:rPr lang="sk-SK" smtClean="0"/>
              <a:t>Good things: More decent people in politics, more independent institutions (police, courts, media), entering EU</a:t>
            </a:r>
          </a:p>
          <a:p>
            <a:pPr lvl="2"/>
            <a:r>
              <a:rPr lang="sk-SK" smtClean="0"/>
              <a:t>Bad things: Acceptability of dictatorship, stronger leader, back to communism</a:t>
            </a:r>
          </a:p>
          <a:p>
            <a:pPr lvl="1"/>
            <a:endParaRPr lang="sk-SK" smtClean="0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5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348880"/>
            <a:ext cx="8229600" cy="1143000"/>
          </a:xfrm>
        </p:spPr>
        <p:txBody>
          <a:bodyPr>
            <a:normAutofit/>
          </a:bodyPr>
          <a:lstStyle/>
          <a:p>
            <a:r>
              <a:rPr lang="sk-SK" b="1" dirty="0" err="1" smtClean="0"/>
              <a:t>Time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discussion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8227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</TotalTime>
  <Words>1453</Words>
  <Application>Microsoft Office PowerPoint</Application>
  <PresentationFormat>Prezentácia na obrazovke (4:3)</PresentationFormat>
  <Paragraphs>272</Paragraphs>
  <Slides>24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24</vt:i4>
      </vt:variant>
    </vt:vector>
  </HeadingPairs>
  <TitlesOfParts>
    <vt:vector size="25" baseType="lpstr">
      <vt:lpstr>Motív Office</vt:lpstr>
      <vt:lpstr>Supporting democracy, independence and transparency of key public institutions in Moldova</vt:lpstr>
      <vt:lpstr>About project</vt:lpstr>
      <vt:lpstr>Project goals</vt:lpstr>
      <vt:lpstr>Key outputs</vt:lpstr>
      <vt:lpstr>Timeline 1/4</vt:lpstr>
      <vt:lpstr>Timeline 2/4</vt:lpstr>
      <vt:lpstr>Prezentácia programu PowerPoint</vt:lpstr>
      <vt:lpstr>Timeline 3/4</vt:lpstr>
      <vt:lpstr>Timeline 4/4</vt:lpstr>
      <vt:lpstr>Key milestones</vt:lpstr>
      <vt:lpstr>IDIS experts‘ engagement</vt:lpstr>
      <vt:lpstr>Upcoming deadlines</vt:lpstr>
      <vt:lpstr>Measurable indicators 1/4</vt:lpstr>
      <vt:lpstr>Measurable indicators 2/4</vt:lpstr>
      <vt:lpstr>Measurable indicators 3/4</vt:lpstr>
      <vt:lpstr>Measurable indicators 4/4</vt:lpstr>
      <vt:lpstr>Report on democracy</vt:lpstr>
      <vt:lpstr>Research methods</vt:lpstr>
      <vt:lpstr>Desk research</vt:lpstr>
      <vt:lpstr>Survey among local experts</vt:lpstr>
      <vt:lpstr>Survey among emigrants</vt:lpstr>
      <vt:lpstr>Focus groups</vt:lpstr>
      <vt:lpstr>Public opinion poll</vt:lpstr>
      <vt:lpstr>Time for discussion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Promoting transparency and financial sustainability of regional policies, state-owned enterprises and local authorities in Moldova</dc:title>
  <dc:creator>Peter Golias</dc:creator>
  <cp:lastModifiedBy>Peter Golias</cp:lastModifiedBy>
  <cp:revision>106</cp:revision>
  <dcterms:created xsi:type="dcterms:W3CDTF">2017-10-06T13:41:09Z</dcterms:created>
  <dcterms:modified xsi:type="dcterms:W3CDTF">2019-10-10T11:44:53Z</dcterms:modified>
</cp:coreProperties>
</file>