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2" r:id="rId2"/>
  </p:sldMasterIdLst>
  <p:notesMasterIdLst>
    <p:notesMasterId r:id="rId26"/>
  </p:notesMasterIdLst>
  <p:handoutMasterIdLst>
    <p:handoutMasterId r:id="rId27"/>
  </p:handoutMasterIdLst>
  <p:sldIdLst>
    <p:sldId id="271" r:id="rId3"/>
    <p:sldId id="316" r:id="rId4"/>
    <p:sldId id="327" r:id="rId5"/>
    <p:sldId id="322" r:id="rId6"/>
    <p:sldId id="323" r:id="rId7"/>
    <p:sldId id="324" r:id="rId8"/>
    <p:sldId id="331" r:id="rId9"/>
    <p:sldId id="332" r:id="rId10"/>
    <p:sldId id="328" r:id="rId11"/>
    <p:sldId id="329" r:id="rId12"/>
    <p:sldId id="337" r:id="rId13"/>
    <p:sldId id="333" r:id="rId14"/>
    <p:sldId id="336" r:id="rId15"/>
    <p:sldId id="335" r:id="rId16"/>
    <p:sldId id="334" r:id="rId17"/>
    <p:sldId id="325" r:id="rId18"/>
    <p:sldId id="326" r:id="rId19"/>
    <p:sldId id="321" r:id="rId20"/>
    <p:sldId id="317" r:id="rId21"/>
    <p:sldId id="320" r:id="rId22"/>
    <p:sldId id="318" r:id="rId23"/>
    <p:sldId id="319" r:id="rId24"/>
    <p:sldId id="266" r:id="rId25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0">
          <p15:clr>
            <a:srgbClr val="A4A3A4"/>
          </p15:clr>
        </p15:guide>
        <p15:guide id="2" pos="5416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orient="horz" pos="22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CBE5"/>
    <a:srgbClr val="013B28"/>
    <a:srgbClr val="FF17DA"/>
    <a:srgbClr val="009FEE"/>
    <a:srgbClr val="00ABE2"/>
    <a:srgbClr val="A0A0A0"/>
    <a:srgbClr val="002C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2" autoAdjust="0"/>
    <p:restoredTop sz="94591" autoAdjust="0"/>
  </p:normalViewPr>
  <p:slideViewPr>
    <p:cSldViewPr>
      <p:cViewPr varScale="1">
        <p:scale>
          <a:sx n="65" d="100"/>
          <a:sy n="65" d="100"/>
        </p:scale>
        <p:origin x="1452" y="36"/>
      </p:cViewPr>
      <p:guideLst>
        <p:guide orient="horz" pos="1920"/>
        <p:guide pos="5416"/>
        <p:guide orient="horz" pos="2160"/>
        <p:guide orient="horz" pos="22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2" d="100"/>
          <a:sy n="92" d="100"/>
        </p:scale>
        <p:origin x="-2816" y="-12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CC139-AD9E-DA47-80CB-CBC7E0BE66E4}" type="datetimeFigureOut">
              <a:rPr lang="en-US" smtClean="0"/>
              <a:pPr/>
              <a:t>10/19/2017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B34C3-330C-944D-A4BD-2C2D45D967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29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E021D-ED58-5749-A2C1-A9EFEA84B5B4}" type="datetimeFigureOut">
              <a:rPr lang="en-US" smtClean="0"/>
              <a:pPr/>
              <a:t>10/19/2017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0B81B-317C-0249-98A8-A4CDC4F706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568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05101"/>
            <a:ext cx="7543800" cy="1955800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MAIN</a:t>
            </a:r>
            <a:br>
              <a:rPr lang="ga-IE" dirty="0"/>
            </a:br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839642"/>
            <a:ext cx="7543800" cy="6467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SECTION SUB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4724400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0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idx="16"/>
          </p:nvPr>
        </p:nvSpPr>
        <p:spPr>
          <a:xfrm>
            <a:off x="5667500" y="1651000"/>
            <a:ext cx="2930400" cy="425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346700"/>
            <a:ext cx="4921000" cy="571500"/>
          </a:xfrm>
          <a:prstGeom prst="rect">
            <a:avLst/>
          </a:prstGeom>
        </p:spPr>
        <p:txBody>
          <a:bodyPr lIns="0" t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40000" y="1651000"/>
            <a:ext cx="4921000" cy="35559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80000" indent="-180000">
              <a:buSzPct val="100000"/>
              <a:buFontTx/>
              <a:buNone/>
              <a:defRPr sz="1900">
                <a:solidFill>
                  <a:srgbClr val="00ABE2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540000" y="2133600"/>
            <a:ext cx="4921000" cy="30226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SzPct val="100000"/>
              <a:buFont typeface="Arial"/>
              <a:buNone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ection-screen300dp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I-symbo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8600" y="0"/>
            <a:ext cx="1645810" cy="1475134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9F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 cap="all">
          <a:solidFill>
            <a:srgbClr val="00ABE2"/>
          </a:solidFill>
          <a:latin typeface="Arial Narrow Bold"/>
          <a:ea typeface="+mj-ea"/>
          <a:cs typeface="Arial Narrow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firmy.transparency.sk/transparency.php?l=en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firmy.transparency.sk/transparency.php?l=en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aboutthebbc/insidethebbc/managementstructure/biographies/tony_hall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nsparency.sk/wp-content/uploads/2017/01/mos_v4_finalpolicy-brief_en.pdf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transparency.sk/wp-content/uploads/2017/01/V4-Study-Slovakia_en_final.pdf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nsparency.sk/wp-content/uploads/2015/12/manual_vyberove_ang_web1.pdf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nsparency.sk/wp-content/uploads/2015/06/Audit-transparentnosti-SP_Auditova-sprava_final.pdf" TargetMode="External"/><Relationship Id="rId2" Type="http://schemas.openxmlformats.org/officeDocument/2006/relationships/hyperlink" Target="http://transparency.sk/sk/audit-transparentnosti-otvoril-postu-verejnej-kontrole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hyperlink" Target="http://www.transparency.sk/wp-content/uploads/2015/06/Audit-transparentnosti-SP_odporucania_final.pdf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ransparency.blog.sme.sk/c/394138/ficovu-vladu-preckal-len-jeden-z-piatich-statnych-manazerov.html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transparency.blog.sme.sk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2974"/>
            <a:ext cx="7919764" cy="1224136"/>
          </a:xfrm>
        </p:spPr>
        <p:txBody>
          <a:bodyPr/>
          <a:lstStyle/>
          <a:p>
            <a:pPr algn="ctr"/>
            <a:r>
              <a:rPr lang="en-US" sz="4000" b="1" dirty="0"/>
              <a:t>Transparency of state, city and county owned</a:t>
            </a:r>
            <a:r>
              <a:rPr lang="sk-SK" sz="4000" b="1" dirty="0"/>
              <a:t> </a:t>
            </a:r>
            <a:r>
              <a:rPr lang="en-US" sz="4000" b="1" dirty="0"/>
              <a:t>companies in Slovakia</a:t>
            </a:r>
            <a:br>
              <a:rPr lang="en-US" sz="4000" b="1" dirty="0"/>
            </a:br>
            <a:br>
              <a:rPr lang="en-US" dirty="0"/>
            </a:br>
            <a:br>
              <a:rPr lang="en-US" dirty="0"/>
            </a:br>
            <a:r>
              <a:rPr lang="en-US" sz="4400" b="1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692" y="5197847"/>
            <a:ext cx="7702624" cy="320601"/>
          </a:xfrm>
          <a:ln>
            <a:noFill/>
          </a:ln>
        </p:spPr>
        <p:txBody>
          <a:bodyPr/>
          <a:lstStyle/>
          <a:p>
            <a:r>
              <a:rPr lang="en-US" sz="2000" dirty="0"/>
              <a:t>Transparency ranking of Slovak Public-owned companies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Transparency International Slovakia, October 2017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683568" y="5013176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83568" y="5635848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Obrázo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106" y="284050"/>
            <a:ext cx="2949374" cy="1042810"/>
          </a:xfrm>
          <a:prstGeom prst="rect">
            <a:avLst/>
          </a:prstGeom>
        </p:spPr>
      </p:pic>
      <p:pic>
        <p:nvPicPr>
          <p:cNvPr id="1027" name="Picture 3" descr="part1">
            <a:extLst>
              <a:ext uri="{FF2B5EF4-FFF2-40B4-BE49-F238E27FC236}">
                <a16:creationId xmlns:a16="http://schemas.microsoft.com/office/drawing/2014/main" id="{1A79C919-D4DE-44E3-8109-ECAE3E81D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238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sk-SK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395536" y="1366838"/>
            <a:ext cx="8352928" cy="1054050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b="1" dirty="0">
                <a:hlinkClick r:id="rId2"/>
              </a:rPr>
              <a:t>Transparency rankings </a:t>
            </a:r>
            <a:r>
              <a:rPr lang="en-US" sz="1900" dirty="0"/>
              <a:t>of companies fully</a:t>
            </a:r>
            <a:r>
              <a:rPr lang="sk-SK" sz="1900" dirty="0"/>
              <a:t> </a:t>
            </a:r>
            <a:r>
              <a:rPr lang="en-US" sz="1900" dirty="0"/>
              <a:t>owned by public sector: 2012, 2015 (</a:t>
            </a:r>
            <a:r>
              <a:rPr lang="en-US" sz="1900" b="1" dirty="0"/>
              <a:t>81 companies </a:t>
            </a:r>
            <a:r>
              <a:rPr lang="en-US" sz="1900" dirty="0"/>
              <a:t>– 46 SOEs; 31 MOEs; 4 ROEs) 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Total revenues – 9,5 billion € (equivalent to ½ of all state budget in 2015) 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sk-SK"/>
              <a:t>Transparency rankings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EA5C7-03B2-44AB-B761-629F3840B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84" y="2564904"/>
            <a:ext cx="7916380" cy="378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5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/>
              <a:t>Transparency rankings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83945CDF-7D9D-47D2-AC66-3B2AEE92E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02" y="1446469"/>
            <a:ext cx="7314811" cy="4876541"/>
          </a:xfrm>
          <a:prstGeom prst="rect">
            <a:avLst/>
          </a:prstGeom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52CF299C-C7F9-40DF-9BBB-6A5DAAB9E1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7292" y="2364287"/>
            <a:ext cx="3866708" cy="403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630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/>
              <a:t>Transparency rankings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4374B3D5-D3C2-401C-AE64-AF416F7153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8" y="1446469"/>
            <a:ext cx="7942857" cy="47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237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/>
              <a:t>Transparency rankings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2A958E1A-C0DF-45E9-803D-4BE75697B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19" y="1446469"/>
            <a:ext cx="6582069" cy="492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548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/>
              <a:t>Transparency rankings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A0D5C998-ED19-4F40-BE55-1411A7CD6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487" y="2924944"/>
            <a:ext cx="8237876" cy="3096344"/>
          </a:xfrm>
          <a:prstGeom prst="rect">
            <a:avLst/>
          </a:prstGeom>
        </p:spPr>
      </p:pic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36ECDF41-04A0-4CE2-BC64-EDDDC0634E59}"/>
              </a:ext>
            </a:extLst>
          </p:cNvPr>
          <p:cNvSpPr txBox="1">
            <a:spLocks/>
          </p:cNvSpPr>
          <p:nvPr/>
        </p:nvSpPr>
        <p:spPr>
          <a:xfrm>
            <a:off x="395536" y="1700808"/>
            <a:ext cx="8208912" cy="910034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/>
              <a:t>The best category: public procurement – 53%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/>
              <a:t>The worst one: Grants and Charity Policy – 19%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2978352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/>
              <a:t>Grants and Charity Policy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EBE9332A-2D1A-480A-8E55-846BC9D6B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46469"/>
            <a:ext cx="8438095" cy="48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61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/>
              <a:t>Grants and Charity Policy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8CC73845-A045-4896-97D0-01F299BAE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26100"/>
            <a:ext cx="877389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68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/>
              <a:t>Transparency rankings</a:t>
            </a:r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1146CDA7-16EF-4A2D-9030-318363EEC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8" y="1526100"/>
            <a:ext cx="8038095" cy="46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218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/>
              <a:t>Public procurement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04500952-AC65-4C7C-8070-76EE32A93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00" y="1366838"/>
            <a:ext cx="7704408" cy="4956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62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sk-SK" dirty="0"/>
              <a:t>International </a:t>
            </a:r>
            <a:r>
              <a:rPr lang="en-US" dirty="0"/>
              <a:t>comparison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822F6F82-3074-4312-9521-50BEFE695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125" y="1418248"/>
            <a:ext cx="6653633" cy="4730744"/>
          </a:xfrm>
          <a:prstGeom prst="rect">
            <a:avLst/>
          </a:prstGeom>
        </p:spPr>
      </p:pic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BF5AAF92-B868-47CF-9C7F-D3BABA3087FE}"/>
              </a:ext>
            </a:extLst>
          </p:cNvPr>
          <p:cNvSpPr txBox="1">
            <a:spLocks/>
          </p:cNvSpPr>
          <p:nvPr/>
        </p:nvSpPr>
        <p:spPr>
          <a:xfrm>
            <a:off x="6877300" y="1526100"/>
            <a:ext cx="2219784" cy="4840243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r>
              <a:rPr lang="sk-SK" sz="1900" dirty="0">
                <a:hlinkClick r:id="rId3"/>
              </a:rPr>
              <a:t>International </a:t>
            </a:r>
            <a:r>
              <a:rPr lang="sk-SK" sz="1900" dirty="0" err="1">
                <a:hlinkClick r:id="rId3"/>
              </a:rPr>
              <a:t>comparison</a:t>
            </a:r>
            <a:r>
              <a:rPr lang="sk-SK" sz="1900" dirty="0">
                <a:hlinkClick r:id="rId3"/>
              </a:rPr>
              <a:t> </a:t>
            </a: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r>
              <a:rPr lang="sk-SK" sz="1900" dirty="0"/>
              <a:t>5 </a:t>
            </a:r>
            <a:r>
              <a:rPr lang="en-US" sz="1900" dirty="0"/>
              <a:t>Slovak private or half private</a:t>
            </a:r>
            <a:r>
              <a:rPr lang="sk-SK" sz="1900" dirty="0"/>
              <a:t> </a:t>
            </a:r>
            <a:r>
              <a:rPr lang="en-US" sz="1900" dirty="0"/>
              <a:t>companies</a:t>
            </a: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r>
              <a:rPr lang="sk-SK" sz="1900" dirty="0"/>
              <a:t>1</a:t>
            </a:r>
            <a:r>
              <a:rPr lang="en-US" sz="1900" dirty="0"/>
              <a:t>5 foreign </a:t>
            </a:r>
            <a:r>
              <a:rPr lang="sk-SK" sz="1900" dirty="0" err="1"/>
              <a:t>SOEs</a:t>
            </a: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r>
              <a:rPr lang="sk-SK" sz="1900" dirty="0"/>
              <a:t>5</a:t>
            </a:r>
            <a:r>
              <a:rPr lang="en-US" sz="1900" dirty="0"/>
              <a:t> Czech</a:t>
            </a:r>
            <a:r>
              <a:rPr lang="sk-SK" sz="1900" dirty="0"/>
              <a:t> </a:t>
            </a:r>
            <a:r>
              <a:rPr lang="sk-SK" sz="1900" dirty="0" err="1"/>
              <a:t>SOEs</a:t>
            </a: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85750" indent="-285750" algn="r">
              <a:buClr>
                <a:srgbClr val="00ABE2"/>
              </a:buClr>
              <a:buFont typeface="Arial"/>
              <a:buChar char="•"/>
            </a:pPr>
            <a:r>
              <a:rPr lang="sk-SK" sz="1900" dirty="0"/>
              <a:t>30 </a:t>
            </a:r>
            <a:r>
              <a:rPr lang="sk-SK" sz="1900" dirty="0" err="1"/>
              <a:t>indicators</a:t>
            </a:r>
            <a:r>
              <a:rPr lang="sk-SK" sz="1900" dirty="0"/>
              <a:t> (</a:t>
            </a:r>
            <a:r>
              <a:rPr lang="sk-SK" sz="1900" dirty="0" err="1"/>
              <a:t>only</a:t>
            </a:r>
            <a:r>
              <a:rPr lang="sk-SK" sz="1900" dirty="0"/>
              <a:t> </a:t>
            </a:r>
            <a:r>
              <a:rPr lang="sk-SK" sz="1900" dirty="0" err="1"/>
              <a:t>webcheck</a:t>
            </a:r>
            <a:r>
              <a:rPr lang="sk-SK" sz="1900" dirty="0"/>
              <a:t>)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1295148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sk-SK" dirty="0"/>
              <a:t>International </a:t>
            </a:r>
            <a:r>
              <a:rPr lang="en-US" dirty="0"/>
              <a:t>comparison</a:t>
            </a:r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71F30BE6-E539-4107-9E6A-0DD0B7282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8" y="1547865"/>
            <a:ext cx="8028616" cy="464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713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sk-SK" dirty="0"/>
              <a:t>ETHICS</a:t>
            </a:r>
            <a:endParaRPr lang="en-US" dirty="0"/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AC82FD77-DBDA-4E2A-B5D7-561CB57AED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123" y="1700808"/>
            <a:ext cx="8166226" cy="420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051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6D86ACD1-E3A5-4999-90A1-472CE7085CD4}"/>
              </a:ext>
            </a:extLst>
          </p:cNvPr>
          <p:cNvSpPr txBox="1">
            <a:spLocks/>
          </p:cNvSpPr>
          <p:nvPr/>
        </p:nvSpPr>
        <p:spPr>
          <a:xfrm>
            <a:off x="554709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r>
              <a:rPr lang="sk-SK" dirty="0">
                <a:latin typeface="+mj-lt"/>
              </a:rPr>
              <a:t>No </a:t>
            </a:r>
            <a:r>
              <a:rPr lang="en-US" dirty="0">
                <a:latin typeface="+mj-lt"/>
              </a:rPr>
              <a:t>secrets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56ABDB05-FDA2-4120-A453-60A62CADD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9" y="1556792"/>
            <a:ext cx="6006726" cy="4320480"/>
          </a:xfrm>
          <a:prstGeom prst="rect">
            <a:avLst/>
          </a:prstGeom>
        </p:spPr>
      </p:pic>
      <p:sp>
        <p:nvSpPr>
          <p:cNvPr id="7" name="Obdĺžnik 6">
            <a:extLst>
              <a:ext uri="{FF2B5EF4-FFF2-40B4-BE49-F238E27FC236}">
                <a16:creationId xmlns:a16="http://schemas.microsoft.com/office/drawing/2014/main" id="{86BA7609-633B-44C8-9C0A-2F4496E263C5}"/>
              </a:ext>
            </a:extLst>
          </p:cNvPr>
          <p:cNvSpPr/>
          <p:nvPr/>
        </p:nvSpPr>
        <p:spPr>
          <a:xfrm>
            <a:off x="6372201" y="1772816"/>
            <a:ext cx="23762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indent="-173038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US" dirty="0"/>
              <a:t>Swedish energetic SOE Vattenfall: Managers´ salaries, benefits and pensions are published </a:t>
            </a:r>
          </a:p>
          <a:p>
            <a:pPr marL="173038" indent="-173038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en-US" dirty="0">
              <a:hlinkClick r:id="rId3"/>
            </a:endParaRPr>
          </a:p>
          <a:p>
            <a:pPr marL="173038" indent="-173038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BBC</a:t>
            </a:r>
            <a:r>
              <a:rPr lang="en-US" dirty="0"/>
              <a:t> have publish also information related to costs and gifts of </a:t>
            </a:r>
            <a:r>
              <a:rPr lang="en-US" dirty="0" err="1"/>
              <a:t>th</a:t>
            </a:r>
            <a:r>
              <a:rPr lang="sk-SK" dirty="0" err="1"/>
              <a:t>eir</a:t>
            </a:r>
            <a:r>
              <a:rPr lang="en-US" dirty="0"/>
              <a:t> managers</a:t>
            </a:r>
          </a:p>
        </p:txBody>
      </p:sp>
    </p:spTree>
    <p:extLst>
      <p:ext uri="{BB962C8B-B14F-4D97-AF65-F5344CB8AC3E}">
        <p14:creationId xmlns:p14="http://schemas.microsoft.com/office/powerpoint/2010/main" val="2090268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323528" y="2060848"/>
            <a:ext cx="4320480" cy="3502322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00ABE2"/>
              </a:buClr>
              <a:buFont typeface="Arial"/>
              <a:buChar char="•"/>
            </a:pPr>
            <a:r>
              <a:rPr lang="sk-SK" sz="1900" dirty="0"/>
              <a:t>2015: </a:t>
            </a:r>
            <a:r>
              <a:rPr lang="en-US" sz="1900" dirty="0"/>
              <a:t>British Newspaper the</a:t>
            </a:r>
            <a:r>
              <a:rPr lang="sk-SK" sz="1900" dirty="0"/>
              <a:t> </a:t>
            </a:r>
            <a:r>
              <a:rPr lang="en-US" sz="1900" dirty="0"/>
              <a:t>Guardian published an article about discrepancy between the salary</a:t>
            </a:r>
            <a:r>
              <a:rPr lang="sk-SK" sz="1900" dirty="0"/>
              <a:t>/</a:t>
            </a:r>
            <a:r>
              <a:rPr lang="sk-SK" sz="1900" dirty="0" err="1"/>
              <a:t>benefits</a:t>
            </a:r>
            <a:r>
              <a:rPr lang="en-US" sz="1900" dirty="0"/>
              <a:t> of the TV Chief</a:t>
            </a:r>
            <a:r>
              <a:rPr lang="sk-SK" sz="1900" dirty="0"/>
              <a:t> </a:t>
            </a:r>
            <a:r>
              <a:rPr lang="en-US" sz="1900" dirty="0"/>
              <a:t>(</a:t>
            </a:r>
            <a:r>
              <a:rPr lang="sk-SK" sz="1900" dirty="0"/>
              <a:t>855 </a:t>
            </a:r>
            <a:r>
              <a:rPr lang="sk-SK" sz="1900" dirty="0" err="1"/>
              <a:t>thousand</a:t>
            </a:r>
            <a:r>
              <a:rPr lang="sk-SK" sz="1900" dirty="0"/>
              <a:t> £ - </a:t>
            </a:r>
            <a:r>
              <a:rPr lang="en-US" sz="1900" dirty="0"/>
              <a:t>six times more than the British Prime Minister) and company performance</a:t>
            </a:r>
            <a:endParaRPr lang="sk-SK" sz="1900" dirty="0"/>
          </a:p>
          <a:p>
            <a:pPr marL="285750" indent="-285750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85750" indent="-285750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decreasing number of television viewers and insufficient</a:t>
            </a:r>
            <a:br>
              <a:rPr lang="en-US" sz="1900" dirty="0"/>
            </a:br>
            <a:r>
              <a:rPr lang="en-US" sz="1900" dirty="0"/>
              <a:t>revenues from advertising.</a:t>
            </a:r>
            <a:br>
              <a:rPr lang="en-US" sz="1900" dirty="0"/>
            </a:br>
            <a:br>
              <a:rPr lang="en-US" dirty="0"/>
            </a:br>
            <a:endParaRPr lang="en-US" sz="1900" dirty="0"/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/>
              <a:t>performance criteria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FE1F34AE-1756-4EDB-80B3-D78D9F3C2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302" y="2132856"/>
            <a:ext cx="4104456" cy="374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769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3A6C3BF8-FDA1-4D65-97FE-55968CD4C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357" y="1854575"/>
            <a:ext cx="7420020" cy="4452012"/>
          </a:xfrm>
          <a:prstGeom prst="rect">
            <a:avLst/>
          </a:prstGeom>
        </p:spPr>
      </p:pic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395536" y="1366838"/>
            <a:ext cx="8352928" cy="1702122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2017: </a:t>
            </a:r>
            <a:r>
              <a:rPr lang="en-US" sz="1900" dirty="0" err="1"/>
              <a:t>Visegrad</a:t>
            </a:r>
            <a:r>
              <a:rPr lang="en-US" sz="1900" dirty="0"/>
              <a:t> </a:t>
            </a:r>
            <a:r>
              <a:rPr lang="en-US" sz="1900" dirty="0">
                <a:hlinkClick r:id="rId3"/>
              </a:rPr>
              <a:t>initiative</a:t>
            </a:r>
            <a:r>
              <a:rPr lang="en-US" sz="1900" dirty="0"/>
              <a:t> for transparent municipal-owned enterprises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36 MOEs from SK, HU, CZ, PL; 30 web</a:t>
            </a:r>
            <a:r>
              <a:rPr lang="sk-SK" sz="1900" dirty="0"/>
              <a:t> </a:t>
            </a:r>
            <a:r>
              <a:rPr lang="en-US" sz="1900" dirty="0"/>
              <a:t>check indicators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Criteria: 100% MOEs; total revenues more than 4 million €; variously developed regions; mainly related to public transport, waste disposal and water supply sectors</a:t>
            </a:r>
            <a:r>
              <a:rPr lang="sk-SK" sz="1900" dirty="0"/>
              <a:t> (</a:t>
            </a:r>
            <a:r>
              <a:rPr lang="sk-SK" sz="1900" dirty="0" err="1"/>
              <a:t>The</a:t>
            </a:r>
            <a:r>
              <a:rPr lang="sk-SK" sz="1900" dirty="0"/>
              <a:t> </a:t>
            </a:r>
            <a:r>
              <a:rPr lang="sk-SK" sz="1900" dirty="0" err="1">
                <a:hlinkClick r:id="rId4"/>
              </a:rPr>
              <a:t>Case</a:t>
            </a:r>
            <a:r>
              <a:rPr lang="sk-SK" sz="1900" dirty="0">
                <a:hlinkClick r:id="rId4"/>
              </a:rPr>
              <a:t> Study </a:t>
            </a:r>
            <a:r>
              <a:rPr lang="sk-SK" sz="2000" dirty="0" err="1"/>
              <a:t>Public</a:t>
            </a:r>
            <a:r>
              <a:rPr lang="sk-SK" sz="2000" dirty="0"/>
              <a:t> Transport </a:t>
            </a:r>
            <a:r>
              <a:rPr lang="sk-SK" sz="2000" dirty="0" err="1"/>
              <a:t>Company</a:t>
            </a:r>
            <a:r>
              <a:rPr lang="sk-SK" sz="2000" dirty="0"/>
              <a:t> BA</a:t>
            </a:r>
            <a:r>
              <a:rPr lang="sk-SK" sz="1900" dirty="0"/>
              <a:t>)</a:t>
            </a: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The overall average score for all 36 companies reached only 34 %</a:t>
            </a: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/>
              <a:t>MOE</a:t>
            </a:r>
            <a:r>
              <a:rPr lang="en-US" cap="none"/>
              <a:t>s</a:t>
            </a:r>
            <a:r>
              <a:rPr lang="en-US"/>
              <a:t> transparency IN V4</a:t>
            </a:r>
          </a:p>
        </p:txBody>
      </p:sp>
    </p:spTree>
    <p:extLst>
      <p:ext uri="{BB962C8B-B14F-4D97-AF65-F5344CB8AC3E}">
        <p14:creationId xmlns:p14="http://schemas.microsoft.com/office/powerpoint/2010/main" val="760702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6084168" y="1605731"/>
            <a:ext cx="2880320" cy="4703589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US" sz="1900" dirty="0"/>
              <a:t>The company with the most open</a:t>
            </a:r>
            <a:r>
              <a:rPr lang="sk-SK" sz="1900" dirty="0"/>
              <a:t> </a:t>
            </a:r>
            <a:r>
              <a:rPr lang="en-US" sz="1900" dirty="0"/>
              <a:t>approach is the Prague Public</a:t>
            </a:r>
            <a:r>
              <a:rPr lang="sk-SK" sz="1900" dirty="0"/>
              <a:t> </a:t>
            </a:r>
            <a:r>
              <a:rPr lang="en-US" sz="1900" dirty="0"/>
              <a:t>Transport Company (60,4%)</a:t>
            </a:r>
            <a:endParaRPr lang="sk-SK" sz="1900" dirty="0"/>
          </a:p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sz="1900" dirty="0"/>
          </a:p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US" sz="1900" dirty="0"/>
              <a:t>The Public Transport</a:t>
            </a:r>
            <a:r>
              <a:rPr lang="sk-SK" sz="1900" dirty="0"/>
              <a:t> </a:t>
            </a:r>
            <a:r>
              <a:rPr lang="en-US" sz="1900" dirty="0"/>
              <a:t>Company Bratislava, Inc. Placed</a:t>
            </a:r>
            <a:r>
              <a:rPr lang="sk-SK" sz="1900" dirty="0"/>
              <a:t> </a:t>
            </a:r>
            <a:r>
              <a:rPr lang="en-US" sz="1900" dirty="0"/>
              <a:t>third (54,</a:t>
            </a:r>
            <a:r>
              <a:rPr lang="sk-SK" sz="1900" dirty="0"/>
              <a:t>2</a:t>
            </a:r>
            <a:r>
              <a:rPr lang="en-US" sz="1900" dirty="0"/>
              <a:t>%)</a:t>
            </a:r>
            <a:endParaRPr lang="sk-SK" sz="1900" dirty="0"/>
          </a:p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sz="1900" dirty="0"/>
          </a:p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sk-SK" sz="1900" dirty="0"/>
              <a:t>Best / </a:t>
            </a:r>
            <a:r>
              <a:rPr lang="sk-SK" sz="1900" dirty="0" err="1"/>
              <a:t>Shortages</a:t>
            </a:r>
            <a:endParaRPr lang="sk-SK" sz="1900" dirty="0"/>
          </a:p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sz="1900" dirty="0"/>
          </a:p>
          <a:p>
            <a:pPr marL="342900" indent="-342900" algn="just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/>
              <a:t>MOE</a:t>
            </a:r>
            <a:r>
              <a:rPr lang="en-US" cap="none" dirty="0"/>
              <a:t>s</a:t>
            </a:r>
            <a:r>
              <a:rPr lang="sk-SK" cap="none" dirty="0"/>
              <a:t>´ </a:t>
            </a:r>
            <a:r>
              <a:rPr lang="en-US" dirty="0"/>
              <a:t>transparency IN V4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12504820-DCCF-4595-BC8C-B47B36C32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6469"/>
            <a:ext cx="6126821" cy="478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756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395536" y="1366838"/>
            <a:ext cx="8352928" cy="1702122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May 2015: TIS was asked for help with the </a:t>
            </a:r>
            <a:r>
              <a:rPr lang="en-US" sz="1900" b="1" dirty="0"/>
              <a:t>selection procedures </a:t>
            </a:r>
            <a:r>
              <a:rPr lang="en-US" sz="1900" dirty="0"/>
              <a:t>aimed to choose the directors of four important town-owned companies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We proposed </a:t>
            </a:r>
            <a:r>
              <a:rPr lang="en-US" sz="1900" b="1" dirty="0"/>
              <a:t>how to carry out the process </a:t>
            </a:r>
            <a:r>
              <a:rPr lang="en-US" sz="1900" dirty="0"/>
              <a:t>and The Mayor invited us as observers to the committee for selection procedures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GB" sz="1900" dirty="0"/>
          </a:p>
        </p:txBody>
      </p:sp>
      <p:pic>
        <p:nvPicPr>
          <p:cNvPr id="13" name="Obrázok 12">
            <a:extLst>
              <a:ext uri="{FF2B5EF4-FFF2-40B4-BE49-F238E27FC236}">
                <a16:creationId xmlns:a16="http://schemas.microsoft.com/office/drawing/2014/main" id="{FD702F5D-E04C-4543-BD47-57F5091442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3178566"/>
            <a:ext cx="2902004" cy="3218298"/>
          </a:xfrm>
          <a:prstGeom prst="rect">
            <a:avLst/>
          </a:prstGeom>
        </p:spPr>
      </p:pic>
      <p:sp>
        <p:nvSpPr>
          <p:cNvPr id="14" name="Obdĺžnik 13">
            <a:extLst>
              <a:ext uri="{FF2B5EF4-FFF2-40B4-BE49-F238E27FC236}">
                <a16:creationId xmlns:a16="http://schemas.microsoft.com/office/drawing/2014/main" id="{451E57A4-BCF8-4D00-9FCC-BFBCA7ABACE8}"/>
              </a:ext>
            </a:extLst>
          </p:cNvPr>
          <p:cNvSpPr/>
          <p:nvPr/>
        </p:nvSpPr>
        <p:spPr>
          <a:xfrm>
            <a:off x="395536" y="3356554"/>
            <a:ext cx="55446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The procedure was accompanied by doubts about backstage agreements among </a:t>
            </a:r>
            <a:r>
              <a:rPr lang="sk-SK" dirty="0"/>
              <a:t>the </a:t>
            </a:r>
            <a:r>
              <a:rPr lang="en-US" dirty="0"/>
              <a:t>politicians. But still, public knew about the candidates </a:t>
            </a:r>
            <a:r>
              <a:rPr lang="en-US" b="1" dirty="0"/>
              <a:t>much more than in the past</a:t>
            </a:r>
            <a:r>
              <a:rPr lang="en-US" dirty="0"/>
              <a:t>, (published professional CVs, business development plan, public hearing, background-check of</a:t>
            </a:r>
            <a:r>
              <a:rPr lang="sk-SK" dirty="0"/>
              <a:t> the</a:t>
            </a:r>
            <a:r>
              <a:rPr lang="en-US" dirty="0"/>
              <a:t> candidates 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Valuable experience – we created the </a:t>
            </a:r>
            <a:r>
              <a:rPr lang="en-US" b="1" dirty="0">
                <a:hlinkClick r:id="rId3"/>
              </a:rPr>
              <a:t>manual</a:t>
            </a:r>
            <a:r>
              <a:rPr lang="en-US" b="1" dirty="0"/>
              <a:t> for mayors and active citizens</a:t>
            </a:r>
            <a:r>
              <a:rPr lang="en-US" dirty="0"/>
              <a:t>: How to carry out selection procedures in self-governments</a:t>
            </a: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/>
              <a:t>Hiring manager manual</a:t>
            </a:r>
          </a:p>
        </p:txBody>
      </p:sp>
    </p:spTree>
    <p:extLst>
      <p:ext uri="{BB962C8B-B14F-4D97-AF65-F5344CB8AC3E}">
        <p14:creationId xmlns:p14="http://schemas.microsoft.com/office/powerpoint/2010/main" val="1977060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CCF3FF71-6C98-4585-880D-A2C50D977865}"/>
              </a:ext>
            </a:extLst>
          </p:cNvPr>
          <p:cNvSpPr txBox="1">
            <a:spLocks/>
          </p:cNvSpPr>
          <p:nvPr/>
        </p:nvSpPr>
        <p:spPr>
          <a:xfrm>
            <a:off x="540000" y="554539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r>
              <a:rPr lang="en-US" dirty="0">
                <a:latin typeface="+mj-lt"/>
              </a:rPr>
              <a:t>Anticorruption</a:t>
            </a:r>
            <a:r>
              <a:rPr lang="sk-SK" dirty="0">
                <a:latin typeface="+mj-lt"/>
              </a:rPr>
              <a:t> </a:t>
            </a:r>
            <a:r>
              <a:rPr lang="en-US" noProof="1">
                <a:latin typeface="+mj-lt"/>
              </a:rPr>
              <a:t>strategy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BD2EA239-29C9-4D53-820E-21446E5D0C88}"/>
              </a:ext>
            </a:extLst>
          </p:cNvPr>
          <p:cNvSpPr txBox="1">
            <a:spLocks/>
          </p:cNvSpPr>
          <p:nvPr/>
        </p:nvSpPr>
        <p:spPr>
          <a:xfrm>
            <a:off x="6228184" y="1781027"/>
            <a:ext cx="2833392" cy="4539178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indent="-266700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2015 – cooperation with </a:t>
            </a:r>
            <a:r>
              <a:rPr lang="en-US" sz="1900" dirty="0">
                <a:hlinkClick r:id="rId2"/>
              </a:rPr>
              <a:t>Slovak Post </a:t>
            </a:r>
            <a:r>
              <a:rPr lang="en-US" sz="1900" dirty="0"/>
              <a:t>(13 500 employees)</a:t>
            </a:r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Identifying of </a:t>
            </a:r>
            <a:r>
              <a:rPr lang="en-US" sz="1900" dirty="0">
                <a:hlinkClick r:id="rId3"/>
              </a:rPr>
              <a:t>weakness</a:t>
            </a:r>
            <a:r>
              <a:rPr lang="en-US" sz="1900" dirty="0"/>
              <a:t> in 8 areas</a:t>
            </a:r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r>
              <a:rPr lang="en-US" sz="1900" dirty="0"/>
              <a:t>The </a:t>
            </a:r>
            <a:r>
              <a:rPr lang="en-US" sz="1900" b="1" dirty="0"/>
              <a:t>Best practices </a:t>
            </a:r>
            <a:r>
              <a:rPr lang="en-US" sz="1900" dirty="0"/>
              <a:t>transfer </a:t>
            </a:r>
            <a:r>
              <a:rPr lang="sk-SK" sz="1900" dirty="0"/>
              <a:t>/ </a:t>
            </a:r>
            <a:r>
              <a:rPr lang="en-US" sz="1900" dirty="0">
                <a:hlinkClick r:id="rId4"/>
              </a:rPr>
              <a:t>recommendations</a:t>
            </a:r>
            <a:r>
              <a:rPr lang="sk-SK" sz="1900" dirty="0"/>
              <a:t> </a:t>
            </a: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sk-SK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66700" indent="-266700">
              <a:buClr>
                <a:srgbClr val="00ABE2"/>
              </a:buClr>
              <a:buFont typeface="Arial"/>
              <a:buChar char="•"/>
            </a:pPr>
            <a:endParaRPr lang="en-US" sz="1600" dirty="0"/>
          </a:p>
        </p:txBody>
      </p:sp>
      <p:pic>
        <p:nvPicPr>
          <p:cNvPr id="3" name="Obrázok 2">
            <a:hlinkClick r:id="rId2"/>
            <a:extLst>
              <a:ext uri="{FF2B5EF4-FFF2-40B4-BE49-F238E27FC236}">
                <a16:creationId xmlns:a16="http://schemas.microsoft.com/office/drawing/2014/main" id="{8A6C5A0C-6DE6-44EE-BD5E-B198EB7A3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955" y="1772816"/>
            <a:ext cx="5859205" cy="389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569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CCF3FF71-6C98-4585-880D-A2C50D977865}"/>
              </a:ext>
            </a:extLst>
          </p:cNvPr>
          <p:cNvSpPr txBox="1">
            <a:spLocks/>
          </p:cNvSpPr>
          <p:nvPr/>
        </p:nvSpPr>
        <p:spPr>
          <a:xfrm>
            <a:off x="540000" y="554539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r>
              <a:rPr lang="en-US" dirty="0">
                <a:latin typeface="+mj-lt"/>
              </a:rPr>
              <a:t>the best practice </a:t>
            </a:r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C3F04EF9-0B0E-4768-8B9D-F99896939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628801"/>
            <a:ext cx="5794024" cy="4464496"/>
          </a:xfrm>
          <a:prstGeom prst="rect">
            <a:avLst/>
          </a:prstGeom>
        </p:spPr>
      </p:pic>
      <p:sp>
        <p:nvSpPr>
          <p:cNvPr id="9" name="Obdĺžnik 8">
            <a:extLst>
              <a:ext uri="{FF2B5EF4-FFF2-40B4-BE49-F238E27FC236}">
                <a16:creationId xmlns:a16="http://schemas.microsoft.com/office/drawing/2014/main" id="{26B1641F-0E98-4C55-A07A-7B95F89EFB6F}"/>
              </a:ext>
            </a:extLst>
          </p:cNvPr>
          <p:cNvSpPr/>
          <p:nvPr/>
        </p:nvSpPr>
        <p:spPr>
          <a:xfrm>
            <a:off x="6134951" y="1628801"/>
            <a:ext cx="28099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b="1" dirty="0"/>
              <a:t>The Post for the people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granted organizations 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organizations supported </a:t>
            </a:r>
            <a:r>
              <a:rPr lang="en-US" dirty="0" err="1"/>
              <a:t>fr</a:t>
            </a:r>
            <a:r>
              <a:rPr lang="sk-SK" dirty="0"/>
              <a:t>o</a:t>
            </a:r>
            <a:r>
              <a:rPr lang="en-US" dirty="0"/>
              <a:t>m the taxes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The criteria for the donations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The black list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Members of the committee are known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9BAF8C-3309-426F-9E38-EC19F7635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</p:spPr>
        <p:txBody>
          <a:bodyPr/>
          <a:lstStyle/>
          <a:p>
            <a:r>
              <a:rPr lang="en-US" dirty="0">
                <a:latin typeface="+mj-lt"/>
              </a:rPr>
              <a:t>The best practice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5100B502-6441-4B59-9E06-97BDDE326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56792"/>
            <a:ext cx="8568952" cy="4136443"/>
          </a:xfrm>
          <a:prstGeom prst="rect">
            <a:avLst/>
          </a:prstGeom>
        </p:spPr>
      </p:pic>
      <p:sp>
        <p:nvSpPr>
          <p:cNvPr id="6" name="Obdĺžnik 5">
            <a:extLst>
              <a:ext uri="{FF2B5EF4-FFF2-40B4-BE49-F238E27FC236}">
                <a16:creationId xmlns:a16="http://schemas.microsoft.com/office/drawing/2014/main" id="{585A8F4E-52DC-4741-8A37-577EEBE2080A}"/>
              </a:ext>
            </a:extLst>
          </p:cNvPr>
          <p:cNvSpPr/>
          <p:nvPr/>
        </p:nvSpPr>
        <p:spPr>
          <a:xfrm>
            <a:off x="575556" y="5883189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dirty="0"/>
              <a:t>Social responsibility, PR</a:t>
            </a:r>
            <a:r>
              <a:rPr lang="sk-SK" dirty="0"/>
              <a:t> impact</a:t>
            </a:r>
            <a:r>
              <a:rPr lang="en-US" dirty="0"/>
              <a:t>, sustainability....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348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 dirty="0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political earthquake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9A79078C-FCCD-41BD-83BF-A70984A81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1366838"/>
            <a:ext cx="3330973" cy="2957156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39461989-1E60-45C8-86F0-C0B8928BCA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458" y="2905545"/>
            <a:ext cx="7248902" cy="3470391"/>
          </a:xfrm>
          <a:prstGeom prst="rect">
            <a:avLst/>
          </a:prstGeom>
        </p:spPr>
      </p:pic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D985E5D2-06AE-4D47-825B-3D5C24C92FF5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540000" y="1651000"/>
            <a:ext cx="4608064" cy="985912"/>
          </a:xfrm>
        </p:spPr>
        <p:txBody>
          <a:bodyPr/>
          <a:lstStyle/>
          <a:p>
            <a:r>
              <a:rPr lang="en-US" sz="2000" dirty="0"/>
              <a:t>2/3 managers in the</a:t>
            </a:r>
            <a:r>
              <a:rPr lang="sk-SK" sz="2000" dirty="0"/>
              <a:t> s</a:t>
            </a:r>
            <a:r>
              <a:rPr lang="en-US" sz="2000" dirty="0"/>
              <a:t>tate-owned managers don´t survive the first year after election</a:t>
            </a:r>
            <a:r>
              <a:rPr lang="sk-SK" sz="2000" dirty="0"/>
              <a:t> (</a:t>
            </a:r>
            <a:r>
              <a:rPr lang="en-US" sz="2000" dirty="0">
                <a:hlinkClick r:id="rId4"/>
              </a:rPr>
              <a:t>analysis</a:t>
            </a:r>
            <a:r>
              <a:rPr lang="sk-SK" sz="2000" dirty="0"/>
              <a:t>)</a:t>
            </a:r>
            <a:endParaRPr lang="en-US" sz="2000" dirty="0"/>
          </a:p>
          <a:p>
            <a:endParaRPr lang="sk-SK" sz="2000" dirty="0"/>
          </a:p>
          <a:p>
            <a:endParaRPr lang="sk-SK" sz="2000" dirty="0"/>
          </a:p>
          <a:p>
            <a:endParaRPr lang="sk-SK" sz="2000" dirty="0"/>
          </a:p>
          <a:p>
            <a:endParaRPr lang="en-GB" sz="2000" dirty="0"/>
          </a:p>
          <a:p>
            <a:endParaRPr lang="sk-SK" sz="2000" b="1" dirty="0"/>
          </a:p>
        </p:txBody>
      </p:sp>
    </p:spTree>
    <p:extLst>
      <p:ext uri="{BB962C8B-B14F-4D97-AF65-F5344CB8AC3E}">
        <p14:creationId xmlns:p14="http://schemas.microsoft.com/office/powerpoint/2010/main" val="2649316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Content Placeholder 9"/>
          <p:cNvSpPr txBox="1">
            <a:spLocks/>
          </p:cNvSpPr>
          <p:nvPr/>
        </p:nvSpPr>
        <p:spPr>
          <a:xfrm>
            <a:off x="251520" y="4221088"/>
            <a:ext cx="8640960" cy="1994024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750"/>
              </a:spcAft>
              <a:buNone/>
            </a:pPr>
            <a:r>
              <a:rPr lang="sk-SK" sz="2000" dirty="0">
                <a:solidFill>
                  <a:schemeClr val="bg1"/>
                </a:solidFill>
                <a:latin typeface="Arial Narrow Bold"/>
                <a:cs typeface="Arial Narrow Bold"/>
              </a:rPr>
              <a:t>www.transparency.sk</a:t>
            </a:r>
            <a:endParaRPr lang="en-US" sz="20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</a:rPr>
              <a:t>facebook.com/</a:t>
            </a:r>
            <a:r>
              <a:rPr lang="en-US" sz="1500" dirty="0" err="1">
                <a:solidFill>
                  <a:schemeClr val="bg1"/>
                </a:solidFill>
                <a:latin typeface="Arial Narrow Bold"/>
                <a:cs typeface="Arial Narrow Bold"/>
              </a:rPr>
              <a:t>transparencysk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</a:rPr>
              <a:t>twitter.com/</a:t>
            </a:r>
            <a:r>
              <a:rPr lang="en-US" sz="1500" dirty="0" err="1">
                <a:solidFill>
                  <a:schemeClr val="bg1"/>
                </a:solidFill>
                <a:latin typeface="Arial Narrow Bold"/>
                <a:cs typeface="Arial Narrow Bold"/>
              </a:rPr>
              <a:t>transparencysk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sk-SK" sz="1500" dirty="0">
                <a:solidFill>
                  <a:schemeClr val="bg1"/>
                </a:solidFill>
                <a:latin typeface="Arial Narrow Bold"/>
                <a:cs typeface="Arial Narrow Bold"/>
              </a:rPr>
              <a:t>transparency.blog.sme.sk</a:t>
            </a: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  <a:hlinkClick r:id="rId2"/>
              </a:rPr>
              <a:t>https://transparency.blog.sme.sk/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200" dirty="0">
                <a:solidFill>
                  <a:schemeClr val="bg1"/>
                </a:solidFill>
                <a:latin typeface="Arial Narrow Bold"/>
                <a:cs typeface="Arial Narrow Bold"/>
              </a:rPr>
              <a:t>© 201</a:t>
            </a:r>
            <a:r>
              <a:rPr lang="sk-SK" sz="1200" dirty="0">
                <a:solidFill>
                  <a:schemeClr val="bg1"/>
                </a:solidFill>
                <a:latin typeface="Arial Narrow Bold"/>
                <a:cs typeface="Arial Narrow Bold"/>
              </a:rPr>
              <a:t>7</a:t>
            </a:r>
            <a:r>
              <a:rPr lang="en-US" sz="1200" dirty="0">
                <a:solidFill>
                  <a:schemeClr val="bg1"/>
                </a:solidFill>
                <a:latin typeface="Arial Narrow Bold"/>
                <a:cs typeface="Arial Narrow Bold"/>
              </a:rPr>
              <a:t> </a:t>
            </a:r>
            <a:r>
              <a:rPr lang="sk-SK" sz="1200" dirty="0">
                <a:solidFill>
                  <a:schemeClr val="bg1"/>
                </a:solidFill>
                <a:latin typeface="Arial Narrow Bold"/>
                <a:cs typeface="Arial Narrow Bold"/>
              </a:rPr>
              <a:t>Transparency International Slovakia</a:t>
            </a:r>
            <a:endParaRPr lang="en-US" sz="12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endParaRPr lang="en-US" sz="1500" dirty="0">
              <a:solidFill>
                <a:schemeClr val="bg1"/>
              </a:solidFill>
              <a:latin typeface="Arial Narrow Bold"/>
              <a:cs typeface="Arial Narrow Bold"/>
            </a:endParaRP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439" y="3036614"/>
            <a:ext cx="2942721" cy="10404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1700808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cap="all" dirty="0">
                <a:solidFill>
                  <a:schemeClr val="bg1"/>
                </a:solidFill>
              </a:rPr>
              <a:t>Thank you for your attention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i-presentation-template-2014">
  <a:themeElements>
    <a:clrScheme name="Transparency International">
      <a:dk1>
        <a:sysClr val="windowText" lastClr="000000"/>
      </a:dk1>
      <a:lt1>
        <a:sysClr val="window" lastClr="FFFFFF"/>
      </a:lt1>
      <a:dk2>
        <a:srgbClr val="0B0D11"/>
      </a:dk2>
      <a:lt2>
        <a:srgbClr val="DDDEDD"/>
      </a:lt2>
      <a:accent1>
        <a:srgbClr val="BFBFBF"/>
      </a:accent1>
      <a:accent2>
        <a:srgbClr val="595959"/>
      </a:accent2>
      <a:accent3>
        <a:srgbClr val="4F7689"/>
      </a:accent3>
      <a:accent4>
        <a:srgbClr val="60BCDF"/>
      </a:accent4>
      <a:accent5>
        <a:srgbClr val="009FEE"/>
      </a:accent5>
      <a:accent6>
        <a:srgbClr val="0076B1"/>
      </a:accent6>
      <a:hlink>
        <a:srgbClr val="009FEE"/>
      </a:hlink>
      <a:folHlink>
        <a:srgbClr val="009FE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NEXALA">
      <a:dk1>
        <a:srgbClr val="002C44"/>
      </a:dk1>
      <a:lt1>
        <a:srgbClr val="FFFFFE"/>
      </a:lt1>
      <a:dk2>
        <a:srgbClr val="002C44"/>
      </a:dk2>
      <a:lt2>
        <a:srgbClr val="DDDEDD"/>
      </a:lt2>
      <a:accent1>
        <a:srgbClr val="141313"/>
      </a:accent1>
      <a:accent2>
        <a:srgbClr val="313231"/>
      </a:accent2>
      <a:accent3>
        <a:srgbClr val="505150"/>
      </a:accent3>
      <a:accent4>
        <a:srgbClr val="6D6E6D"/>
      </a:accent4>
      <a:accent5>
        <a:srgbClr val="8D8E8D"/>
      </a:accent5>
      <a:accent6>
        <a:srgbClr val="B2B3B2"/>
      </a:accent6>
      <a:hlink>
        <a:srgbClr val="29ABE2"/>
      </a:hlink>
      <a:folHlink>
        <a:srgbClr val="002C4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ti-presentation-template-2014.potx</Template>
  <TotalTime>5309</TotalTime>
  <Words>569</Words>
  <Application>Microsoft Office PowerPoint</Application>
  <PresentationFormat>Prezentácia na obrazovke (4:3)</PresentationFormat>
  <Paragraphs>95</Paragraphs>
  <Slides>23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23</vt:i4>
      </vt:variant>
    </vt:vector>
  </HeadingPairs>
  <TitlesOfParts>
    <vt:vector size="29" baseType="lpstr">
      <vt:lpstr>Arial</vt:lpstr>
      <vt:lpstr>Arial Narrow</vt:lpstr>
      <vt:lpstr>Arial Narrow Bold</vt:lpstr>
      <vt:lpstr>Calibri</vt:lpstr>
      <vt:lpstr>ti-presentation-template-2014</vt:lpstr>
      <vt:lpstr>Office Theme</vt:lpstr>
      <vt:lpstr>Transparency of state, city and county owned companies in Slovakia    </vt:lpstr>
      <vt:lpstr>Transparency rankings</vt:lpstr>
      <vt:lpstr>Transparency rankings</vt:lpstr>
      <vt:lpstr>Transparency rankings</vt:lpstr>
      <vt:lpstr>Transparency rankings</vt:lpstr>
      <vt:lpstr>Transparency rankings</vt:lpstr>
      <vt:lpstr>Grants and Charity Policy</vt:lpstr>
      <vt:lpstr>Grants and Charity Policy</vt:lpstr>
      <vt:lpstr>Transparency rankings</vt:lpstr>
      <vt:lpstr>Public procurement</vt:lpstr>
      <vt:lpstr>International comparison</vt:lpstr>
      <vt:lpstr>International comparison</vt:lpstr>
      <vt:lpstr>ETHICS</vt:lpstr>
      <vt:lpstr>Prezentácia programu PowerPoint</vt:lpstr>
      <vt:lpstr>performance criteria</vt:lpstr>
      <vt:lpstr>MOEs transparency IN V4</vt:lpstr>
      <vt:lpstr>MOEs´ transparency IN V4</vt:lpstr>
      <vt:lpstr>Hiring manager manual</vt:lpstr>
      <vt:lpstr>Prezentácia programu PowerPoint</vt:lpstr>
      <vt:lpstr>Prezentácia programu PowerPoint</vt:lpstr>
      <vt:lpstr>The best practice</vt:lpstr>
      <vt:lpstr>political earthquake</vt:lpstr>
      <vt:lpstr>Prezentácia programu PowerPoint</vt:lpstr>
    </vt:vector>
  </TitlesOfParts>
  <Manager/>
  <Company>bruc1e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charlie  brown</dc:creator>
  <cp:keywords/>
  <dc:description/>
  <cp:lastModifiedBy>Michal Pisko (TI SK)</cp:lastModifiedBy>
  <cp:revision>343</cp:revision>
  <cp:lastPrinted>2017-09-28T06:30:48Z</cp:lastPrinted>
  <dcterms:created xsi:type="dcterms:W3CDTF">2013-10-14T13:11:05Z</dcterms:created>
  <dcterms:modified xsi:type="dcterms:W3CDTF">2017-10-19T11:10:39Z</dcterms:modified>
  <cp:category/>
</cp:coreProperties>
</file>