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charts/colors4.xml" ContentType="application/vnd.ms-office.chartcolorstyl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style3.xml" ContentType="application/vnd.ms-office.chart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charts/colors3.xml" ContentType="application/vnd.ms-office.chartcolorstyl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charts/style4.xml" ContentType="application/vnd.ms-office.chartstyle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326" r:id="rId2"/>
    <p:sldId id="327" r:id="rId3"/>
    <p:sldId id="277" r:id="rId4"/>
    <p:sldId id="278" r:id="rId5"/>
    <p:sldId id="281" r:id="rId6"/>
    <p:sldId id="290" r:id="rId7"/>
    <p:sldId id="291" r:id="rId8"/>
    <p:sldId id="292" r:id="rId9"/>
    <p:sldId id="294" r:id="rId10"/>
    <p:sldId id="293" r:id="rId11"/>
    <p:sldId id="282" r:id="rId12"/>
    <p:sldId id="284" r:id="rId13"/>
    <p:sldId id="283" r:id="rId14"/>
    <p:sldId id="286" r:id="rId15"/>
    <p:sldId id="287" r:id="rId16"/>
    <p:sldId id="285" r:id="rId17"/>
    <p:sldId id="288" r:id="rId18"/>
    <p:sldId id="289" r:id="rId19"/>
    <p:sldId id="318" r:id="rId20"/>
    <p:sldId id="295" r:id="rId21"/>
    <p:sldId id="296" r:id="rId22"/>
    <p:sldId id="319" r:id="rId23"/>
    <p:sldId id="320" r:id="rId24"/>
    <p:sldId id="301" r:id="rId25"/>
    <p:sldId id="304" r:id="rId26"/>
    <p:sldId id="321" r:id="rId27"/>
    <p:sldId id="322" r:id="rId28"/>
    <p:sldId id="323" r:id="rId29"/>
    <p:sldId id="306" r:id="rId30"/>
    <p:sldId id="307" r:id="rId31"/>
    <p:sldId id="308" r:id="rId32"/>
    <p:sldId id="310" r:id="rId33"/>
    <p:sldId id="311" r:id="rId34"/>
    <p:sldId id="312" r:id="rId35"/>
    <p:sldId id="314" r:id="rId36"/>
    <p:sldId id="313" r:id="rId37"/>
    <p:sldId id="324" r:id="rId38"/>
    <p:sldId id="272" r:id="rId39"/>
    <p:sldId id="273" r:id="rId40"/>
    <p:sldId id="274" r:id="rId41"/>
    <p:sldId id="328" r:id="rId42"/>
  </p:sldIdLst>
  <p:sldSz cx="9144000" cy="6858000" type="screen4x3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44" autoAdjust="0"/>
    <p:restoredTop sz="94660"/>
  </p:normalViewPr>
  <p:slideViewPr>
    <p:cSldViewPr>
      <p:cViewPr varScale="1">
        <p:scale>
          <a:sx n="69" d="100"/>
          <a:sy n="69" d="100"/>
        </p:scale>
        <p:origin x="-13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J&#225;n\Documents\Pontis\Data\Porovnanie%20pon&#250;k%20uch&#225;dza&#269;ov%20a%20PHZ%20pri%20stavb&#225;ch%20NDS_doplnen&#233;%20o%20expert&#237;zy%20a%20kone&#269;n&#233;%20ceny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C:\Users\J&#225;n\Documents\Pontis\Data\Porovnanie%20pon&#250;k%20uch&#225;dza&#269;ov%20a%20PHZ%20pri%20stavb&#225;ch%20NDS_doplnen&#233;%20o%20expert&#237;zy%20a%20kone&#269;n&#233;%20ceny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file:///C:\Users\Rastislav\Documents\Fero\Prehlad%20Dialnicnych%20Projektov%20v%20Europe_v4%2029.08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oleObject" Target="file:///C:\Users\J&#225;n\Documents\Pontis\Blogy\Branisko_graf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1800" b="1" dirty="0"/>
              <a:t>Víťazné</a:t>
            </a:r>
            <a:r>
              <a:rPr lang="sk-SK" sz="1800" b="1" baseline="0" dirty="0"/>
              <a:t> ponuky na stavbách NDS v r. 2007 </a:t>
            </a:r>
            <a:r>
              <a:rPr lang="sk-SK" sz="1800" b="1" baseline="0" dirty="0" smtClean="0"/>
              <a:t>- 2016</a:t>
            </a:r>
            <a:endParaRPr lang="sk-SK" sz="1600" dirty="0"/>
          </a:p>
        </c:rich>
      </c:tx>
      <c:layout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7.5464090009993628E-2"/>
          <c:y val="0.13140193915232665"/>
          <c:w val="0.86168097086097328"/>
          <c:h val="0.76119851827100915"/>
        </c:manualLayout>
      </c:layout>
      <c:scatterChart>
        <c:scatterStyle val="lineMarker"/>
        <c:ser>
          <c:idx val="0"/>
          <c:order val="0"/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19050">
                <a:solidFill>
                  <a:schemeClr val="accent1"/>
                </a:solidFill>
              </a:ln>
              <a:effectLst/>
            </c:spPr>
          </c:marker>
          <c:xVal>
            <c:strRef>
              <c:f>'dočasný pre grafy'!$B$32:$B$57</c:f>
              <c:strCache>
                <c:ptCount val="26"/>
                <c:pt idx="0">
                  <c:v>D1 Sverepec - Vrtižer, 2. úsek</c:v>
                </c:pt>
                <c:pt idx="1">
                  <c:v>R1 Žarnovica-Šášovské Podhradie, I. etapa</c:v>
                </c:pt>
                <c:pt idx="2">
                  <c:v>Rýchlostná cesta R3 Horná Štubňa - obchvat</c:v>
                </c:pt>
                <c:pt idx="3">
                  <c:v>Diaľnica D2, križovatka Stupava - juh</c:v>
                </c:pt>
                <c:pt idx="4">
                  <c:v>D1 Sverepec - Vrtižer, 1. úsek</c:v>
                </c:pt>
                <c:pt idx="5">
                  <c:v>D1 Studenec - Beharovce</c:v>
                </c:pt>
                <c:pt idx="6">
                  <c:v>D1 Jablonov - Studenec</c:v>
                </c:pt>
                <c:pt idx="7">
                  <c:v>D 1 Sverepec - Vrtižer, 1. úsek, II. etapa</c:v>
                </c:pt>
                <c:pt idx="8">
                  <c:v>D3 Žilin Strážov - Brodno</c:v>
                </c:pt>
                <c:pt idx="9">
                  <c:v>R4 Košice - Milhosť</c:v>
                </c:pt>
                <c:pt idx="10">
                  <c:v>Jánovce - Jablonov I</c:v>
                </c:pt>
                <c:pt idx="11">
                  <c:v>Jánovce - Jablonov II</c:v>
                </c:pt>
                <c:pt idx="12">
                  <c:v>Fričovce - Svinia</c:v>
                </c:pt>
                <c:pt idx="13">
                  <c:v>Dubná Skala - Turany</c:v>
                </c:pt>
                <c:pt idx="14">
                  <c:v>Hubová - Ivachnová</c:v>
                </c:pt>
                <c:pt idx="15">
                  <c:v>Višňové</c:v>
                </c:pt>
                <c:pt idx="16">
                  <c:v>Žiar n/Hronom</c:v>
                </c:pt>
                <c:pt idx="17">
                  <c:v>Svrčinovec - Skalité</c:v>
                </c:pt>
                <c:pt idx="18">
                  <c:v>D1 Hrič. Podhradie - L. Lúčka</c:v>
                </c:pt>
                <c:pt idx="19">
                  <c:v>D3 ZA Strážov - Brodno</c:v>
                </c:pt>
                <c:pt idx="20">
                  <c:v>R2 Pstruša - Kriváň</c:v>
                </c:pt>
                <c:pt idx="21">
                  <c:v>R2 Zvolen - Pstruša</c:v>
                </c:pt>
                <c:pt idx="22">
                  <c:v>R2 Ruskovce - Pravotice</c:v>
                </c:pt>
                <c:pt idx="23">
                  <c:v>D1 Budimír - Bidovce</c:v>
                </c:pt>
                <c:pt idx="24">
                  <c:v>D1 Prešov, západ - Prešov, juh</c:v>
                </c:pt>
                <c:pt idx="25">
                  <c:v>D3 Čadca, Bukov - Svrčinovec</c:v>
                </c:pt>
              </c:strCache>
            </c:strRef>
          </c:xVal>
          <c:yVal>
            <c:numRef>
              <c:f>'dočasný pre grafy'!$C$32:$C$57</c:f>
              <c:numCache>
                <c:formatCode>#,##0</c:formatCode>
                <c:ptCount val="26"/>
                <c:pt idx="0">
                  <c:v>82.471881261817586</c:v>
                </c:pt>
                <c:pt idx="1">
                  <c:v>71.187703053931116</c:v>
                </c:pt>
                <c:pt idx="2">
                  <c:v>89.13349518492555</c:v>
                </c:pt>
                <c:pt idx="3">
                  <c:v>65.410029953073547</c:v>
                </c:pt>
                <c:pt idx="4">
                  <c:v>93.057357835555635</c:v>
                </c:pt>
                <c:pt idx="5">
                  <c:v>76.667635296884697</c:v>
                </c:pt>
                <c:pt idx="6">
                  <c:v>99.75706638057909</c:v>
                </c:pt>
                <c:pt idx="7">
                  <c:v>75.819150875000005</c:v>
                </c:pt>
                <c:pt idx="8">
                  <c:v>60.661473432901282</c:v>
                </c:pt>
                <c:pt idx="9">
                  <c:v>66.500755988953657</c:v>
                </c:pt>
                <c:pt idx="10">
                  <c:v>63.327926902617463</c:v>
                </c:pt>
                <c:pt idx="11">
                  <c:v>46.678821096103128</c:v>
                </c:pt>
                <c:pt idx="12">
                  <c:v>57.971245501064523</c:v>
                </c:pt>
                <c:pt idx="13">
                  <c:v>41.15436691555368</c:v>
                </c:pt>
                <c:pt idx="14">
                  <c:v>48.799575242397488</c:v>
                </c:pt>
                <c:pt idx="15">
                  <c:v>45.709403981496543</c:v>
                </c:pt>
                <c:pt idx="16">
                  <c:v>46.648745356920159</c:v>
                </c:pt>
                <c:pt idx="17">
                  <c:v>90.227041122133159</c:v>
                </c:pt>
                <c:pt idx="18">
                  <c:v>87.610801661861913</c:v>
                </c:pt>
                <c:pt idx="19">
                  <c:v>89.756415735956779</c:v>
                </c:pt>
                <c:pt idx="20">
                  <c:v>78.502201893420633</c:v>
                </c:pt>
                <c:pt idx="21">
                  <c:v>60.131782966601932</c:v>
                </c:pt>
                <c:pt idx="22">
                  <c:v>83.99660400426265</c:v>
                </c:pt>
                <c:pt idx="23">
                  <c:v>94.292228299158552</c:v>
                </c:pt>
                <c:pt idx="24">
                  <c:v>96.43806113601832</c:v>
                </c:pt>
                <c:pt idx="25">
                  <c:v>120</c:v>
                </c:pt>
              </c:numCache>
            </c:numRef>
          </c:yVal>
        </c:ser>
        <c:dLbls/>
        <c:axId val="77459840"/>
        <c:axId val="77461376"/>
      </c:scatterChart>
      <c:valAx>
        <c:axId val="77459840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77461376"/>
        <c:crosses val="autoZero"/>
        <c:crossBetween val="midCat"/>
      </c:valAx>
      <c:valAx>
        <c:axId val="77461376"/>
        <c:scaling>
          <c:orientation val="minMax"/>
          <c:max val="12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7745984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sk-SK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1800" b="1" dirty="0"/>
              <a:t>Víťazné</a:t>
            </a:r>
            <a:r>
              <a:rPr lang="sk-SK" sz="1800" b="1" baseline="0" dirty="0"/>
              <a:t> ponuky na stavbách NDS v r. 2007 - </a:t>
            </a:r>
            <a:r>
              <a:rPr lang="sk-SK" sz="1800" b="1" baseline="0" dirty="0" smtClean="0"/>
              <a:t>2016</a:t>
            </a:r>
            <a:endParaRPr lang="sk-SK" sz="1800" dirty="0"/>
          </a:p>
        </c:rich>
      </c:tx>
      <c:layout>
        <c:manualLayout>
          <c:xMode val="edge"/>
          <c:yMode val="edge"/>
          <c:x val="0.16276477046158555"/>
          <c:y val="3.1156997366486583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077160596221951"/>
          <c:y val="0.15747047519248053"/>
          <c:w val="0.84456308070922315"/>
          <c:h val="0.73513012541340017"/>
        </c:manualLayout>
      </c:layout>
      <c:scatterChart>
        <c:scatterStyle val="lineMarker"/>
        <c:ser>
          <c:idx val="0"/>
          <c:order val="0"/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19050">
                <a:solidFill>
                  <a:schemeClr val="accent1"/>
                </a:solidFill>
              </a:ln>
              <a:effectLst/>
            </c:spPr>
          </c:marker>
          <c:yVal>
            <c:numRef>
              <c:f>'dočasný pre grafy'!$C$4:$C$29</c:f>
              <c:numCache>
                <c:formatCode>0.0</c:formatCode>
                <c:ptCount val="26"/>
                <c:pt idx="0">
                  <c:v>26.783409290493584</c:v>
                </c:pt>
                <c:pt idx="1">
                  <c:v>5.3525550654520595</c:v>
                </c:pt>
                <c:pt idx="2">
                  <c:v>4.4997354478130074</c:v>
                </c:pt>
                <c:pt idx="3">
                  <c:v>6.7469167471074369</c:v>
                </c:pt>
                <c:pt idx="4">
                  <c:v>30.095085430308341</c:v>
                </c:pt>
                <c:pt idx="5">
                  <c:v>6.088916786144579</c:v>
                </c:pt>
                <c:pt idx="6">
                  <c:v>15.962812362763916</c:v>
                </c:pt>
                <c:pt idx="8">
                  <c:v>38.449621647058812</c:v>
                </c:pt>
                <c:pt idx="9">
                  <c:v>5.4708809154929581</c:v>
                </c:pt>
                <c:pt idx="10">
                  <c:v>6.6598858888888879</c:v>
                </c:pt>
                <c:pt idx="11">
                  <c:v>13.234591090146751</c:v>
                </c:pt>
                <c:pt idx="12">
                  <c:v>10.213051515151513</c:v>
                </c:pt>
                <c:pt idx="13">
                  <c:v>8.3943071297989018</c:v>
                </c:pt>
                <c:pt idx="14">
                  <c:v>14.873266377879608</c:v>
                </c:pt>
                <c:pt idx="15">
                  <c:v>30.333086639526279</c:v>
                </c:pt>
                <c:pt idx="16">
                  <c:v>4.5426420138888899</c:v>
                </c:pt>
                <c:pt idx="17">
                  <c:v>26.863154999999999</c:v>
                </c:pt>
                <c:pt idx="18">
                  <c:v>37.738612629858665</c:v>
                </c:pt>
                <c:pt idx="19">
                  <c:v>59.976470564705885</c:v>
                </c:pt>
                <c:pt idx="20">
                  <c:v>17.144555389210026</c:v>
                </c:pt>
                <c:pt idx="21">
                  <c:v>10.487622540127392</c:v>
                </c:pt>
                <c:pt idx="22">
                  <c:v>9.2239759225941391</c:v>
                </c:pt>
                <c:pt idx="23">
                  <c:v>13.711393126388886</c:v>
                </c:pt>
                <c:pt idx="24">
                  <c:v>45.278942881829749</c:v>
                </c:pt>
                <c:pt idx="25">
                  <c:v>42.171578400352729</c:v>
                </c:pt>
              </c:numCache>
            </c:numRef>
          </c:yVal>
        </c:ser>
        <c:dLbls/>
        <c:axId val="77687424"/>
        <c:axId val="77693312"/>
      </c:scatterChart>
      <c:valAx>
        <c:axId val="77687424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aj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77693312"/>
        <c:crosses val="autoZero"/>
        <c:crossBetween val="midCat"/>
      </c:valAx>
      <c:valAx>
        <c:axId val="77693312"/>
        <c:scaling>
          <c:orientation val="minMax"/>
          <c:max val="6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7768742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sk-SK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1800" b="1" dirty="0" smtClean="0"/>
              <a:t>Diaľnice</a:t>
            </a:r>
            <a:r>
              <a:rPr lang="sk-SK" sz="1800" b="1" baseline="0" dirty="0" smtClean="0"/>
              <a:t> </a:t>
            </a:r>
            <a:r>
              <a:rPr lang="sk-SK" sz="1800" b="1" baseline="0" dirty="0"/>
              <a:t>a </a:t>
            </a:r>
            <a:r>
              <a:rPr lang="sk-SK" sz="1800" b="1" baseline="0" dirty="0" smtClean="0"/>
              <a:t>rýchlostné cesty </a:t>
            </a:r>
            <a:r>
              <a:rPr lang="sk-SK" sz="1800" b="1" baseline="0" dirty="0"/>
              <a:t>v Európe</a:t>
            </a:r>
            <a:r>
              <a:rPr lang="en-US" sz="1800" b="1" dirty="0"/>
              <a:t> </a:t>
            </a:r>
            <a:r>
              <a:rPr lang="en-US" sz="1800" b="1" baseline="0" dirty="0"/>
              <a:t> </a:t>
            </a:r>
            <a:endParaRPr lang="en-US" sz="1800" b="1" dirty="0"/>
          </a:p>
        </c:rich>
      </c:tx>
      <c:layout>
        <c:manualLayout>
          <c:xMode val="edge"/>
          <c:yMode val="edge"/>
          <c:x val="0.22031625711757291"/>
          <c:y val="3.2394359810361206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2640579647221226"/>
          <c:y val="0.15459018193068075"/>
          <c:w val="0.84934369560859024"/>
          <c:h val="0.59882320331754524"/>
        </c:manualLayout>
      </c:layout>
      <c:lineChart>
        <c:grouping val="standard"/>
        <c:ser>
          <c:idx val="0"/>
          <c:order val="0"/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noFill/>
              </a:ln>
              <a:effectLst/>
            </c:spPr>
          </c:marker>
          <c:dPt>
            <c:idx val="0"/>
            <c:marker>
              <c:spPr>
                <a:solidFill>
                  <a:srgbClr val="0000FF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0B-33AC-43C9-928B-56D9C81EEFD5}"/>
              </c:ext>
            </c:extLst>
          </c:dPt>
          <c:dPt>
            <c:idx val="1"/>
            <c:marker>
              <c:spPr>
                <a:solidFill>
                  <a:srgbClr val="FF000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0E-33AC-43C9-928B-56D9C81EEFD5}"/>
              </c:ext>
            </c:extLst>
          </c:dPt>
          <c:dPt>
            <c:idx val="2"/>
            <c:marker>
              <c:spPr>
                <a:solidFill>
                  <a:schemeClr val="tx1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0F-33AC-43C9-928B-56D9C81EEFD5}"/>
              </c:ext>
            </c:extLst>
          </c:dPt>
          <c:dPt>
            <c:idx val="3"/>
            <c:marker>
              <c:spPr>
                <a:solidFill>
                  <a:srgbClr val="FFC00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31-33AC-43C9-928B-56D9C81EEFD5}"/>
              </c:ext>
            </c:extLst>
          </c:dPt>
          <c:dPt>
            <c:idx val="4"/>
            <c:marker>
              <c:spPr>
                <a:solidFill>
                  <a:srgbClr val="0070C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14-33AC-43C9-928B-56D9C81EEFD5}"/>
              </c:ext>
            </c:extLst>
          </c:dPt>
          <c:dPt>
            <c:idx val="5"/>
            <c:marker>
              <c:spPr>
                <a:solidFill>
                  <a:srgbClr val="C0000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15-33AC-43C9-928B-56D9C81EEFD5}"/>
              </c:ext>
            </c:extLst>
          </c:dPt>
          <c:dPt>
            <c:idx val="6"/>
            <c:marker>
              <c:spPr>
                <a:solidFill>
                  <a:srgbClr val="00B0F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1B-33AC-43C9-928B-56D9C81EEFD5}"/>
              </c:ext>
            </c:extLst>
          </c:dPt>
          <c:dPt>
            <c:idx val="7"/>
            <c:marker>
              <c:spPr>
                <a:solidFill>
                  <a:srgbClr val="FFFF0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20-33AC-43C9-928B-56D9C81EEFD5}"/>
              </c:ext>
            </c:extLst>
          </c:dPt>
          <c:dPt>
            <c:idx val="8"/>
            <c:marker>
              <c:spPr>
                <a:solidFill>
                  <a:schemeClr val="bg1">
                    <a:lumMod val="50000"/>
                  </a:schemeClr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24-33AC-43C9-928B-56D9C81EEFD5}"/>
              </c:ext>
            </c:extLst>
          </c:dPt>
          <c:dPt>
            <c:idx val="9"/>
            <c:marker>
              <c:spPr>
                <a:solidFill>
                  <a:srgbClr val="00B05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2A-33AC-43C9-928B-56D9C81EEFD5}"/>
              </c:ext>
            </c:extLst>
          </c:dPt>
          <c:dPt>
            <c:idx val="10"/>
            <c:marker>
              <c:spPr>
                <a:solidFill>
                  <a:srgbClr val="C00000"/>
                </a:solidFill>
                <a:ln w="9525">
                  <a:noFill/>
                </a:ln>
                <a:effectLst/>
              </c:spPr>
            </c:marker>
          </c:dPt>
          <c:dPt>
            <c:idx val="12"/>
            <c:marker>
              <c:spPr>
                <a:solidFill>
                  <a:srgbClr val="7030A0"/>
                </a:solidFill>
                <a:ln w="9525">
                  <a:noFill/>
                </a:ln>
                <a:effectLst/>
              </c:spPr>
            </c:marker>
          </c:dPt>
          <c:cat>
            <c:strRef>
              <c:f>Graf!$D$2:$D$14</c:f>
              <c:strCache>
                <c:ptCount val="13"/>
                <c:pt idx="0">
                  <c:v>Slovensko</c:v>
                </c:pt>
                <c:pt idx="1">
                  <c:v>Polsko</c:v>
                </c:pt>
                <c:pt idx="2">
                  <c:v>Nemecko</c:v>
                </c:pt>
                <c:pt idx="3">
                  <c:v>Rakusko</c:v>
                </c:pt>
                <c:pt idx="4">
                  <c:v>Cesko</c:v>
                </c:pt>
                <c:pt idx="5">
                  <c:v>Svajciarsko</c:v>
                </c:pt>
                <c:pt idx="6">
                  <c:v>Francuzsko</c:v>
                </c:pt>
                <c:pt idx="7">
                  <c:v>Spanielsko</c:v>
                </c:pt>
                <c:pt idx="8">
                  <c:v>Chorvatsko</c:v>
                </c:pt>
                <c:pt idx="9">
                  <c:v>Taliansko</c:v>
                </c:pt>
                <c:pt idx="10">
                  <c:v>Slovinsko</c:v>
                </c:pt>
                <c:pt idx="11">
                  <c:v>Madarsko</c:v>
                </c:pt>
                <c:pt idx="12">
                  <c:v>Portugalsko</c:v>
                </c:pt>
              </c:strCache>
            </c:strRef>
          </c:cat>
          <c:val>
            <c:numRef>
              <c:f>Graf!$E$2:$E$14</c:f>
              <c:numCache>
                <c:formatCode>0.0</c:formatCode>
                <c:ptCount val="13"/>
                <c:pt idx="0" formatCode="General">
                  <c:v>42.2</c:v>
                </c:pt>
                <c:pt idx="1">
                  <c:v>7.5494404635576666</c:v>
                </c:pt>
                <c:pt idx="2">
                  <c:v>11.605723370429255</c:v>
                </c:pt>
                <c:pt idx="3">
                  <c:v>11.32</c:v>
                </c:pt>
                <c:pt idx="4">
                  <c:v>16.0959104112431</c:v>
                </c:pt>
                <c:pt idx="5">
                  <c:v>56.262813262195124</c:v>
                </c:pt>
                <c:pt idx="6">
                  <c:v>44.464285714285708</c:v>
                </c:pt>
                <c:pt idx="7">
                  <c:v>7.5999999999999988</c:v>
                </c:pt>
                <c:pt idx="8">
                  <c:v>5.550330325</c:v>
                </c:pt>
                <c:pt idx="9">
                  <c:v>60.8</c:v>
                </c:pt>
                <c:pt idx="10">
                  <c:v>31.769230769230766</c:v>
                </c:pt>
                <c:pt idx="11">
                  <c:v>6.4706427155172435</c:v>
                </c:pt>
                <c:pt idx="12">
                  <c:v>15.3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3AC-43C9-928B-56D9C81EEFD5}"/>
            </c:ext>
          </c:extLst>
        </c:ser>
        <c:ser>
          <c:idx val="1"/>
          <c:order val="1"/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noFill/>
              </a:ln>
              <a:effectLst/>
            </c:spPr>
          </c:marker>
          <c:dPt>
            <c:idx val="0"/>
            <c:marker>
              <c:spPr>
                <a:solidFill>
                  <a:srgbClr val="0000FF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0D-33AC-43C9-928B-56D9C81EEFD5}"/>
              </c:ext>
            </c:extLst>
          </c:dPt>
          <c:dPt>
            <c:idx val="1"/>
            <c:marker>
              <c:spPr>
                <a:solidFill>
                  <a:srgbClr val="FF0000"/>
                </a:solidFill>
                <a:ln w="9525">
                  <a:noFill/>
                </a:ln>
                <a:effectLst/>
              </c:spPr>
            </c:marker>
          </c:dPt>
          <c:dPt>
            <c:idx val="3"/>
            <c:marker>
              <c:spPr>
                <a:solidFill>
                  <a:srgbClr val="FFC000"/>
                </a:solidFill>
                <a:ln w="9525">
                  <a:noFill/>
                </a:ln>
                <a:effectLst/>
              </c:spPr>
            </c:marker>
          </c:dPt>
          <c:dPt>
            <c:idx val="6"/>
            <c:marker>
              <c:spPr>
                <a:solidFill>
                  <a:srgbClr val="00B0F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1A-33AC-43C9-928B-56D9C81EEFD5}"/>
              </c:ext>
            </c:extLst>
          </c:dPt>
          <c:dPt>
            <c:idx val="7"/>
            <c:marker>
              <c:spPr>
                <a:solidFill>
                  <a:srgbClr val="FFFF0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1E-33AC-43C9-928B-56D9C81EEFD5}"/>
              </c:ext>
            </c:extLst>
          </c:dPt>
          <c:dPt>
            <c:idx val="8"/>
            <c:marker>
              <c:spPr>
                <a:solidFill>
                  <a:schemeClr val="bg1">
                    <a:lumMod val="50000"/>
                  </a:schemeClr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25-33AC-43C9-928B-56D9C81EEFD5}"/>
              </c:ext>
            </c:extLst>
          </c:dPt>
          <c:dPt>
            <c:idx val="9"/>
            <c:marker>
              <c:spPr>
                <a:solidFill>
                  <a:srgbClr val="00B05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29-33AC-43C9-928B-56D9C81EEFD5}"/>
              </c:ext>
            </c:extLst>
          </c:dPt>
          <c:dPt>
            <c:idx val="10"/>
            <c:marker>
              <c:spPr>
                <a:solidFill>
                  <a:srgbClr val="C0000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30-33AC-43C9-928B-56D9C81EEFD5}"/>
              </c:ext>
            </c:extLst>
          </c:dPt>
          <c:dPt>
            <c:idx val="11"/>
            <c:marker>
              <c:spPr>
                <a:solidFill>
                  <a:srgbClr val="92D05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27-33AC-43C9-928B-56D9C81EEFD5}"/>
              </c:ext>
            </c:extLst>
          </c:dPt>
          <c:dPt>
            <c:idx val="12"/>
            <c:marker>
              <c:spPr>
                <a:solidFill>
                  <a:srgbClr val="7030A0"/>
                </a:solidFill>
                <a:ln w="9525">
                  <a:noFill/>
                </a:ln>
                <a:effectLst/>
              </c:spPr>
            </c:marker>
          </c:dPt>
          <c:cat>
            <c:strRef>
              <c:f>Graf!$D$2:$D$14</c:f>
              <c:strCache>
                <c:ptCount val="13"/>
                <c:pt idx="0">
                  <c:v>Slovensko</c:v>
                </c:pt>
                <c:pt idx="1">
                  <c:v>Polsko</c:v>
                </c:pt>
                <c:pt idx="2">
                  <c:v>Nemecko</c:v>
                </c:pt>
                <c:pt idx="3">
                  <c:v>Rakusko</c:v>
                </c:pt>
                <c:pt idx="4">
                  <c:v>Cesko</c:v>
                </c:pt>
                <c:pt idx="5">
                  <c:v>Svajciarsko</c:v>
                </c:pt>
                <c:pt idx="6">
                  <c:v>Francuzsko</c:v>
                </c:pt>
                <c:pt idx="7">
                  <c:v>Spanielsko</c:v>
                </c:pt>
                <c:pt idx="8">
                  <c:v>Chorvatsko</c:v>
                </c:pt>
                <c:pt idx="9">
                  <c:v>Taliansko</c:v>
                </c:pt>
                <c:pt idx="10">
                  <c:v>Slovinsko</c:v>
                </c:pt>
                <c:pt idx="11">
                  <c:v>Madarsko</c:v>
                </c:pt>
                <c:pt idx="12">
                  <c:v>Portugalsko</c:v>
                </c:pt>
              </c:strCache>
            </c:strRef>
          </c:cat>
          <c:val>
            <c:numRef>
              <c:f>Graf!$F$2:$F$14</c:f>
              <c:numCache>
                <c:formatCode>0.0</c:formatCode>
                <c:ptCount val="13"/>
                <c:pt idx="0" formatCode="General">
                  <c:v>45.3</c:v>
                </c:pt>
                <c:pt idx="1">
                  <c:v>3.0607019957983197</c:v>
                </c:pt>
                <c:pt idx="3">
                  <c:v>29.772727272727263</c:v>
                </c:pt>
                <c:pt idx="4">
                  <c:v>15.678905799324946</c:v>
                </c:pt>
                <c:pt idx="6">
                  <c:v>13.333333333333334</c:v>
                </c:pt>
                <c:pt idx="7">
                  <c:v>3.1</c:v>
                </c:pt>
                <c:pt idx="8">
                  <c:v>8.4245241831930358</c:v>
                </c:pt>
                <c:pt idx="9">
                  <c:v>51.720865384615387</c:v>
                </c:pt>
                <c:pt idx="10">
                  <c:v>16.302631578947363</c:v>
                </c:pt>
                <c:pt idx="11">
                  <c:v>6.3770314970059871</c:v>
                </c:pt>
                <c:pt idx="12">
                  <c:v>5.1944943820224712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3AC-43C9-928B-56D9C81EEFD5}"/>
            </c:ext>
          </c:extLst>
        </c:ser>
        <c:ser>
          <c:idx val="2"/>
          <c:order val="2"/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noFill/>
              </a:ln>
              <a:effectLst/>
            </c:spPr>
          </c:marker>
          <c:dPt>
            <c:idx val="0"/>
            <c:marker>
              <c:spPr>
                <a:solidFill>
                  <a:srgbClr val="0000FF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0A-33AC-43C9-928B-56D9C81EEFD5}"/>
              </c:ext>
            </c:extLst>
          </c:dPt>
          <c:dPt>
            <c:idx val="1"/>
            <c:marker>
              <c:spPr>
                <a:solidFill>
                  <a:srgbClr val="FF0000"/>
                </a:solidFill>
                <a:ln w="9525">
                  <a:noFill/>
                </a:ln>
                <a:effectLst/>
              </c:spPr>
            </c:marker>
          </c:dPt>
          <c:dPt>
            <c:idx val="3"/>
            <c:marker>
              <c:spPr>
                <a:solidFill>
                  <a:srgbClr val="FFC000"/>
                </a:solidFill>
                <a:ln w="9525">
                  <a:noFill/>
                </a:ln>
                <a:effectLst/>
              </c:spPr>
            </c:marker>
          </c:dPt>
          <c:dPt>
            <c:idx val="6"/>
            <c:marker>
              <c:spPr>
                <a:solidFill>
                  <a:srgbClr val="00B0F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1D-33AC-43C9-928B-56D9C81EEFD5}"/>
              </c:ext>
            </c:extLst>
          </c:dPt>
          <c:dPt>
            <c:idx val="7"/>
            <c:marker>
              <c:spPr>
                <a:solidFill>
                  <a:srgbClr val="FFFF0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22-33AC-43C9-928B-56D9C81EEFD5}"/>
              </c:ext>
            </c:extLst>
          </c:dPt>
          <c:dPt>
            <c:idx val="8"/>
            <c:marker>
              <c:spPr>
                <a:solidFill>
                  <a:schemeClr val="bg1">
                    <a:lumMod val="50000"/>
                  </a:schemeClr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26-33AC-43C9-928B-56D9C81EEFD5}"/>
              </c:ext>
            </c:extLst>
          </c:dPt>
          <c:dPt>
            <c:idx val="9"/>
            <c:marker>
              <c:spPr>
                <a:solidFill>
                  <a:srgbClr val="00B05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2C-33AC-43C9-928B-56D9C81EEFD5}"/>
              </c:ext>
            </c:extLst>
          </c:dPt>
          <c:dPt>
            <c:idx val="10"/>
            <c:marker>
              <c:spPr>
                <a:solidFill>
                  <a:srgbClr val="C0000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2F-33AC-43C9-928B-56D9C81EEFD5}"/>
              </c:ext>
            </c:extLst>
          </c:dPt>
          <c:dPt>
            <c:idx val="11"/>
            <c:marker>
              <c:spPr>
                <a:solidFill>
                  <a:srgbClr val="92D050"/>
                </a:solidFill>
                <a:ln w="9525">
                  <a:noFill/>
                </a:ln>
                <a:effectLst/>
              </c:spPr>
            </c:marker>
          </c:dPt>
          <c:cat>
            <c:strRef>
              <c:f>Graf!$D$2:$D$14</c:f>
              <c:strCache>
                <c:ptCount val="13"/>
                <c:pt idx="0">
                  <c:v>Slovensko</c:v>
                </c:pt>
                <c:pt idx="1">
                  <c:v>Polsko</c:v>
                </c:pt>
                <c:pt idx="2">
                  <c:v>Nemecko</c:v>
                </c:pt>
                <c:pt idx="3">
                  <c:v>Rakusko</c:v>
                </c:pt>
                <c:pt idx="4">
                  <c:v>Cesko</c:v>
                </c:pt>
                <c:pt idx="5">
                  <c:v>Svajciarsko</c:v>
                </c:pt>
                <c:pt idx="6">
                  <c:v>Francuzsko</c:v>
                </c:pt>
                <c:pt idx="7">
                  <c:v>Spanielsko</c:v>
                </c:pt>
                <c:pt idx="8">
                  <c:v>Chorvatsko</c:v>
                </c:pt>
                <c:pt idx="9">
                  <c:v>Taliansko</c:v>
                </c:pt>
                <c:pt idx="10">
                  <c:v>Slovinsko</c:v>
                </c:pt>
                <c:pt idx="11">
                  <c:v>Madarsko</c:v>
                </c:pt>
                <c:pt idx="12">
                  <c:v>Portugalsko</c:v>
                </c:pt>
              </c:strCache>
            </c:strRef>
          </c:cat>
          <c:val>
            <c:numRef>
              <c:f>Graf!$G$2:$G$14</c:f>
              <c:numCache>
                <c:formatCode>0.0</c:formatCode>
                <c:ptCount val="13"/>
                <c:pt idx="0" formatCode="General">
                  <c:v>13.7</c:v>
                </c:pt>
                <c:pt idx="1">
                  <c:v>14.421768707482993</c:v>
                </c:pt>
                <c:pt idx="3">
                  <c:v>24</c:v>
                </c:pt>
                <c:pt idx="4">
                  <c:v>15.043145840504874</c:v>
                </c:pt>
                <c:pt idx="6">
                  <c:v>9.3333333333333357</c:v>
                </c:pt>
                <c:pt idx="7">
                  <c:v>4.223547400611622</c:v>
                </c:pt>
                <c:pt idx="8">
                  <c:v>1.9679421705426359</c:v>
                </c:pt>
                <c:pt idx="9">
                  <c:v>23.879018612521147</c:v>
                </c:pt>
                <c:pt idx="10">
                  <c:v>13.194444444444446</c:v>
                </c:pt>
                <c:pt idx="11">
                  <c:v>6.8769866666666655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3AC-43C9-928B-56D9C81EEFD5}"/>
            </c:ext>
          </c:extLst>
        </c:ser>
        <c:ser>
          <c:idx val="3"/>
          <c:order val="3"/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noFill/>
              </a:ln>
              <a:effectLst/>
            </c:spPr>
          </c:marker>
          <c:dPt>
            <c:idx val="1"/>
            <c:marker>
              <c:spPr>
                <a:solidFill>
                  <a:srgbClr val="FF0000"/>
                </a:solidFill>
                <a:ln w="9525">
                  <a:noFill/>
                </a:ln>
                <a:effectLst/>
              </c:spPr>
            </c:marker>
          </c:dPt>
          <c:dPt>
            <c:idx val="3"/>
            <c:marker>
              <c:spPr>
                <a:solidFill>
                  <a:srgbClr val="FFC00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13-33AC-43C9-928B-56D9C81EEFD5}"/>
              </c:ext>
            </c:extLst>
          </c:dPt>
          <c:dPt>
            <c:idx val="4"/>
            <c:marker>
              <c:spPr>
                <a:solidFill>
                  <a:srgbClr val="0070C0"/>
                </a:solidFill>
                <a:ln w="9525">
                  <a:noFill/>
                </a:ln>
                <a:effectLst/>
              </c:spPr>
            </c:marker>
          </c:dPt>
          <c:dPt>
            <c:idx val="6"/>
            <c:marker>
              <c:spPr>
                <a:solidFill>
                  <a:srgbClr val="00B0F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1C-33AC-43C9-928B-56D9C81EEFD5}"/>
              </c:ext>
            </c:extLst>
          </c:dPt>
          <c:dPt>
            <c:idx val="7"/>
            <c:marker>
              <c:spPr>
                <a:solidFill>
                  <a:srgbClr val="FFFF0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1F-33AC-43C9-928B-56D9C81EEFD5}"/>
              </c:ext>
            </c:extLst>
          </c:dPt>
          <c:dPt>
            <c:idx val="8"/>
            <c:marker>
              <c:spPr>
                <a:solidFill>
                  <a:schemeClr val="bg1">
                    <a:lumMod val="50000"/>
                  </a:schemeClr>
                </a:solidFill>
                <a:ln w="9525">
                  <a:noFill/>
                </a:ln>
                <a:effectLst/>
              </c:spPr>
            </c:marker>
          </c:dPt>
          <c:dPt>
            <c:idx val="10"/>
            <c:marker>
              <c:spPr>
                <a:solidFill>
                  <a:srgbClr val="C00000"/>
                </a:solidFill>
                <a:ln w="9525">
                  <a:noFill/>
                </a:ln>
                <a:effectLst/>
              </c:spPr>
            </c:marker>
            <c:extLst xmlns:c16r2="http://schemas.microsoft.com/office/drawing/2015/06/chart">
              <c:ext xmlns:c16="http://schemas.microsoft.com/office/drawing/2014/chart" uri="{C3380CC4-5D6E-409C-BE32-E72D297353CC}">
                <c16:uniqueId val="{0000002D-33AC-43C9-928B-56D9C81EEFD5}"/>
              </c:ext>
            </c:extLst>
          </c:dPt>
          <c:dPt>
            <c:idx val="11"/>
            <c:marker>
              <c:spPr>
                <a:solidFill>
                  <a:srgbClr val="92D050"/>
                </a:solidFill>
                <a:ln w="9525">
                  <a:noFill/>
                </a:ln>
                <a:effectLst/>
              </c:spPr>
            </c:marker>
          </c:dPt>
          <c:cat>
            <c:strRef>
              <c:f>Graf!$D$2:$D$14</c:f>
              <c:strCache>
                <c:ptCount val="13"/>
                <c:pt idx="0">
                  <c:v>Slovensko</c:v>
                </c:pt>
                <c:pt idx="1">
                  <c:v>Polsko</c:v>
                </c:pt>
                <c:pt idx="2">
                  <c:v>Nemecko</c:v>
                </c:pt>
                <c:pt idx="3">
                  <c:v>Rakusko</c:v>
                </c:pt>
                <c:pt idx="4">
                  <c:v>Cesko</c:v>
                </c:pt>
                <c:pt idx="5">
                  <c:v>Svajciarsko</c:v>
                </c:pt>
                <c:pt idx="6">
                  <c:v>Francuzsko</c:v>
                </c:pt>
                <c:pt idx="7">
                  <c:v>Spanielsko</c:v>
                </c:pt>
                <c:pt idx="8">
                  <c:v>Chorvatsko</c:v>
                </c:pt>
                <c:pt idx="9">
                  <c:v>Taliansko</c:v>
                </c:pt>
                <c:pt idx="10">
                  <c:v>Slovinsko</c:v>
                </c:pt>
                <c:pt idx="11">
                  <c:v>Madarsko</c:v>
                </c:pt>
                <c:pt idx="12">
                  <c:v>Portugalsko</c:v>
                </c:pt>
              </c:strCache>
            </c:strRef>
          </c:cat>
          <c:val>
            <c:numRef>
              <c:f>Graf!$H$2:$H$14</c:f>
              <c:numCache>
                <c:formatCode>0.0</c:formatCode>
                <c:ptCount val="13"/>
                <c:pt idx="1">
                  <c:v>4.6714422778820275</c:v>
                </c:pt>
                <c:pt idx="4">
                  <c:v>15.855223734177217</c:v>
                </c:pt>
                <c:pt idx="6">
                  <c:v>6.0689655172413781</c:v>
                </c:pt>
                <c:pt idx="7">
                  <c:v>9.7310344827586199</c:v>
                </c:pt>
                <c:pt idx="8">
                  <c:v>7.8536837500000001</c:v>
                </c:pt>
                <c:pt idx="10">
                  <c:v>14.930928626247121</c:v>
                </c:pt>
                <c:pt idx="11">
                  <c:v>8.4101171304347808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3AC-43C9-928B-56D9C81EEFD5}"/>
            </c:ext>
          </c:extLst>
        </c:ser>
        <c:ser>
          <c:idx val="4"/>
          <c:order val="4"/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0070C0"/>
              </a:solidFill>
              <a:ln w="9525">
                <a:noFill/>
              </a:ln>
              <a:effectLst/>
            </c:spPr>
          </c:marker>
          <c:dPt>
            <c:idx val="1"/>
            <c:marker>
              <c:spPr>
                <a:solidFill>
                  <a:srgbClr val="FF0000"/>
                </a:solidFill>
                <a:ln w="9525">
                  <a:noFill/>
                </a:ln>
                <a:effectLst/>
              </c:spPr>
            </c:marker>
          </c:dPt>
          <c:dPt>
            <c:idx val="8"/>
            <c:marker>
              <c:spPr>
                <a:solidFill>
                  <a:schemeClr val="bg1">
                    <a:lumMod val="50000"/>
                  </a:schemeClr>
                </a:solidFill>
                <a:ln w="9525">
                  <a:noFill/>
                </a:ln>
                <a:effectLst/>
              </c:spPr>
            </c:marker>
          </c:dPt>
          <c:dPt>
            <c:idx val="11"/>
            <c:marker>
              <c:spPr>
                <a:solidFill>
                  <a:srgbClr val="92D050"/>
                </a:solidFill>
                <a:ln w="9525">
                  <a:noFill/>
                </a:ln>
                <a:effectLst/>
              </c:spPr>
            </c:marker>
          </c:dPt>
          <c:cat>
            <c:strRef>
              <c:f>Graf!$D$2:$D$14</c:f>
              <c:strCache>
                <c:ptCount val="13"/>
                <c:pt idx="0">
                  <c:v>Slovensko</c:v>
                </c:pt>
                <c:pt idx="1">
                  <c:v>Polsko</c:v>
                </c:pt>
                <c:pt idx="2">
                  <c:v>Nemecko</c:v>
                </c:pt>
                <c:pt idx="3">
                  <c:v>Rakusko</c:v>
                </c:pt>
                <c:pt idx="4">
                  <c:v>Cesko</c:v>
                </c:pt>
                <c:pt idx="5">
                  <c:v>Svajciarsko</c:v>
                </c:pt>
                <c:pt idx="6">
                  <c:v>Francuzsko</c:v>
                </c:pt>
                <c:pt idx="7">
                  <c:v>Spanielsko</c:v>
                </c:pt>
                <c:pt idx="8">
                  <c:v>Chorvatsko</c:v>
                </c:pt>
                <c:pt idx="9">
                  <c:v>Taliansko</c:v>
                </c:pt>
                <c:pt idx="10">
                  <c:v>Slovinsko</c:v>
                </c:pt>
                <c:pt idx="11">
                  <c:v>Madarsko</c:v>
                </c:pt>
                <c:pt idx="12">
                  <c:v>Portugalsko</c:v>
                </c:pt>
              </c:strCache>
            </c:strRef>
          </c:cat>
          <c:val>
            <c:numRef>
              <c:f>Graf!$I$2:$I$14</c:f>
              <c:numCache>
                <c:formatCode>0.0</c:formatCode>
                <c:ptCount val="13"/>
                <c:pt idx="1">
                  <c:v>18.763020492721157</c:v>
                </c:pt>
                <c:pt idx="4">
                  <c:v>14.800525970873785</c:v>
                </c:pt>
                <c:pt idx="8">
                  <c:v>9.9</c:v>
                </c:pt>
                <c:pt idx="11">
                  <c:v>7.2143924285714283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3AC-43C9-928B-56D9C81EEFD5}"/>
            </c:ext>
          </c:extLst>
        </c:ser>
        <c:ser>
          <c:idx val="5"/>
          <c:order val="5"/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chemeClr val="accent6"/>
                </a:solidFill>
              </a:ln>
              <a:effectLst/>
            </c:spPr>
          </c:marker>
          <c:cat>
            <c:strRef>
              <c:f>Graf!$D$2:$D$14</c:f>
              <c:strCache>
                <c:ptCount val="13"/>
                <c:pt idx="0">
                  <c:v>Slovensko</c:v>
                </c:pt>
                <c:pt idx="1">
                  <c:v>Polsko</c:v>
                </c:pt>
                <c:pt idx="2">
                  <c:v>Nemecko</c:v>
                </c:pt>
                <c:pt idx="3">
                  <c:v>Rakusko</c:v>
                </c:pt>
                <c:pt idx="4">
                  <c:v>Cesko</c:v>
                </c:pt>
                <c:pt idx="5">
                  <c:v>Svajciarsko</c:v>
                </c:pt>
                <c:pt idx="6">
                  <c:v>Francuzsko</c:v>
                </c:pt>
                <c:pt idx="7">
                  <c:v>Spanielsko</c:v>
                </c:pt>
                <c:pt idx="8">
                  <c:v>Chorvatsko</c:v>
                </c:pt>
                <c:pt idx="9">
                  <c:v>Taliansko</c:v>
                </c:pt>
                <c:pt idx="10">
                  <c:v>Slovinsko</c:v>
                </c:pt>
                <c:pt idx="11">
                  <c:v>Madarsko</c:v>
                </c:pt>
                <c:pt idx="12">
                  <c:v>Portugalsko</c:v>
                </c:pt>
              </c:strCache>
            </c:strRef>
          </c:cat>
          <c:val>
            <c:numRef>
              <c:f>Graf!$J$2:$J$14</c:f>
              <c:numCache>
                <c:formatCode>0.0</c:formatCode>
                <c:ptCount val="13"/>
                <c:pt idx="1">
                  <c:v>4.2187474218749994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3AC-43C9-928B-56D9C81EEFD5}"/>
            </c:ext>
          </c:extLst>
        </c:ser>
        <c:ser>
          <c:idx val="6"/>
          <c:order val="6"/>
          <c:spPr>
            <a:ln w="28575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cat>
            <c:strRef>
              <c:f>Graf!$D$2:$D$14</c:f>
              <c:strCache>
                <c:ptCount val="13"/>
                <c:pt idx="0">
                  <c:v>Slovensko</c:v>
                </c:pt>
                <c:pt idx="1">
                  <c:v>Polsko</c:v>
                </c:pt>
                <c:pt idx="2">
                  <c:v>Nemecko</c:v>
                </c:pt>
                <c:pt idx="3">
                  <c:v>Rakusko</c:v>
                </c:pt>
                <c:pt idx="4">
                  <c:v>Cesko</c:v>
                </c:pt>
                <c:pt idx="5">
                  <c:v>Svajciarsko</c:v>
                </c:pt>
                <c:pt idx="6">
                  <c:v>Francuzsko</c:v>
                </c:pt>
                <c:pt idx="7">
                  <c:v>Spanielsko</c:v>
                </c:pt>
                <c:pt idx="8">
                  <c:v>Chorvatsko</c:v>
                </c:pt>
                <c:pt idx="9">
                  <c:v>Taliansko</c:v>
                </c:pt>
                <c:pt idx="10">
                  <c:v>Slovinsko</c:v>
                </c:pt>
                <c:pt idx="11">
                  <c:v>Madarsko</c:v>
                </c:pt>
                <c:pt idx="12">
                  <c:v>Portugalsko</c:v>
                </c:pt>
              </c:strCache>
            </c:strRef>
          </c:cat>
          <c:val>
            <c:numRef>
              <c:f>Graf!$K$2:$K$14</c:f>
              <c:numCache>
                <c:formatCode>0.0</c:formatCode>
                <c:ptCount val="13"/>
                <c:pt idx="1">
                  <c:v>22.476510067114091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3AC-43C9-928B-56D9C81EEFD5}"/>
            </c:ext>
          </c:extLst>
        </c:ser>
        <c:dLbls/>
        <c:marker val="1"/>
        <c:axId val="87840640"/>
        <c:axId val="87851008"/>
      </c:lineChart>
      <c:catAx>
        <c:axId val="87840640"/>
        <c:scaling>
          <c:orientation val="minMax"/>
        </c:scaling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sk-SK"/>
                  <a:t>Krajina</a:t>
                </a:r>
                <a:endParaRPr lang="en-US"/>
              </a:p>
            </c:rich>
          </c:tx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87851008"/>
        <c:crosses val="autoZero"/>
        <c:auto val="1"/>
        <c:lblAlgn val="ctr"/>
        <c:lblOffset val="100"/>
      </c:catAx>
      <c:valAx>
        <c:axId val="8785100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sk-SK" sz="1400" b="1"/>
                  <a:t>CAPEX</a:t>
                </a:r>
                <a:r>
                  <a:rPr lang="en-US" sz="1400" b="1"/>
                  <a:t>/km (mil.</a:t>
                </a:r>
                <a:r>
                  <a:rPr lang="en-US" sz="1400" b="1" baseline="0"/>
                  <a:t> EUR)</a:t>
                </a:r>
                <a:endParaRPr lang="en-US" sz="1400" b="1"/>
              </a:p>
            </c:rich>
          </c:tx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87840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sk-SK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b="1">
                <a:solidFill>
                  <a:sysClr val="windowText" lastClr="000000"/>
                </a:solidFill>
              </a:rPr>
              <a:t>Intenzita dopravy v tuneli Br</a:t>
            </a:r>
            <a:r>
              <a:rPr lang="sk-SK" sz="1800" b="1">
                <a:solidFill>
                  <a:sysClr val="windowText" lastClr="000000"/>
                </a:solidFill>
              </a:rPr>
              <a:t>anisko</a:t>
            </a:r>
            <a:r>
              <a:rPr lang="sk-SK" sz="1800" b="1" baseline="0">
                <a:solidFill>
                  <a:sysClr val="windowText" lastClr="000000"/>
                </a:solidFill>
              </a:rPr>
              <a:t> </a:t>
            </a:r>
            <a:r>
              <a:rPr lang="en-US" sz="1400" b="0">
                <a:solidFill>
                  <a:sysClr val="windowText" lastClr="000000"/>
                </a:solidFill>
              </a:rPr>
              <a:t>(voz</a:t>
            </a:r>
            <a:r>
              <a:rPr lang="sk-SK" sz="1400" b="0">
                <a:solidFill>
                  <a:sysClr val="windowText" lastClr="000000"/>
                </a:solidFill>
              </a:rPr>
              <a:t>.</a:t>
            </a:r>
            <a:r>
              <a:rPr lang="en-US" sz="1400" b="0">
                <a:solidFill>
                  <a:sysClr val="windowText" lastClr="000000"/>
                </a:solidFill>
              </a:rPr>
              <a:t>/24</a:t>
            </a:r>
            <a:r>
              <a:rPr lang="sk-SK" sz="1400" b="0">
                <a:solidFill>
                  <a:sysClr val="windowText" lastClr="000000"/>
                </a:solidFill>
              </a:rPr>
              <a:t> </a:t>
            </a:r>
            <a:r>
              <a:rPr lang="en-US" sz="1400" b="0">
                <a:solidFill>
                  <a:sysClr val="windowText" lastClr="000000"/>
                </a:solidFill>
              </a:rPr>
              <a:t>h)</a:t>
            </a:r>
          </a:p>
        </c:rich>
      </c:tx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1403014287390301"/>
          <c:y val="0.15154066322309429"/>
          <c:w val="0.86416534799939348"/>
          <c:h val="0.73693594731781498"/>
        </c:manualLayout>
      </c:layout>
      <c:barChart>
        <c:barDir val="col"/>
        <c:grouping val="clustered"/>
        <c:ser>
          <c:idx val="0"/>
          <c:order val="0"/>
          <c:tx>
            <c:strRef>
              <c:f>'doplnené o ASD za chýbajúce rok'!$B$27</c:f>
              <c:strCache>
                <c:ptCount val="1"/>
                <c:pt idx="0">
                  <c:v>skutočnosť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'doplnené o ASD za chýbajúce rok'!$A$29:$A$47</c:f>
              <c:numCache>
                <c:formatCode>General</c:formatCode>
                <c:ptCount val="19"/>
                <c:pt idx="0">
                  <c:v>2004</c:v>
                </c:pt>
                <c:pt idx="2">
                  <c:v>2006</c:v>
                </c:pt>
                <c:pt idx="4">
                  <c:v>2008</c:v>
                </c:pt>
                <c:pt idx="6">
                  <c:v>2010</c:v>
                </c:pt>
                <c:pt idx="8">
                  <c:v>2012</c:v>
                </c:pt>
                <c:pt idx="10">
                  <c:v>2014</c:v>
                </c:pt>
                <c:pt idx="12">
                  <c:v>2016</c:v>
                </c:pt>
                <c:pt idx="14">
                  <c:v>2018</c:v>
                </c:pt>
                <c:pt idx="16">
                  <c:v>2020</c:v>
                </c:pt>
                <c:pt idx="18">
                  <c:v>2022</c:v>
                </c:pt>
              </c:numCache>
            </c:numRef>
          </c:cat>
          <c:val>
            <c:numRef>
              <c:f>'doplnené o ASD za chýbajúce rok'!$B$29:$B$47</c:f>
              <c:numCache>
                <c:formatCode>#,##0</c:formatCode>
                <c:ptCount val="19"/>
                <c:pt idx="0">
                  <c:v>6223</c:v>
                </c:pt>
                <c:pt idx="1">
                  <c:v>6070</c:v>
                </c:pt>
                <c:pt idx="2">
                  <c:v>6948</c:v>
                </c:pt>
                <c:pt idx="3">
                  <c:v>7566</c:v>
                </c:pt>
                <c:pt idx="4">
                  <c:v>8129</c:v>
                </c:pt>
                <c:pt idx="5">
                  <c:v>8205</c:v>
                </c:pt>
                <c:pt idx="6">
                  <c:v>8885</c:v>
                </c:pt>
                <c:pt idx="7">
                  <c:v>9433</c:v>
                </c:pt>
                <c:pt idx="8">
                  <c:v>9290</c:v>
                </c:pt>
                <c:pt idx="9">
                  <c:v>9138</c:v>
                </c:pt>
                <c:pt idx="10">
                  <c:v>9459</c:v>
                </c:pt>
                <c:pt idx="11">
                  <c:v>10338</c:v>
                </c:pt>
              </c:numCache>
            </c:numRef>
          </c:val>
        </c:ser>
        <c:ser>
          <c:idx val="1"/>
          <c:order val="1"/>
          <c:tx>
            <c:strRef>
              <c:f>'doplnené o ASD za chýbajúce rok'!$C$27</c:f>
              <c:strCache>
                <c:ptCount val="1"/>
                <c:pt idx="0">
                  <c:v>prognóza NDS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'doplnené o ASD za chýbajúce rok'!$A$29:$A$47</c:f>
              <c:numCache>
                <c:formatCode>General</c:formatCode>
                <c:ptCount val="19"/>
                <c:pt idx="0">
                  <c:v>2004</c:v>
                </c:pt>
                <c:pt idx="2">
                  <c:v>2006</c:v>
                </c:pt>
                <c:pt idx="4">
                  <c:v>2008</c:v>
                </c:pt>
                <c:pt idx="6">
                  <c:v>2010</c:v>
                </c:pt>
                <c:pt idx="8">
                  <c:v>2012</c:v>
                </c:pt>
                <c:pt idx="10">
                  <c:v>2014</c:v>
                </c:pt>
                <c:pt idx="12">
                  <c:v>2016</c:v>
                </c:pt>
                <c:pt idx="14">
                  <c:v>2018</c:v>
                </c:pt>
                <c:pt idx="16">
                  <c:v>2020</c:v>
                </c:pt>
                <c:pt idx="18">
                  <c:v>2022</c:v>
                </c:pt>
              </c:numCache>
            </c:numRef>
          </c:cat>
          <c:val>
            <c:numRef>
              <c:f>'doplnené o ASD za chýbajúce rok'!$C$29:$C$47</c:f>
              <c:numCache>
                <c:formatCode>General</c:formatCode>
                <c:ptCount val="19"/>
                <c:pt idx="12" formatCode="#,##0">
                  <c:v>12034</c:v>
                </c:pt>
                <c:pt idx="13" formatCode="#,##0">
                  <c:v>13358</c:v>
                </c:pt>
                <c:pt idx="14" formatCode="#,##0">
                  <c:v>14738</c:v>
                </c:pt>
                <c:pt idx="15" formatCode="#,##0">
                  <c:v>16116</c:v>
                </c:pt>
                <c:pt idx="16" formatCode="#,##0">
                  <c:v>17498</c:v>
                </c:pt>
                <c:pt idx="17" formatCode="#,##0">
                  <c:v>18878</c:v>
                </c:pt>
                <c:pt idx="18" formatCode="#,##0">
                  <c:v>20256</c:v>
                </c:pt>
              </c:numCache>
            </c:numRef>
          </c:val>
        </c:ser>
        <c:dLbls/>
        <c:gapWidth val="219"/>
        <c:overlap val="-35"/>
        <c:axId val="88037248"/>
        <c:axId val="88038784"/>
      </c:barChart>
      <c:catAx>
        <c:axId val="8803724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88038784"/>
        <c:crosses val="autoZero"/>
        <c:auto val="1"/>
        <c:lblAlgn val="ctr"/>
        <c:lblOffset val="100"/>
      </c:catAx>
      <c:valAx>
        <c:axId val="88038784"/>
        <c:scaling>
          <c:orientation val="minMax"/>
          <c:max val="2100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88037248"/>
        <c:crosses val="autoZero"/>
        <c:crossBetween val="between"/>
        <c:majorUnit val="30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622562683659554"/>
          <c:y val="0.27261313316365615"/>
          <c:w val="0.54467138340904198"/>
          <c:h val="8.1832116059477752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sk-SK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C8D371-53C5-4968-90E4-6FA40E071977}" type="datetimeFigureOut">
              <a:rPr lang="sk-SK" smtClean="0"/>
              <a:pPr/>
              <a:t>25. 11. 2016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D8300F-F950-487D-9806-370F7A95DC55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850861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1400" dirty="0" smtClean="0">
                <a:solidFill>
                  <a:schemeClr val="tx1"/>
                </a:solidFill>
              </a:rPr>
              <a:t>Tu</a:t>
            </a:r>
            <a:r>
              <a:rPr lang="sk-SK" sz="1400" baseline="0" dirty="0" smtClean="0">
                <a:solidFill>
                  <a:schemeClr val="tx1"/>
                </a:solidFill>
              </a:rPr>
              <a:t> nerátame žiadne z plánovaných projektov na cestách I. triedy, ani modernizáciu železničných tratí s plánmi rádovo za ďalších 10 miliárd eur!</a:t>
            </a:r>
            <a:endParaRPr lang="sk-SK" sz="1400" dirty="0">
              <a:solidFill>
                <a:schemeClr val="tx1"/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13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461437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18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0002449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19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1245890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20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3029103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21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7460682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22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442164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23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165059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24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938084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25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585516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26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6260261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27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412775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28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4337613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29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3185086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30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241008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31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6538300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32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5124521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33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720738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34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10149028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35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1392086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36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1985391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8300F-F950-487D-9806-370F7A95DC55}" type="slidenum">
              <a:rPr lang="sk-SK" smtClean="0"/>
              <a:pPr/>
              <a:t>37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244334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92DB2-9D05-499D-A6F0-7E5B7DC813C1}" type="datetime1">
              <a:rPr lang="en-US" smtClean="0"/>
              <a:pPr/>
              <a:t>11/25/2016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8BD72-0393-4148-9F0D-88D2F65E9149}" type="datetime1">
              <a:rPr lang="en-US" smtClean="0"/>
              <a:pPr/>
              <a:t>11/25/2016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25B6-3CCA-46E6-8EB8-371C822BBF63}" type="datetime1">
              <a:rPr lang="en-US" smtClean="0"/>
              <a:pPr/>
              <a:t>11/25/2016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815D4-C981-4869-9B78-E10631E34A86}" type="datetime1">
              <a:rPr lang="en-US" smtClean="0"/>
              <a:pPr/>
              <a:t>11/25/2016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FDE0E-BEFB-4A93-BB82-D5D0548C1AB9}" type="datetime1">
              <a:rPr lang="en-US" smtClean="0"/>
              <a:pPr/>
              <a:t>11/25/2016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47848-F2CD-439D-B462-D9A8A57DF24D}" type="datetime1">
              <a:rPr lang="en-US" smtClean="0"/>
              <a:pPr/>
              <a:t>11/25/2016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9638F-0146-4476-B682-F2F53D427DDA}" type="datetime1">
              <a:rPr lang="en-US" smtClean="0"/>
              <a:pPr/>
              <a:t>11/25/2016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2B34-6B5B-434A-A9BB-9F56A8CB544C}" type="datetime1">
              <a:rPr lang="en-US" smtClean="0"/>
              <a:pPr/>
              <a:t>11/25/2016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AE9E-0811-4C31-8C97-BA16CCF7BE8B}" type="datetime1">
              <a:rPr lang="en-US" smtClean="0"/>
              <a:pPr/>
              <a:t>11/25/2016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706E1-21E1-4A90-8303-25F67D4D7A7B}" type="datetime1">
              <a:rPr lang="en-US" smtClean="0"/>
              <a:pPr/>
              <a:t>11/25/2016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0701C-7E39-4FB8-94E8-AEA4141E533E}" type="datetime1">
              <a:rPr lang="en-US" smtClean="0"/>
              <a:pPr/>
              <a:t>11/25/2016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CF9F4-9933-43D1-9FCC-11AA79295B3A}" type="datetime1">
              <a:rPr lang="en-US" smtClean="0"/>
              <a:pPr/>
              <a:t>11/25/2016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B6BA2-7803-4759-879B-BAFA472995E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uvo.gov.sk/" TargetMode="Externa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rz.gov.sk/" TargetMode="External"/><Relationship Id="rId2" Type="http://schemas.openxmlformats.org/officeDocument/2006/relationships/hyperlink" Target="http://www.uvo.gov.sk/" TargetMode="Externa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dsas.sk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eko.sk/projekty/zvysovanie-transparentnosti-v-aktualnych-ppp-projektoch-a-v-dopravnych-tendroch" TargetMode="External"/><Relationship Id="rId2" Type="http://schemas.openxmlformats.org/officeDocument/2006/relationships/hyperlink" Target="mailto:kovalcik@ineko.sk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806757" y="620688"/>
            <a:ext cx="729363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k-SK" sz="2400" b="1" u="sng" dirty="0" smtClean="0"/>
          </a:p>
          <a:p>
            <a:pPr algn="ctr"/>
            <a:r>
              <a:rPr lang="sk-SK" sz="2000" dirty="0" smtClean="0"/>
              <a:t>Workshop </a:t>
            </a:r>
            <a:r>
              <a:rPr lang="sk-SK" sz="2000" dirty="0"/>
              <a:t>INEKO pre novinárov o doprave v SR: </a:t>
            </a:r>
          </a:p>
          <a:p>
            <a:pPr algn="ctr"/>
            <a:endParaRPr lang="sk-SK" sz="2400" b="1" u="sng" dirty="0" smtClean="0"/>
          </a:p>
          <a:p>
            <a:pPr algn="ctr"/>
            <a:endParaRPr lang="sk-SK" sz="2400" b="1" u="sng" dirty="0" smtClean="0"/>
          </a:p>
          <a:p>
            <a:pPr algn="ctr"/>
            <a:r>
              <a:rPr lang="sk-SK" sz="3200" b="1" dirty="0" smtClean="0"/>
              <a:t>Prečo sú diaľničné sľuby politikov a realita úplne odlišné svety</a:t>
            </a:r>
          </a:p>
          <a:p>
            <a:pPr algn="ctr"/>
            <a:endParaRPr lang="sk-SK" sz="2400" b="1" dirty="0" smtClean="0"/>
          </a:p>
          <a:p>
            <a:pPr algn="ctr"/>
            <a:r>
              <a:rPr lang="sk-SK" sz="2000" dirty="0" smtClean="0"/>
              <a:t>Ako nepoliehať propagande, vidieť súvislosti a korektne informovať  o dopravných problémoch a možných riešeniach </a:t>
            </a:r>
          </a:p>
          <a:p>
            <a:pPr algn="ctr"/>
            <a:endParaRPr lang="sk-SK" sz="2000" dirty="0" smtClean="0"/>
          </a:p>
          <a:p>
            <a:pPr algn="ctr"/>
            <a:endParaRPr lang="sk-SK" sz="2000" dirty="0" smtClean="0"/>
          </a:p>
          <a:p>
            <a:pPr algn="ctr"/>
            <a:endParaRPr lang="sk-SK" sz="2000" dirty="0"/>
          </a:p>
          <a:p>
            <a:pPr algn="ctr"/>
            <a:r>
              <a:rPr lang="sk-SK" sz="1600" dirty="0" smtClean="0"/>
              <a:t>Ján Kovalčík, analytik INEKO</a:t>
            </a:r>
          </a:p>
          <a:p>
            <a:pPr algn="ctr"/>
            <a:r>
              <a:rPr lang="sk-SK" sz="1600" dirty="0" smtClean="0"/>
              <a:t>október 2016</a:t>
            </a:r>
            <a:endParaRPr lang="sk-SK" dirty="0" smtClean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061077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539552" y="620688"/>
            <a:ext cx="8147247" cy="5524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sk-SK" sz="2400" dirty="0" smtClean="0"/>
          </a:p>
          <a:p>
            <a:pPr algn="ctr">
              <a:lnSpc>
                <a:spcPct val="150000"/>
              </a:lnSpc>
              <a:spcAft>
                <a:spcPts val="1800"/>
              </a:spcAft>
            </a:pPr>
            <a:r>
              <a:rPr lang="sk-SK" sz="2000" dirty="0" smtClean="0"/>
              <a:t>Prezentácia vznikla v rámci projektu </a:t>
            </a:r>
          </a:p>
          <a:p>
            <a:pPr algn="ctr"/>
            <a:r>
              <a:rPr lang="sk-SK" sz="2400" b="1" dirty="0" smtClean="0"/>
              <a:t>Otvorene o doprave a PPP – veľké projekty pod drobnohľadom </a:t>
            </a:r>
            <a:r>
              <a:rPr lang="sk-SK" sz="2000" dirty="0" smtClean="0"/>
              <a:t>(zvyšovanie transparentnosti v aktuálnych PPP projektoch </a:t>
            </a:r>
          </a:p>
          <a:p>
            <a:pPr algn="ctr"/>
            <a:r>
              <a:rPr lang="sk-SK" sz="2000" dirty="0" smtClean="0"/>
              <a:t>a veľkých dopravných tendroch) </a:t>
            </a:r>
            <a:endParaRPr lang="sk-SK" sz="2000" dirty="0"/>
          </a:p>
          <a:p>
            <a:pPr algn="ctr">
              <a:lnSpc>
                <a:spcPct val="150000"/>
              </a:lnSpc>
            </a:pPr>
            <a:endParaRPr lang="sk-SK" sz="2000" u="sng" dirty="0" smtClean="0"/>
          </a:p>
          <a:p>
            <a:pPr algn="ctr">
              <a:lnSpc>
                <a:spcPct val="150000"/>
              </a:lnSpc>
            </a:pPr>
            <a:endParaRPr lang="sk-SK" sz="2000" u="sng" dirty="0" smtClean="0"/>
          </a:p>
          <a:p>
            <a:pPr algn="ctr">
              <a:lnSpc>
                <a:spcPct val="150000"/>
              </a:lnSpc>
              <a:spcAft>
                <a:spcPts val="1200"/>
              </a:spcAft>
            </a:pPr>
            <a:r>
              <a:rPr lang="sk-SK" sz="2000" u="sng" dirty="0" smtClean="0"/>
              <a:t>Projekt finančne podporili:</a:t>
            </a:r>
          </a:p>
          <a:p>
            <a:pPr algn="ctr">
              <a:lnSpc>
                <a:spcPct val="150000"/>
              </a:lnSpc>
            </a:pPr>
            <a:r>
              <a:rPr lang="sk-SK" b="1" dirty="0" smtClean="0"/>
              <a:t>Nadácia </a:t>
            </a:r>
            <a:r>
              <a:rPr lang="sk-SK" b="1" dirty="0" err="1" smtClean="0"/>
              <a:t>Pontis</a:t>
            </a:r>
            <a:r>
              <a:rPr lang="sk-SK" b="1" dirty="0" smtClean="0"/>
              <a:t> – Fond pre transparentné Slovensko</a:t>
            </a:r>
          </a:p>
          <a:p>
            <a:pPr algn="ctr">
              <a:lnSpc>
                <a:spcPct val="150000"/>
              </a:lnSpc>
            </a:pPr>
            <a:r>
              <a:rPr lang="sk-SK" b="1" dirty="0" smtClean="0"/>
              <a:t>Veľvyslanectvo USA v SR</a:t>
            </a:r>
          </a:p>
          <a:p>
            <a:pPr algn="ctr">
              <a:lnSpc>
                <a:spcPct val="150000"/>
              </a:lnSpc>
            </a:pPr>
            <a:r>
              <a:rPr lang="sk-SK" b="1" dirty="0" smtClean="0"/>
              <a:t>Zastúpenie </a:t>
            </a:r>
            <a:r>
              <a:rPr lang="sk-SK" b="1" dirty="0"/>
              <a:t>Nadácie </a:t>
            </a:r>
            <a:r>
              <a:rPr lang="sk-SK" b="1" dirty="0" err="1"/>
              <a:t>Konrada</a:t>
            </a:r>
            <a:r>
              <a:rPr lang="sk-SK" b="1" dirty="0"/>
              <a:t> </a:t>
            </a:r>
            <a:r>
              <a:rPr lang="sk-SK" b="1" dirty="0" err="1"/>
              <a:t>Adenauera</a:t>
            </a:r>
            <a:r>
              <a:rPr lang="sk-SK" b="1" dirty="0"/>
              <a:t> na Slovensku</a:t>
            </a:r>
            <a:endParaRPr lang="sk-SK" b="1" dirty="0" smtClean="0"/>
          </a:p>
          <a:p>
            <a:pPr algn="ctr">
              <a:lnSpc>
                <a:spcPct val="150000"/>
              </a:lnSpc>
            </a:pPr>
            <a:endParaRPr lang="sk-SK" u="sng" dirty="0" smtClean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697076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806757" y="620688"/>
            <a:ext cx="72008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Úvod</a:t>
            </a:r>
          </a:p>
          <a:p>
            <a:pPr algn="ctr"/>
            <a:endParaRPr lang="sk-SK" sz="2400" b="1" u="sng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Doprava v SR spotrebúva 4. najväčší balík verejných zdrojov </a:t>
            </a:r>
            <a:r>
              <a:rPr lang="sk-SK" sz="2000" dirty="0" smtClean="0"/>
              <a:t>(po sociálnom zabezpečení, zdravotníctve a vzdelávaní)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V </a:t>
            </a:r>
            <a:r>
              <a:rPr lang="sk-SK" sz="2400" b="1" dirty="0"/>
              <a:t>rezorte dopravy sa rozdeľuje </a:t>
            </a:r>
            <a:r>
              <a:rPr lang="sk-SK" sz="2400" b="1" dirty="0" smtClean="0"/>
              <a:t>vôbec najväčší </a:t>
            </a:r>
            <a:r>
              <a:rPr lang="sk-SK" sz="2400" b="1" dirty="0"/>
              <a:t>objem štátnych </a:t>
            </a:r>
            <a:r>
              <a:rPr lang="sk-SK" sz="2400" b="1" dirty="0" smtClean="0"/>
              <a:t>zákaziek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Napriek tomu verejnosť dostáva nízku hodnotu za vynakladané zdroje:</a:t>
            </a:r>
          </a:p>
          <a:p>
            <a:pPr marL="354013" indent="-84138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k-SK" sz="2000" dirty="0" smtClean="0"/>
              <a:t> cca polovica štátnych ciest je v zlom alebo až havarijnom stave</a:t>
            </a:r>
          </a:p>
          <a:p>
            <a:pPr marL="354013" indent="-84138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k-SK" sz="2000" dirty="0" smtClean="0"/>
              <a:t> diaľnice a </a:t>
            </a:r>
            <a:r>
              <a:rPr lang="sk-SK" sz="2000" dirty="0" err="1" smtClean="0"/>
              <a:t>rýchlocesty</a:t>
            </a:r>
            <a:r>
              <a:rPr lang="sk-SK" sz="2000" dirty="0" smtClean="0"/>
              <a:t> výrazne meškajú za sľubmi</a:t>
            </a:r>
          </a:p>
          <a:p>
            <a:pPr marL="354013" indent="-84138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 vlaky neslúžia ako by mohli</a:t>
            </a:r>
          </a:p>
          <a:p>
            <a:pPr marL="354013" indent="-35401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400" b="1" dirty="0" smtClean="0"/>
              <a:t>Prečo?</a:t>
            </a: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59684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20688"/>
            <a:ext cx="772142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Úvod (II.)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Upätosť </a:t>
            </a:r>
            <a:r>
              <a:rPr lang="sk-SK" sz="2400" b="1" dirty="0"/>
              <a:t>na diaľnice a rýchlostné </a:t>
            </a:r>
            <a:r>
              <a:rPr lang="sk-SK" sz="2400" b="1" dirty="0" smtClean="0"/>
              <a:t>cesty </a:t>
            </a:r>
            <a:r>
              <a:rPr lang="sk-SK" sz="2000" dirty="0" smtClean="0"/>
              <a:t>(chýba </a:t>
            </a:r>
            <a:r>
              <a:rPr lang="sk-SK" sz="2000" dirty="0" err="1" smtClean="0"/>
              <a:t>multimodálny</a:t>
            </a:r>
            <a:r>
              <a:rPr lang="sk-SK" sz="2000" dirty="0" smtClean="0"/>
              <a:t> pohľad na problémy a možnosti ich riešenia, aj zvažovanie variantných cestných riešení)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400" b="1" dirty="0"/>
              <a:t>Rozhodujú </a:t>
            </a:r>
          </a:p>
          <a:p>
            <a:pPr marL="541338">
              <a:buFont typeface="Wingdings" panose="05000000000000000000" pitchFamily="2" charset="2"/>
              <a:buChar char="Ø"/>
            </a:pPr>
            <a:r>
              <a:rPr lang="sk-SK" sz="2400" b="1" dirty="0"/>
              <a:t>	</a:t>
            </a:r>
            <a:r>
              <a:rPr lang="sk-SK" sz="2400" b="1" dirty="0" smtClean="0"/>
              <a:t>stereotypy </a:t>
            </a:r>
            <a:r>
              <a:rPr lang="sk-SK" sz="2400" dirty="0" smtClean="0"/>
              <a:t>a subjektívne </a:t>
            </a:r>
            <a:r>
              <a:rPr lang="sk-SK" sz="2400" dirty="0"/>
              <a:t>presvedčenia politikov,</a:t>
            </a:r>
          </a:p>
          <a:p>
            <a:pPr marL="541338">
              <a:buFont typeface="Wingdings" panose="05000000000000000000" pitchFamily="2" charset="2"/>
              <a:buChar char="Ø"/>
            </a:pPr>
            <a:r>
              <a:rPr lang="sk-SK" sz="2400" b="1" dirty="0"/>
              <a:t>	záujmy </a:t>
            </a:r>
            <a:r>
              <a:rPr lang="sk-SK" sz="2400" dirty="0"/>
              <a:t>vplyvných </a:t>
            </a:r>
            <a:r>
              <a:rPr lang="sk-SK" sz="2400" dirty="0" smtClean="0"/>
              <a:t>dodávateľov a</a:t>
            </a:r>
          </a:p>
          <a:p>
            <a:pPr marL="541338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sk-SK" sz="2400" b="1" dirty="0"/>
              <a:t>	vášne </a:t>
            </a:r>
            <a:r>
              <a:rPr lang="sk-SK" sz="2400" dirty="0"/>
              <a:t>nahnevaných </a:t>
            </a:r>
            <a:r>
              <a:rPr lang="sk-SK" sz="2400" dirty="0" smtClean="0"/>
              <a:t>motoristov</a:t>
            </a:r>
          </a:p>
          <a:p>
            <a:pPr marL="541338">
              <a:spcAft>
                <a:spcPts val="1200"/>
              </a:spcAft>
            </a:pPr>
            <a:endParaRPr lang="sk-SK" sz="2400" dirty="0"/>
          </a:p>
          <a:p>
            <a:pPr marL="354013" indent="-35401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Snahy o vyššiu účelnosť </a:t>
            </a:r>
            <a:r>
              <a:rPr lang="sk-SK" sz="2400" b="1" dirty="0"/>
              <a:t>a </a:t>
            </a:r>
            <a:r>
              <a:rPr lang="sk-SK" sz="2400" b="1" dirty="0" smtClean="0"/>
              <a:t>efektívnosť </a:t>
            </a:r>
            <a:r>
              <a:rPr lang="sk-SK" sz="2400" b="1" dirty="0"/>
              <a:t>vynakladania </a:t>
            </a:r>
            <a:r>
              <a:rPr lang="sk-SK" sz="2400" b="1" dirty="0" smtClean="0"/>
              <a:t>zdrojov sa negujú</a:t>
            </a:r>
            <a:r>
              <a:rPr lang="sk-SK" sz="2000" dirty="0" smtClean="0"/>
              <a:t>, aj konštruktívnu kritiku (internú či zvonka) vedenie MDVRR a lobisti dodávateľov odmietajú a znevažujú</a:t>
            </a:r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85553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20688"/>
            <a:ext cx="7721424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Úvod  (III.)</a:t>
            </a:r>
            <a:endParaRPr lang="sk-SK" sz="2800" b="1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b="1" dirty="0"/>
              <a:t>Údaje, ktoré sú kľúčové pre výber optimálnych dopravných riešení, sa nezverejňujú </a:t>
            </a:r>
            <a:r>
              <a:rPr lang="sk-SK" sz="2000" dirty="0"/>
              <a:t>(výstupy áno, vstupné dáta a predpoklady </a:t>
            </a:r>
            <a:r>
              <a:rPr lang="sk-SK" sz="2000" dirty="0" smtClean="0"/>
              <a:t>nie), </a:t>
            </a:r>
          </a:p>
          <a:p>
            <a:pPr>
              <a:spcAft>
                <a:spcPts val="600"/>
              </a:spcAft>
            </a:pPr>
            <a:r>
              <a:rPr lang="sk-SK" sz="2000" b="1" dirty="0" smtClean="0"/>
              <a:t>      </a:t>
            </a:r>
            <a:r>
              <a:rPr lang="sk-SK" sz="2400" b="1" dirty="0" smtClean="0"/>
              <a:t>nezriedka sa vôbec nevyužívajú </a:t>
            </a:r>
            <a:r>
              <a:rPr lang="sk-SK" sz="2000" dirty="0" smtClean="0"/>
              <a:t>(smerové dáta z mýta, 	rýchlosti z ASD, prieskumy z ÚGD BA)</a:t>
            </a:r>
            <a:endParaRPr lang="sk-SK" sz="2800" dirty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sk-SK" sz="2400" b="1" dirty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b="1" dirty="0"/>
              <a:t>Dopravné prognózy sa ohýbajú, prínosy veľkých projektov umelo nafukujú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sk-SK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/>
              <a:t>Heslo </a:t>
            </a:r>
            <a:r>
              <a:rPr lang="sk-SK" sz="2400" b="1" i="1" dirty="0"/>
              <a:t>,,Najdrahšia diaľnica je tá, ktorá nie je postavená“ </a:t>
            </a:r>
            <a:r>
              <a:rPr lang="sk-SK" sz="2400" b="1" dirty="0"/>
              <a:t>politikov nediskvalifikuje, naopak úspešne ním bagatelizujú </a:t>
            </a:r>
            <a:r>
              <a:rPr lang="sk-SK" sz="2400" b="1" dirty="0" smtClean="0"/>
              <a:t>plytvanie</a:t>
            </a:r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39855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797427" y="724809"/>
            <a:ext cx="772142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Koľko </a:t>
            </a:r>
            <a:r>
              <a:rPr lang="sk-SK" sz="2800" b="1" u="sng" dirty="0" err="1" smtClean="0"/>
              <a:t>pla</a:t>
            </a:r>
            <a:r>
              <a:rPr lang="en-US" sz="2800" b="1" u="sng" dirty="0" smtClean="0"/>
              <a:t>t</a:t>
            </a:r>
            <a:r>
              <a:rPr lang="sk-SK" sz="2800" b="1" u="sng" dirty="0" err="1" smtClean="0"/>
              <a:t>íme</a:t>
            </a:r>
            <a:r>
              <a:rPr lang="sk-SK" sz="2800" b="1" u="sng" dirty="0" smtClean="0"/>
              <a:t> za diaľnice na Slovensku –</a:t>
            </a:r>
          </a:p>
          <a:p>
            <a:pPr algn="ctr">
              <a:spcAft>
                <a:spcPts val="1200"/>
              </a:spcAft>
            </a:pPr>
            <a:r>
              <a:rPr lang="sk-SK" sz="2000" u="sng" dirty="0" smtClean="0"/>
              <a:t> </a:t>
            </a:r>
            <a:r>
              <a:rPr lang="sk-SK" u="sng" dirty="0" smtClean="0"/>
              <a:t>zmluvná cena ako % expertízy, resp. predpokladanej hodnoty zákazky</a:t>
            </a:r>
          </a:p>
          <a:p>
            <a:pPr algn="ctr"/>
            <a:r>
              <a:rPr lang="sk-SK" sz="1400" dirty="0" smtClean="0"/>
              <a:t>(</a:t>
            </a:r>
            <a:r>
              <a:rPr lang="sk-SK" sz="1400" dirty="0"/>
              <a:t>Zdroj: </a:t>
            </a:r>
            <a:r>
              <a:rPr lang="sk-SK" sz="1400" dirty="0" smtClean="0"/>
              <a:t>INEKO, spracované z </a:t>
            </a:r>
            <a:r>
              <a:rPr lang="sk-SK" sz="1400" dirty="0" smtClean="0">
                <a:hlinkClick r:id="rId2"/>
              </a:rPr>
              <a:t>www.uvo.gov.sk</a:t>
            </a:r>
            <a:r>
              <a:rPr lang="sk-SK" sz="1400" dirty="0" smtClean="0"/>
              <a:t> a www.ndsas.sk)</a:t>
            </a:r>
            <a:endParaRPr lang="sk-SK" sz="2400" b="1" u="sng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6</a:t>
            </a:fld>
            <a:endParaRPr lang="en-US"/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99447161"/>
              </p:ext>
            </p:extLst>
          </p:nvPr>
        </p:nvGraphicFramePr>
        <p:xfrm>
          <a:off x="1475657" y="2276872"/>
          <a:ext cx="6713299" cy="4339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3439325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782416" y="793284"/>
            <a:ext cx="7822032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Koľko </a:t>
            </a:r>
            <a:r>
              <a:rPr lang="sk-SK" sz="2800" b="1" u="sng" dirty="0" err="1" smtClean="0"/>
              <a:t>pla</a:t>
            </a:r>
            <a:r>
              <a:rPr lang="en-US" sz="2800" b="1" u="sng" dirty="0" smtClean="0"/>
              <a:t>t</a:t>
            </a:r>
            <a:r>
              <a:rPr lang="sk-SK" sz="2800" b="1" u="sng" dirty="0" err="1" smtClean="0"/>
              <a:t>íme</a:t>
            </a:r>
            <a:r>
              <a:rPr lang="sk-SK" sz="2800" b="1" u="sng" dirty="0" smtClean="0"/>
              <a:t> za diaľnice na Slovensku (II.) –</a:t>
            </a:r>
            <a:r>
              <a:rPr lang="sk-SK" sz="2000" u="sng" dirty="0" smtClean="0"/>
              <a:t> </a:t>
            </a:r>
          </a:p>
          <a:p>
            <a:pPr algn="ctr">
              <a:spcAft>
                <a:spcPts val="600"/>
              </a:spcAft>
            </a:pPr>
            <a:r>
              <a:rPr lang="sk-SK" sz="2200" u="sng" dirty="0" smtClean="0"/>
              <a:t>mil. eur/km</a:t>
            </a:r>
            <a:endParaRPr lang="sk-SK" sz="2000" u="sng" dirty="0" smtClean="0"/>
          </a:p>
          <a:p>
            <a:pPr algn="ctr"/>
            <a:r>
              <a:rPr lang="sk-SK" sz="1400" dirty="0"/>
              <a:t>(Zdroj: </a:t>
            </a:r>
            <a:r>
              <a:rPr lang="sk-SK" sz="1400" dirty="0" smtClean="0"/>
              <a:t>prepočty INEKO</a:t>
            </a:r>
            <a:r>
              <a:rPr lang="sk-SK" sz="1400" dirty="0"/>
              <a:t>, spracované z </a:t>
            </a:r>
            <a:r>
              <a:rPr lang="sk-SK" sz="1400" dirty="0" smtClean="0">
                <a:hlinkClick r:id="rId2"/>
              </a:rPr>
              <a:t>www.uvo.gov.sk</a:t>
            </a:r>
            <a:r>
              <a:rPr lang="sk-SK" sz="1400" dirty="0" smtClean="0"/>
              <a:t>, </a:t>
            </a:r>
            <a:r>
              <a:rPr lang="sk-SK" sz="1400" dirty="0" smtClean="0">
                <a:hlinkClick r:id="rId3"/>
              </a:rPr>
              <a:t>www.crz.gov.sk</a:t>
            </a:r>
            <a:r>
              <a:rPr lang="sk-SK" sz="1400" dirty="0" smtClean="0"/>
              <a:t> </a:t>
            </a:r>
            <a:r>
              <a:rPr lang="sk-SK" sz="1400" dirty="0"/>
              <a:t>a www.ndsas.sk</a:t>
            </a:r>
            <a:r>
              <a:rPr lang="sk-SK" sz="1400" dirty="0" smtClean="0"/>
              <a:t>)</a:t>
            </a:r>
            <a:endParaRPr lang="sk-SK" sz="2400" b="1" u="sng" dirty="0"/>
          </a:p>
        </p:txBody>
      </p:sp>
      <p:pic>
        <p:nvPicPr>
          <p:cNvPr id="4" name="Obrázok 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0901077"/>
              </p:ext>
            </p:extLst>
          </p:nvPr>
        </p:nvGraphicFramePr>
        <p:xfrm>
          <a:off x="1259632" y="2120042"/>
          <a:ext cx="6696744" cy="4483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547409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790733" y="661045"/>
            <a:ext cx="757740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Koľko </a:t>
            </a:r>
            <a:r>
              <a:rPr lang="sk-SK" sz="2800" b="1" u="sng" dirty="0" err="1" smtClean="0"/>
              <a:t>pla</a:t>
            </a:r>
            <a:r>
              <a:rPr lang="en-US" sz="2800" b="1" u="sng" dirty="0" smtClean="0"/>
              <a:t>t</a:t>
            </a:r>
            <a:r>
              <a:rPr lang="sk-SK" sz="2800" b="1" u="sng" dirty="0" err="1" smtClean="0"/>
              <a:t>ia</a:t>
            </a:r>
            <a:r>
              <a:rPr lang="sk-SK" sz="2800" b="1" u="sng" dirty="0" smtClean="0"/>
              <a:t> za diaľnice v iných krajinách</a:t>
            </a:r>
          </a:p>
          <a:p>
            <a:pPr algn="ctr">
              <a:spcAft>
                <a:spcPts val="600"/>
              </a:spcAft>
            </a:pPr>
            <a:r>
              <a:rPr lang="sk-SK" sz="2400" u="sng" dirty="0" smtClean="0"/>
              <a:t> mil. eur/km</a:t>
            </a:r>
          </a:p>
          <a:p>
            <a:pPr algn="ctr"/>
            <a:r>
              <a:rPr lang="sk-SK" sz="1400" dirty="0" smtClean="0"/>
              <a:t>Zdroj: prieskum INEKO, spracoval František </a:t>
            </a:r>
            <a:r>
              <a:rPr lang="sk-SK" sz="1400" dirty="0" err="1" smtClean="0"/>
              <a:t>Broček</a:t>
            </a:r>
            <a:r>
              <a:rPr lang="sk-SK" sz="1400" dirty="0" smtClean="0"/>
              <a:t> </a:t>
            </a:r>
          </a:p>
          <a:p>
            <a:pPr algn="ctr"/>
            <a:r>
              <a:rPr lang="sk-SK" sz="1400" dirty="0" smtClean="0"/>
              <a:t>Poznámka: okrem čisto tunelových úsekov, za SR sú uvedené iba najnovšie obstarané stavby NDS, </a:t>
            </a:r>
          </a:p>
          <a:p>
            <a:pPr algn="ctr"/>
            <a:r>
              <a:rPr lang="sk-SK" sz="1400" dirty="0" smtClean="0"/>
              <a:t>údaj za Nemecko vyjadruje priemer cien na 1 km nových diaľnic za 15 rokov)</a:t>
            </a:r>
            <a:endParaRPr lang="sk-SK" sz="2400" b="1" u="sng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8</a:t>
            </a:fld>
            <a:endParaRPr lang="en-US"/>
          </a:p>
        </p:txBody>
      </p:sp>
      <p:graphicFrame>
        <p:nvGraphicFramePr>
          <p:cNvPr id="5" name="Graf 4"/>
          <p:cNvGraphicFramePr/>
          <p:nvPr>
            <p:extLst>
              <p:ext uri="{D42A27DB-BD31-4B8C-83A1-F6EECF244321}">
                <p14:modId xmlns:p14="http://schemas.microsoft.com/office/powerpoint/2010/main" xmlns="" val="1630484379"/>
              </p:ext>
            </p:extLst>
          </p:nvPr>
        </p:nvGraphicFramePr>
        <p:xfrm>
          <a:off x="1323356" y="2276872"/>
          <a:ext cx="6849044" cy="43924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350118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836712"/>
            <a:ext cx="772142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sk-SK" sz="2800" b="1" u="sng" dirty="0" smtClean="0"/>
              <a:t>Prečo platíme za diaľnice viac (I.)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Hornatá krajina + prísnejšie </a:t>
            </a:r>
            <a:r>
              <a:rPr lang="sk-SK" sz="2400" b="1" dirty="0" err="1" smtClean="0"/>
              <a:t>enviro</a:t>
            </a:r>
            <a:r>
              <a:rPr lang="sk-SK" sz="2400" b="1" dirty="0" smtClean="0"/>
              <a:t>-smernice EÚ </a:t>
            </a:r>
            <a:r>
              <a:rPr lang="sk-SK" sz="2000" dirty="0" smtClean="0"/>
              <a:t>oproti obdobiam, kedy väčšinu svojich diaľnic stavala západná Európa</a:t>
            </a:r>
            <a:endParaRPr lang="sk-SK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Ignorovanie/ podceňovanie nepriaznivej geológie </a:t>
            </a:r>
            <a:r>
              <a:rPr lang="sk-SK" sz="2000" dirty="0" smtClean="0"/>
              <a:t>pri voľbe trasy aj vo vyšších stupňoch prípravy (Svidník, Chmiňany, tunel Žilina, Šútovo, Hubová ....)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/>
              <a:t>Hradenie 100 % nákladov na preložky </a:t>
            </a:r>
            <a:r>
              <a:rPr lang="sk-SK" sz="2400" b="1" dirty="0" smtClean="0"/>
              <a:t>sietí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Akceptovanie aj neprimeraných požiadaviek na pripojenia a vyvolané investície</a:t>
            </a:r>
            <a:r>
              <a:rPr lang="sk-SK" sz="2400" dirty="0" smtClean="0"/>
              <a:t> </a:t>
            </a:r>
            <a:r>
              <a:rPr lang="sk-SK" sz="2000" dirty="0" smtClean="0"/>
              <a:t>v honbe za termínmi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Priveľká </a:t>
            </a:r>
            <a:r>
              <a:rPr lang="sk-SK" sz="2400" b="1" dirty="0"/>
              <a:t>fragmentácia úsekov </a:t>
            </a:r>
            <a:r>
              <a:rPr lang="sk-SK" sz="2400" dirty="0"/>
              <a:t>- </a:t>
            </a:r>
            <a:r>
              <a:rPr lang="sk-SK" sz="2000" dirty="0"/>
              <a:t>znásobovanie procesných úkonov, väčšia potreba koordinácie, dočasné </a:t>
            </a:r>
            <a:r>
              <a:rPr lang="sk-SK" sz="2000" dirty="0" smtClean="0"/>
              <a:t>napojenia</a:t>
            </a:r>
            <a:endParaRPr lang="sk-SK" sz="2000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49933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836712"/>
            <a:ext cx="7721424" cy="5616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sk-SK" sz="2800" b="1" u="sng" dirty="0" smtClean="0"/>
              <a:t>Prečo platíme za diaľnice viac (II.)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Prehnaná tvrdosť predpisov upravujúcich protihlukové opatrenia </a:t>
            </a:r>
            <a:r>
              <a:rPr lang="sk-SK" sz="2000" dirty="0" smtClean="0"/>
              <a:t>– pre nové cesty veľkorysejšie ako v zahraničí, pre existujúce neriešime vôbec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Veľkorysé pravidlá oceňovania pozemkov pod diaľnice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Nezáujem strážiť náklady v príprave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/>
              <a:t>Nezáujem </a:t>
            </a:r>
            <a:r>
              <a:rPr lang="sk-SK" sz="2400" b="1" dirty="0" smtClean="0"/>
              <a:t>zabezpečiť súťaž a konkurenčné ponuky – </a:t>
            </a:r>
            <a:r>
              <a:rPr lang="sk-SK" sz="2000" dirty="0" smtClean="0"/>
              <a:t>vylučovanie najnižších ponúk, kolízie súťaží, užšie súťaže bez momentu prekvapenia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Nezáujem strážiť  náklady vo fáze výstavby </a:t>
            </a:r>
            <a:r>
              <a:rPr lang="sk-SK" sz="2000" dirty="0" smtClean="0"/>
              <a:t>– pokyny na zmenu a dodatky aj na to, s čím mal zhotoviteľ podľa zmluvy počítať</a:t>
            </a:r>
            <a:endParaRPr lang="sk-SK" sz="2000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25580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467544" y="836712"/>
            <a:ext cx="806489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sk-SK" sz="2800" b="1" u="sng" dirty="0" smtClean="0"/>
              <a:t>Plány diaľnic a rýchlostných ciest na Slovensku</a:t>
            </a:r>
          </a:p>
          <a:p>
            <a:pPr algn="ctr">
              <a:spcAft>
                <a:spcPts val="600"/>
              </a:spcAft>
            </a:pPr>
            <a:r>
              <a:rPr lang="sk-SK" sz="2400" u="sng" dirty="0" smtClean="0"/>
              <a:t>mil. eur, finančne </a:t>
            </a:r>
            <a:r>
              <a:rPr lang="sk-SK" sz="2400" u="sng" dirty="0" smtClean="0">
                <a:solidFill>
                  <a:srgbClr val="00B050"/>
                </a:solidFill>
              </a:rPr>
              <a:t>kryté</a:t>
            </a:r>
            <a:r>
              <a:rPr lang="sk-SK" sz="2400" u="sng" dirty="0" smtClean="0"/>
              <a:t>/</a:t>
            </a:r>
            <a:r>
              <a:rPr lang="sk-SK" sz="2400" u="sng" dirty="0" smtClean="0">
                <a:solidFill>
                  <a:srgbClr val="FF0000"/>
                </a:solidFill>
              </a:rPr>
              <a:t>nekryté</a:t>
            </a:r>
            <a:endParaRPr lang="sk-SK" sz="2400" u="sng" dirty="0" smtClean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 algn="ctr"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11120106"/>
              </p:ext>
            </p:extLst>
          </p:nvPr>
        </p:nvGraphicFramePr>
        <p:xfrm>
          <a:off x="1187624" y="1916832"/>
          <a:ext cx="6796472" cy="40324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750861"/>
                <a:gridCol w="1045611"/>
              </a:tblGrid>
              <a:tr h="367840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D1 rozšírenie BA </a:t>
                      </a:r>
                      <a:r>
                        <a:rPr lang="sk-SK" sz="2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– Trnava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750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58076">
                <a:tc>
                  <a:txBody>
                    <a:bodyPr/>
                    <a:lstStyle/>
                    <a:p>
                      <a:pPr algn="l" fontAlgn="b"/>
                      <a:r>
                        <a:rPr lang="pl-PL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D1 úseky s </a:t>
                      </a:r>
                      <a:r>
                        <a:rPr lang="pl-PL" sz="2400" b="1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fin. krytím</a:t>
                      </a:r>
                      <a:r>
                        <a:rPr lang="en-US" sz="2400" b="1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sk-SK" sz="2400" b="0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(pri</a:t>
                      </a:r>
                      <a:r>
                        <a:rPr lang="sk-SK" sz="2400" b="0" u="none" strike="noStrike" baseline="0" dirty="0" smtClean="0">
                          <a:solidFill>
                            <a:srgbClr val="00B050"/>
                          </a:solidFill>
                          <a:effectLst/>
                        </a:rPr>
                        <a:t> ZA, RK, PO a KE)</a:t>
                      </a:r>
                      <a:endParaRPr lang="pl-PL" sz="2400" b="0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1 </a:t>
                      </a:r>
                      <a:r>
                        <a:rPr lang="sk-SK" sz="2400" b="1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700</a:t>
                      </a:r>
                      <a:endParaRPr lang="sk-SK" sz="2400" b="1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58076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D1 Turany </a:t>
                      </a:r>
                      <a:r>
                        <a:rPr lang="sk-SK" sz="2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– </a:t>
                      </a:r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Hubová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>
                          <a:solidFill>
                            <a:srgbClr val="FF0000"/>
                          </a:solidFill>
                          <a:effectLst/>
                        </a:rPr>
                        <a:t>750</a:t>
                      </a:r>
                      <a:endParaRPr lang="sk-SK" sz="24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58076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D1 východ </a:t>
                      </a:r>
                      <a:r>
                        <a:rPr lang="sk-SK" sz="24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(2. rúra Braniska, KE - Ukrajina)</a:t>
                      </a:r>
                      <a:endParaRPr lang="sk-SK" sz="2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1 400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58076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D2 rozšírenie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>
                          <a:solidFill>
                            <a:srgbClr val="FF0000"/>
                          </a:solidFill>
                          <a:effectLst/>
                        </a:rPr>
                        <a:t>500</a:t>
                      </a:r>
                      <a:endParaRPr lang="sk-SK" sz="24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58076">
                <a:tc>
                  <a:txBody>
                    <a:bodyPr/>
                    <a:lstStyle/>
                    <a:p>
                      <a:pPr algn="l" fontAlgn="b"/>
                      <a:r>
                        <a:rPr lang="pl-PL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D3 úseky s finančným krytím</a:t>
                      </a:r>
                      <a:endParaRPr lang="pl-PL" sz="2400" b="1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800</a:t>
                      </a:r>
                      <a:endParaRPr lang="sk-SK" sz="2400" b="1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58076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D3 + R5 </a:t>
                      </a:r>
                      <a:r>
                        <a:rPr lang="sk-SK" sz="2400" b="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(zostávajúce úsek na </a:t>
                      </a:r>
                      <a:r>
                        <a:rPr lang="sk-SK" sz="2400" b="0" u="none" strike="noStrike" dirty="0" err="1" smtClean="0">
                          <a:solidFill>
                            <a:srgbClr val="FF0000"/>
                          </a:solidFill>
                          <a:effectLst/>
                        </a:rPr>
                        <a:t>Kysuciach</a:t>
                      </a:r>
                      <a:r>
                        <a:rPr lang="sk-SK" sz="2400" b="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)</a:t>
                      </a:r>
                      <a:endParaRPr lang="sk-SK" sz="2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750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58076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D4R7 </a:t>
                      </a:r>
                      <a:r>
                        <a:rPr lang="sk-SK" sz="2400" b="1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pri BA riešené </a:t>
                      </a:r>
                      <a:r>
                        <a:rPr lang="sk-SK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cez PPP</a:t>
                      </a:r>
                      <a:endParaRPr lang="sk-SK" sz="2400" b="1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00B050"/>
                          </a:solidFill>
                          <a:effectLst/>
                        </a:rPr>
                        <a:t>1 200</a:t>
                      </a:r>
                      <a:endParaRPr lang="sk-SK" sz="2400" b="1" i="0" u="none" strike="noStrike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  <a:tr h="458076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D4 severný obchvat BA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900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573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836712"/>
            <a:ext cx="772142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sk-SK" sz="2800" b="1" u="sng" dirty="0" smtClean="0"/>
              <a:t>Plány diaľnic a rýchlostných ciest na Slovensku (II.)</a:t>
            </a:r>
          </a:p>
          <a:p>
            <a:pPr algn="ctr">
              <a:spcAft>
                <a:spcPts val="600"/>
              </a:spcAft>
            </a:pPr>
            <a:r>
              <a:rPr lang="sk-SK" sz="2400" u="sng" dirty="0" smtClean="0"/>
              <a:t>mil</a:t>
            </a:r>
            <a:r>
              <a:rPr lang="sk-SK" sz="2400" u="sng" dirty="0"/>
              <a:t>. eur, finančne </a:t>
            </a:r>
            <a:r>
              <a:rPr lang="sk-SK" sz="2400" u="sng" dirty="0" smtClean="0">
                <a:solidFill>
                  <a:srgbClr val="00B050"/>
                </a:solidFill>
              </a:rPr>
              <a:t>kryté</a:t>
            </a:r>
            <a:r>
              <a:rPr lang="sk-SK" sz="2400" u="sng" dirty="0" smtClean="0"/>
              <a:t>/</a:t>
            </a:r>
            <a:r>
              <a:rPr lang="sk-SK" sz="2400" u="sng" dirty="0" smtClean="0">
                <a:solidFill>
                  <a:srgbClr val="FF0000"/>
                </a:solidFill>
              </a:rPr>
              <a:t>nekryté</a:t>
            </a:r>
            <a:endParaRPr lang="sk-SK" sz="2400" u="sng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 algn="ctr"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76725665"/>
              </p:ext>
            </p:extLst>
          </p:nvPr>
        </p:nvGraphicFramePr>
        <p:xfrm>
          <a:off x="1115616" y="1988840"/>
          <a:ext cx="6552728" cy="34746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00600"/>
                <a:gridCol w="1152128"/>
              </a:tblGrid>
              <a:tr h="460591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R1 B. Bystrica - Ružomberok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1 800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R1 </a:t>
                      </a:r>
                      <a:r>
                        <a:rPr lang="sk-SK" sz="2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Bratislava - Vlčkovce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R2 </a:t>
                      </a:r>
                      <a:r>
                        <a:rPr lang="sk-SK" sz="2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západ</a:t>
                      </a:r>
                      <a:endParaRPr lang="sk-SK" sz="2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1 000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R2 východ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ZV - KE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2 300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R3 sever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Trstená - </a:t>
                      </a:r>
                      <a:r>
                        <a:rPr lang="sk-SK" sz="2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D1 (Orava)</a:t>
                      </a:r>
                      <a:endParaRPr lang="sk-SK" sz="2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1 000</a:t>
                      </a:r>
                    </a:p>
                  </a:txBody>
                  <a:tcPr marL="0" marR="0" marT="0" marB="0" anchor="b"/>
                </a:tc>
              </a:tr>
              <a:tr h="545203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R3 stred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D1 - </a:t>
                      </a:r>
                      <a:r>
                        <a:rPr lang="sk-SK" sz="2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R1 (Martin – Žiar n/H.)</a:t>
                      </a:r>
                      <a:endParaRPr lang="sk-SK" sz="2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1 000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R3 juh 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Zvolen </a:t>
                      </a:r>
                      <a:r>
                        <a:rPr lang="sk-SK" sz="2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–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Šahy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600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681746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836712"/>
            <a:ext cx="7721424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sk-SK" sz="2800" b="1" u="sng" dirty="0" smtClean="0"/>
              <a:t>Plány diaľnic a rýchlostných ciest na Slovensku (III.)</a:t>
            </a:r>
          </a:p>
          <a:p>
            <a:pPr algn="ctr">
              <a:spcAft>
                <a:spcPts val="600"/>
              </a:spcAft>
            </a:pPr>
            <a:r>
              <a:rPr lang="sk-SK" sz="2400" u="sng" dirty="0" smtClean="0"/>
              <a:t>mil</a:t>
            </a:r>
            <a:r>
              <a:rPr lang="sk-SK" sz="2400" u="sng" dirty="0"/>
              <a:t>. eur, finančne </a:t>
            </a:r>
            <a:r>
              <a:rPr lang="sk-SK" sz="2400" u="sng" dirty="0" smtClean="0">
                <a:solidFill>
                  <a:srgbClr val="00B050"/>
                </a:solidFill>
              </a:rPr>
              <a:t>kryté</a:t>
            </a:r>
            <a:r>
              <a:rPr lang="sk-SK" sz="2400" u="sng" dirty="0" smtClean="0"/>
              <a:t>/</a:t>
            </a:r>
            <a:r>
              <a:rPr lang="sk-SK" sz="2400" u="sng" dirty="0" smtClean="0">
                <a:solidFill>
                  <a:srgbClr val="FF0000"/>
                </a:solidFill>
              </a:rPr>
              <a:t>nekryté</a:t>
            </a:r>
            <a:endParaRPr lang="sk-SK" sz="2400" u="sng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 algn="ctr"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dirty="0"/>
          </a:p>
          <a:p>
            <a:pPr>
              <a:spcAft>
                <a:spcPts val="600"/>
              </a:spcAft>
            </a:pPr>
            <a:endParaRPr lang="sk-SK" sz="2400" b="1" dirty="0" smtClean="0"/>
          </a:p>
          <a:p>
            <a:pPr>
              <a:spcAft>
                <a:spcPts val="600"/>
              </a:spcAft>
            </a:pPr>
            <a:endParaRPr lang="sk-SK" sz="2400" b="1" i="1" dirty="0"/>
          </a:p>
          <a:p>
            <a:pPr>
              <a:spcAft>
                <a:spcPts val="600"/>
              </a:spcAft>
            </a:pPr>
            <a:r>
              <a:rPr lang="sk-SK" sz="1400" i="1" dirty="0" smtClean="0"/>
              <a:t>Zdroj: INEKO (spracované z údajov NDS, ktoré INEKO získalo cez </a:t>
            </a:r>
            <a:r>
              <a:rPr lang="sk-SK" sz="1400" i="1" dirty="0" err="1" smtClean="0"/>
              <a:t>infožiadosť</a:t>
            </a:r>
            <a:r>
              <a:rPr lang="sk-SK" sz="1400" i="1" dirty="0" smtClean="0"/>
              <a:t> z MDVRR SR, pri niektorých úsekoch sú uvažované údaje za 1/2-profil)</a:t>
            </a:r>
            <a:endParaRPr lang="sk-SK" sz="1400" i="1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42929944"/>
              </p:ext>
            </p:extLst>
          </p:nvPr>
        </p:nvGraphicFramePr>
        <p:xfrm>
          <a:off x="1043608" y="1988840"/>
          <a:ext cx="6624736" cy="36065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00600"/>
                <a:gridCol w="1224136"/>
              </a:tblGrid>
              <a:tr h="460591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R4 </a:t>
                      </a:r>
                      <a:r>
                        <a:rPr lang="sk-SK" sz="2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(D1 - Prešov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severný obchvat - Poľsko)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1 400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R6 </a:t>
                      </a:r>
                      <a:r>
                        <a:rPr lang="sk-SK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(D1 - Púchov - ČR)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500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R7 Holice - Nové Zámky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650</a:t>
                      </a:r>
                    </a:p>
                  </a:txBody>
                  <a:tcPr marL="0" marR="0" marT="0" marB="0" anchor="b"/>
                </a:tc>
              </a:tr>
              <a:tr h="493769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R7 Nové Zámky - Lučenec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1 200</a:t>
                      </a:r>
                    </a:p>
                  </a:txBody>
                  <a:tcPr marL="0" marR="0" marT="0" marB="0" anchor="b"/>
                </a:tc>
              </a:tr>
              <a:tr h="506374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R8 Nitra - Topoľčany - R2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1 000</a:t>
                      </a:r>
                    </a:p>
                  </a:txBody>
                  <a:tcPr marL="0" marR="0" marT="0" marB="0" anchor="b"/>
                </a:tc>
              </a:tr>
              <a:tr h="1041292">
                <a:tc>
                  <a:txBody>
                    <a:bodyPr/>
                    <a:lstStyle/>
                    <a:p>
                      <a:pPr algn="l" fontAlgn="b"/>
                      <a:r>
                        <a:rPr lang="pl-PL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SPOLU NEKRYTÉ eurofondmi ani zdrojmi </a:t>
                      </a:r>
                      <a:r>
                        <a:rPr lang="pl-PL" sz="2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ŠR </a:t>
                      </a:r>
                      <a:r>
                        <a:rPr lang="pl-PL" sz="2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(</a:t>
                      </a:r>
                      <a:r>
                        <a:rPr lang="pl-PL" sz="20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NDS na web-stránke všade uvádza začatie najneskôr v r. 2020 !!</a:t>
                      </a:r>
                      <a:r>
                        <a:rPr lang="pl-PL" sz="2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  <a:endParaRPr lang="pl-PL" sz="28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2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18 </a:t>
                      </a:r>
                      <a:r>
                        <a:rPr lang="sk-SK" sz="2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000</a:t>
                      </a:r>
                    </a:p>
                    <a:p>
                      <a:pPr algn="r" fontAlgn="b"/>
                      <a:endParaRPr lang="sk-SK" sz="2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159158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836712"/>
            <a:ext cx="77214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Prečo diaľnice na Slovensku meškajú</a:t>
            </a:r>
          </a:p>
          <a:p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Nereálne </a:t>
            </a:r>
            <a:r>
              <a:rPr lang="sk-SK" sz="2400" b="1" dirty="0"/>
              <a:t>vysoké očakávania </a:t>
            </a:r>
            <a:r>
              <a:rPr lang="sk-SK" sz="2000" dirty="0"/>
              <a:t>živené vyhláseniami </a:t>
            </a:r>
            <a:r>
              <a:rPr lang="sk-SK" sz="2000" dirty="0" smtClean="0"/>
              <a:t>politikov i dokumentmi vlády (takmer polovicu z plánov za 18 miliárd eur prezentuje vláda a MDVRR ako prioritné projekty)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/>
              <a:t>Honba na zlými cieľmi </a:t>
            </a:r>
            <a:r>
              <a:rPr lang="sk-SK" sz="2000" dirty="0" smtClean="0"/>
              <a:t>- odovzdané </a:t>
            </a:r>
            <a:r>
              <a:rPr lang="sk-SK" sz="2000" dirty="0"/>
              <a:t>kilometre a sľuby z programového vyhlásenia namiesto </a:t>
            </a:r>
            <a:r>
              <a:rPr lang="sk-SK" sz="2000" dirty="0" smtClean="0"/>
              <a:t>hodnoty </a:t>
            </a:r>
            <a:r>
              <a:rPr lang="sk-SK" sz="2000" dirty="0"/>
              <a:t>za </a:t>
            </a:r>
            <a:r>
              <a:rPr lang="sk-SK" sz="2000" dirty="0" smtClean="0"/>
              <a:t>peniaze a udržateľného rozvoja mobility</a:t>
            </a:r>
            <a:endParaRPr lang="sk-SK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Koncepcie i plány výstavby degradované na </a:t>
            </a:r>
            <a:r>
              <a:rPr lang="sk-SK" sz="2400" b="1" dirty="0" err="1" smtClean="0"/>
              <a:t>wish</a:t>
            </a:r>
            <a:r>
              <a:rPr lang="sk-SK" sz="2400" b="1" dirty="0" smtClean="0"/>
              <a:t>-list slúžiaci propagande vlády, bez prepojenia na ŠR </a:t>
            </a:r>
            <a:r>
              <a:rPr lang="sk-SK" sz="2000" dirty="0" smtClean="0"/>
              <a:t>(médiá </a:t>
            </a:r>
            <a:r>
              <a:rPr lang="sk-SK" sz="2000" dirty="0" err="1" smtClean="0"/>
              <a:t>odprezentujú</a:t>
            </a:r>
            <a:r>
              <a:rPr lang="sk-SK" sz="2000" dirty="0" smtClean="0"/>
              <a:t> smelé plány, zdroje sa nevyčlenia - ani pri rekordnom raste príjmov štátu – frustrácia ľudí rastie)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Nezáujem strážiť primeranosť a náklady navrhovaných riešení </a:t>
            </a:r>
            <a:r>
              <a:rPr lang="sk-SK" sz="2000" dirty="0" smtClean="0"/>
              <a:t>– za dostupné zdroje sa postaví menej</a:t>
            </a:r>
            <a:endParaRPr lang="sk-SK" sz="2000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738284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836712"/>
            <a:ext cx="772142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Prečo diaľnice na Slovensku meškajú (II.)</a:t>
            </a:r>
          </a:p>
          <a:p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Priveľký počet a rozsah pripravovaných projektov D a RC </a:t>
            </a:r>
            <a:r>
              <a:rPr lang="sk-SK" sz="2000" dirty="0" smtClean="0"/>
              <a:t>–</a:t>
            </a:r>
            <a:r>
              <a:rPr lang="sk-SK" sz="2400" b="1" dirty="0" smtClean="0"/>
              <a:t> </a:t>
            </a:r>
            <a:r>
              <a:rPr lang="sk-SK" sz="2000" dirty="0" smtClean="0"/>
              <a:t>namiesto sústredenia kapacít a zdrojov na projekty s reálnou šancou na financovanie v horizonte do cca 5 rokov zdroje (ľudské i finančné) trieštia na desiatky projektov do zásuvky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Nepoctivá komunikácia s dotknutými obcami a regiónmi </a:t>
            </a:r>
            <a:r>
              <a:rPr lang="sk-SK" sz="2000" dirty="0" smtClean="0"/>
              <a:t>– na dopyty sa zásadne neodpovedá „projekt nepatrí medzi prioritné“ a „pokračuje projektová príprava“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Dodatočné upravovanie technických riešení </a:t>
            </a:r>
            <a:r>
              <a:rPr lang="sk-SK" sz="2000" dirty="0" smtClean="0"/>
              <a:t>po zmene noriem a potreba zmien v už vydaných stavebných povoleniach – jeden z dôsledkov projektovania v priveľkom predstihu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Nutnosť aktualizácie veľmi starých EIA</a:t>
            </a:r>
            <a:r>
              <a:rPr lang="sk-SK" sz="2000" dirty="0" smtClean="0"/>
              <a:t>, príp. zanedbané a oneskorené posudzovanie odklonu oproti pôvodne posúdenej trase</a:t>
            </a:r>
            <a:endParaRPr lang="sk-SK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080787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683568" y="625296"/>
            <a:ext cx="77214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Ako preklenúť priepasť medzi plánmi </a:t>
            </a:r>
          </a:p>
          <a:p>
            <a:pPr algn="ctr">
              <a:spcAft>
                <a:spcPts val="2400"/>
              </a:spcAft>
            </a:pPr>
            <a:r>
              <a:rPr lang="sk-SK" sz="2800" b="1" u="sng" dirty="0" smtClean="0"/>
              <a:t>a rozpočtovanými zdrojmi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Vytvoriť od MD nezávislý tím/radu odborníkov </a:t>
            </a:r>
            <a:r>
              <a:rPr lang="sk-SK" sz="2000" dirty="0" smtClean="0"/>
              <a:t>s mandátom dozerať na primeranosť veľkých projektov dopravnej infraštruktúry a riadne posudzovanie alternatívnych riešení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Posilniť zber, využívanie a zverejňovanie dát </a:t>
            </a:r>
            <a:r>
              <a:rPr lang="sk-SK" sz="2000" dirty="0" smtClean="0"/>
              <a:t>o doprave, vrátane smerových prieskumov – časť plánov sa ukáže neodôvodnená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Korigovať priveľmi ambiciózne plány D a RC a zreálniť prezentované termíny ich dokončenia – </a:t>
            </a:r>
            <a:r>
              <a:rPr lang="sk-SK" sz="2000" dirty="0" smtClean="0"/>
              <a:t>predchádzanie nesplniteľným očakávaniam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Zvýšiť požiadavky a zdroje na geotechnické prieskumy </a:t>
            </a:r>
            <a:r>
              <a:rPr lang="sk-SK" sz="2000" dirty="0" smtClean="0"/>
              <a:t>aby sa včas identifikovali kolízie trasy so zosuvnými územiami</a:t>
            </a:r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8282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755576" y="620688"/>
            <a:ext cx="7721424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Ako preklenúť priepasť medzi plánmi </a:t>
            </a:r>
          </a:p>
          <a:p>
            <a:pPr algn="ctr">
              <a:spcAft>
                <a:spcPts val="2400"/>
              </a:spcAft>
            </a:pPr>
            <a:r>
              <a:rPr lang="sk-SK" sz="2800" b="1" u="sng" dirty="0" smtClean="0"/>
              <a:t>a rozpočtovanými zdrojmi (II.)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Poskytovať </a:t>
            </a:r>
            <a:r>
              <a:rPr lang="sk-SK" sz="2400" b="1" dirty="0"/>
              <a:t>projektantom viac času a rozviazané ruky </a:t>
            </a:r>
            <a:r>
              <a:rPr lang="sk-SK" sz="2000" dirty="0"/>
              <a:t>na nájdenie a navrhnutie optimálnych dopravných riešení + </a:t>
            </a:r>
            <a:r>
              <a:rPr lang="sk-SK" sz="2400" b="1" dirty="0"/>
              <a:t>objednávať projekčný dozor </a:t>
            </a:r>
            <a:r>
              <a:rPr lang="sk-SK" sz="2000" dirty="0"/>
              <a:t>(kontrolu a optimalizáciu iným projektantom) + </a:t>
            </a:r>
            <a:r>
              <a:rPr lang="sk-SK" sz="2000" dirty="0" smtClean="0"/>
              <a:t>interne stimulovať </a:t>
            </a:r>
            <a:r>
              <a:rPr lang="sk-SK" sz="2400" b="1" dirty="0" err="1"/>
              <a:t>value</a:t>
            </a:r>
            <a:r>
              <a:rPr lang="sk-SK" sz="2400" b="1" dirty="0"/>
              <a:t> </a:t>
            </a:r>
            <a:r>
              <a:rPr lang="sk-SK" sz="2400" b="1" dirty="0" err="1"/>
              <a:t>ingeneering</a:t>
            </a:r>
            <a:r>
              <a:rPr lang="sk-SK" sz="2400" b="1" dirty="0"/>
              <a:t> </a:t>
            </a:r>
            <a:r>
              <a:rPr lang="sk-SK" sz="2000" dirty="0"/>
              <a:t>projektov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/>
              <a:t>Netlačiť na rýchle dotiahnutie prípravy </a:t>
            </a:r>
            <a:r>
              <a:rPr lang="sk-SK" sz="2000" dirty="0"/>
              <a:t>tam, kde samosprávy či iné subjekty vznášajú neprimerané požiadavky eskalujúce náklady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Zaviesť spolufinancovanie nákladov </a:t>
            </a:r>
            <a:r>
              <a:rPr lang="sk-SK" sz="2000" dirty="0" smtClean="0"/>
              <a:t>subjektmi, ktoré z projektu </a:t>
            </a:r>
            <a:r>
              <a:rPr lang="sk-SK" sz="2000" dirty="0" err="1" smtClean="0"/>
              <a:t>benefitujú</a:t>
            </a:r>
            <a:r>
              <a:rPr lang="sk-SK" sz="2000" dirty="0" smtClean="0"/>
              <a:t> (preložky sietí, niektoré vyvolané investície ...)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000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Vyhlasovať tendre tak, aby sa v nich naozaj súťažilo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Eliminovať plytvanie zdrojmi vo fáze výstavby</a:t>
            </a:r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12726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20688"/>
            <a:ext cx="7721424" cy="570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Ako preklenúť priepasť medzi plánmi </a:t>
            </a:r>
          </a:p>
          <a:p>
            <a:pPr algn="ctr">
              <a:spcAft>
                <a:spcPts val="2400"/>
              </a:spcAft>
            </a:pPr>
            <a:r>
              <a:rPr lang="sk-SK" sz="2800" b="1" u="sng" dirty="0" smtClean="0"/>
              <a:t>a rozpočtovanými zdrojmi (III.)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Nahradiť niektoré RC lacnejšími preložkami ciest I. triedy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Začleňovať do RC využiteľné úseky ciest I. triedy 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Posúdiť variantné riešenia s otvorenejším zadaním </a:t>
            </a:r>
            <a:endParaRPr lang="sk-SK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Naštartovať riadnu obnovu ciest I. triedy </a:t>
            </a:r>
            <a:r>
              <a:rPr lang="sk-SK" sz="2400" dirty="0" smtClean="0"/>
              <a:t>– </a:t>
            </a:r>
            <a:r>
              <a:rPr lang="sk-SK" sz="2000" dirty="0" smtClean="0"/>
              <a:t>rekonštrukcie mostov v havarijnom a nevyhovujúcom stave, odvodnenie vozoviek, výmena už nefunkčných zvodidiel, obnova krytu vozovky - kde treba aj so zosilnením ložnej vrstvy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Vyčleniť zdroje na odstraňovanie bodových </a:t>
            </a:r>
            <a:r>
              <a:rPr lang="sk-SK" sz="2400" b="1" dirty="0" err="1" smtClean="0"/>
              <a:t>závad</a:t>
            </a:r>
            <a:r>
              <a:rPr lang="sk-SK" sz="2400" b="1" dirty="0" smtClean="0"/>
              <a:t> </a:t>
            </a:r>
            <a:r>
              <a:rPr lang="sk-SK" sz="2000" dirty="0" smtClean="0"/>
              <a:t>na cestách I. triedy – rekonštrukcie kapacitne nevyhovujúcich križovatiek, úpravy nebezpečných odbočení, menšie preložky</a:t>
            </a:r>
            <a:endParaRPr lang="sk-SK" sz="2400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49981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776129" y="590355"/>
            <a:ext cx="787578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Stav ciest I. triedy a </a:t>
            </a:r>
          </a:p>
          <a:p>
            <a:pPr algn="ctr"/>
            <a:r>
              <a:rPr lang="sk-SK" sz="2800" b="1" u="sng" dirty="0" smtClean="0"/>
              <a:t>výdavky Slovenskej správy ciest</a:t>
            </a:r>
          </a:p>
          <a:p>
            <a:pPr algn="ctr"/>
            <a:r>
              <a:rPr lang="sk-SK" dirty="0"/>
              <a:t>(Zdroj: IFP a Útvar hodnoty za peniaze MF SR, Revízia výdavkov na dopravu)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336840"/>
            <a:ext cx="8829609" cy="395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91722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20688"/>
            <a:ext cx="7721424" cy="524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Aké dopravné riešenia sa v SR ignorujú</a:t>
            </a:r>
          </a:p>
          <a:p>
            <a:pPr algn="ctr"/>
            <a:endParaRPr lang="sk-SK" sz="2800" b="1" u="sng" dirty="0" smtClean="0"/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Malé a lacné </a:t>
            </a:r>
            <a:r>
              <a:rPr lang="sk-SK" sz="2000" dirty="0" smtClean="0"/>
              <a:t>– na cestách (riešenie bodových </a:t>
            </a:r>
            <a:r>
              <a:rPr lang="sk-SK" sz="2000" dirty="0" err="1" smtClean="0"/>
              <a:t>závad</a:t>
            </a:r>
            <a:r>
              <a:rPr lang="sk-SK" sz="2000" dirty="0" smtClean="0"/>
              <a:t>, dynamické riadenie križovatiek) i mimo nich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Zlepšujúce využitie kapacity existujúcej infraštruktúry - </a:t>
            </a:r>
            <a:r>
              <a:rPr lang="sk-SK" sz="2000" dirty="0" smtClean="0"/>
              <a:t>prevažne bezproblémových cestných ťahov, železničných tratí, vozňov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Zmenšujúce naliehavosť veľkých projektov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Nevyžadujúce investície </a:t>
            </a:r>
            <a:r>
              <a:rPr lang="sk-SK" sz="2000" dirty="0" smtClean="0"/>
              <a:t>– zahustenie vlakov, lepšia nadväznosť verejnej dopravy, spoplatnenie parkovania 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err="1" smtClean="0"/>
              <a:t>Multimodálne</a:t>
            </a:r>
            <a:r>
              <a:rPr lang="sk-SK" sz="2400" b="1" dirty="0" smtClean="0"/>
              <a:t> 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Lepšie udržateľné</a:t>
            </a:r>
            <a:endParaRPr lang="sk-SK" sz="2400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058651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20688"/>
            <a:ext cx="772142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Čo ukázala revízia výdavkov v doprave</a:t>
            </a:r>
          </a:p>
          <a:p>
            <a:pPr algn="ctr"/>
            <a:endParaRPr lang="sk-SK" sz="2800" b="1" u="sng" dirty="0" smtClean="0"/>
          </a:p>
          <a:p>
            <a:pPr marL="34290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Slabú dostupnosť údajov</a:t>
            </a:r>
          </a:p>
          <a:p>
            <a:pPr marL="34290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Výrazné </a:t>
            </a:r>
            <a:r>
              <a:rPr lang="sk-SK" sz="2400" b="1" dirty="0" err="1" smtClean="0"/>
              <a:t>podfinancovanie</a:t>
            </a:r>
            <a:r>
              <a:rPr lang="sk-SK" sz="2400" b="1" dirty="0" smtClean="0"/>
              <a:t> opráv a údržby ciest I. triedy</a:t>
            </a:r>
          </a:p>
          <a:p>
            <a:pPr marL="34290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V porovnaní s inými krajinami prehnanú plánovanú dĺžku siete diaľnic a </a:t>
            </a:r>
            <a:r>
              <a:rPr lang="sk-SK" sz="2400" b="1" dirty="0" err="1" smtClean="0"/>
              <a:t>rýchlociest</a:t>
            </a:r>
            <a:endParaRPr lang="sk-SK" sz="2400" b="1" dirty="0" smtClean="0"/>
          </a:p>
          <a:p>
            <a:pPr marL="34290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Uplatňovanie troch rozdielnych metodík na oceňovanie </a:t>
            </a:r>
            <a:r>
              <a:rPr lang="sk-SK" sz="2400" b="1" dirty="0" err="1" smtClean="0"/>
              <a:t>socio</a:t>
            </a:r>
            <a:r>
              <a:rPr lang="sk-SK" sz="2400" b="1" dirty="0" smtClean="0"/>
              <a:t>-ekonomických prínosov </a:t>
            </a:r>
            <a:r>
              <a:rPr lang="sk-SK" sz="2000" dirty="0" smtClean="0"/>
              <a:t>(úspor času, následkov nehôd ...)</a:t>
            </a:r>
          </a:p>
          <a:p>
            <a:pPr marL="34290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Metodikou posvätené prikrášľovanie úspor pohonných hmôt na projektoch diaľnic a </a:t>
            </a:r>
            <a:r>
              <a:rPr lang="sk-SK" sz="2400" b="1" dirty="0" err="1" smtClean="0"/>
              <a:t>rýchlociest</a:t>
            </a:r>
            <a:r>
              <a:rPr lang="sk-SK" sz="2400" b="1" dirty="0" smtClean="0"/>
              <a:t> </a:t>
            </a:r>
            <a:r>
              <a:rPr lang="sk-SK" sz="2000" dirty="0" smtClean="0"/>
              <a:t>(pre cesty I. triedy stanovená o 40 % vyššia spotreba pri rovnakej rýchlosti) </a:t>
            </a:r>
            <a:endParaRPr lang="sk-SK" sz="2400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060442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476672"/>
            <a:ext cx="7875783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Porovnanie dĺžky diaľnic a </a:t>
            </a:r>
            <a:r>
              <a:rPr lang="sk-SK" sz="2800" b="1" u="sng" dirty="0" err="1" smtClean="0"/>
              <a:t>rýchlociest</a:t>
            </a:r>
            <a:endParaRPr lang="sk-SK" sz="2800" b="1" u="sng" dirty="0" smtClean="0"/>
          </a:p>
          <a:p>
            <a:pPr algn="ctr"/>
            <a:r>
              <a:rPr lang="sk-SK" dirty="0"/>
              <a:t>(Zdroj: IFP a Útvar hodnoty za peniaze MF SR, Revízia výdavkov na dopravu)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6377" y="1700808"/>
            <a:ext cx="8810625" cy="488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20640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476672"/>
            <a:ext cx="7875783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Hodnota času cestovania</a:t>
            </a:r>
          </a:p>
          <a:p>
            <a:pPr algn="ctr"/>
            <a:r>
              <a:rPr lang="sk-SK" dirty="0" smtClean="0"/>
              <a:t>(Zdroj: IFP a Útvar hodnoty za peniaze MF SR, Revízia výdavkov na dopravu)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6377" y="1769520"/>
            <a:ext cx="88011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83183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908720"/>
            <a:ext cx="7505399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Čo ukázala revízia výdavkov v doprave (II.)</a:t>
            </a:r>
          </a:p>
          <a:p>
            <a:pPr algn="ctr"/>
            <a:endParaRPr lang="sk-SK" sz="2800" b="1" u="sng" dirty="0" smtClean="0"/>
          </a:p>
          <a:p>
            <a:pPr algn="ctr"/>
            <a:endParaRPr lang="sk-SK" sz="2800" b="1" u="sng" dirty="0" smtClean="0"/>
          </a:p>
          <a:p>
            <a:pPr marL="34290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Neochotu MD pripustiť hodnotenie </a:t>
            </a:r>
            <a:r>
              <a:rPr lang="sk-SK" sz="2400" b="1" dirty="0" err="1" smtClean="0"/>
              <a:t>VfM</a:t>
            </a:r>
            <a:r>
              <a:rPr lang="sk-SK" sz="2400" b="1" dirty="0" smtClean="0"/>
              <a:t> v oblastiach, kde je najväčšie riziko plytvania a zajatia štátu:</a:t>
            </a:r>
          </a:p>
          <a:p>
            <a:pPr marL="800100" lvl="1" indent="-342900"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sk-SK" sz="2400" b="1" dirty="0" smtClean="0"/>
              <a:t>vylúčenie posudzovania projektov, ktoré plánuje začať stavať v tomto volebnom období (tab. 13)</a:t>
            </a:r>
          </a:p>
          <a:p>
            <a:pPr marL="800100" lvl="1" indent="-342900"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sk-SK" sz="2400" b="1" dirty="0" smtClean="0"/>
              <a:t>akceptovanie posudzovania ďalších projektov (tab. 14) bez vplyvu na projektovanie  </a:t>
            </a:r>
            <a:r>
              <a:rPr lang="sk-SK" sz="2000" dirty="0" smtClean="0"/>
              <a:t>- pred posúdením </a:t>
            </a:r>
            <a:r>
              <a:rPr lang="sk-SK" sz="2000" dirty="0" err="1" smtClean="0"/>
              <a:t>VfM</a:t>
            </a:r>
            <a:r>
              <a:rPr lang="sk-SK" sz="2000" dirty="0" smtClean="0"/>
              <a:t> „spravidla“ nezačnú len výkupy pozemkov </a:t>
            </a:r>
          </a:p>
          <a:p>
            <a:pPr>
              <a:spcAft>
                <a:spcPts val="2400"/>
              </a:spcAft>
            </a:pPr>
            <a:endParaRPr lang="sk-SK" sz="2000" dirty="0" smtClean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02806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27584" y="980728"/>
            <a:ext cx="750539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Čo ukázala revízia výdavkov v doprave (III.)</a:t>
            </a:r>
          </a:p>
          <a:p>
            <a:pPr algn="ctr"/>
            <a:endParaRPr lang="sk-SK" sz="2800" b="1" u="sng" dirty="0" smtClean="0"/>
          </a:p>
          <a:p>
            <a:pPr algn="ctr"/>
            <a:endParaRPr lang="sk-SK" sz="2800" b="1" u="sng" dirty="0" smtClean="0"/>
          </a:p>
          <a:p>
            <a:pPr marL="34290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Na železniciach oproti zahraničiu veľkú dĺžku koľají a ich slabé využívanie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V porovnaní s ČR: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sk-SK" sz="2400" b="1" dirty="0" smtClean="0"/>
              <a:t>vysoké výdavky na riadenie a nízke na údržbu tratí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sk-SK" sz="2400" b="1" dirty="0" smtClean="0"/>
              <a:t>biedne využitie vozidiel, najmä lokomotív</a:t>
            </a:r>
          </a:p>
          <a:p>
            <a:pPr marL="800100" lvl="1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endParaRPr lang="sk-SK" sz="2400" b="1" dirty="0" smtClean="0"/>
          </a:p>
          <a:p>
            <a:pPr marL="358775" lvl="1" indent="-274638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84138" algn="l"/>
              </a:tabLst>
            </a:pPr>
            <a:r>
              <a:rPr lang="sk-SK" sz="2400" b="1" dirty="0" smtClean="0"/>
              <a:t>Hoci ešte neoptimálny a cenzurovaný ale aj tak zatiaľ najlepší analytický pohľad na dopravu na Slovensku</a:t>
            </a:r>
            <a:endParaRPr lang="sk-SK" sz="2000" dirty="0" smtClean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45785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476672"/>
            <a:ext cx="7875783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Dĺžka koľají a ich využitie</a:t>
            </a:r>
          </a:p>
          <a:p>
            <a:pPr algn="ctr"/>
            <a:r>
              <a:rPr lang="sk-SK" dirty="0" smtClean="0"/>
              <a:t>(Zdroj: IFP a Útvar hodnoty za peniaze MF SR, Revízia výdavkov na dopravu)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076" y="1916832"/>
            <a:ext cx="880063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68303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20688"/>
            <a:ext cx="7875783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Porovnanie nákladov na železničné trate s ČR</a:t>
            </a:r>
          </a:p>
          <a:p>
            <a:pPr algn="ctr"/>
            <a:r>
              <a:rPr lang="sk-SK" dirty="0" smtClean="0"/>
              <a:t>(Zdroj: IFP a Útvar hodnoty za peniaze MF SR, Revízia výdavkov na dopravu)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734" y="1811608"/>
            <a:ext cx="8896350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29040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20688"/>
            <a:ext cx="7875783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Nízke využitie lokomotív na železniciach SR</a:t>
            </a:r>
          </a:p>
          <a:p>
            <a:pPr algn="ctr"/>
            <a:r>
              <a:rPr lang="sk-SK" dirty="0" smtClean="0"/>
              <a:t>(Zdroj: IFP a Útvar hodnoty za peniaze MF SR, Revízia výdavkov na dopravu)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420888"/>
            <a:ext cx="853440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03994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7" y="610136"/>
            <a:ext cx="772142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2800" b="1" u="sng" dirty="0" smtClean="0"/>
              <a:t>Aké plytvanie obsahujú projekty, </a:t>
            </a:r>
          </a:p>
          <a:p>
            <a:pPr algn="ctr"/>
            <a:r>
              <a:rPr lang="sk-SK" sz="2800" b="1" u="sng" dirty="0" smtClean="0"/>
              <a:t>ktoré analytikom MF zakázali posudzovať</a:t>
            </a:r>
          </a:p>
          <a:p>
            <a:pPr algn="ctr"/>
            <a:endParaRPr lang="sk-SK" sz="2800" b="1" u="sng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R2 Kriváň – Lovinobaňa</a:t>
            </a:r>
          </a:p>
          <a:p>
            <a:pPr marL="625475" indent="-271463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 cca 6 kilometrová estakáda spôsobená neodôvodnenou/ nezmyselnou snahou zachovať aj pôvodnú cestu I. triedy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D3 Čadca Bukov – Svrčinovec</a:t>
            </a:r>
          </a:p>
          <a:p>
            <a:pPr marL="625475" indent="-271463">
              <a:buFont typeface="Wingdings" panose="05000000000000000000" pitchFamily="2" charset="2"/>
              <a:buChar char="Ø"/>
            </a:pPr>
            <a:r>
              <a:rPr lang="sk-SK" sz="2000" dirty="0" smtClean="0"/>
              <a:t>až 3 križovatky na úseku dlhom sotva 6 kilometrov</a:t>
            </a:r>
          </a:p>
          <a:p>
            <a:pPr marL="625475" indent="-271463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obstarávanie v časovej kolízii znemožnilo získanie najlepších ponúk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D1 Prešov Západ – Prešov Juh </a:t>
            </a:r>
          </a:p>
          <a:p>
            <a:pPr marL="342900" indent="11113">
              <a:buFont typeface="Wingdings" panose="05000000000000000000" pitchFamily="2" charset="2"/>
              <a:buChar char="Ø"/>
            </a:pPr>
            <a:r>
              <a:rPr lang="sk-SK" sz="2000" b="1" dirty="0" smtClean="0"/>
              <a:t> </a:t>
            </a:r>
            <a:r>
              <a:rPr lang="sk-SK" sz="2000" dirty="0" smtClean="0"/>
              <a:t>predražená križovatka Prešov Západ</a:t>
            </a:r>
          </a:p>
          <a:p>
            <a:pPr marL="342900" indent="11113">
              <a:buFont typeface="Wingdings" panose="05000000000000000000" pitchFamily="2" charset="2"/>
              <a:buChar char="Ø"/>
            </a:pPr>
            <a:r>
              <a:rPr lang="sk-SK" sz="2000" dirty="0"/>
              <a:t> </a:t>
            </a:r>
            <a:r>
              <a:rPr lang="sk-SK" sz="2000" dirty="0" smtClean="0"/>
              <a:t>neodôvodnené vyžadovanie drahšej betónovej vozovky</a:t>
            </a:r>
            <a:endParaRPr lang="sk-SK" sz="2000" dirty="0"/>
          </a:p>
          <a:p>
            <a:pPr marL="342900" indent="11113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 obstarávanie </a:t>
            </a:r>
            <a:r>
              <a:rPr lang="sk-SK" sz="2000" dirty="0"/>
              <a:t>v časovej kolízii znemožnilo získanie najlepších ponúk</a:t>
            </a:r>
            <a:endParaRPr lang="sk-SK" sz="2000" b="1" dirty="0" smtClean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R4 Prešov – severný obchvat</a:t>
            </a:r>
          </a:p>
          <a:p>
            <a:pPr marL="625475" indent="-271463"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viď prípadová štúdia (nasleduje)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784715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620688"/>
            <a:ext cx="8009455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sk-SK" sz="2800" b="1" u="sng" dirty="0" smtClean="0"/>
              <a:t>Obchvaty Prešova – prípadová štúdia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D1 </a:t>
            </a:r>
            <a:r>
              <a:rPr lang="sk-SK" sz="2400" b="1" dirty="0"/>
              <a:t>Prešov západ – Prešov juh </a:t>
            </a:r>
            <a:r>
              <a:rPr lang="sk-SK" sz="2000" dirty="0" smtClean="0"/>
              <a:t> </a:t>
            </a:r>
            <a:r>
              <a:rPr lang="sk-SK" sz="2400" dirty="0" smtClean="0"/>
              <a:t>za 356 mil. eur bude najdrahším úsekom D1 </a:t>
            </a:r>
            <a:r>
              <a:rPr lang="sk-SK" sz="2400" dirty="0"/>
              <a:t>(až 45 mil. €/km) </a:t>
            </a:r>
            <a:r>
              <a:rPr lang="sk-SK" sz="2000" dirty="0" smtClean="0"/>
              <a:t>– objektívne </a:t>
            </a:r>
            <a:r>
              <a:rPr lang="sk-SK" sz="2000" b="1" dirty="0" smtClean="0"/>
              <a:t>ťažký úsek, ale aj obmedzenie </a:t>
            </a:r>
            <a:r>
              <a:rPr lang="sk-SK" sz="2000" b="1" dirty="0"/>
              <a:t>súťaže samotnou </a:t>
            </a:r>
            <a:r>
              <a:rPr lang="sk-SK" sz="2000" b="1" dirty="0" smtClean="0"/>
              <a:t>NDS</a:t>
            </a:r>
            <a:r>
              <a:rPr lang="sk-SK" sz="2000" dirty="0" smtClean="0"/>
              <a:t>, zbytočná betónová vozovka, </a:t>
            </a:r>
            <a:r>
              <a:rPr lang="sk-SK" sz="2000" dirty="0" err="1" smtClean="0"/>
              <a:t>superdrahá</a:t>
            </a:r>
            <a:r>
              <a:rPr lang="sk-SK" sz="2000" dirty="0" smtClean="0"/>
              <a:t> križovatka </a:t>
            </a:r>
            <a:r>
              <a:rPr lang="sk-SK" sz="2000" dirty="0" err="1" smtClean="0"/>
              <a:t>Vydumanec</a:t>
            </a:r>
            <a:r>
              <a:rPr lang="sk-SK" sz="2000" dirty="0" smtClean="0"/>
              <a:t> aj s vetvami neistej R4 </a:t>
            </a:r>
          </a:p>
          <a:p>
            <a:pPr marL="342900" lvl="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Na 2 rúry tunela Prešov pripadne polovica premávky, akú zvláda tunel Branisko s jednou rúrou </a:t>
            </a:r>
            <a:r>
              <a:rPr lang="sk-SK" sz="2000" dirty="0" smtClean="0"/>
              <a:t>(v roku 2021 bude premávka </a:t>
            </a:r>
            <a:r>
              <a:rPr lang="sk-SK" sz="2000" dirty="0"/>
              <a:t>na jednu tunelovú </a:t>
            </a:r>
            <a:r>
              <a:rPr lang="sk-SK" sz="2000" dirty="0" smtClean="0"/>
              <a:t>rúru na </a:t>
            </a:r>
            <a:r>
              <a:rPr lang="sk-SK" sz="2000" dirty="0"/>
              <a:t>úrovni 1/4 </a:t>
            </a:r>
            <a:r>
              <a:rPr lang="sk-SK" sz="2000" dirty="0" smtClean="0"/>
              <a:t>Braniska)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dirty="0"/>
              <a:t>Dopravu v Prešove odľahčí </a:t>
            </a:r>
            <a:r>
              <a:rPr lang="sk-SK" sz="2400" dirty="0" smtClean="0"/>
              <a:t>úsek D1 minimálne</a:t>
            </a:r>
            <a:endParaRPr lang="sk-SK" sz="2400" dirty="0"/>
          </a:p>
          <a:p>
            <a:pPr marL="342900" lvl="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Väčšinu </a:t>
            </a:r>
            <a:r>
              <a:rPr lang="sk-SK" sz="2400" dirty="0"/>
              <a:t>tranzitu odvedie z mesta až spolu </a:t>
            </a:r>
            <a:r>
              <a:rPr lang="sk-SK" sz="2400" b="1" dirty="0" smtClean="0"/>
              <a:t>so Severným </a:t>
            </a:r>
            <a:r>
              <a:rPr lang="sk-SK" sz="2400" b="1" dirty="0"/>
              <a:t>obchvatom </a:t>
            </a:r>
            <a:r>
              <a:rPr lang="sk-SK" sz="2400" dirty="0"/>
              <a:t>za vyše 500 mil. € </a:t>
            </a:r>
            <a:r>
              <a:rPr lang="sk-SK" sz="2000" dirty="0"/>
              <a:t>(na ktorý nie sú peniaze) alebo </a:t>
            </a:r>
            <a:r>
              <a:rPr lang="sk-SK" sz="2000" dirty="0" smtClean="0"/>
              <a:t>s </a:t>
            </a:r>
            <a:r>
              <a:rPr lang="sk-SK" sz="2400" dirty="0" smtClean="0"/>
              <a:t>Východným </a:t>
            </a:r>
            <a:r>
              <a:rPr lang="sk-SK" sz="2400" dirty="0"/>
              <a:t>obchvatom, ktorý by sa dal postaviť za polovičné náklady, ale </a:t>
            </a:r>
            <a:r>
              <a:rPr lang="sk-SK" sz="2400" dirty="0" smtClean="0"/>
              <a:t>nepripravuje sa</a:t>
            </a:r>
            <a:endParaRPr lang="sk-SK" sz="2400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709912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620688"/>
            <a:ext cx="8153472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3600"/>
              </a:spcAft>
            </a:pPr>
            <a:r>
              <a:rPr lang="sk-SK" sz="2800" b="1" u="sng" dirty="0" smtClean="0"/>
              <a:t>Obchvaty Prešova – prípadová štúdia (II.)</a:t>
            </a:r>
          </a:p>
          <a:p>
            <a:pPr marL="342900" lvl="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Ani celý obchvat </a:t>
            </a:r>
            <a:r>
              <a:rPr lang="sk-SK" sz="2400" b="1" dirty="0" smtClean="0"/>
              <a:t>nevyrieši problémy spôsobované dopravou, ktorá cez Prešov neprechádza, ale má tam svoj cieľ </a:t>
            </a:r>
          </a:p>
          <a:p>
            <a:pPr marL="34290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dirty="0"/>
              <a:t>Na politikmi sľubovaný obchvat 3 tunelmi spolu za cca 900 mil. € môže Prešov čakať ešte veľmi dlho</a:t>
            </a:r>
            <a:endParaRPr lang="sk-SK" sz="2000" dirty="0"/>
          </a:p>
          <a:p>
            <a:pPr marL="34290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Ak </a:t>
            </a:r>
            <a:r>
              <a:rPr lang="sk-SK" sz="2400" dirty="0"/>
              <a:t>ho presadia, pôjde o </a:t>
            </a:r>
            <a:r>
              <a:rPr lang="sk-SK" sz="2400" b="1" dirty="0"/>
              <a:t>luxusné riešenie na úkor iných potrebných riešení s vyššou hodnotou za peniaze </a:t>
            </a:r>
            <a:r>
              <a:rPr lang="sk-SK" sz="2000" dirty="0"/>
              <a:t>(v Prešove aj v širšom regióne)</a:t>
            </a:r>
            <a:endParaRPr lang="sk-SK" sz="2400" dirty="0"/>
          </a:p>
          <a:p>
            <a:pPr marL="34290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Pritom štát môže </a:t>
            </a:r>
            <a:r>
              <a:rPr lang="sk-SK" sz="2400" b="1" dirty="0" smtClean="0"/>
              <a:t>Prešovu i regiónu pomôcť skôr a lacnejšie - mixom menších dopravných riešení </a:t>
            </a:r>
            <a:r>
              <a:rPr lang="sk-SK" sz="2000" dirty="0" smtClean="0"/>
              <a:t>(čakanie na obchvat by bolo oveľa znesiteľnejšie, príprava menej luxusného variantu prijateľnejšia)</a:t>
            </a:r>
            <a:r>
              <a:rPr lang="sk-SK" sz="2000" dirty="0"/>
              <a:t> </a:t>
            </a:r>
            <a:endParaRPr lang="sk-SK" sz="2400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898313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620688"/>
            <a:ext cx="800945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3000"/>
              </a:spcAft>
            </a:pPr>
            <a:r>
              <a:rPr lang="sk-SK" sz="2800" b="1" u="sng" dirty="0" smtClean="0"/>
              <a:t>Obchvaty Prešova – prípadová štúdia (III.)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/>
              <a:t>Nevyužitý potenciál vlakového spojenia </a:t>
            </a:r>
            <a:r>
              <a:rPr lang="sk-SK" sz="2000" dirty="0"/>
              <a:t>(+ absencia integrácie verejnej dopravy v meste a regióne)</a:t>
            </a:r>
            <a:r>
              <a:rPr lang="sk-SK" sz="2000" b="1" dirty="0"/>
              <a:t> </a:t>
            </a:r>
            <a:r>
              <a:rPr lang="sk-SK" sz="2000" b="1" dirty="0" smtClean="0"/>
              <a:t>= </a:t>
            </a:r>
            <a:r>
              <a:rPr lang="sk-SK" sz="2400" b="1" dirty="0" smtClean="0"/>
              <a:t>zbytočné priťažovanie ciest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k-SK" sz="2400" dirty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b="1" dirty="0"/>
              <a:t>Lipany – Sabinov – Veľký Šariš – Prešov</a:t>
            </a:r>
          </a:p>
          <a:p>
            <a:pPr marL="895350" lvl="0" indent="-447675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až </a:t>
            </a:r>
            <a:r>
              <a:rPr lang="sk-SK" sz="2000" dirty="0"/>
              <a:t>60-minútový takt, 25-minútový ráno medzi 6. a 7.h ale potom </a:t>
            </a:r>
            <a:r>
              <a:rPr lang="sk-SK" sz="2000" dirty="0" smtClean="0"/>
              <a:t>v </a:t>
            </a:r>
            <a:r>
              <a:rPr lang="sk-SK" sz="2000" b="1" dirty="0" smtClean="0"/>
              <a:t>špičke vyše </a:t>
            </a:r>
            <a:r>
              <a:rPr lang="sk-SK" sz="2000" b="1" dirty="0"/>
              <a:t>2-hodinové okno!  </a:t>
            </a:r>
          </a:p>
          <a:p>
            <a:pPr marL="895350" lvl="0" indent="-447675">
              <a:buFont typeface="Wingdings" panose="05000000000000000000" pitchFamily="2" charset="2"/>
              <a:buChar char="Ø"/>
            </a:pPr>
            <a:r>
              <a:rPr lang="sk-SK" sz="2000" dirty="0" smtClean="0"/>
              <a:t>žiadny </a:t>
            </a:r>
            <a:r>
              <a:rPr lang="sk-SK" sz="2000" dirty="0"/>
              <a:t>zrýchlený vlak, všetky majú až 8 </a:t>
            </a:r>
            <a:r>
              <a:rPr lang="sk-SK" sz="2000" dirty="0" smtClean="0"/>
              <a:t>zastávok</a:t>
            </a:r>
          </a:p>
          <a:p>
            <a:pPr marL="895350" lvl="0" indent="-447675">
              <a:buFont typeface="Wingdings" panose="05000000000000000000" pitchFamily="2" charset="2"/>
              <a:buChar char="Ø"/>
            </a:pPr>
            <a:endParaRPr lang="sk-SK" sz="2000" dirty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b="1" dirty="0"/>
              <a:t>Prešov – Košice</a:t>
            </a:r>
          </a:p>
          <a:p>
            <a:pPr marL="895350" lvl="0" indent="-447675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sz="2000" dirty="0"/>
              <a:t>až 60-min. takt, </a:t>
            </a:r>
            <a:r>
              <a:rPr lang="sk-SK" sz="2000" b="1" dirty="0"/>
              <a:t>ráno od 7:40 do 11:40 </a:t>
            </a:r>
            <a:r>
              <a:rPr lang="sk-SK" sz="2000" b="1" dirty="0" smtClean="0"/>
              <a:t>až </a:t>
            </a:r>
            <a:r>
              <a:rPr lang="sk-SK" sz="2000" b="1" dirty="0"/>
              <a:t>2-hodinové okná!</a:t>
            </a:r>
          </a:p>
          <a:p>
            <a:pPr marL="895350" lvl="0" indent="-447675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sz="2000" dirty="0"/>
              <a:t>33 km za 42 minút (10 zastávok), v rannej špičke navyše až 18 min. čakanie v Prešove</a:t>
            </a:r>
          </a:p>
          <a:p>
            <a:pPr marL="895350" lvl="0" indent="-447675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sz="2000" b="1" dirty="0"/>
              <a:t>zrýchlené vlaky </a:t>
            </a:r>
            <a:r>
              <a:rPr lang="sk-SK" sz="2000" dirty="0"/>
              <a:t>by trasu Prešov – Košice zvládli do 30 minút, </a:t>
            </a:r>
            <a:r>
              <a:rPr lang="sk-SK" sz="2000" dirty="0" smtClean="0"/>
              <a:t>  lenže </a:t>
            </a:r>
            <a:r>
              <a:rPr lang="sk-SK" sz="2000" b="1" dirty="0"/>
              <a:t>v ponuke chýbajú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21476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611560" y="620688"/>
            <a:ext cx="8068343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sk-SK" sz="2800" b="1" u="sng" dirty="0" smtClean="0"/>
              <a:t>Obchvaty Prešova – prípadová štúdia (IV.)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Potenciál úspory na D1 </a:t>
            </a:r>
            <a:r>
              <a:rPr lang="sk-SK" sz="2000" b="1" dirty="0" smtClean="0"/>
              <a:t>ak nový tender a výstavba 2017-2021</a:t>
            </a:r>
          </a:p>
          <a:p>
            <a:pPr marL="625475" indent="-271463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cca 50 – 100 mil. € pri lepšie obstaranom 4-pruhu (až do 170 mil. € pri redukcii na 2-pruh, ktorý by kapacitne nadlho stačil)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Potenciál </a:t>
            </a:r>
            <a:r>
              <a:rPr lang="sk-SK" sz="2400" b="1" dirty="0"/>
              <a:t>úspory na </a:t>
            </a:r>
            <a:r>
              <a:rPr lang="sk-SK" sz="2400" b="1" dirty="0" smtClean="0"/>
              <a:t>R4</a:t>
            </a:r>
            <a:r>
              <a:rPr lang="sk-SK" sz="2000" b="1" dirty="0" smtClean="0"/>
              <a:t> ak východný obchvat </a:t>
            </a:r>
            <a:r>
              <a:rPr lang="sk-SK" sz="2000" dirty="0" smtClean="0"/>
              <a:t>namiesto severného</a:t>
            </a:r>
          </a:p>
          <a:p>
            <a:pPr marL="719138" lvl="0" indent="-365125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sk-SK" dirty="0" smtClean="0"/>
              <a:t>cca 250 mil. €  (až 350 mil. € pri 2-pruhu, ktorý by nadlho stačil)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Spolu reálna možnosť úspory vyše 400 mil. € </a:t>
            </a:r>
          </a:p>
          <a:p>
            <a:pPr marL="719138" indent="-365125">
              <a:buFont typeface="Wingdings" panose="05000000000000000000" pitchFamily="2" charset="2"/>
              <a:buChar char="Ø"/>
            </a:pPr>
            <a:r>
              <a:rPr lang="sk-SK" sz="2000" dirty="0" smtClean="0"/>
              <a:t>pri plnom profile na D1 a polovičnom na R4 - Východnom obchvate</a:t>
            </a:r>
          </a:p>
          <a:p>
            <a:pPr marL="719138" indent="-365125">
              <a:buFont typeface="Wingdings" panose="05000000000000000000" pitchFamily="2" charset="2"/>
              <a:buChar char="Ø"/>
            </a:pPr>
            <a:r>
              <a:rPr lang="sk-SK" sz="2000" dirty="0" smtClean="0"/>
              <a:t>s dokončením D1 v roku 2021 (bez oneskorenia) a </a:t>
            </a:r>
          </a:p>
          <a:p>
            <a:pPr marL="354013">
              <a:spcAft>
                <a:spcPts val="600"/>
              </a:spcAft>
            </a:pPr>
            <a:r>
              <a:rPr lang="sk-SK" sz="2000" dirty="0"/>
              <a:t>	</a:t>
            </a:r>
            <a:r>
              <a:rPr lang="sk-SK" sz="2000" dirty="0" smtClean="0"/>
              <a:t>celého obchvatu v roku 2025 (oneskorenie 0 – 2 roky)</a:t>
            </a:r>
            <a:endParaRPr lang="sk-SK" sz="2000" b="1" dirty="0"/>
          </a:p>
          <a:p>
            <a:pPr marL="354013" indent="-354013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b="1" dirty="0" smtClean="0"/>
              <a:t>Čo za to?  Istota, že</a:t>
            </a:r>
          </a:p>
          <a:p>
            <a:pPr marL="696913" indent="-342900"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sk-SK" sz="2000" b="1" dirty="0" smtClean="0"/>
              <a:t>obchvat neskončí v polovici </a:t>
            </a:r>
            <a:r>
              <a:rPr lang="sk-SK" dirty="0" smtClean="0"/>
              <a:t>(zaplatí sa až po Kapušany, resp. </a:t>
            </a:r>
            <a:r>
              <a:rPr lang="sk-SK" dirty="0" err="1" smtClean="0"/>
              <a:t>Lipníky</a:t>
            </a:r>
            <a:r>
              <a:rPr lang="sk-SK" dirty="0" smtClean="0"/>
              <a:t>),</a:t>
            </a:r>
            <a:r>
              <a:rPr lang="sk-SK" b="1" dirty="0" smtClean="0"/>
              <a:t> </a:t>
            </a:r>
          </a:p>
          <a:p>
            <a:pPr marL="696913" indent="-342900"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sk-SK" sz="2000" b="1" dirty="0" smtClean="0"/>
              <a:t>menšie riešenia citeľne zmiernia problémy už oveľa skôr,</a:t>
            </a:r>
          </a:p>
          <a:p>
            <a:pPr marL="696913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sk-SK" sz="2000" dirty="0" smtClean="0"/>
              <a:t>zostanú peniaze aj na ďalšie cesty v meste či regióne </a:t>
            </a:r>
            <a:r>
              <a:rPr lang="sk-SK" dirty="0" smtClean="0"/>
              <a:t>(napr. výrazné odľahčenie Sabinovskej preložkou I/68, pokračovanie R4 či iné potreby)</a:t>
            </a:r>
            <a:endParaRPr lang="sk-SK" sz="2000" dirty="0" smtClean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700281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781402" y="680887"/>
            <a:ext cx="8003232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sk-SK" sz="2800" b="1" u="sng" dirty="0" smtClean="0"/>
              <a:t>Obchvaty Prešova – prípadová štúdia (V.)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k-SK" sz="2400" dirty="0"/>
              <a:t>Pri oboch </a:t>
            </a:r>
            <a:r>
              <a:rPr lang="sk-SK" sz="2400" dirty="0" smtClean="0"/>
              <a:t>variantoch (R4 Sever i R4 Východ) </a:t>
            </a:r>
            <a:r>
              <a:rPr lang="sk-SK" sz="2400" dirty="0"/>
              <a:t>je potrebné navyše </a:t>
            </a:r>
            <a:r>
              <a:rPr lang="sk-SK" sz="2400" b="1" dirty="0"/>
              <a:t>riešiť obchvatom neodstrániteľnú preťaženosť vjazdu do Prešova od </a:t>
            </a:r>
            <a:r>
              <a:rPr lang="sk-SK" sz="2400" b="1" dirty="0" smtClean="0"/>
              <a:t>Sabinova </a:t>
            </a:r>
            <a:r>
              <a:rPr lang="sk-SK" sz="2400" dirty="0" smtClean="0"/>
              <a:t>– </a:t>
            </a:r>
            <a:r>
              <a:rPr lang="sk-SK" sz="2000" dirty="0" smtClean="0"/>
              <a:t>posilnením </a:t>
            </a:r>
            <a:r>
              <a:rPr lang="sk-SK" sz="2000" dirty="0"/>
              <a:t>vlakového spojenia na trase Lipany – Prešov – Košice (+2 mil. €/rok), </a:t>
            </a:r>
            <a:r>
              <a:rPr lang="sk-SK" sz="2000" dirty="0" smtClean="0"/>
              <a:t>prípadne aj navrhovanou </a:t>
            </a:r>
            <a:r>
              <a:rPr lang="sk-SK" sz="2000" dirty="0"/>
              <a:t>preložkou cesty I/68 v intraviláne mesta (+ 130 mil. €</a:t>
            </a:r>
            <a:r>
              <a:rPr lang="sk-SK" sz="2000" dirty="0" smtClean="0"/>
              <a:t>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sk-SK" sz="2400" dirty="0" smtClean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k-SK" sz="2400" b="1" dirty="0" smtClean="0"/>
              <a:t>Menšie riešenia</a:t>
            </a:r>
            <a:r>
              <a:rPr lang="sk-SK" sz="2000" dirty="0" smtClean="0"/>
              <a:t>, ako dokončenie Nábrežnej komunikácie v r. 2017</a:t>
            </a:r>
          </a:p>
          <a:p>
            <a:pPr marL="625475" lvl="0" indent="-271463"/>
            <a:r>
              <a:rPr lang="sk-SK" sz="2000" dirty="0" smtClean="0"/>
              <a:t>+ odstránenie 4-minútovej červenej pri prejazde vlakov </a:t>
            </a:r>
          </a:p>
          <a:p>
            <a:pPr marL="625475" lvl="0" indent="-271463"/>
            <a:r>
              <a:rPr lang="sk-SK" sz="2000" dirty="0" smtClean="0"/>
              <a:t>+ </a:t>
            </a:r>
            <a:r>
              <a:rPr lang="sk-SK" sz="2000" dirty="0"/>
              <a:t>rozšírenie križovatky Levočská i priľahlého 3-pruhového úseku ponad Torysu na </a:t>
            </a:r>
            <a:r>
              <a:rPr lang="sk-SK" sz="2000" dirty="0" smtClean="0"/>
              <a:t>4-pruh</a:t>
            </a:r>
          </a:p>
          <a:p>
            <a:pPr marL="625475" lvl="0" indent="-271463"/>
            <a:r>
              <a:rPr lang="sk-SK" sz="2000" dirty="0"/>
              <a:t>+</a:t>
            </a:r>
            <a:r>
              <a:rPr lang="sk-SK" sz="2000" dirty="0" smtClean="0"/>
              <a:t> </a:t>
            </a:r>
            <a:r>
              <a:rPr lang="sk-SK" sz="2000" dirty="0"/>
              <a:t>efektívnejšie riadenie križovatiek (zelená vlna) </a:t>
            </a:r>
            <a:endParaRPr lang="sk-SK" sz="2000" dirty="0" smtClean="0"/>
          </a:p>
          <a:p>
            <a:pPr marL="625475" lvl="0" indent="-271463"/>
            <a:r>
              <a:rPr lang="sk-SK" sz="2000" dirty="0" smtClean="0"/>
              <a:t>+</a:t>
            </a:r>
            <a:r>
              <a:rPr lang="sk-SK" sz="2000" dirty="0"/>
              <a:t> zatraktívnenie vlakového spojenia </a:t>
            </a:r>
            <a:endParaRPr lang="sk-SK" sz="2000" dirty="0" smtClean="0"/>
          </a:p>
          <a:p>
            <a:pPr marL="625475" lvl="0" indent="-271463"/>
            <a:r>
              <a:rPr lang="sk-SK" sz="2400" b="1" dirty="0" smtClean="0"/>
              <a:t>môžu citeľne pomôcť skôr ako môže byť hotový obchvat </a:t>
            </a:r>
            <a:r>
              <a:rPr lang="sk-SK" sz="2000" dirty="0" smtClean="0"/>
              <a:t>a zásadne </a:t>
            </a:r>
            <a:r>
              <a:rPr lang="sk-SK" sz="2000" dirty="0"/>
              <a:t>zmierniť dnes pociťovanú naliehavosť </a:t>
            </a:r>
            <a:r>
              <a:rPr lang="sk-SK" sz="2000" dirty="0" smtClean="0"/>
              <a:t>jeho výstavby</a:t>
            </a:r>
            <a:endParaRPr lang="sk-SK" sz="2000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E9546-C7FB-443C-B58D-E7F5F320F534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41450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620688"/>
            <a:ext cx="81534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sk-SK" sz="2800" b="1" u="sng" dirty="0" smtClean="0">
                <a:solidFill>
                  <a:srgbClr val="222222"/>
                </a:solidFill>
              </a:rPr>
              <a:t>Ako </a:t>
            </a:r>
            <a:r>
              <a:rPr lang="sk-SK" sz="2800" b="1" u="sng" dirty="0">
                <a:solidFill>
                  <a:srgbClr val="222222"/>
                </a:solidFill>
              </a:rPr>
              <a:t>neslúžiť propagande a </a:t>
            </a:r>
            <a:endParaRPr lang="sk-SK" sz="2800" b="1" u="sng" dirty="0" smtClean="0">
              <a:solidFill>
                <a:srgbClr val="222222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sk-SK" sz="2800" b="1" u="sng" dirty="0" smtClean="0">
                <a:solidFill>
                  <a:srgbClr val="222222"/>
                </a:solidFill>
              </a:rPr>
              <a:t>overovať </a:t>
            </a:r>
            <a:r>
              <a:rPr lang="sk-SK" sz="2800" b="1" u="sng" dirty="0">
                <a:solidFill>
                  <a:srgbClr val="222222"/>
                </a:solidFill>
              </a:rPr>
              <a:t>tvrdenia rezortu dopravy i </a:t>
            </a:r>
            <a:r>
              <a:rPr lang="sk-SK" sz="2800" b="1" u="sng" dirty="0" smtClean="0">
                <a:solidFill>
                  <a:srgbClr val="222222"/>
                </a:solidFill>
              </a:rPr>
              <a:t>lobistov –</a:t>
            </a:r>
          </a:p>
          <a:p>
            <a:pPr algn="ctr">
              <a:spcAft>
                <a:spcPts val="600"/>
              </a:spcAft>
            </a:pPr>
            <a:r>
              <a:rPr lang="sk-SK" sz="2400" u="sng" dirty="0" smtClean="0">
                <a:solidFill>
                  <a:srgbClr val="222222"/>
                </a:solidFill>
              </a:rPr>
              <a:t>ako NDS ohýba dopravné prognózy</a:t>
            </a:r>
            <a:endParaRPr lang="sk-SK" sz="2400" u="sng" dirty="0" smtClean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35</a:t>
            </a:fld>
            <a:endParaRPr lang="en-US"/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83356490"/>
              </p:ext>
            </p:extLst>
          </p:nvPr>
        </p:nvGraphicFramePr>
        <p:xfrm>
          <a:off x="1907704" y="2492896"/>
          <a:ext cx="5616624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7077631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620688"/>
            <a:ext cx="815347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sk-SK" sz="2800" b="1" u="sng" dirty="0" smtClean="0">
                <a:solidFill>
                  <a:srgbClr val="222222"/>
                </a:solidFill>
              </a:rPr>
              <a:t>Ako </a:t>
            </a:r>
            <a:r>
              <a:rPr lang="sk-SK" sz="2800" b="1" u="sng" dirty="0">
                <a:solidFill>
                  <a:srgbClr val="222222"/>
                </a:solidFill>
              </a:rPr>
              <a:t>neslúžiť propagande a </a:t>
            </a:r>
            <a:endParaRPr lang="sk-SK" sz="2800" b="1" u="sng" dirty="0" smtClean="0">
              <a:solidFill>
                <a:srgbClr val="222222"/>
              </a:solidFill>
            </a:endParaRPr>
          </a:p>
          <a:p>
            <a:pPr algn="ctr">
              <a:spcAft>
                <a:spcPts val="1800"/>
              </a:spcAft>
            </a:pPr>
            <a:r>
              <a:rPr lang="sk-SK" sz="2800" b="1" u="sng" dirty="0" smtClean="0">
                <a:solidFill>
                  <a:srgbClr val="222222"/>
                </a:solidFill>
              </a:rPr>
              <a:t>overovať </a:t>
            </a:r>
            <a:r>
              <a:rPr lang="sk-SK" sz="2800" b="1" u="sng" dirty="0">
                <a:solidFill>
                  <a:srgbClr val="222222"/>
                </a:solidFill>
              </a:rPr>
              <a:t>tvrdenia rezortu dopravy i </a:t>
            </a:r>
            <a:r>
              <a:rPr lang="sk-SK" sz="2800" b="1" u="sng" dirty="0" smtClean="0">
                <a:solidFill>
                  <a:srgbClr val="222222"/>
                </a:solidFill>
              </a:rPr>
              <a:t>lobistov (II.)</a:t>
            </a:r>
          </a:p>
          <a:p>
            <a:pPr marL="342900" lvl="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Informovať pri diaľničných sľuboch vždy aj o (</a:t>
            </a:r>
            <a:r>
              <a:rPr lang="sk-SK" sz="2400" dirty="0" err="1" smtClean="0"/>
              <a:t>ne</a:t>
            </a:r>
            <a:r>
              <a:rPr lang="sk-SK" sz="2400" dirty="0" smtClean="0"/>
              <a:t>)krytí zdrojmi</a:t>
            </a:r>
          </a:p>
          <a:p>
            <a:pPr marL="34290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dirty="0"/>
              <a:t>Neuspokojovať sa s vyjadreniami politikov, </a:t>
            </a:r>
            <a:r>
              <a:rPr lang="sk-SK" sz="2400" dirty="0" err="1"/>
              <a:t>expolitikov</a:t>
            </a:r>
            <a:r>
              <a:rPr lang="sk-SK" sz="2400" dirty="0"/>
              <a:t> a od zákaziek MDVRR závislých odborníkov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Overovať predkladané informácie o doprave (intenzity, podiely tranzitu, smerovanie tranzitu ...) </a:t>
            </a:r>
          </a:p>
          <a:p>
            <a:pPr marL="342900" indent="-73025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sk-SK" sz="2000" dirty="0" smtClean="0"/>
              <a:t> Žiadať zverejnenie výsledkov </a:t>
            </a:r>
            <a:r>
              <a:rPr lang="sk-SK" sz="2000" dirty="0"/>
              <a:t>smerových dopravných </a:t>
            </a:r>
            <a:r>
              <a:rPr lang="sk-SK" sz="2000" dirty="0" smtClean="0"/>
              <a:t>prieskumov</a:t>
            </a:r>
          </a:p>
          <a:p>
            <a:pPr marL="342900" indent="-73025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sk-SK" sz="2000" dirty="0" smtClean="0"/>
              <a:t> Žiadať </a:t>
            </a:r>
            <a:r>
              <a:rPr lang="sk-SK" sz="2000" dirty="0"/>
              <a:t>zverejnenie </a:t>
            </a:r>
            <a:r>
              <a:rPr lang="sk-SK" sz="2000" dirty="0" smtClean="0"/>
              <a:t>údajov z mýta o smerovaní ťažkej dopravy </a:t>
            </a:r>
            <a:endParaRPr lang="sk-SK" sz="2000" dirty="0"/>
          </a:p>
          <a:p>
            <a:pPr marL="342900" lvl="0" indent="-3429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Pýtať sa aké iné dopravné riešenia boli posúdené</a:t>
            </a:r>
          </a:p>
          <a:p>
            <a:pPr marL="342900" lvl="0" indent="-3429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sk-SK" sz="2400" dirty="0" smtClean="0"/>
              <a:t>Nedovoliť politikom zahrať do autu kritické zistenia bez ich vyvrátenia</a:t>
            </a:r>
            <a:r>
              <a:rPr lang="sk-SK" sz="2000" dirty="0" smtClean="0"/>
              <a:t> (nie tvrdeniami ale faktami)</a:t>
            </a:r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523610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811016" y="620688"/>
            <a:ext cx="8153472" cy="6201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sk-SK" sz="2800" b="1" u="sng" dirty="0" smtClean="0">
                <a:solidFill>
                  <a:srgbClr val="222222"/>
                </a:solidFill>
              </a:rPr>
              <a:t>Príklad: Upozornenia INEKO </a:t>
            </a:r>
            <a:r>
              <a:rPr lang="sk-SK" sz="2800" b="1" u="sng" dirty="0" err="1" smtClean="0">
                <a:solidFill>
                  <a:srgbClr val="222222"/>
                </a:solidFill>
              </a:rPr>
              <a:t>vs</a:t>
            </a:r>
            <a:r>
              <a:rPr lang="sk-SK" sz="2800" b="1" u="sng" dirty="0" smtClean="0">
                <a:solidFill>
                  <a:srgbClr val="222222"/>
                </a:solidFill>
              </a:rPr>
              <a:t> reakcie politikov</a:t>
            </a:r>
          </a:p>
          <a:p>
            <a:pPr algn="ctr">
              <a:spcAft>
                <a:spcPts val="600"/>
              </a:spcAft>
            </a:pPr>
            <a:endParaRPr lang="sk-SK" sz="2800" b="1" u="sng" dirty="0" smtClean="0"/>
          </a:p>
          <a:p>
            <a:pPr>
              <a:spcAft>
                <a:spcPts val="600"/>
              </a:spcAft>
            </a:pPr>
            <a:r>
              <a:rPr lang="sk-SK" sz="2400" b="1" dirty="0" smtClean="0"/>
              <a:t>NDS </a:t>
            </a:r>
            <a:r>
              <a:rPr lang="sk-SK" sz="2400" b="1" dirty="0"/>
              <a:t>by mala zopakovať súťaže, v ktorých sama obmedzila </a:t>
            </a:r>
            <a:r>
              <a:rPr lang="sk-SK" sz="2400" b="1" dirty="0" smtClean="0"/>
              <a:t>súťaž</a:t>
            </a:r>
            <a:r>
              <a:rPr lang="sk-SK" sz="2000" dirty="0" smtClean="0"/>
              <a:t>, lebo:</a:t>
            </a:r>
            <a:endParaRPr lang="sk-SK" sz="2000" dirty="0"/>
          </a:p>
          <a:p>
            <a:pPr marL="354013" indent="-354013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sz="2000" dirty="0"/>
              <a:t>Ponuky v tendroch na výstavbu D1 v Prešove a D3 pri Čadci sú predražené, </a:t>
            </a:r>
            <a:r>
              <a:rPr lang="sk-SK" sz="2000" dirty="0" smtClean="0"/>
              <a:t>spolu </a:t>
            </a:r>
            <a:r>
              <a:rPr lang="sk-SK" sz="2000" dirty="0"/>
              <a:t>najmenej o 100 miliónov eur 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Ich </a:t>
            </a:r>
            <a:r>
              <a:rPr lang="sk-SK" sz="2000" dirty="0"/>
              <a:t>prijatie by znamenalo rezignáciu na hospodárne využívanie zdrojov</a:t>
            </a:r>
          </a:p>
          <a:p>
            <a:endParaRPr lang="sk-SK" sz="2400" b="1" dirty="0" smtClean="0"/>
          </a:p>
          <a:p>
            <a:pPr>
              <a:spcAft>
                <a:spcPts val="600"/>
              </a:spcAft>
            </a:pPr>
            <a:r>
              <a:rPr lang="sk-SK" sz="2400" b="1" u="sng" dirty="0" smtClean="0"/>
              <a:t>Na </a:t>
            </a:r>
            <a:r>
              <a:rPr lang="sk-SK" sz="2400" b="1" u="sng" dirty="0"/>
              <a:t>základe čoho to tvrdíme</a:t>
            </a:r>
            <a:r>
              <a:rPr lang="sk-SK" sz="2400" b="1" u="sng" dirty="0" smtClean="0"/>
              <a:t>?</a:t>
            </a:r>
          </a:p>
          <a:p>
            <a:pPr lvl="0">
              <a:spcAft>
                <a:spcPts val="600"/>
              </a:spcAft>
            </a:pPr>
            <a:r>
              <a:rPr lang="sk-SK" sz="2000" dirty="0" smtClean="0"/>
              <a:t>1) Štyri veľké súťaže na stavebné práce vyhlásené v rovnakom čase</a:t>
            </a:r>
          </a:p>
          <a:p>
            <a:pPr lvl="0">
              <a:spcAft>
                <a:spcPts val="600"/>
              </a:spcAft>
            </a:pPr>
            <a:r>
              <a:rPr lang="sk-SK" sz="2000" b="1" dirty="0" smtClean="0"/>
              <a:t>2) Iba 7 týždňov (vrátane Vianoc) na prípravu ponúk na 3 veľké stavby NDS </a:t>
            </a:r>
          </a:p>
          <a:p>
            <a:pPr marL="269875" lvl="0" indent="-269875">
              <a:spcAft>
                <a:spcPts val="600"/>
              </a:spcAft>
            </a:pPr>
            <a:r>
              <a:rPr lang="sk-SK" sz="2000" dirty="0" smtClean="0"/>
              <a:t>3) Spolu 9 balíkov doplnení a spresnení súťažných podkladov, všetky v decembri</a:t>
            </a:r>
          </a:p>
          <a:p>
            <a:pPr marL="269875" indent="-269875">
              <a:spcAft>
                <a:spcPts val="600"/>
              </a:spcAft>
            </a:pPr>
            <a:r>
              <a:rPr lang="sk-SK" sz="2000" b="1" dirty="0"/>
              <a:t>4) Súťažné podklady v </a:t>
            </a:r>
            <a:r>
              <a:rPr lang="sk-SK" sz="2000" b="1" dirty="0" smtClean="0"/>
              <a:t>dvoch tendroch </a:t>
            </a:r>
            <a:r>
              <a:rPr lang="sk-SK" sz="2000" b="1" dirty="0"/>
              <a:t>spresňované ešte 22. a 23. decembra a znova 29.12. - len 3 pracovné dni </a:t>
            </a:r>
            <a:r>
              <a:rPr lang="sk-SK" sz="2000" dirty="0"/>
              <a:t>(vrátane Silvestra) </a:t>
            </a:r>
            <a:r>
              <a:rPr lang="sk-SK" sz="2000" b="1" dirty="0"/>
              <a:t>pred predkladaním ponúk</a:t>
            </a:r>
            <a:r>
              <a:rPr lang="sk-SK" sz="2000" dirty="0"/>
              <a:t> (4. januára 2016</a:t>
            </a:r>
            <a:r>
              <a:rPr lang="sk-SK" sz="2000" dirty="0" smtClean="0"/>
              <a:t>)</a:t>
            </a:r>
            <a:endParaRPr lang="sk-SK" sz="2400" b="1" dirty="0"/>
          </a:p>
        </p:txBody>
      </p:sp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3319498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1043608" y="1196752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sk-SK" sz="2400" b="1" dirty="0"/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37405976"/>
              </p:ext>
            </p:extLst>
          </p:nvPr>
        </p:nvGraphicFramePr>
        <p:xfrm>
          <a:off x="755575" y="2174803"/>
          <a:ext cx="7416825" cy="40414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63672"/>
                <a:gridCol w="1339431"/>
                <a:gridCol w="1096290"/>
                <a:gridCol w="1217432"/>
              </a:tblGrid>
              <a:tr h="311008"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k-SK" sz="1800" dirty="0">
                          <a:effectLst/>
                        </a:rPr>
                        <a:t>Ponuky v aktuálnych tendroch na tri veľké stavby NDS (mil. €</a:t>
                      </a:r>
                      <a:r>
                        <a:rPr lang="sk-SK" sz="1800" dirty="0" smtClean="0">
                          <a:effectLst/>
                        </a:rPr>
                        <a:t>)</a:t>
                      </a:r>
                      <a:endParaRPr lang="sk-SK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sk-SK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7460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000" dirty="0">
                          <a:effectLst/>
                        </a:rPr>
                        <a:t> </a:t>
                      </a:r>
                      <a:endParaRPr lang="sk-SK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b="1" dirty="0">
                          <a:effectLst/>
                        </a:rPr>
                        <a:t>D3 Čadca Bukov – Svrčinovec </a:t>
                      </a:r>
                      <a:endParaRPr lang="sk-SK" sz="18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b="1" dirty="0">
                          <a:effectLst/>
                        </a:rPr>
                        <a:t>(5,67 km)</a:t>
                      </a:r>
                      <a:endParaRPr lang="sk-SK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b="1" dirty="0">
                          <a:effectLst/>
                        </a:rPr>
                        <a:t>D1 Prešov západ – juh (7,87 km)</a:t>
                      </a:r>
                      <a:endParaRPr lang="sk-SK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b="1" dirty="0">
                          <a:effectLst/>
                        </a:rPr>
                        <a:t>D1 Budimír – Bidovce </a:t>
                      </a:r>
                      <a:endParaRPr lang="sk-SK" sz="18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b="1" dirty="0">
                          <a:effectLst/>
                        </a:rPr>
                        <a:t>(14,4 km)</a:t>
                      </a:r>
                      <a:endParaRPr lang="sk-SK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  <a:tr h="344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Doprastav, </a:t>
                      </a:r>
                      <a:r>
                        <a:rPr lang="sk-SK" sz="1200" dirty="0" err="1">
                          <a:effectLst/>
                        </a:rPr>
                        <a:t>Eurovia</a:t>
                      </a:r>
                      <a:r>
                        <a:rPr lang="sk-SK" sz="1200" dirty="0">
                          <a:effectLst/>
                        </a:rPr>
                        <a:t>, </a:t>
                      </a:r>
                      <a:r>
                        <a:rPr lang="sk-SK" sz="1200" dirty="0" err="1">
                          <a:effectLst/>
                        </a:rPr>
                        <a:t>Metrostav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249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356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</a:rPr>
                        <a:t>252</a:t>
                      </a:r>
                      <a:endParaRPr lang="sk-SK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  <a:tr h="3173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 err="1">
                          <a:effectLst/>
                        </a:rPr>
                        <a:t>Strabag</a:t>
                      </a:r>
                      <a:r>
                        <a:rPr lang="sk-SK" sz="1200" dirty="0">
                          <a:effectLst/>
                        </a:rPr>
                        <a:t>, PORR, </a:t>
                      </a:r>
                      <a:r>
                        <a:rPr lang="sk-SK" sz="1200" dirty="0" err="1">
                          <a:effectLst/>
                        </a:rPr>
                        <a:t>Hochtief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239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</a:rPr>
                        <a:t>367</a:t>
                      </a:r>
                      <a:endParaRPr lang="sk-SK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</a:rPr>
                        <a:t>250</a:t>
                      </a:r>
                      <a:endParaRPr lang="sk-SK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  <a:tr h="3173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M-</a:t>
                      </a:r>
                      <a:r>
                        <a:rPr lang="sk-SK" sz="1200" dirty="0" err="1">
                          <a:effectLst/>
                        </a:rPr>
                        <a:t>Silnice</a:t>
                      </a:r>
                      <a:r>
                        <a:rPr lang="sk-SK" sz="1200" dirty="0">
                          <a:effectLst/>
                        </a:rPr>
                        <a:t>, </a:t>
                      </a:r>
                      <a:r>
                        <a:rPr lang="sk-SK" sz="1200" dirty="0" err="1">
                          <a:effectLst/>
                        </a:rPr>
                        <a:t>Hastra</a:t>
                      </a:r>
                      <a:r>
                        <a:rPr lang="sk-SK" sz="1200" dirty="0">
                          <a:effectLst/>
                        </a:rPr>
                        <a:t>, IMB </a:t>
                      </a:r>
                      <a:r>
                        <a:rPr lang="sk-SK" sz="1200" dirty="0" err="1">
                          <a:effectLst/>
                        </a:rPr>
                        <a:t>Podbeskidzie</a:t>
                      </a:r>
                      <a:r>
                        <a:rPr lang="sk-SK" sz="1200" dirty="0">
                          <a:effectLst/>
                        </a:rPr>
                        <a:t>, </a:t>
                      </a:r>
                      <a:r>
                        <a:rPr lang="sk-SK" sz="1200" dirty="0" err="1">
                          <a:effectLst/>
                        </a:rPr>
                        <a:t>Willemenstav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242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365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224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  <a:tr h="3173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 err="1">
                          <a:effectLst/>
                        </a:rPr>
                        <a:t>Salini</a:t>
                      </a:r>
                      <a:r>
                        <a:rPr lang="sk-SK" sz="1200" dirty="0">
                          <a:effectLst/>
                        </a:rPr>
                        <a:t> </a:t>
                      </a:r>
                      <a:r>
                        <a:rPr lang="sk-SK" sz="1200" dirty="0" err="1">
                          <a:effectLst/>
                        </a:rPr>
                        <a:t>Impregilo</a:t>
                      </a:r>
                      <a:r>
                        <a:rPr lang="sk-SK" sz="1200" dirty="0">
                          <a:effectLst/>
                        </a:rPr>
                        <a:t>, Dúha, </a:t>
                      </a:r>
                      <a:r>
                        <a:rPr lang="sk-SK" sz="1200" dirty="0" err="1">
                          <a:effectLst/>
                        </a:rPr>
                        <a:t>Construction</a:t>
                      </a:r>
                      <a:r>
                        <a:rPr lang="sk-SK" sz="1200" dirty="0">
                          <a:effectLst/>
                        </a:rPr>
                        <a:t> Generali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</a:rPr>
                        <a:t> -</a:t>
                      </a:r>
                      <a:endParaRPr lang="sk-SK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 -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224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  <a:tr h="344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Skanska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</a:rPr>
                        <a:t> -</a:t>
                      </a:r>
                      <a:endParaRPr lang="sk-SK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</a:rPr>
                        <a:t> -</a:t>
                      </a:r>
                      <a:endParaRPr lang="sk-SK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</a:rPr>
                        <a:t>197</a:t>
                      </a:r>
                      <a:endParaRPr lang="sk-SK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  <a:tr h="4139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effectLst/>
                        </a:rPr>
                        <a:t>Odstup najnižšej ponuky od najvyššej</a:t>
                      </a:r>
                      <a:endParaRPr lang="sk-SK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</a:pPr>
                      <a:r>
                        <a:rPr lang="sk-SK" sz="1800" b="1" dirty="0">
                          <a:solidFill>
                            <a:srgbClr val="FF0000"/>
                          </a:solidFill>
                          <a:effectLst/>
                        </a:rPr>
                        <a:t>-4%</a:t>
                      </a:r>
                      <a:endParaRPr lang="sk-SK" sz="2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</a:pPr>
                      <a:r>
                        <a:rPr lang="sk-SK" sz="1800" b="1" dirty="0">
                          <a:solidFill>
                            <a:srgbClr val="FF0000"/>
                          </a:solidFill>
                          <a:effectLst/>
                        </a:rPr>
                        <a:t>-3%</a:t>
                      </a:r>
                      <a:endParaRPr lang="sk-SK" sz="2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</a:pPr>
                      <a:r>
                        <a:rPr lang="sk-SK" sz="1800" b="1" dirty="0">
                          <a:effectLst/>
                        </a:rPr>
                        <a:t>-22%</a:t>
                      </a:r>
                      <a:endParaRPr lang="sk-SK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  <a:tr h="4139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effectLst/>
                        </a:rPr>
                        <a:t>Odstup najnižšej ponuky od 2. v poradí</a:t>
                      </a:r>
                      <a:endParaRPr lang="sk-SK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</a:pPr>
                      <a:r>
                        <a:rPr lang="sk-SK" sz="1800" b="1" dirty="0">
                          <a:solidFill>
                            <a:srgbClr val="FF0000"/>
                          </a:solidFill>
                          <a:effectLst/>
                        </a:rPr>
                        <a:t>-1%</a:t>
                      </a:r>
                      <a:endParaRPr lang="sk-SK" sz="2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</a:pPr>
                      <a:r>
                        <a:rPr lang="sk-SK" sz="1800" b="1" dirty="0">
                          <a:solidFill>
                            <a:srgbClr val="FF0000"/>
                          </a:solidFill>
                          <a:effectLst/>
                        </a:rPr>
                        <a:t>-2%</a:t>
                      </a:r>
                      <a:endParaRPr lang="sk-SK" sz="2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</a:pPr>
                      <a:r>
                        <a:rPr lang="sk-SK" sz="1800" b="1" dirty="0">
                          <a:effectLst/>
                        </a:rPr>
                        <a:t>-12%</a:t>
                      </a:r>
                      <a:endParaRPr lang="sk-SK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  <a:tr h="4139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400" dirty="0">
                          <a:effectLst/>
                        </a:rPr>
                        <a:t>Najnižšia ponuka v prepočte na 1 km diaľnice</a:t>
                      </a:r>
                      <a:endParaRPr lang="sk-SK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</a:pPr>
                      <a:r>
                        <a:rPr lang="sk-SK" sz="1800" b="1" dirty="0">
                          <a:effectLst/>
                        </a:rPr>
                        <a:t>42,2</a:t>
                      </a:r>
                      <a:endParaRPr lang="sk-SK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</a:pPr>
                      <a:r>
                        <a:rPr lang="sk-SK" sz="1800" b="1" dirty="0">
                          <a:effectLst/>
                        </a:rPr>
                        <a:t>45,3</a:t>
                      </a:r>
                      <a:endParaRPr lang="sk-SK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</a:pPr>
                      <a:r>
                        <a:rPr lang="sk-SK" sz="1800" b="1" dirty="0">
                          <a:effectLst/>
                        </a:rPr>
                        <a:t>13,7</a:t>
                      </a:r>
                      <a:endParaRPr lang="sk-SK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755575" y="6233239"/>
            <a:ext cx="4400971" cy="24622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k-SK" altLang="sk-SK" sz="1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Prameň: </a:t>
            </a:r>
            <a:r>
              <a:rPr kumimoji="0" lang="sk-SK" altLang="sk-SK" sz="1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www.ndsas.sk</a:t>
            </a:r>
            <a:r>
              <a:rPr kumimoji="0" lang="sk-SK" altLang="sk-SK" sz="1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prepočty INEKO</a:t>
            </a:r>
            <a:endParaRPr kumimoji="0" lang="sk-SK" altLang="sk-SK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Zástupný symbol čísla snímky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6" name="Obdĺžnik 5"/>
          <p:cNvSpPr/>
          <p:nvPr/>
        </p:nvSpPr>
        <p:spPr>
          <a:xfrm>
            <a:off x="827584" y="637895"/>
            <a:ext cx="741682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sk-SK" dirty="0"/>
              <a:t>5) Prvýkrát väčšina ponúk nad predpokladanou hodnotou</a:t>
            </a:r>
          </a:p>
          <a:p>
            <a:pPr lvl="0">
              <a:spcAft>
                <a:spcPts val="600"/>
              </a:spcAft>
            </a:pPr>
            <a:r>
              <a:rPr lang="sk-SK" b="1" dirty="0" smtClean="0"/>
              <a:t>6</a:t>
            </a:r>
            <a:r>
              <a:rPr lang="sk-SK" b="1" dirty="0"/>
              <a:t>) V dvoch súťažiach iba ponuky opakujúcich sa </a:t>
            </a:r>
            <a:r>
              <a:rPr lang="sk-SK" b="1" dirty="0" smtClean="0"/>
              <a:t>veľkých konzorcií</a:t>
            </a:r>
          </a:p>
          <a:p>
            <a:pPr marL="269875" lvl="0" indent="-269875"/>
            <a:r>
              <a:rPr lang="sk-SK" b="1" dirty="0" smtClean="0"/>
              <a:t>7) Najnižšia </a:t>
            </a:r>
            <a:r>
              <a:rPr lang="sk-SK" b="1" dirty="0"/>
              <a:t>ponuka iba </a:t>
            </a:r>
            <a:r>
              <a:rPr lang="sk-SK" b="1" dirty="0" smtClean="0"/>
              <a:t>3-4</a:t>
            </a:r>
            <a:r>
              <a:rPr lang="sk-SK" b="1" dirty="0"/>
              <a:t>% pod </a:t>
            </a:r>
            <a:r>
              <a:rPr lang="sk-SK" b="1" dirty="0" smtClean="0"/>
              <a:t>najvyššou, odstup od 2. v poradí iba 1–2 % </a:t>
            </a:r>
            <a:r>
              <a:rPr lang="sk-SK" dirty="0" smtClean="0"/>
              <a:t>(v </a:t>
            </a:r>
            <a:r>
              <a:rPr lang="sk-SK" dirty="0"/>
              <a:t>predošlých </a:t>
            </a:r>
            <a:r>
              <a:rPr lang="sk-SK" dirty="0" smtClean="0"/>
              <a:t>&gt;20 tendroch </a:t>
            </a:r>
            <a:r>
              <a:rPr lang="sk-SK" dirty="0"/>
              <a:t>NDS </a:t>
            </a:r>
            <a:r>
              <a:rPr lang="sk-SK" dirty="0" smtClean="0"/>
              <a:t>bol </a:t>
            </a:r>
            <a:r>
              <a:rPr lang="sk-SK" dirty="0"/>
              <a:t>rozptyl cien vždy oveľa </a:t>
            </a:r>
            <a:r>
              <a:rPr lang="sk-SK" dirty="0" smtClean="0"/>
              <a:t>väčší</a:t>
            </a:r>
            <a:r>
              <a:rPr lang="sk-SK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xmlns="" val="12438589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971600" y="836712"/>
            <a:ext cx="6984776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sk-SK" sz="2000" b="1" dirty="0" smtClean="0"/>
              <a:t>7) V</a:t>
            </a:r>
            <a:r>
              <a:rPr lang="sk-SK" sz="2000" b="1" dirty="0"/>
              <a:t> </a:t>
            </a:r>
            <a:r>
              <a:rPr lang="sk-SK" sz="2000" b="1" dirty="0" smtClean="0"/>
              <a:t>obstarávaní služieb stavebného </a:t>
            </a:r>
            <a:r>
              <a:rPr lang="sk-SK" sz="2000" b="1" dirty="0"/>
              <a:t>dozoru </a:t>
            </a:r>
            <a:r>
              <a:rPr lang="sk-SK" sz="2000" b="1" dirty="0" smtClean="0"/>
              <a:t>podobne kolízne </a:t>
            </a:r>
            <a:r>
              <a:rPr lang="sk-SK" sz="2000" b="1" dirty="0"/>
              <a:t>načasovanie 5 </a:t>
            </a:r>
            <a:r>
              <a:rPr lang="sk-SK" sz="2000" b="1" dirty="0" smtClean="0"/>
              <a:t>tendrov </a:t>
            </a:r>
            <a:r>
              <a:rPr lang="sk-SK" sz="2000" dirty="0" smtClean="0"/>
              <a:t>(tiež vyhlásených v lete 2015) </a:t>
            </a:r>
            <a:r>
              <a:rPr lang="sk-SK" sz="2000" b="1" dirty="0"/>
              <a:t>znásobilo ceny ponúkané všetkými uchádzačmi oproti súťažiam, ktoré boli predtým zrušené </a:t>
            </a:r>
            <a:r>
              <a:rPr lang="sk-SK" sz="2000" b="1" dirty="0" smtClean="0"/>
              <a:t> </a:t>
            </a:r>
          </a:p>
          <a:p>
            <a:pPr marL="342900" lvl="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Menej ponúk (len 2 – 3 na súťaž)</a:t>
            </a:r>
          </a:p>
          <a:p>
            <a:pPr marL="342900" lvl="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Rozdiely medzi najvyššou a najnižšou ponukou sa dramaticky zmenšili (iba 2 – 10 %)</a:t>
            </a:r>
          </a:p>
          <a:p>
            <a:pPr marL="342900" lvl="0" indent="-3429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Najnižšie ponuky stúpli 2- až 3-násobne oproti minulým rokom</a:t>
            </a:r>
          </a:p>
          <a:p>
            <a:pPr lvl="0"/>
            <a:endParaRPr lang="sk-SK" sz="2400" b="1" dirty="0" smtClean="0"/>
          </a:p>
          <a:p>
            <a:pPr>
              <a:spcAft>
                <a:spcPts val="1200"/>
              </a:spcAft>
            </a:pPr>
            <a:r>
              <a:rPr lang="sk-SK" sz="2400" b="1" u="sng" dirty="0"/>
              <a:t>Ďalšie negatívne indície pri najväčších tendroch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k-SK" sz="2000" dirty="0" smtClean="0"/>
              <a:t>Finálne súťažné </a:t>
            </a:r>
            <a:r>
              <a:rPr lang="sk-SK" sz="2000" dirty="0"/>
              <a:t>podklady nie sú zverejnené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k-SK" sz="2000" dirty="0" smtClean="0"/>
              <a:t>Zavádzajúce </a:t>
            </a:r>
            <a:r>
              <a:rPr lang="sk-SK" sz="2000" dirty="0"/>
              <a:t>odpovede </a:t>
            </a:r>
            <a:r>
              <a:rPr lang="sk-SK" sz="2000" dirty="0" err="1"/>
              <a:t>diaľničiarov</a:t>
            </a:r>
            <a:r>
              <a:rPr lang="sk-SK" sz="2000" dirty="0"/>
              <a:t> na </a:t>
            </a:r>
            <a:r>
              <a:rPr lang="sk-SK" sz="2000" dirty="0" err="1"/>
              <a:t>infožiadosti</a:t>
            </a:r>
            <a:endParaRPr lang="sk-SK" sz="2000" dirty="0"/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k-SK" sz="2000" dirty="0" smtClean="0"/>
              <a:t>NDS </a:t>
            </a:r>
            <a:r>
              <a:rPr lang="sk-SK" sz="2000" dirty="0"/>
              <a:t>odmieta sprístupniť informácie, ako vypočítala predpokladané hodnoty </a:t>
            </a:r>
            <a:r>
              <a:rPr lang="sk-SK" sz="2000" dirty="0" smtClean="0"/>
              <a:t>zákaziek</a:t>
            </a:r>
            <a:endParaRPr lang="sk-SK" sz="2000" dirty="0"/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87005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971600" y="836712"/>
            <a:ext cx="698477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sk-SK" sz="2400" b="1" u="sng" dirty="0" smtClean="0"/>
              <a:t>Reakcie politikov z MDVRR a NDS?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k-SK" sz="2000" b="1" dirty="0" smtClean="0"/>
              <a:t>.... väčšinu argumentov/ výhrad INEKO prešli mlčaním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k-SK" sz="2000" dirty="0" smtClean="0"/>
              <a:t>Ceny za km sa vraj nedajú porovnávať, ide o ťažké úseky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sk-SK" sz="2000" dirty="0" smtClean="0"/>
              <a:t>Ponuky vzišli zo súťaže a nemá zmysel ich spochybňovať</a:t>
            </a:r>
          </a:p>
          <a:p>
            <a:pPr>
              <a:spcAft>
                <a:spcPts val="1200"/>
              </a:spcAft>
            </a:pPr>
            <a:endParaRPr lang="sk-SK" sz="2400" b="1" u="sng" dirty="0" smtClean="0"/>
          </a:p>
          <a:p>
            <a:pPr>
              <a:spcAft>
                <a:spcPts val="1200"/>
              </a:spcAft>
            </a:pPr>
            <a:r>
              <a:rPr lang="sk-SK" sz="2400" b="1" u="sng" dirty="0" smtClean="0"/>
              <a:t>Mediálne výstupy? </a:t>
            </a:r>
          </a:p>
          <a:p>
            <a:pPr marL="342900" indent="-342900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sk-SK" sz="2000" dirty="0" smtClean="0"/>
              <a:t>Po tlačovej správe iba v </a:t>
            </a:r>
            <a:r>
              <a:rPr lang="sk-SK" sz="2000" dirty="0" err="1" smtClean="0"/>
              <a:t>printoch</a:t>
            </a:r>
            <a:r>
              <a:rPr lang="sk-SK" sz="2000" dirty="0" smtClean="0"/>
              <a:t>, po tlačovke aj v televíziách</a:t>
            </a:r>
          </a:p>
          <a:p>
            <a:pPr marL="342900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sk-SK" sz="2000" b="1" dirty="0" smtClean="0"/>
              <a:t>Postupne podliehajúce mediálnej taktike ministerstva</a:t>
            </a:r>
          </a:p>
          <a:p>
            <a:pPr marL="625475" indent="-271463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výhrady INEKO zjednodušujú na vysokú cenu za kilometer, keďže iba k tomu sú reakcie politikov</a:t>
            </a:r>
          </a:p>
          <a:p>
            <a:pPr marL="625475" indent="-271463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sk-SK" sz="2000" dirty="0" smtClean="0"/>
              <a:t>namiesto ostatných argumentov INEKO zaznievajú dezinformácie (ak by sa tender v Prešove opakoval, stratí sa rok, eurofondy sa presunú inde) a živia sa emócie</a:t>
            </a:r>
            <a:endParaRPr lang="sk-SK" sz="2400" dirty="0"/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738052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971600" y="836712"/>
            <a:ext cx="6984776" cy="5524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endParaRPr lang="sk-SK" sz="2400" b="1" dirty="0" smtClean="0"/>
          </a:p>
          <a:p>
            <a:pPr algn="ctr">
              <a:spcAft>
                <a:spcPts val="1200"/>
              </a:spcAft>
            </a:pPr>
            <a:endParaRPr lang="sk-SK" sz="2400" b="1" dirty="0"/>
          </a:p>
          <a:p>
            <a:pPr algn="ctr">
              <a:spcAft>
                <a:spcPts val="1200"/>
              </a:spcAft>
            </a:pPr>
            <a:endParaRPr lang="sk-SK" sz="2400" b="1" dirty="0" smtClean="0"/>
          </a:p>
          <a:p>
            <a:pPr algn="ctr">
              <a:spcAft>
                <a:spcPts val="1800"/>
              </a:spcAft>
            </a:pPr>
            <a:r>
              <a:rPr lang="sk-SK" sz="2400" b="1" dirty="0" smtClean="0"/>
              <a:t>Ďakujem za pozornosť.</a:t>
            </a:r>
          </a:p>
          <a:p>
            <a:pPr algn="ctr">
              <a:spcAft>
                <a:spcPts val="1200"/>
              </a:spcAft>
            </a:pPr>
            <a:r>
              <a:rPr lang="sk-SK" b="1" dirty="0" smtClean="0"/>
              <a:t>Kontakt: </a:t>
            </a:r>
            <a:r>
              <a:rPr lang="sk-SK" b="1" dirty="0" err="1" smtClean="0">
                <a:hlinkClick r:id="rId2"/>
              </a:rPr>
              <a:t>kovalcik</a:t>
            </a:r>
            <a:r>
              <a:rPr lang="sk-SK" b="1" dirty="0" smtClean="0">
                <a:hlinkClick r:id="rId2"/>
              </a:rPr>
              <a:t>[</a:t>
            </a:r>
            <a:r>
              <a:rPr lang="sk-SK" b="1" dirty="0">
                <a:hlinkClick r:id="rId2"/>
              </a:rPr>
              <a:t>z</a:t>
            </a:r>
            <a:r>
              <a:rPr lang="sk-SK" b="1" dirty="0" smtClean="0">
                <a:hlinkClick r:id="rId2"/>
              </a:rPr>
              <a:t>avináč]ineko.sk</a:t>
            </a:r>
            <a:endParaRPr lang="sk-SK" b="1" dirty="0" smtClean="0"/>
          </a:p>
          <a:p>
            <a:pPr algn="ctr">
              <a:spcAft>
                <a:spcPts val="1200"/>
              </a:spcAft>
            </a:pPr>
            <a:endParaRPr lang="sk-SK" b="1" dirty="0" smtClean="0"/>
          </a:p>
          <a:p>
            <a:pPr algn="ctr">
              <a:spcAft>
                <a:spcPts val="1200"/>
              </a:spcAft>
            </a:pPr>
            <a:endParaRPr lang="sk-SK" b="1" dirty="0" smtClean="0"/>
          </a:p>
          <a:p>
            <a:pPr algn="ctr">
              <a:spcAft>
                <a:spcPts val="1200"/>
              </a:spcAft>
            </a:pPr>
            <a:r>
              <a:rPr lang="sk-SK" b="1" dirty="0" smtClean="0"/>
              <a:t>Viac o projekte a jeho výstupoch nájdete tu:</a:t>
            </a:r>
          </a:p>
          <a:p>
            <a:pPr algn="ctr">
              <a:spcAft>
                <a:spcPts val="1200"/>
              </a:spcAft>
            </a:pPr>
            <a:r>
              <a:rPr lang="sk-SK" sz="1600" dirty="0">
                <a:hlinkClick r:id="rId3"/>
              </a:rPr>
              <a:t>http://www.ineko.sk/projekty/zvysovanie-transparentnosti-v-aktualnych-ppp-projektoch-a-v-dopravnych-tendroch</a:t>
            </a:r>
            <a:endParaRPr lang="sk-SK" sz="1600" dirty="0" smtClean="0"/>
          </a:p>
          <a:p>
            <a:pPr algn="ctr">
              <a:spcAft>
                <a:spcPts val="1200"/>
              </a:spcAft>
            </a:pPr>
            <a:endParaRPr lang="sk-SK" sz="2400" b="1" dirty="0"/>
          </a:p>
          <a:p>
            <a:pPr algn="ctr">
              <a:spcAft>
                <a:spcPts val="1200"/>
              </a:spcAft>
            </a:pPr>
            <a:endParaRPr lang="sk-SK" sz="2400" dirty="0"/>
          </a:p>
        </p:txBody>
      </p:sp>
      <p:pic>
        <p:nvPicPr>
          <p:cNvPr id="3" name="Obrázok 2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7748215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8795</TotalTime>
  <Words>2591</Words>
  <Application>Microsoft Office PowerPoint</Application>
  <PresentationFormat>On-screen Show (4:3)</PresentationFormat>
  <Paragraphs>466</Paragraphs>
  <Slides>41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Motiv sady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mjanos</dc:creator>
  <cp:lastModifiedBy>Ineko</cp:lastModifiedBy>
  <cp:revision>180</cp:revision>
  <cp:lastPrinted>2015-10-12T07:51:38Z</cp:lastPrinted>
  <dcterms:created xsi:type="dcterms:W3CDTF">2015-10-08T11:28:51Z</dcterms:created>
  <dcterms:modified xsi:type="dcterms:W3CDTF">2016-11-25T20:53:31Z</dcterms:modified>
</cp:coreProperties>
</file>